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67" r:id="rId6"/>
    <p:sldId id="269" r:id="rId7"/>
    <p:sldId id="271" r:id="rId8"/>
    <p:sldId id="272" r:id="rId9"/>
    <p:sldId id="259" r:id="rId10"/>
    <p:sldId id="260" r:id="rId11"/>
    <p:sldId id="262" r:id="rId12"/>
    <p:sldId id="263" r:id="rId13"/>
    <p:sldId id="258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54B0-A086-465B-974E-90D55C427F92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A9C5-0736-4AB7-842D-737971739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9C8-62FC-4CDC-BC76-5566518CA863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5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C9F9-06DE-43F7-8CAC-815FA4EE7815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8EE-9238-4596-9B3F-44B76CC0477D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FA18-F775-4F9A-B2A6-12A8A3E3C6F8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6395-F253-4671-9708-E902CAC70867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6A3-C822-4999-A8A3-85739CD57774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568F-7747-49C9-99B0-662A904B8DFF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2-E736-4E2E-8D92-6E2DE993DB82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79E3-26C0-4E07-9281-D36ED2E6D265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0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5B8-695A-425F-BCB8-8A4ED8C5C7A7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8D2-237A-4DAD-A60C-73F022488610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83CD-0623-426C-B7BE-2680CF6151A2}" type="datetime1">
              <a:rPr lang="en-US" smtClean="0"/>
              <a:t>10/1/2023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8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bstract smoke background">
            <a:extLst>
              <a:ext uri="{FF2B5EF4-FFF2-40B4-BE49-F238E27FC236}">
                <a16:creationId xmlns:a16="http://schemas.microsoft.com/office/drawing/2014/main" id="{2A5E4786-C9DC-F929-4455-659B040A5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25DC91-0AC6-E583-62F3-12B56110F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Alzhemer</a:t>
            </a:r>
            <a:r>
              <a:rPr lang="en-US" dirty="0">
                <a:solidFill>
                  <a:srgbClr val="FFFFFF"/>
                </a:solidFill>
              </a:rPr>
              <a:t>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98774-E2EB-D0AC-7FDD-6C0025504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bg1"/>
                </a:solidFill>
              </a:rPr>
              <a:t>นาย</a:t>
            </a:r>
            <a:r>
              <a:rPr lang="th-TH" sz="2400" dirty="0" err="1">
                <a:solidFill>
                  <a:schemeClr val="bg1"/>
                </a:solidFill>
              </a:rPr>
              <a:t>ปัญญ</a:t>
            </a:r>
            <a:r>
              <a:rPr lang="th-TH" sz="2400" dirty="0">
                <a:solidFill>
                  <a:schemeClr val="bg1"/>
                </a:solidFill>
              </a:rPr>
              <a:t>วัตร สุวรรณ</a:t>
            </a:r>
            <a:r>
              <a:rPr lang="th-TH" sz="2400" dirty="0" err="1">
                <a:solidFill>
                  <a:schemeClr val="bg1"/>
                </a:solidFill>
              </a:rPr>
              <a:t>ทัต</a:t>
            </a:r>
            <a:r>
              <a:rPr lang="th-TH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6614450042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ED90-619F-BC4A-C911-803790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5821267" cy="2181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GridSearchCV</a:t>
            </a:r>
          </a:p>
          <a:p>
            <a:r>
              <a:rPr lang="en-US" sz="2000" dirty="0" err="1"/>
              <a:t>param_grid</a:t>
            </a:r>
            <a:r>
              <a:rPr lang="en-US" sz="2000" dirty="0"/>
              <a:t> = {</a:t>
            </a:r>
          </a:p>
          <a:p>
            <a:r>
              <a:rPr lang="en-US" sz="2000" dirty="0"/>
              <a:t>    '</a:t>
            </a:r>
            <a:r>
              <a:rPr lang="en-US" sz="2000" dirty="0" err="1"/>
              <a:t>max_depth</a:t>
            </a:r>
            <a:r>
              <a:rPr lang="en-US" sz="2000" dirty="0"/>
              <a:t>': [2, 4, 6, 8, 10],</a:t>
            </a:r>
          </a:p>
          <a:p>
            <a:r>
              <a:rPr lang="en-US" sz="2000" dirty="0"/>
              <a:t>    '</a:t>
            </a:r>
            <a:r>
              <a:rPr lang="en-US" sz="2000" dirty="0" err="1"/>
              <a:t>min_samples_split</a:t>
            </a:r>
            <a:r>
              <a:rPr lang="en-US" sz="2000" dirty="0"/>
              <a:t>': [2, 5, 10],</a:t>
            </a:r>
          </a:p>
          <a:p>
            <a:r>
              <a:rPr lang="en-US" sz="2000" dirty="0"/>
              <a:t>    '</a:t>
            </a:r>
            <a:r>
              <a:rPr lang="en-US" sz="2000" dirty="0" err="1"/>
              <a:t>min_samples_leaf</a:t>
            </a:r>
            <a:r>
              <a:rPr lang="en-US" sz="2000" dirty="0"/>
              <a:t>': [1, 2, 4],</a:t>
            </a:r>
          </a:p>
          <a:p>
            <a:r>
              <a:rPr lang="en-US" sz="2000" dirty="0"/>
              <a:t>    '</a:t>
            </a:r>
            <a:r>
              <a:rPr lang="en-US" sz="2000" dirty="0" err="1"/>
              <a:t>max_features</a:t>
            </a:r>
            <a:r>
              <a:rPr lang="en-US" sz="2000" dirty="0"/>
              <a:t>': ['auto', 'sqrt', 'log2'],</a:t>
            </a:r>
          </a:p>
          <a:p>
            <a:r>
              <a:rPr lang="en-US" sz="2000" dirty="0"/>
              <a:t>    'criterion': ['</a:t>
            </a:r>
            <a:r>
              <a:rPr lang="en-US" sz="2000" dirty="0" err="1"/>
              <a:t>gini</a:t>
            </a:r>
            <a:r>
              <a:rPr lang="en-US" sz="2000" dirty="0"/>
              <a:t>', 'entropy']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92C1B-1389-080F-0A72-17AC44EE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1" y="4029542"/>
            <a:ext cx="11680757" cy="33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B67AA-FC83-B552-32D4-D3C01F01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057" y="4684710"/>
            <a:ext cx="2657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2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Best Parameter</a:t>
            </a:r>
            <a:r>
              <a:rPr lang="en-US" sz="2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AA0BB-EA39-3D98-C613-5B8058BDB0DC}"/>
              </a:ext>
            </a:extLst>
          </p:cNvPr>
          <p:cNvSpPr txBox="1"/>
          <p:nvPr/>
        </p:nvSpPr>
        <p:spPr>
          <a:xfrm>
            <a:off x="1599281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Visualize Decision Tree(Training)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B78FE-5262-B89D-35E9-D38551345B73}"/>
              </a:ext>
            </a:extLst>
          </p:cNvPr>
          <p:cNvSpPr txBox="1"/>
          <p:nvPr/>
        </p:nvSpPr>
        <p:spPr>
          <a:xfrm>
            <a:off x="7630520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Visualize Decision Tree(Test)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E2A73-CE8D-80E4-80AA-DAAD382D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5" y="2103788"/>
            <a:ext cx="11680757" cy="330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453EF-28B0-6CB5-5FA2-6BEA7F3D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2" y="2619348"/>
            <a:ext cx="6154145" cy="29882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B9E527-D06D-AF67-3738-43E7E752C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751" y="2619347"/>
            <a:ext cx="5421032" cy="29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1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6302941" y="1231736"/>
            <a:ext cx="5633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criterion':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gini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max_depth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10,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max_features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'sqrt',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min_samples_leaf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min_samples_split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5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69ABE9-8A66-630E-A52F-3747212145DF}"/>
              </a:ext>
            </a:extLst>
          </p:cNvPr>
          <p:cNvSpPr txBox="1">
            <a:spLocks/>
          </p:cNvSpPr>
          <p:nvPr/>
        </p:nvSpPr>
        <p:spPr>
          <a:xfrm>
            <a:off x="285528" y="1585965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r>
              <a:rPr lang="en-US" sz="2800" dirty="0"/>
              <a:t> </a:t>
            </a:r>
          </a:p>
          <a:p>
            <a:r>
              <a:rPr lang="en-US" sz="2000" dirty="0"/>
              <a:t>criterion="</a:t>
            </a:r>
            <a:r>
              <a:rPr lang="en-US" sz="2000" dirty="0" err="1"/>
              <a:t>gini</a:t>
            </a:r>
            <a:r>
              <a:rPr lang="en-US" sz="2000" dirty="0"/>
              <a:t>",</a:t>
            </a:r>
            <a:r>
              <a:rPr lang="en-US" sz="2000" dirty="0" err="1"/>
              <a:t>class_weight</a:t>
            </a:r>
            <a:r>
              <a:rPr lang="en-US" sz="2000" dirty="0"/>
              <a:t>='balanced’ </a:t>
            </a:r>
            <a:r>
              <a:rPr lang="en-US" sz="2000" dirty="0" err="1"/>
              <a:t>random_state</a:t>
            </a:r>
            <a:r>
              <a:rPr lang="en-US" sz="2000" dirty="0"/>
              <a:t>=42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CBD196-1441-4235-A040-762962612648}"/>
              </a:ext>
            </a:extLst>
          </p:cNvPr>
          <p:cNvCxnSpPr>
            <a:stCxn id="2" idx="0"/>
          </p:cNvCxnSpPr>
          <p:nvPr/>
        </p:nvCxnSpPr>
        <p:spPr>
          <a:xfrm>
            <a:off x="6106795" y="365125"/>
            <a:ext cx="0" cy="635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C0957307-C494-7331-14C6-DFE1DFE2D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D6B312-92AB-B644-E204-8D6C4C53D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20" r="41264"/>
          <a:stretch/>
        </p:blipFill>
        <p:spPr>
          <a:xfrm>
            <a:off x="2388907" y="2645651"/>
            <a:ext cx="1614508" cy="13255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57FBC3-4CF8-23BE-162E-86F27CFF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87" y="4362804"/>
            <a:ext cx="4171950" cy="1666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EC58B9-7219-46F6-2904-B4902D2B0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829" y="2623198"/>
            <a:ext cx="1600112" cy="13279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418963-9B37-1668-3BB4-B5202AE93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751" y="4497473"/>
            <a:ext cx="4124325" cy="15430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73251F-419D-EF0E-EF8B-F62613F75E89}"/>
              </a:ext>
            </a:extLst>
          </p:cNvPr>
          <p:cNvSpPr/>
          <p:nvPr/>
        </p:nvSpPr>
        <p:spPr>
          <a:xfrm>
            <a:off x="9632389" y="2723808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1A106F-DB55-E699-38B3-7108D6A530A4}"/>
              </a:ext>
            </a:extLst>
          </p:cNvPr>
          <p:cNvSpPr/>
          <p:nvPr/>
        </p:nvSpPr>
        <p:spPr>
          <a:xfrm>
            <a:off x="9111049" y="3543301"/>
            <a:ext cx="905925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C11075-E222-9BC8-F1EE-9B3908E02C1A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710D3F-23CA-74E5-7932-76CFFD970CB5}"/>
              </a:ext>
            </a:extLst>
          </p:cNvPr>
          <p:cNvSpPr/>
          <p:nvPr/>
        </p:nvSpPr>
        <p:spPr>
          <a:xfrm>
            <a:off x="7620000" y="5140411"/>
            <a:ext cx="2529015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76A6A-191D-6D7D-3CEE-0A9FC5F688C2}"/>
              </a:ext>
            </a:extLst>
          </p:cNvPr>
          <p:cNvCxnSpPr>
            <a:stCxn id="2" idx="2"/>
          </p:cNvCxnSpPr>
          <p:nvPr/>
        </p:nvCxnSpPr>
        <p:spPr>
          <a:xfrm flipH="1">
            <a:off x="6096000" y="1690688"/>
            <a:ext cx="10795" cy="500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777240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FillNA</a:t>
            </a: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25F38D-235A-52C0-8B60-E2E0F6B28EFB}"/>
              </a:ext>
            </a:extLst>
          </p:cNvPr>
          <p:cNvSpPr txBox="1">
            <a:spLocks/>
          </p:cNvSpPr>
          <p:nvPr/>
        </p:nvSpPr>
        <p:spPr>
          <a:xfrm>
            <a:off x="6322703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Drop NA BMI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35A1A7-C80E-7454-1FED-3D1EC1AD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13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28201F-4944-F16C-4A48-1AC302378193}"/>
              </a:ext>
            </a:extLst>
          </p:cNvPr>
          <p:cNvSpPr txBox="1">
            <a:spLocks/>
          </p:cNvSpPr>
          <p:nvPr/>
        </p:nvSpPr>
        <p:spPr>
          <a:xfrm>
            <a:off x="246408" y="4419780"/>
            <a:ext cx="5429462" cy="979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criterion':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gini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max_depth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max_features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'sqrt',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min_samples_leaf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min_samples_split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A5E549-ABDD-AC5C-C4D0-B6B629374176}"/>
              </a:ext>
            </a:extLst>
          </p:cNvPr>
          <p:cNvSpPr txBox="1">
            <a:spLocks/>
          </p:cNvSpPr>
          <p:nvPr/>
        </p:nvSpPr>
        <p:spPr>
          <a:xfrm>
            <a:off x="246408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Parameter</a:t>
            </a:r>
            <a:r>
              <a:rPr lang="en-US" sz="1600" dirty="0"/>
              <a:t> </a:t>
            </a:r>
          </a:p>
          <a:p>
            <a:r>
              <a:rPr lang="en-US" sz="1200" dirty="0"/>
              <a:t>criterion="</a:t>
            </a:r>
            <a:r>
              <a:rPr lang="en-US" sz="1200" dirty="0" err="1"/>
              <a:t>gini</a:t>
            </a:r>
            <a:r>
              <a:rPr lang="en-US" sz="1200" dirty="0"/>
              <a:t>",</a:t>
            </a:r>
            <a:r>
              <a:rPr lang="en-US" sz="1200" dirty="0" err="1"/>
              <a:t>class_weight</a:t>
            </a:r>
            <a:r>
              <a:rPr lang="en-US" sz="1200" dirty="0"/>
              <a:t>='balanced’ </a:t>
            </a:r>
            <a:r>
              <a:rPr lang="en-US" sz="1200" dirty="0" err="1"/>
              <a:t>random_state</a:t>
            </a:r>
            <a:r>
              <a:rPr lang="en-US" sz="1200" dirty="0"/>
              <a:t>=42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6C29BC-0423-8AD8-77B5-8214C1518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20" r="41264"/>
          <a:stretch/>
        </p:blipFill>
        <p:spPr>
          <a:xfrm>
            <a:off x="302933" y="2938427"/>
            <a:ext cx="1614508" cy="1325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69F125-4E0B-7779-B15A-DC7189F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86" y="2919065"/>
            <a:ext cx="3561114" cy="1422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493973-0C14-0203-75E3-B32C9ADFC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33" y="5369378"/>
            <a:ext cx="1600112" cy="13279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7725FC-A741-AAA3-2106-196C7BE7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061" y="5365022"/>
            <a:ext cx="3549487" cy="132798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73DCC80-B152-C41E-E836-B3D379057252}"/>
              </a:ext>
            </a:extLst>
          </p:cNvPr>
          <p:cNvSpPr txBox="1">
            <a:spLocks/>
          </p:cNvSpPr>
          <p:nvPr/>
        </p:nvSpPr>
        <p:spPr>
          <a:xfrm>
            <a:off x="6320653" y="4419780"/>
            <a:ext cx="5429462" cy="979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criterion':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gini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max_depth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max_features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’: log2',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min_samples_leaf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’: 4,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min_samples_split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’: 5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BAF8F5-A7FF-1DE9-B9C0-008BC8AD8D83}"/>
              </a:ext>
            </a:extLst>
          </p:cNvPr>
          <p:cNvSpPr txBox="1">
            <a:spLocks/>
          </p:cNvSpPr>
          <p:nvPr/>
        </p:nvSpPr>
        <p:spPr>
          <a:xfrm>
            <a:off x="6320653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Parameter</a:t>
            </a:r>
            <a:r>
              <a:rPr lang="en-US" sz="1600" dirty="0"/>
              <a:t> </a:t>
            </a:r>
          </a:p>
          <a:p>
            <a:r>
              <a:rPr lang="en-US" sz="1200" dirty="0"/>
              <a:t>criterion="</a:t>
            </a:r>
            <a:r>
              <a:rPr lang="en-US" sz="1200" dirty="0" err="1"/>
              <a:t>gini</a:t>
            </a:r>
            <a:r>
              <a:rPr lang="en-US" sz="1200" dirty="0"/>
              <a:t>",</a:t>
            </a:r>
            <a:r>
              <a:rPr lang="en-US" sz="1200" dirty="0" err="1"/>
              <a:t>class_weight</a:t>
            </a:r>
            <a:r>
              <a:rPr lang="en-US" sz="1200" dirty="0"/>
              <a:t>='balanced’ </a:t>
            </a:r>
            <a:r>
              <a:rPr lang="en-US" sz="1200" dirty="0" err="1"/>
              <a:t>random_state</a:t>
            </a:r>
            <a:r>
              <a:rPr lang="en-US" sz="1200" dirty="0"/>
              <a:t>=42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6616C2-AA8A-B666-ADC6-27F02FD42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851" y="2922386"/>
            <a:ext cx="1866705" cy="1418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E88A17-76F5-8F33-3A68-2B52A22FE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612" y="2938427"/>
            <a:ext cx="3697695" cy="1441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70B59A-367E-EF69-1D0F-58408FE59E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265" y="5351017"/>
            <a:ext cx="1463613" cy="13381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E9EC424-E193-3C43-A8BD-C553B0B57A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074" y="5325601"/>
            <a:ext cx="3735942" cy="14369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75EF44F-2119-58F9-C83F-C0E2744350F3}"/>
              </a:ext>
            </a:extLst>
          </p:cNvPr>
          <p:cNvSpPr/>
          <p:nvPr/>
        </p:nvSpPr>
        <p:spPr>
          <a:xfrm>
            <a:off x="955589" y="6268995"/>
            <a:ext cx="856421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CBCF39-F34F-D323-6887-E44F07D15B67}"/>
              </a:ext>
            </a:extLst>
          </p:cNvPr>
          <p:cNvSpPr/>
          <p:nvPr/>
        </p:nvSpPr>
        <p:spPr>
          <a:xfrm>
            <a:off x="6870395" y="6283597"/>
            <a:ext cx="608053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877521-0C3F-EF33-B466-99E7E486F8AD}"/>
              </a:ext>
            </a:extLst>
          </p:cNvPr>
          <p:cNvSpPr/>
          <p:nvPr/>
        </p:nvSpPr>
        <p:spPr>
          <a:xfrm>
            <a:off x="7093242" y="5478109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77DE9-EF08-732C-B4D4-35A55AB14A89}"/>
              </a:ext>
            </a:extLst>
          </p:cNvPr>
          <p:cNvSpPr/>
          <p:nvPr/>
        </p:nvSpPr>
        <p:spPr>
          <a:xfrm>
            <a:off x="1474573" y="5417647"/>
            <a:ext cx="337438" cy="1172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6F1EDE-8309-56B7-C424-455D44C52A75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DA1EB9-4E5D-30EE-CE23-C26DAD17EF79}"/>
              </a:ext>
            </a:extLst>
          </p:cNvPr>
          <p:cNvSpPr/>
          <p:nvPr/>
        </p:nvSpPr>
        <p:spPr>
          <a:xfrm>
            <a:off x="2663845" y="5922053"/>
            <a:ext cx="2529015" cy="173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94A7-2E85-E9ED-A670-9BC59703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KNN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6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0676-0C9D-2A5F-5F5C-F090B38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130164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11464186" cy="116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r>
              <a:rPr lang="en-US" sz="2800" b="1" dirty="0"/>
              <a:t> Default</a:t>
            </a:r>
          </a:p>
          <a:p>
            <a:endParaRPr lang="en-US" sz="2800" b="1" dirty="0"/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5, 'p': 2, 'weights': 'uniform'}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C35995-DC7D-6FA7-ACC3-F9F7D1862CA9}"/>
              </a:ext>
            </a:extLst>
          </p:cNvPr>
          <p:cNvSpPr txBox="1">
            <a:spLocks/>
          </p:cNvSpPr>
          <p:nvPr/>
        </p:nvSpPr>
        <p:spPr>
          <a:xfrm>
            <a:off x="208830" y="2666263"/>
            <a:ext cx="5821267" cy="2181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GridSearchCV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/>
              <a:t>param_grid</a:t>
            </a:r>
            <a:r>
              <a:rPr lang="en-US" sz="2000" dirty="0"/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4E25AF-780B-516A-4673-2C74A326F068}"/>
              </a:ext>
            </a:extLst>
          </p:cNvPr>
          <p:cNvCxnSpPr>
            <a:cxnSpLocks/>
          </p:cNvCxnSpPr>
          <p:nvPr/>
        </p:nvCxnSpPr>
        <p:spPr>
          <a:xfrm>
            <a:off x="208830" y="2726726"/>
            <a:ext cx="11801938" cy="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FACF8-CA22-7CAC-50E6-9D0969E0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79" y="4907822"/>
            <a:ext cx="5285836" cy="8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9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KNN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6302941" y="1231736"/>
            <a:ext cx="5633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param_grid</a:t>
            </a:r>
            <a:r>
              <a:rPr lang="en-US" sz="2800" dirty="0"/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16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CBD196-1441-4235-A040-762962612648}"/>
              </a:ext>
            </a:extLst>
          </p:cNvPr>
          <p:cNvCxnSpPr>
            <a:stCxn id="2" idx="0"/>
          </p:cNvCxnSpPr>
          <p:nvPr/>
        </p:nvCxnSpPr>
        <p:spPr>
          <a:xfrm>
            <a:off x="6106795" y="365125"/>
            <a:ext cx="0" cy="635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C0957307-C494-7331-14C6-DFE1DFE2D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7D70C7-1658-93B7-4A4D-0C2306F6E68B}"/>
              </a:ext>
            </a:extLst>
          </p:cNvPr>
          <p:cNvSpPr txBox="1">
            <a:spLocks/>
          </p:cNvSpPr>
          <p:nvPr/>
        </p:nvSpPr>
        <p:spPr>
          <a:xfrm>
            <a:off x="208830" y="1591833"/>
            <a:ext cx="5701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r>
              <a:rPr lang="en-US" sz="2800" b="1" dirty="0"/>
              <a:t> Default</a:t>
            </a:r>
          </a:p>
          <a:p>
            <a:endParaRPr lang="en-US" sz="2800" b="1" dirty="0"/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5, 'p': 2, 'weights': 'uniform'}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F0B44-5318-FD56-5B11-EAE69997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52" y="3082132"/>
            <a:ext cx="1400175" cy="1123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19075-3AA7-AF36-F63E-6176853B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3" y="4569168"/>
            <a:ext cx="4191000" cy="1657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91A3B1-2935-3F5B-76FD-C4A30CFD2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238" y="2986882"/>
            <a:ext cx="1438275" cy="121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097536-F9AF-9FF9-AA12-79FC87205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174" y="4569169"/>
            <a:ext cx="4187506" cy="16573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DB1E54-6BA7-28E1-9CC3-985786C38D09}"/>
              </a:ext>
            </a:extLst>
          </p:cNvPr>
          <p:cNvSpPr/>
          <p:nvPr/>
        </p:nvSpPr>
        <p:spPr>
          <a:xfrm>
            <a:off x="3375242" y="3065314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A309BA-0983-3DFB-CEEA-2212CD8A4D9B}"/>
              </a:ext>
            </a:extLst>
          </p:cNvPr>
          <p:cNvSpPr/>
          <p:nvPr/>
        </p:nvSpPr>
        <p:spPr>
          <a:xfrm>
            <a:off x="2853902" y="3884807"/>
            <a:ext cx="905925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DF78B-36ED-8579-3A77-B9674C37F7F7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4027A2-67D8-BFBD-0965-ECF7BB56DA53}"/>
              </a:ext>
            </a:extLst>
          </p:cNvPr>
          <p:cNvSpPr/>
          <p:nvPr/>
        </p:nvSpPr>
        <p:spPr>
          <a:xfrm>
            <a:off x="1818084" y="5183659"/>
            <a:ext cx="2529015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7954520-856C-141C-8901-5F5219071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052" y="5217894"/>
            <a:ext cx="3539480" cy="14257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D604F-AF1A-9B76-FD8D-4BC41D08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996" y="5265396"/>
            <a:ext cx="1400175" cy="1171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KNN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76A6A-191D-6D7D-3CEE-0A9FC5F688C2}"/>
              </a:ext>
            </a:extLst>
          </p:cNvPr>
          <p:cNvCxnSpPr>
            <a:stCxn id="2" idx="2"/>
          </p:cNvCxnSpPr>
          <p:nvPr/>
        </p:nvCxnSpPr>
        <p:spPr>
          <a:xfrm flipH="1">
            <a:off x="6096000" y="1690688"/>
            <a:ext cx="10795" cy="500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777240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FillNA</a:t>
            </a: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25F38D-235A-52C0-8B60-E2E0F6B28EFB}"/>
              </a:ext>
            </a:extLst>
          </p:cNvPr>
          <p:cNvSpPr txBox="1">
            <a:spLocks/>
          </p:cNvSpPr>
          <p:nvPr/>
        </p:nvSpPr>
        <p:spPr>
          <a:xfrm>
            <a:off x="6322703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Drop NA BMI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35A1A7-C80E-7454-1FED-3D1EC1AD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17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28201F-4944-F16C-4A48-1AC302378193}"/>
              </a:ext>
            </a:extLst>
          </p:cNvPr>
          <p:cNvSpPr txBox="1">
            <a:spLocks/>
          </p:cNvSpPr>
          <p:nvPr/>
        </p:nvSpPr>
        <p:spPr>
          <a:xfrm>
            <a:off x="246408" y="4353876"/>
            <a:ext cx="5429462" cy="69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param_grid</a:t>
            </a:r>
            <a:r>
              <a:rPr lang="en-US" sz="1200" dirty="0"/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A5E549-ABDD-AC5C-C4D0-B6B629374176}"/>
              </a:ext>
            </a:extLst>
          </p:cNvPr>
          <p:cNvSpPr txBox="1">
            <a:spLocks/>
          </p:cNvSpPr>
          <p:nvPr/>
        </p:nvSpPr>
        <p:spPr>
          <a:xfrm>
            <a:off x="246408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Parameter</a:t>
            </a:r>
            <a:r>
              <a:rPr lang="en-US" sz="1800" b="1" dirty="0"/>
              <a:t> Default</a:t>
            </a:r>
          </a:p>
          <a:p>
            <a:endParaRPr lang="en-US" sz="1800" b="1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5, 'p': 2, 'weights': 'uniform'}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  <a:p>
            <a:endParaRPr lang="en-US" sz="1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BAF8F5-A7FF-1DE9-B9C0-008BC8AD8D83}"/>
              </a:ext>
            </a:extLst>
          </p:cNvPr>
          <p:cNvSpPr txBox="1">
            <a:spLocks/>
          </p:cNvSpPr>
          <p:nvPr/>
        </p:nvSpPr>
        <p:spPr>
          <a:xfrm>
            <a:off x="6320653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Parameter</a:t>
            </a:r>
            <a:r>
              <a:rPr lang="en-US" sz="1800" b="1" dirty="0"/>
              <a:t> Default</a:t>
            </a:r>
          </a:p>
          <a:p>
            <a:endParaRPr lang="en-US" sz="1800" b="1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5, 'p': 2, 'weights': 'uniform'}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6FFD8-9C64-3172-2B15-09999230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74" y="2989000"/>
            <a:ext cx="140017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EF0DF-FEB5-747F-A230-CEAECB595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905" y="2780968"/>
            <a:ext cx="3723881" cy="1472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483E1-9C97-B042-7F0D-104A5E12A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74" y="5242881"/>
            <a:ext cx="1438275" cy="121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A05B89-EB5D-682D-96E3-1DC906377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052" y="5167312"/>
            <a:ext cx="3632178" cy="143756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D52E6A8-0803-89C8-FB62-79D94A1B20BA}"/>
              </a:ext>
            </a:extLst>
          </p:cNvPr>
          <p:cNvSpPr txBox="1">
            <a:spLocks/>
          </p:cNvSpPr>
          <p:nvPr/>
        </p:nvSpPr>
        <p:spPr>
          <a:xfrm>
            <a:off x="6320653" y="4412109"/>
            <a:ext cx="5429462" cy="69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param_grid</a:t>
            </a:r>
            <a:r>
              <a:rPr lang="en-US" sz="1200" dirty="0"/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60C2D0-6C82-D270-AB16-3F9630FC0B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0653" y="2889883"/>
            <a:ext cx="1400175" cy="1181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CC76F07-E577-F4E4-0A38-8D3D9246C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1373" y="2820972"/>
            <a:ext cx="3453719" cy="13624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7CBCF39-F34F-D323-6887-E44F07D15B67}"/>
              </a:ext>
            </a:extLst>
          </p:cNvPr>
          <p:cNvSpPr/>
          <p:nvPr/>
        </p:nvSpPr>
        <p:spPr>
          <a:xfrm>
            <a:off x="673896" y="6115696"/>
            <a:ext cx="608053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877521-0C3F-EF33-B466-99E7E486F8AD}"/>
              </a:ext>
            </a:extLst>
          </p:cNvPr>
          <p:cNvSpPr/>
          <p:nvPr/>
        </p:nvSpPr>
        <p:spPr>
          <a:xfrm>
            <a:off x="888230" y="5301970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959F4C-579C-31A2-71E9-A0BF01D1A0AD}"/>
              </a:ext>
            </a:extLst>
          </p:cNvPr>
          <p:cNvSpPr/>
          <p:nvPr/>
        </p:nvSpPr>
        <p:spPr>
          <a:xfrm>
            <a:off x="7362930" y="2917051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A78B4-04BE-AAC2-11F2-E46DC34C36AF}"/>
              </a:ext>
            </a:extLst>
          </p:cNvPr>
          <p:cNvSpPr/>
          <p:nvPr/>
        </p:nvSpPr>
        <p:spPr>
          <a:xfrm>
            <a:off x="6819010" y="3723503"/>
            <a:ext cx="928505" cy="320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6117BE-90D8-8CE7-7B79-A19F7BF929B8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309581-6147-65DC-9694-15E8A1A35A29}"/>
              </a:ext>
            </a:extLst>
          </p:cNvPr>
          <p:cNvSpPr/>
          <p:nvPr/>
        </p:nvSpPr>
        <p:spPr>
          <a:xfrm>
            <a:off x="8423724" y="3387765"/>
            <a:ext cx="2529015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4A7-2E85-E9ED-A670-9BC59703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0676-0C9D-2A5F-5F5C-F090B38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130164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11464186" cy="116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endParaRPr lang="en-US" sz="2800" b="1" dirty="0"/>
          </a:p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=(10, 5),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=1000,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C35995-DC7D-6FA7-ACC3-F9F7D1862CA9}"/>
              </a:ext>
            </a:extLst>
          </p:cNvPr>
          <p:cNvSpPr txBox="1">
            <a:spLocks/>
          </p:cNvSpPr>
          <p:nvPr/>
        </p:nvSpPr>
        <p:spPr>
          <a:xfrm>
            <a:off x="208830" y="2690976"/>
            <a:ext cx="6628575" cy="2976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GridSearchCV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/>
              <a:t>param_grid</a:t>
            </a:r>
            <a:r>
              <a:rPr lang="en-US" sz="2000" dirty="0"/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</a:t>
            </a:r>
            <a:r>
              <a:rPr lang="en-US" sz="2000" dirty="0" err="1"/>
              <a:t>hidden_layer_sizes</a:t>
            </a:r>
            <a:r>
              <a:rPr lang="en-US" sz="2000" dirty="0"/>
              <a:t>': [(64, 32, 16), (24, 12, 6), (12, 6, 3)],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'activation': ['</a:t>
            </a:r>
            <a:r>
              <a:rPr lang="en-US" sz="2000" dirty="0" err="1"/>
              <a:t>relu</a:t>
            </a:r>
            <a:r>
              <a:rPr lang="en-US" sz="2000" dirty="0"/>
              <a:t>'],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'solver': ['</a:t>
            </a:r>
            <a:r>
              <a:rPr lang="en-US" sz="2000" dirty="0" err="1"/>
              <a:t>adam</a:t>
            </a:r>
            <a:r>
              <a:rPr lang="en-US" sz="2000" dirty="0"/>
              <a:t>'],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 '</a:t>
            </a:r>
            <a:r>
              <a:rPr lang="en-US" sz="2000" dirty="0" err="1"/>
              <a:t>max_iter</a:t>
            </a:r>
            <a:r>
              <a:rPr lang="en-US" sz="2000" dirty="0"/>
              <a:t>': [100, 500, 700, 1000],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</a:t>
            </a:r>
            <a:r>
              <a:rPr lang="en-US" sz="2000" dirty="0" err="1"/>
              <a:t>learning_rate</a:t>
            </a:r>
            <a:r>
              <a:rPr lang="en-US" sz="2000" dirty="0"/>
              <a:t>': ['adaptive'],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</a:t>
            </a:r>
            <a:r>
              <a:rPr lang="en-US" sz="2000" dirty="0" err="1"/>
              <a:t>batch_size</a:t>
            </a:r>
            <a:r>
              <a:rPr lang="en-US" sz="2000" dirty="0"/>
              <a:t>':[64,32,16],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</a:t>
            </a:r>
            <a:r>
              <a:rPr lang="en-US" sz="2000" dirty="0" err="1"/>
              <a:t>learning_rate_init</a:t>
            </a:r>
            <a:r>
              <a:rPr lang="en-US" sz="2000" dirty="0"/>
              <a:t>': [0.001, 0.01, 0.1]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4E25AF-780B-516A-4673-2C74A326F068}"/>
              </a:ext>
            </a:extLst>
          </p:cNvPr>
          <p:cNvCxnSpPr>
            <a:cxnSpLocks/>
          </p:cNvCxnSpPr>
          <p:nvPr/>
        </p:nvCxnSpPr>
        <p:spPr>
          <a:xfrm>
            <a:off x="208830" y="2726726"/>
            <a:ext cx="11801938" cy="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30AFB-5705-43EB-E000-0857789B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140" y="2139106"/>
            <a:ext cx="2461226" cy="31790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D5D0F9-8660-5095-9038-956DB221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80" y="1901436"/>
            <a:ext cx="3495675" cy="3648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E01FB4-B31E-60F4-8226-84FCA1039005}"/>
              </a:ext>
            </a:extLst>
          </p:cNvPr>
          <p:cNvSpPr txBox="1"/>
          <p:nvPr/>
        </p:nvSpPr>
        <p:spPr>
          <a:xfrm>
            <a:off x="1599281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4100 rows × 12 columns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7BE4F-9857-D5C6-F937-256021A6F822}"/>
              </a:ext>
            </a:extLst>
          </p:cNvPr>
          <p:cNvSpPr/>
          <p:nvPr/>
        </p:nvSpPr>
        <p:spPr>
          <a:xfrm>
            <a:off x="7694141" y="4405370"/>
            <a:ext cx="2115616" cy="216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6302941" y="1231736"/>
            <a:ext cx="5633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latin typeface="Gill Sans Nova (Headings)"/>
              </a:rPr>
              <a:t>Best Parameter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batch_size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=32,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=(64, 32, 16),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learning_rate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='adaptive',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=500,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,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learning_rate_init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0.001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CBD196-1441-4235-A040-762962612648}"/>
              </a:ext>
            </a:extLst>
          </p:cNvPr>
          <p:cNvCxnSpPr>
            <a:stCxn id="2" idx="0"/>
          </p:cNvCxnSpPr>
          <p:nvPr/>
        </p:nvCxnSpPr>
        <p:spPr>
          <a:xfrm>
            <a:off x="6106795" y="365125"/>
            <a:ext cx="0" cy="635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C0957307-C494-7331-14C6-DFE1DFE2D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7D70C7-1658-93B7-4A4D-0C2306F6E68B}"/>
              </a:ext>
            </a:extLst>
          </p:cNvPr>
          <p:cNvSpPr txBox="1">
            <a:spLocks/>
          </p:cNvSpPr>
          <p:nvPr/>
        </p:nvSpPr>
        <p:spPr>
          <a:xfrm>
            <a:off x="208830" y="1591833"/>
            <a:ext cx="5701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Parameter</a:t>
            </a:r>
            <a:endParaRPr lang="en-US" sz="3200" b="1" dirty="0"/>
          </a:p>
          <a:p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=(10, 5),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=1000,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23AE6-DCA0-2A6F-D55F-245F2224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77" y="3190103"/>
            <a:ext cx="1381125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D28C3-F271-F637-BA4D-32D6BF5B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64" y="4794550"/>
            <a:ext cx="4095750" cy="1552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7656F6-C949-2E84-DCBC-5FB1138C30AC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5050E6-B58D-46C3-4CB4-8D4BC256A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950" y="3182274"/>
            <a:ext cx="1447800" cy="1200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CD86E4-9832-ECDF-6BD6-FEAD9D4BF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977" y="4732637"/>
            <a:ext cx="42386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2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E603E9-2B98-6831-00F7-A966708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44" y="2917051"/>
            <a:ext cx="1285875" cy="1133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76A6A-191D-6D7D-3CEE-0A9FC5F688C2}"/>
              </a:ext>
            </a:extLst>
          </p:cNvPr>
          <p:cNvCxnSpPr>
            <a:stCxn id="2" idx="2"/>
          </p:cNvCxnSpPr>
          <p:nvPr/>
        </p:nvCxnSpPr>
        <p:spPr>
          <a:xfrm flipH="1">
            <a:off x="6096000" y="1690688"/>
            <a:ext cx="10795" cy="500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777240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FillNA</a:t>
            </a: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25F38D-235A-52C0-8B60-E2E0F6B28EFB}"/>
              </a:ext>
            </a:extLst>
          </p:cNvPr>
          <p:cNvSpPr txBox="1">
            <a:spLocks/>
          </p:cNvSpPr>
          <p:nvPr/>
        </p:nvSpPr>
        <p:spPr>
          <a:xfrm>
            <a:off x="6322703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Drop NA BMI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35A1A7-C80E-7454-1FED-3D1EC1AD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21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28201F-4944-F16C-4A48-1AC302378193}"/>
              </a:ext>
            </a:extLst>
          </p:cNvPr>
          <p:cNvSpPr txBox="1">
            <a:spLocks/>
          </p:cNvSpPr>
          <p:nvPr/>
        </p:nvSpPr>
        <p:spPr>
          <a:xfrm>
            <a:off x="246408" y="4353876"/>
            <a:ext cx="5429462" cy="69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Gill Sans Nova (Headings)"/>
              </a:rPr>
              <a:t>Best Parameter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batch_size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=32,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=(64, 32, 16),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='adaptive',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=500,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learning_rate_init</a:t>
            </a:r>
            <a:r>
              <a:rPr lang="en-US" altLang="en-US" sz="1800" dirty="0">
                <a:solidFill>
                  <a:srgbClr val="000000"/>
                </a:solidFill>
                <a:latin typeface="Gill Sans Nova (Headings)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 0.001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A5E549-ABDD-AC5C-C4D0-B6B629374176}"/>
              </a:ext>
            </a:extLst>
          </p:cNvPr>
          <p:cNvSpPr txBox="1">
            <a:spLocks/>
          </p:cNvSpPr>
          <p:nvPr/>
        </p:nvSpPr>
        <p:spPr>
          <a:xfrm>
            <a:off x="246408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Parameter</a:t>
            </a:r>
            <a:endParaRPr lang="en-US" sz="2000" b="1" dirty="0"/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=(10, 5),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=1000,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endParaRPr lang="en-US" sz="20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BAF8F5-A7FF-1DE9-B9C0-008BC8AD8D83}"/>
              </a:ext>
            </a:extLst>
          </p:cNvPr>
          <p:cNvSpPr txBox="1">
            <a:spLocks/>
          </p:cNvSpPr>
          <p:nvPr/>
        </p:nvSpPr>
        <p:spPr>
          <a:xfrm>
            <a:off x="6320653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Parameter</a:t>
            </a:r>
            <a:endParaRPr lang="en-US" sz="2000" b="1" dirty="0"/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=(10, 5),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=1000,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endParaRPr lang="en-US" sz="20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D52E6A8-0803-89C8-FB62-79D94A1B20BA}"/>
              </a:ext>
            </a:extLst>
          </p:cNvPr>
          <p:cNvSpPr txBox="1">
            <a:spLocks/>
          </p:cNvSpPr>
          <p:nvPr/>
        </p:nvSpPr>
        <p:spPr>
          <a:xfrm>
            <a:off x="6320653" y="4412109"/>
            <a:ext cx="5429462" cy="69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batch_size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=32,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=(64, 32, 16),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learning_rate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='adaptive',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=500,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learning_rate_init</a:t>
            </a:r>
            <a:r>
              <a:rPr lang="en-US" altLang="en-US" sz="1100" dirty="0">
                <a:solidFill>
                  <a:srgbClr val="000000"/>
                </a:solidFill>
                <a:latin typeface="Gill Sans Nova (Headings)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 0.01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313330-D62A-2D27-6A62-35D0F9392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373" y="2878913"/>
            <a:ext cx="3667863" cy="142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B8DDAF-A5DD-1E2D-4ABD-2DE9E98C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08" y="2987144"/>
            <a:ext cx="1381125" cy="121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1B42F9-CCAD-6AF2-6676-DDDF13716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891" y="2864763"/>
            <a:ext cx="3890304" cy="14746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7FE0C2-117F-4403-1F06-442D521FE19C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BB00-FDF4-EB62-9AEE-4F8ABE22D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08" y="5208887"/>
            <a:ext cx="1447800" cy="1200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6845D-256A-0143-E2B1-078FA6546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891" y="5064211"/>
            <a:ext cx="3753072" cy="1484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11C6B-2264-2F13-19B1-F339ACA23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5519" y="5277753"/>
            <a:ext cx="1371600" cy="1057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075BA0-3E3F-671A-B030-7F95A5A35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3654" y="5155674"/>
            <a:ext cx="3520502" cy="137506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1959F4C-579C-31A2-71E9-A0BF01D1A0AD}"/>
              </a:ext>
            </a:extLst>
          </p:cNvPr>
          <p:cNvSpPr/>
          <p:nvPr/>
        </p:nvSpPr>
        <p:spPr>
          <a:xfrm>
            <a:off x="1307018" y="3050781"/>
            <a:ext cx="275796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A78B4-04BE-AAC2-11F2-E46DC34C36AF}"/>
              </a:ext>
            </a:extLst>
          </p:cNvPr>
          <p:cNvSpPr/>
          <p:nvPr/>
        </p:nvSpPr>
        <p:spPr>
          <a:xfrm>
            <a:off x="654309" y="3857233"/>
            <a:ext cx="928505" cy="320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D1EFA-D323-5816-0084-2B31128B7049}"/>
              </a:ext>
            </a:extLst>
          </p:cNvPr>
          <p:cNvSpPr/>
          <p:nvPr/>
        </p:nvSpPr>
        <p:spPr>
          <a:xfrm>
            <a:off x="1031222" y="5243008"/>
            <a:ext cx="275796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6846B3-B641-ECEC-CCD3-7DD1CC13C0BE}"/>
              </a:ext>
            </a:extLst>
          </p:cNvPr>
          <p:cNvSpPr/>
          <p:nvPr/>
        </p:nvSpPr>
        <p:spPr>
          <a:xfrm>
            <a:off x="708454" y="6046783"/>
            <a:ext cx="603022" cy="320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46E78B-1739-A57A-2B7E-5C43DB5B8930}"/>
              </a:ext>
            </a:extLst>
          </p:cNvPr>
          <p:cNvSpPr/>
          <p:nvPr/>
        </p:nvSpPr>
        <p:spPr>
          <a:xfrm>
            <a:off x="2463114" y="3492843"/>
            <a:ext cx="2512539" cy="18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4A7-2E85-E9ED-A670-9BC59703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779" y="1624872"/>
            <a:ext cx="947287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Compare Best of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0676-0C9D-2A5F-5F5C-F090B38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130164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9477-1E2F-B1E9-61A5-09F25ADD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Compare Best of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CD43A-8F85-D141-3853-B64996C9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B87DF-4677-FF94-70D6-6CE5045A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6" y="3369060"/>
            <a:ext cx="1600112" cy="1327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96510-C66E-B937-C636-00E045FC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5" y="4912109"/>
            <a:ext cx="3615335" cy="13526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5A71D8-6EA7-0312-4BC0-94EEB67F53FF}"/>
              </a:ext>
            </a:extLst>
          </p:cNvPr>
          <p:cNvSpPr txBox="1">
            <a:spLocks/>
          </p:cNvSpPr>
          <p:nvPr/>
        </p:nvSpPr>
        <p:spPr>
          <a:xfrm>
            <a:off x="178875" y="1646272"/>
            <a:ext cx="4124325" cy="45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F11236-3FC9-DCB8-2E36-C0326459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87" y="3464220"/>
            <a:ext cx="1518834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8F546A-AB11-32E9-BA7D-A3E79FD0D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824" y="4914636"/>
            <a:ext cx="3414027" cy="13500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1FCDD5-2EDC-FDCA-693B-7CA500B24C70}"/>
              </a:ext>
            </a:extLst>
          </p:cNvPr>
          <p:cNvCxnSpPr/>
          <p:nvPr/>
        </p:nvCxnSpPr>
        <p:spPr>
          <a:xfrm>
            <a:off x="4397040" y="1536970"/>
            <a:ext cx="0" cy="518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4D32E-8D68-19DB-5808-0FC8D23168D7}"/>
              </a:ext>
            </a:extLst>
          </p:cNvPr>
          <p:cNvCxnSpPr/>
          <p:nvPr/>
        </p:nvCxnSpPr>
        <p:spPr>
          <a:xfrm>
            <a:off x="8248229" y="1536970"/>
            <a:ext cx="0" cy="518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4D9B137-276B-F679-2F08-E4DD2F0C1D98}"/>
              </a:ext>
            </a:extLst>
          </p:cNvPr>
          <p:cNvSpPr txBox="1">
            <a:spLocks/>
          </p:cNvSpPr>
          <p:nvPr/>
        </p:nvSpPr>
        <p:spPr>
          <a:xfrm>
            <a:off x="4535487" y="1646272"/>
            <a:ext cx="4124325" cy="45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KNN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21816-0F4F-22B7-B94F-95CA97957123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DD7A-412B-E8A3-E7A1-ADD60AE1C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999" y="3469562"/>
            <a:ext cx="1381125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4D620-5741-F335-A2ED-900D6ED20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999" y="4919978"/>
            <a:ext cx="3547499" cy="13447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99D23DD-EF7A-750C-2E42-30D9304F8540}"/>
              </a:ext>
            </a:extLst>
          </p:cNvPr>
          <p:cNvSpPr txBox="1">
            <a:spLocks/>
          </p:cNvSpPr>
          <p:nvPr/>
        </p:nvSpPr>
        <p:spPr>
          <a:xfrm>
            <a:off x="8386675" y="1643975"/>
            <a:ext cx="4124325" cy="45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Neural Network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BD0DE7-2413-C313-F5E5-F8CE1EDC85DC}"/>
              </a:ext>
            </a:extLst>
          </p:cNvPr>
          <p:cNvSpPr txBox="1">
            <a:spLocks/>
          </p:cNvSpPr>
          <p:nvPr/>
        </p:nvSpPr>
        <p:spPr>
          <a:xfrm>
            <a:off x="178875" y="2043497"/>
            <a:ext cx="37732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criterion': '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gini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max_depth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10, '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max_features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'sqrt', '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min_samples_leaf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min_samples_split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F0176-3BC6-C57F-A4FB-34293F28AF74}"/>
              </a:ext>
            </a:extLst>
          </p:cNvPr>
          <p:cNvSpPr txBox="1"/>
          <p:nvPr/>
        </p:nvSpPr>
        <p:spPr>
          <a:xfrm>
            <a:off x="4468441" y="2109332"/>
            <a:ext cx="3548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Parameter Default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5, 'p': 2, 'weights': 'uniform'}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115762D-FAD6-058E-4115-4354AA582B78}"/>
              </a:ext>
            </a:extLst>
          </p:cNvPr>
          <p:cNvSpPr txBox="1">
            <a:spLocks/>
          </p:cNvSpPr>
          <p:nvPr/>
        </p:nvSpPr>
        <p:spPr>
          <a:xfrm>
            <a:off x="8248230" y="2131816"/>
            <a:ext cx="3712742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Parameter</a:t>
            </a:r>
            <a:endParaRPr lang="en-US" sz="1600" b="1" dirty="0"/>
          </a:p>
          <a:p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=(10, 5),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=1000,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336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6CE3-C7DF-4C0F-E861-B2CD41F9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06" y="2607147"/>
            <a:ext cx="6429375" cy="2105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5747AA-DB78-97A0-6513-689F8678EFD6}"/>
              </a:ext>
            </a:extLst>
          </p:cNvPr>
          <p:cNvSpPr txBox="1">
            <a:spLocks/>
          </p:cNvSpPr>
          <p:nvPr/>
        </p:nvSpPr>
        <p:spPr>
          <a:xfrm>
            <a:off x="3196159" y="1896023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dirty="0"/>
              <a:t>Check BMI </a:t>
            </a:r>
            <a:r>
              <a:rPr lang="th-TH" sz="2900" dirty="0"/>
              <a:t>ที่มี </a:t>
            </a:r>
            <a:r>
              <a:rPr lang="en-US" sz="2900" dirty="0"/>
              <a:t>Class ==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96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5747AA-DB78-97A0-6513-689F8678EFD6}"/>
              </a:ext>
            </a:extLst>
          </p:cNvPr>
          <p:cNvSpPr txBox="1">
            <a:spLocks/>
          </p:cNvSpPr>
          <p:nvPr/>
        </p:nvSpPr>
        <p:spPr>
          <a:xfrm>
            <a:off x="3196159" y="1896023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dirty="0"/>
              <a:t>Chi-Square </a:t>
            </a:r>
            <a:r>
              <a:rPr lang="th-TH" sz="2900" dirty="0"/>
              <a:t>หาความสัมพันธ์ของ </a:t>
            </a:r>
            <a:r>
              <a:rPr lang="en-US" sz="2900" dirty="0"/>
              <a:t>Feature </a:t>
            </a:r>
            <a:r>
              <a:rPr lang="th-TH" sz="2900" dirty="0"/>
              <a:t>และ </a:t>
            </a:r>
            <a:r>
              <a:rPr lang="en-US" sz="2900" dirty="0"/>
              <a:t>Class</a:t>
            </a: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DDF3F5-6C8D-1457-74C1-B7F51AD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60" y="2630460"/>
            <a:ext cx="7008880" cy="351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05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3E13B-9C6E-937F-698C-D12B5781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28" y="1532258"/>
            <a:ext cx="7996744" cy="4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6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A5E1F4-72E5-B3BE-43B6-D593CEE1D277}"/>
              </a:ext>
            </a:extLst>
          </p:cNvPr>
          <p:cNvSpPr txBox="1">
            <a:spLocks/>
          </p:cNvSpPr>
          <p:nvPr/>
        </p:nvSpPr>
        <p:spPr>
          <a:xfrm>
            <a:off x="3374836" y="4441731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After </a:t>
            </a:r>
            <a:r>
              <a:rPr lang="en-US" sz="2800" dirty="0" err="1"/>
              <a:t>LabelEncode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CBF7E-EDF3-08C5-EE9C-2CD852B7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2624137"/>
            <a:ext cx="9505950" cy="16097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BC3C922-B1EE-B977-258C-29B20324F1CE}"/>
              </a:ext>
            </a:extLst>
          </p:cNvPr>
          <p:cNvSpPr txBox="1">
            <a:spLocks/>
          </p:cNvSpPr>
          <p:nvPr/>
        </p:nvSpPr>
        <p:spPr>
          <a:xfrm>
            <a:off x="3185366" y="1908285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Before </a:t>
            </a:r>
            <a:r>
              <a:rPr lang="en-US" sz="2800" dirty="0" err="1"/>
              <a:t>LabelEncode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F1DB93-DFAA-BE17-11A3-600E8805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70" y="5006977"/>
            <a:ext cx="9010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7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C3C922-B1EE-B977-258C-29B20324F1CE}"/>
              </a:ext>
            </a:extLst>
          </p:cNvPr>
          <p:cNvSpPr txBox="1">
            <a:spLocks/>
          </p:cNvSpPr>
          <p:nvPr/>
        </p:nvSpPr>
        <p:spPr>
          <a:xfrm>
            <a:off x="3300511" y="2085261"/>
            <a:ext cx="6029969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Train Test Split = Test 30%, Train 70%</a:t>
            </a:r>
            <a:endParaRPr lang="en-US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F03B5D-BB76-2D7E-C844-3C7344E8D199}"/>
              </a:ext>
            </a:extLst>
          </p:cNvPr>
          <p:cNvSpPr txBox="1">
            <a:spLocks/>
          </p:cNvSpPr>
          <p:nvPr/>
        </p:nvSpPr>
        <p:spPr>
          <a:xfrm>
            <a:off x="3300511" y="3262601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SMOTE </a:t>
            </a:r>
            <a:r>
              <a:rPr lang="th-TH" sz="2800" dirty="0"/>
              <a:t>เนื่องจาก </a:t>
            </a:r>
            <a:r>
              <a:rPr lang="en-US" sz="2800" dirty="0"/>
              <a:t>Class Imbalance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8AE5CF-D512-A91B-5BB8-0364358F4256}"/>
              </a:ext>
            </a:extLst>
          </p:cNvPr>
          <p:cNvSpPr txBox="1">
            <a:spLocks/>
          </p:cNvSpPr>
          <p:nvPr/>
        </p:nvSpPr>
        <p:spPr>
          <a:xfrm>
            <a:off x="3404861" y="4439941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/>
              <a:t>ทำ </a:t>
            </a:r>
            <a:r>
              <a:rPr lang="en-US" sz="2800" dirty="0"/>
              <a:t>Scaler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19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94A7-2E85-E9ED-A670-9BC59703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Decision Tree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6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0676-0C9D-2A5F-5F5C-F090B38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130164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r>
              <a:rPr lang="en-US" sz="2800" dirty="0"/>
              <a:t> </a:t>
            </a:r>
          </a:p>
          <a:p>
            <a:r>
              <a:rPr lang="en-US" sz="2000" dirty="0"/>
              <a:t>criterion="</a:t>
            </a:r>
            <a:r>
              <a:rPr lang="en-US" sz="2000" dirty="0" err="1"/>
              <a:t>gini</a:t>
            </a:r>
            <a:r>
              <a:rPr lang="en-US" sz="2000" dirty="0"/>
              <a:t>",</a:t>
            </a:r>
            <a:r>
              <a:rPr lang="en-US" sz="2000" dirty="0" err="1"/>
              <a:t>class_weight</a:t>
            </a:r>
            <a:r>
              <a:rPr lang="en-US" sz="2000" dirty="0"/>
              <a:t>='balanced’ </a:t>
            </a:r>
            <a:r>
              <a:rPr lang="en-US" sz="2000" dirty="0" err="1"/>
              <a:t>random_state</a:t>
            </a:r>
            <a:r>
              <a:rPr lang="en-US" sz="2000" dirty="0"/>
              <a:t>=42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8C2EE0-D039-237B-CDAC-E5A03D42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4" y="2702011"/>
            <a:ext cx="5690063" cy="2830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4AA0BB-EA39-3D98-C613-5B8058BDB0DC}"/>
              </a:ext>
            </a:extLst>
          </p:cNvPr>
          <p:cNvSpPr txBox="1"/>
          <p:nvPr/>
        </p:nvSpPr>
        <p:spPr>
          <a:xfrm>
            <a:off x="1599281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Visualize Decision Tree(Training)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153D73-EC8C-AD76-0312-90D906C2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34" y="2694676"/>
            <a:ext cx="5560540" cy="2837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AB78FE-5262-B89D-35E9-D38551345B73}"/>
              </a:ext>
            </a:extLst>
          </p:cNvPr>
          <p:cNvSpPr txBox="1"/>
          <p:nvPr/>
        </p:nvSpPr>
        <p:spPr>
          <a:xfrm>
            <a:off x="7630520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Visualize Decision Tree(Test)</a:t>
            </a:r>
          </a:p>
        </p:txBody>
      </p:sp>
    </p:spTree>
    <p:extLst>
      <p:ext uri="{BB962C8B-B14F-4D97-AF65-F5344CB8AC3E}">
        <p14:creationId xmlns:p14="http://schemas.microsoft.com/office/powerpoint/2010/main" val="360165837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1539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Gill Sans Nova</vt:lpstr>
      <vt:lpstr>Gill Sans Nova (Headings)</vt:lpstr>
      <vt:lpstr>Helvetica Neue</vt:lpstr>
      <vt:lpstr>Söhne</vt:lpstr>
      <vt:lpstr>ConfettiVTI</vt:lpstr>
      <vt:lpstr>Alzhemer Classification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Decision Tree</vt:lpstr>
      <vt:lpstr>Decision Tree</vt:lpstr>
      <vt:lpstr>Decision Tree</vt:lpstr>
      <vt:lpstr>Decision Tree</vt:lpstr>
      <vt:lpstr>Decision Tree</vt:lpstr>
      <vt:lpstr>Decision Tree</vt:lpstr>
      <vt:lpstr>KNN</vt:lpstr>
      <vt:lpstr>KNN</vt:lpstr>
      <vt:lpstr>KNN</vt:lpstr>
      <vt:lpstr>KNN</vt:lpstr>
      <vt:lpstr>Neural Network</vt:lpstr>
      <vt:lpstr>Neural Network</vt:lpstr>
      <vt:lpstr>Neural Network</vt:lpstr>
      <vt:lpstr>Neural Network</vt:lpstr>
      <vt:lpstr>Compare Best of Model</vt:lpstr>
      <vt:lpstr>Compare Best of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Alzhemer Classification</dc:title>
  <dc:creator>punyawat suwannatat</dc:creator>
  <cp:lastModifiedBy>punyawat suwannatat</cp:lastModifiedBy>
  <cp:revision>25</cp:revision>
  <dcterms:created xsi:type="dcterms:W3CDTF">2023-10-01T05:42:52Z</dcterms:created>
  <dcterms:modified xsi:type="dcterms:W3CDTF">2023-10-01T14:42:59Z</dcterms:modified>
</cp:coreProperties>
</file>