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8" r:id="rId6"/>
    <p:sldId id="272" r:id="rId7"/>
    <p:sldId id="273" r:id="rId8"/>
    <p:sldId id="274" r:id="rId9"/>
    <p:sldId id="275" r:id="rId10"/>
    <p:sldId id="276" r:id="rId11"/>
    <p:sldId id="282" r:id="rId12"/>
    <p:sldId id="283" r:id="rId13"/>
    <p:sldId id="285" r:id="rId14"/>
    <p:sldId id="284" r:id="rId15"/>
    <p:sldId id="277" r:id="rId16"/>
    <p:sldId id="279" r:id="rId17"/>
    <p:sldId id="280" r:id="rId18"/>
    <p:sldId id="281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0655" autoAdjust="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7644" y="2784388"/>
            <a:ext cx="7560168" cy="2772653"/>
          </a:xfrm>
        </p:spPr>
        <p:txBody>
          <a:bodyPr/>
          <a:lstStyle/>
          <a:p>
            <a:pPr algn="r"/>
            <a:r>
              <a:rPr lang="th-TH" dirty="0" err="1"/>
              <a:t>การทำ</a:t>
            </a:r>
            <a:r>
              <a:rPr lang="th-TH" dirty="0"/>
              <a:t>นายความเสี่ยงที่จะเกิดภาวะแทรกซ้อนโรคหัวใจ ของผู้ป่วยโรคเบาหวานด้วย </a:t>
            </a:r>
            <a:r>
              <a:rPr lang="en-US" dirty="0"/>
              <a:t>Bayesian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6614450042 </a:t>
            </a:r>
            <a:r>
              <a:rPr lang="th-TH" dirty="0" err="1"/>
              <a:t>ปัญญ</a:t>
            </a:r>
            <a:r>
              <a:rPr lang="th-TH" dirty="0"/>
              <a:t>วัตร สุวรรณ</a:t>
            </a:r>
            <a:r>
              <a:rPr lang="th-TH" dirty="0" err="1"/>
              <a:t>ทัต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458821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00E057-8E25-052D-F22C-DE7D633AE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1" y="5954583"/>
            <a:ext cx="2457450" cy="790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93D579-90CC-16DB-3FED-49B765CE9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801" y="5954583"/>
            <a:ext cx="2466975" cy="838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2707D5-12A9-7A1A-F99B-844878747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25" y="1466850"/>
            <a:ext cx="7753350" cy="3924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B5F26D-D095-A305-9949-211D2602909B}"/>
              </a:ext>
            </a:extLst>
          </p:cNvPr>
          <p:cNvSpPr/>
          <p:nvPr/>
        </p:nvSpPr>
        <p:spPr>
          <a:xfrm>
            <a:off x="2306595" y="2520404"/>
            <a:ext cx="1556693" cy="1689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4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E230-AC7A-B508-D4CB-E57C8CF6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br>
              <a:rPr lang="en-US" dirty="0"/>
            </a:br>
            <a:r>
              <a:rPr lang="th-TH" dirty="0"/>
              <a:t>งานวิจัยที่เกี่ยวข้อง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449F3-41A1-C6DD-AF85-70202AE3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2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able Placeholder 7">
            <a:extLst>
              <a:ext uri="{FF2B5EF4-FFF2-40B4-BE49-F238E27FC236}">
                <a16:creationId xmlns:a16="http://schemas.microsoft.com/office/drawing/2014/main" id="{3988D4EE-98AA-7EDA-9F4A-ECC6641119C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499654" y="1364235"/>
            <a:ext cx="4854146" cy="4780317"/>
          </a:xfrm>
        </p:spPr>
        <p:txBody>
          <a:bodyPr>
            <a:normAutofit fontScale="6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(</a:t>
            </a:r>
            <a:r>
              <a:rPr lang="th-TH" dirty="0"/>
              <a:t>เมธาพร</a:t>
            </a:r>
            <a:r>
              <a:rPr lang="en-US" dirty="0"/>
              <a:t>, 2565)</a:t>
            </a:r>
            <a:r>
              <a:rPr lang="th-TH" dirty="0"/>
              <a:t> ใน </a:t>
            </a:r>
            <a:r>
              <a:rPr lang="en-US" dirty="0"/>
              <a:t>2022</a:t>
            </a:r>
            <a:r>
              <a:rPr lang="th-TH" dirty="0"/>
              <a:t> ได้มีการศึกษาการจำแนกการเป็นโรคเบาหวานโดยใช้เทคนิค </a:t>
            </a:r>
            <a:r>
              <a:rPr lang="en-US" dirty="0"/>
              <a:t>Machine learning </a:t>
            </a:r>
            <a:r>
              <a:rPr lang="th-TH" dirty="0"/>
              <a:t>เพื่อเปรียบเทียบประสิทธิภาพของเทคนิคที่ใช้ในการสร้างแบบจำลอง </a:t>
            </a:r>
            <a:r>
              <a:rPr lang="en-US" dirty="0"/>
              <a:t>Machine learning</a:t>
            </a:r>
            <a:r>
              <a:rPr lang="th-TH" dirty="0"/>
              <a:t> สำหรับการจำแนกการเป็นโรคเบาหวาน โดยใช้ </a:t>
            </a:r>
            <a:r>
              <a:rPr lang="en-US" dirty="0"/>
              <a:t>4 </a:t>
            </a:r>
            <a:r>
              <a:rPr lang="th-TH" dirty="0"/>
              <a:t>เทคนิค ได้แก่ ต้นไม้ตัดสินใจ</a:t>
            </a:r>
            <a:r>
              <a:rPr lang="en-US" dirty="0"/>
              <a:t> (Decision tree), </a:t>
            </a:r>
            <a:r>
              <a:rPr lang="th-TH" dirty="0"/>
              <a:t>ต้นไม้ป่าสุ่ม </a:t>
            </a:r>
            <a:r>
              <a:rPr lang="en-US" dirty="0"/>
              <a:t>(Random Forest), </a:t>
            </a:r>
            <a:r>
              <a:rPr lang="th-TH" dirty="0"/>
              <a:t>ซัพพอร์ตเวกเตอร์</a:t>
            </a:r>
            <a:r>
              <a:rPr lang="th-TH" dirty="0" err="1"/>
              <a:t>แมชชีน</a:t>
            </a:r>
            <a:r>
              <a:rPr lang="th-TH" dirty="0"/>
              <a:t> </a:t>
            </a:r>
            <a:r>
              <a:rPr lang="en-US" dirty="0"/>
              <a:t>(SVM)</a:t>
            </a:r>
            <a:r>
              <a:rPr lang="th-TH" dirty="0"/>
              <a:t> และเพื่อนบ้านใกล้ที่สุด </a:t>
            </a:r>
            <a:r>
              <a:rPr lang="en-US" dirty="0"/>
              <a:t>(K-Nearest Neighbor)</a:t>
            </a:r>
            <a:r>
              <a:rPr lang="th-TH" dirty="0"/>
              <a:t> โดยได้ทำการเก็บตัวอย่างข้อมูลปัจจัยเสี่ยงการเกิดโรคเบาหวาน เช่น อายุ เพศ น้ำหนัก ส่วนสูง </a:t>
            </a:r>
            <a:r>
              <a:rPr lang="en-US" dirty="0"/>
              <a:t>BMI</a:t>
            </a:r>
            <a:r>
              <a:rPr lang="th-TH" dirty="0"/>
              <a:t> ค่าความดันขณะหัวใจบีบหัว ค่าความดันขณะหัวใจคลายตัว อัตราการเต้นของหัวใจ และประวัติโรคเบาหวานในญาติสายตรง รวมแล้วข้อมูลผู้ป่วยทั้งหมด </a:t>
            </a:r>
            <a:r>
              <a:rPr lang="en-US" dirty="0"/>
              <a:t>20,227 </a:t>
            </a:r>
            <a:r>
              <a:rPr lang="th-TH" dirty="0"/>
              <a:t>ราย</a:t>
            </a:r>
            <a:r>
              <a:rPr lang="en-US" dirty="0"/>
              <a:t>(</a:t>
            </a:r>
            <a:r>
              <a:rPr lang="th-TH" dirty="0"/>
              <a:t>ที่ป่วยและไม่ป่วยเป็นโรคเบาหวาน</a:t>
            </a:r>
            <a:r>
              <a:rPr lang="en-US" dirty="0"/>
              <a:t>)</a:t>
            </a:r>
            <a:r>
              <a:rPr lang="th-TH" dirty="0"/>
              <a:t> มาใช้ในการสร้างแบบจำลอง </a:t>
            </a:r>
            <a:r>
              <a:rPr lang="en-US" dirty="0"/>
              <a:t>Machine learning </a:t>
            </a:r>
            <a:r>
              <a:rPr lang="th-TH" dirty="0"/>
              <a:t>จากนั้นได้มีการแบ่งข้อมูลออกเป็นกลุ่มอิทธิพลร่วมคือ ประวัติโรคเบาหวานในญาติสายตรงและไม่มีประวัติโรคเบาหวานสายตรง เช่น </a:t>
            </a:r>
            <a:r>
              <a:rPr lang="en-US" dirty="0"/>
              <a:t>BMI</a:t>
            </a:r>
            <a:r>
              <a:rPr lang="th-TH" dirty="0"/>
              <a:t>ปกติและมีหรือไม่มีประวัติเป็นโรคเบาหวานในญาติสายตรง เป็นต้น โดยพิจารณาจาก ปัจจัยเสี่ยงที่ส่งผลต่อการเป็น โรคเบาหวาน เช่น </a:t>
            </a:r>
            <a:r>
              <a:rPr lang="en-US" dirty="0"/>
              <a:t>BMI </a:t>
            </a:r>
            <a:r>
              <a:rPr lang="th-TH" dirty="0"/>
              <a:t>อายุมาก เป็นต้น โดยผลลัพธ์จากการวิจัยคือ เทคนิค </a:t>
            </a:r>
            <a:r>
              <a:rPr lang="en-US" dirty="0"/>
              <a:t>Random forest </a:t>
            </a:r>
            <a:r>
              <a:rPr lang="th-TH" dirty="0"/>
              <a:t>ความแม่นยำสูงที่สุดอยู่ที่ </a:t>
            </a:r>
            <a:r>
              <a:rPr lang="en-US" dirty="0"/>
              <a:t>92.2% </a:t>
            </a:r>
            <a:r>
              <a:rPr lang="th-TH" dirty="0"/>
              <a:t>และค่า </a:t>
            </a:r>
            <a:r>
              <a:rPr lang="en-US" dirty="0"/>
              <a:t>F1 </a:t>
            </a:r>
            <a:r>
              <a:rPr lang="th-TH" dirty="0"/>
              <a:t>ที่ 90.7%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458821"/>
          </a:xfrm>
        </p:spPr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E5F1466-859C-515E-5916-74863EB8F84A}"/>
              </a:ext>
            </a:extLst>
          </p:cNvPr>
          <p:cNvSpPr txBox="1">
            <a:spLocks/>
          </p:cNvSpPr>
          <p:nvPr/>
        </p:nvSpPr>
        <p:spPr>
          <a:xfrm>
            <a:off x="838200" y="713448"/>
            <a:ext cx="10515600" cy="4588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dirty="0"/>
              <a:t>การจําแนกการเป็นโรคเบาหวานโดยใช้เทคนิค </a:t>
            </a:r>
            <a:r>
              <a:rPr lang="en-US" dirty="0"/>
              <a:t>Machine learning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3D0AD2-9D79-5EE5-1E88-F579B1225881}"/>
              </a:ext>
            </a:extLst>
          </p:cNvPr>
          <p:cNvSpPr/>
          <p:nvPr/>
        </p:nvSpPr>
        <p:spPr>
          <a:xfrm>
            <a:off x="2269524" y="1292593"/>
            <a:ext cx="1474573" cy="39616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A7B6747-495B-6FB6-AFF4-C489D330A3FC}"/>
              </a:ext>
            </a:extLst>
          </p:cNvPr>
          <p:cNvSpPr/>
          <p:nvPr/>
        </p:nvSpPr>
        <p:spPr>
          <a:xfrm>
            <a:off x="1256270" y="1964751"/>
            <a:ext cx="3501081" cy="45882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ข้อมูลผู้รับบริการในโรงพยาบาล จำนวน </a:t>
            </a:r>
            <a:r>
              <a:rPr lang="en-US" dirty="0"/>
              <a:t>20,227 </a:t>
            </a:r>
            <a:r>
              <a:rPr lang="th-TH" dirty="0"/>
              <a:t>ราย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2629F3-906D-C22B-944C-9C092CA4A6FB}"/>
              </a:ext>
            </a:extLst>
          </p:cNvPr>
          <p:cNvSpPr/>
          <p:nvPr/>
        </p:nvSpPr>
        <p:spPr>
          <a:xfrm>
            <a:off x="1890583" y="2699566"/>
            <a:ext cx="2232454" cy="555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สุ่มข้อมูล </a:t>
            </a:r>
            <a:r>
              <a:rPr lang="en-US" dirty="0"/>
              <a:t>80% </a:t>
            </a:r>
            <a:r>
              <a:rPr lang="th-TH" dirty="0"/>
              <a:t>เป็นชุดฝึกสอน</a:t>
            </a:r>
          </a:p>
          <a:p>
            <a:pPr algn="ctr"/>
            <a:r>
              <a:rPr lang="en-US" dirty="0"/>
              <a:t>20% </a:t>
            </a:r>
            <a:r>
              <a:rPr lang="th-TH" dirty="0"/>
              <a:t>เป็นชุดทดสอบ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D6299A-C300-DE13-DB56-B0F0FC068B38}"/>
              </a:ext>
            </a:extLst>
          </p:cNvPr>
          <p:cNvSpPr/>
          <p:nvPr/>
        </p:nvSpPr>
        <p:spPr>
          <a:xfrm>
            <a:off x="1342768" y="3530737"/>
            <a:ext cx="3328085" cy="103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5-fold</a:t>
            </a:r>
            <a:r>
              <a:rPr lang="th-TH" dirty="0"/>
              <a:t> </a:t>
            </a:r>
            <a:r>
              <a:rPr lang="en-US" dirty="0"/>
              <a:t>cross validation </a:t>
            </a:r>
            <a:r>
              <a:rPr lang="th-TH" dirty="0"/>
              <a:t>เพื่อหา </a:t>
            </a:r>
            <a:r>
              <a:rPr lang="en-US" dirty="0"/>
              <a:t>Hyperparameter </a:t>
            </a:r>
            <a:r>
              <a:rPr lang="th-TH" dirty="0"/>
              <a:t>ที่เหมาะสม ทั้ง </a:t>
            </a:r>
            <a:r>
              <a:rPr lang="en-US" dirty="0"/>
              <a:t>4 models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16045E-84DA-1766-9066-3E2295FF9305}"/>
              </a:ext>
            </a:extLst>
          </p:cNvPr>
          <p:cNvSpPr/>
          <p:nvPr/>
        </p:nvSpPr>
        <p:spPr>
          <a:xfrm>
            <a:off x="1890583" y="4844699"/>
            <a:ext cx="2232454" cy="555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สร้างแบบจำลองการจำแนกการเป็นโรคเบาหวาน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EA20BF2-3706-F952-418F-D87417BE6C95}"/>
              </a:ext>
            </a:extLst>
          </p:cNvPr>
          <p:cNvSpPr/>
          <p:nvPr/>
        </p:nvSpPr>
        <p:spPr>
          <a:xfrm>
            <a:off x="2269524" y="5675870"/>
            <a:ext cx="1474573" cy="39616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29D53D-84CE-6492-7F8B-4DC394DC86A3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3006811" y="1688757"/>
            <a:ext cx="0" cy="27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BCABBB-56D1-D1A3-27B0-A049422E3A7C}"/>
              </a:ext>
            </a:extLst>
          </p:cNvPr>
          <p:cNvCxnSpPr/>
          <p:nvPr/>
        </p:nvCxnSpPr>
        <p:spPr>
          <a:xfrm>
            <a:off x="3006810" y="2423572"/>
            <a:ext cx="0" cy="27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FB212D-F003-AD73-A44D-8B8CD586DBC9}"/>
              </a:ext>
            </a:extLst>
          </p:cNvPr>
          <p:cNvCxnSpPr/>
          <p:nvPr/>
        </p:nvCxnSpPr>
        <p:spPr>
          <a:xfrm>
            <a:off x="3006810" y="3254743"/>
            <a:ext cx="0" cy="27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7B5940-0DBE-7AF0-E005-AD7BBAB9B73F}"/>
              </a:ext>
            </a:extLst>
          </p:cNvPr>
          <p:cNvCxnSpPr/>
          <p:nvPr/>
        </p:nvCxnSpPr>
        <p:spPr>
          <a:xfrm>
            <a:off x="3006810" y="4568705"/>
            <a:ext cx="0" cy="27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4EFA36-07C2-A9B3-38E4-FDEC012946A1}"/>
              </a:ext>
            </a:extLst>
          </p:cNvPr>
          <p:cNvCxnSpPr/>
          <p:nvPr/>
        </p:nvCxnSpPr>
        <p:spPr>
          <a:xfrm>
            <a:off x="3010929" y="5399876"/>
            <a:ext cx="0" cy="27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95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able Placeholder 7">
            <a:extLst>
              <a:ext uri="{FF2B5EF4-FFF2-40B4-BE49-F238E27FC236}">
                <a16:creationId xmlns:a16="http://schemas.microsoft.com/office/drawing/2014/main" id="{3988D4EE-98AA-7EDA-9F4A-ECC6641119C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499654" y="1364235"/>
            <a:ext cx="4854146" cy="4780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th-TH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อรุณรักษ </a:t>
            </a:r>
            <a:r>
              <a:rPr lang="en-US" sz="1800" i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2562)</a:t>
            </a:r>
            <a:r>
              <a:rPr lang="th-T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ได้มีการศึกษาการเปรียบเทียบโมเดลการเรียนรู้ของเครื่องสาหรับคัดกรองผู้ป่วยโรคเบาหวานที่มีภาวะ ชาปลายเท้า เพื่อเปรียบเทียบประสิทธิภาพ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Algorithm</a:t>
            </a:r>
            <a:r>
              <a:rPr lang="th-T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ของ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Machine learning </a:t>
            </a:r>
            <a:r>
              <a:rPr lang="th-T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โดยมีกลุ่มตัวอย่างจำนวน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2 </a:t>
            </a:r>
            <a:r>
              <a:rPr lang="th-T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กลุ่ม ได้แก่ กลุ่มผู้ป่วยโรคเบาหว่าชนิดที่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2 </a:t>
            </a:r>
            <a:r>
              <a:rPr lang="th-T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ที่มีภาวะชาปลายเท้า จำนวน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50 </a:t>
            </a:r>
            <a:r>
              <a:rPr lang="th-T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คน และคนปกติจำนวน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50 </a:t>
            </a:r>
            <a:r>
              <a:rPr lang="th-T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คน ที่มีช่วงอายุตั้งแต่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40-70 </a:t>
            </a:r>
            <a:r>
              <a:rPr lang="th-T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ปี มีน้ำหนักตัว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60-80 </a:t>
            </a:r>
            <a:r>
              <a:rPr lang="th-T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กิโลกรัม ข้อมูลอื่นๆ ที่ใช้วิเคราะห์ ได้แก่ เพศ อายุ น้ำหนัก ส่วนสูง รอบเอว ความดันโลหิต ประวัติโรคเบาหวาน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BMI</a:t>
            </a:r>
            <a:r>
              <a:rPr lang="th-T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th-TH" sz="1800" kern="1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ความเสี่ยงใจการเป็นโรคเบาหวาน และ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Gray Scale</a:t>
            </a:r>
            <a:r>
              <a:rPr lang="th-T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สำหรับการจำแนกได้ทำการเปรียบเทียบ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3 models </a:t>
            </a:r>
            <a:r>
              <a:rPr lang="th-T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ได้แก่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SVM, Deep Learning, Random Forest </a:t>
            </a:r>
            <a:r>
              <a:rPr lang="th-T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โดยผลการศึกษาพบว่า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SVM </a:t>
            </a:r>
            <a:r>
              <a:rPr lang="th-T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มีค่าความแม่นยำอยู่ที่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93.3% </a:t>
            </a:r>
            <a:r>
              <a:rPr lang="th-T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สูงเป็นอันดับหนึ่ง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458821"/>
          </a:xfrm>
        </p:spPr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E5F1466-859C-515E-5916-74863EB8F84A}"/>
              </a:ext>
            </a:extLst>
          </p:cNvPr>
          <p:cNvSpPr txBox="1">
            <a:spLocks/>
          </p:cNvSpPr>
          <p:nvPr/>
        </p:nvSpPr>
        <p:spPr>
          <a:xfrm>
            <a:off x="838200" y="713448"/>
            <a:ext cx="10941908" cy="4588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dirty="0"/>
              <a:t>การเปรียบเทียบโมเดลการเรียนรู้ของเครื่องสาหรับคัดกรองผู้ป่วยโรคเบาหวานที่มีภาวะ ชาปลายเท้า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3D0AD2-9D79-5EE5-1E88-F579B1225881}"/>
              </a:ext>
            </a:extLst>
          </p:cNvPr>
          <p:cNvSpPr/>
          <p:nvPr/>
        </p:nvSpPr>
        <p:spPr>
          <a:xfrm>
            <a:off x="2269524" y="1292593"/>
            <a:ext cx="1474573" cy="39616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A7B6747-495B-6FB6-AFF4-C489D330A3FC}"/>
              </a:ext>
            </a:extLst>
          </p:cNvPr>
          <p:cNvSpPr/>
          <p:nvPr/>
        </p:nvSpPr>
        <p:spPr>
          <a:xfrm>
            <a:off x="743464" y="1944639"/>
            <a:ext cx="4526692" cy="82787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เก็บข้อมูล </a:t>
            </a:r>
            <a:r>
              <a:rPr lang="en-US" sz="1400" dirty="0"/>
              <a:t>100 </a:t>
            </a:r>
            <a:r>
              <a:rPr lang="th-TH" sz="1400" dirty="0"/>
              <a:t>คน อายุ </a:t>
            </a:r>
            <a:r>
              <a:rPr lang="en-US" sz="1400" dirty="0"/>
              <a:t>40-70 </a:t>
            </a:r>
            <a:r>
              <a:rPr lang="th-TH" sz="1400" dirty="0"/>
              <a:t>ปี น้ำหนัก </a:t>
            </a:r>
            <a:r>
              <a:rPr lang="en-US" sz="1400" dirty="0"/>
              <a:t>60-80 </a:t>
            </a:r>
            <a:r>
              <a:rPr lang="th-TH" sz="1400" dirty="0"/>
              <a:t>กิโลกรัม</a:t>
            </a:r>
          </a:p>
          <a:p>
            <a:pPr algn="ctr"/>
            <a:r>
              <a:rPr lang="th-TH" sz="1400" dirty="0"/>
              <a:t>แบ่งเป็น คนปกติ </a:t>
            </a:r>
            <a:r>
              <a:rPr lang="en-US" sz="1400" dirty="0"/>
              <a:t>50 </a:t>
            </a:r>
            <a:r>
              <a:rPr lang="th-TH" sz="1400" dirty="0"/>
              <a:t>บาท</a:t>
            </a:r>
          </a:p>
          <a:p>
            <a:pPr algn="ctr"/>
            <a:r>
              <a:rPr lang="th-TH" sz="1400" dirty="0"/>
              <a:t>ผู้ป่วยโรคเบาหวานที่มีภาวะชาปลายเท้าจำนวน </a:t>
            </a:r>
            <a:r>
              <a:rPr lang="en-US" sz="1400" dirty="0"/>
              <a:t>50 </a:t>
            </a:r>
            <a:r>
              <a:rPr lang="th-TH" sz="1400" dirty="0"/>
              <a:t>คน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2629F3-906D-C22B-944C-9C092CA4A6FB}"/>
              </a:ext>
            </a:extLst>
          </p:cNvPr>
          <p:cNvSpPr/>
          <p:nvPr/>
        </p:nvSpPr>
        <p:spPr>
          <a:xfrm>
            <a:off x="1890583" y="3085265"/>
            <a:ext cx="2232454" cy="555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แบ่งข้อมูลออกเป็นเป็นชุดฝึกสอน</a:t>
            </a:r>
          </a:p>
          <a:p>
            <a:pPr algn="ctr"/>
            <a:r>
              <a:rPr lang="th-TH" dirty="0"/>
              <a:t>และชุดทดสอบ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D6299A-C300-DE13-DB56-B0F0FC068B38}"/>
              </a:ext>
            </a:extLst>
          </p:cNvPr>
          <p:cNvSpPr/>
          <p:nvPr/>
        </p:nvSpPr>
        <p:spPr>
          <a:xfrm>
            <a:off x="1342768" y="3953192"/>
            <a:ext cx="3328085" cy="103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RapidMiner Studio</a:t>
            </a:r>
            <a:endParaRPr lang="th-TH" dirty="0"/>
          </a:p>
          <a:p>
            <a:pPr algn="ctr"/>
            <a:r>
              <a:rPr lang="th-TH" dirty="0"/>
              <a:t>เพื่อฝึกสอนและทดสอบ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EA20BF2-3706-F952-418F-D87417BE6C95}"/>
              </a:ext>
            </a:extLst>
          </p:cNvPr>
          <p:cNvSpPr/>
          <p:nvPr/>
        </p:nvSpPr>
        <p:spPr>
          <a:xfrm>
            <a:off x="2269524" y="5303907"/>
            <a:ext cx="1474573" cy="39616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29D53D-84CE-6492-7F8B-4DC394DC86A3}"/>
              </a:ext>
            </a:extLst>
          </p:cNvPr>
          <p:cNvCxnSpPr>
            <a:cxnSpLocks/>
          </p:cNvCxnSpPr>
          <p:nvPr/>
        </p:nvCxnSpPr>
        <p:spPr>
          <a:xfrm flipH="1">
            <a:off x="3006810" y="1707135"/>
            <a:ext cx="1" cy="21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BCABBB-56D1-D1A3-27B0-A049422E3A7C}"/>
              </a:ext>
            </a:extLst>
          </p:cNvPr>
          <p:cNvCxnSpPr>
            <a:cxnSpLocks/>
          </p:cNvCxnSpPr>
          <p:nvPr/>
        </p:nvCxnSpPr>
        <p:spPr>
          <a:xfrm>
            <a:off x="3006810" y="2790893"/>
            <a:ext cx="0" cy="27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FB212D-F003-AD73-A44D-8B8CD586DBC9}"/>
              </a:ext>
            </a:extLst>
          </p:cNvPr>
          <p:cNvCxnSpPr>
            <a:cxnSpLocks/>
          </p:cNvCxnSpPr>
          <p:nvPr/>
        </p:nvCxnSpPr>
        <p:spPr>
          <a:xfrm>
            <a:off x="3006810" y="3658820"/>
            <a:ext cx="0" cy="27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4EFA36-07C2-A9B3-38E4-FDEC012946A1}"/>
              </a:ext>
            </a:extLst>
          </p:cNvPr>
          <p:cNvCxnSpPr>
            <a:cxnSpLocks/>
          </p:cNvCxnSpPr>
          <p:nvPr/>
        </p:nvCxnSpPr>
        <p:spPr>
          <a:xfrm>
            <a:off x="3006810" y="5009538"/>
            <a:ext cx="0" cy="27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55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E230-AC7A-B508-D4CB-E57C8CF6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th-TH" dirty="0"/>
            </a:br>
            <a:r>
              <a:rPr lang="th-TH" dirty="0"/>
              <a:t>วิธีการ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449F3-41A1-C6DD-AF85-70202AE3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7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458821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E5F1466-859C-515E-5916-74863EB8F84A}"/>
              </a:ext>
            </a:extLst>
          </p:cNvPr>
          <p:cNvSpPr txBox="1">
            <a:spLocks/>
          </p:cNvSpPr>
          <p:nvPr/>
        </p:nvSpPr>
        <p:spPr>
          <a:xfrm>
            <a:off x="838200" y="713448"/>
            <a:ext cx="10941908" cy="4588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000" dirty="0" err="1"/>
              <a:t>การทำ</a:t>
            </a:r>
            <a:r>
              <a:rPr lang="th-TH" sz="2000" dirty="0"/>
              <a:t>นายความเสี่ยงที่จะเกิดภาวะแทรกซ้อนโรคหัวใจ ของผู้ป่วยโรคเบาหวานด้วย </a:t>
            </a:r>
            <a:r>
              <a:rPr lang="en-US" sz="2000" dirty="0"/>
              <a:t>Bayesian Neural Network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3D0AD2-9D79-5EE5-1E88-F579B1225881}"/>
              </a:ext>
            </a:extLst>
          </p:cNvPr>
          <p:cNvSpPr/>
          <p:nvPr/>
        </p:nvSpPr>
        <p:spPr>
          <a:xfrm>
            <a:off x="1993940" y="1507885"/>
            <a:ext cx="1474573" cy="39616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A7B6747-495B-6FB6-AFF4-C489D330A3FC}"/>
              </a:ext>
            </a:extLst>
          </p:cNvPr>
          <p:cNvSpPr/>
          <p:nvPr/>
        </p:nvSpPr>
        <p:spPr>
          <a:xfrm>
            <a:off x="524192" y="2178484"/>
            <a:ext cx="4414068" cy="82787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เก็บข้อมูลจากโรงพยาบาลแห่งหนึ่งหรือคลินิกแห่งหนึ่ง โดยเก็บข้อมูล</a:t>
            </a:r>
          </a:p>
          <a:p>
            <a:pPr algn="ctr"/>
            <a:r>
              <a:rPr lang="th-TH" sz="1400" dirty="0"/>
              <a:t>คนผู้ป่วยเบาหวานที่ยังไม่มีภาวะแทรกซ้อนโรคหัวใจ </a:t>
            </a:r>
            <a:r>
              <a:rPr lang="en-US" sz="1400" dirty="0"/>
              <a:t>50 </a:t>
            </a:r>
            <a:r>
              <a:rPr lang="th-TH" sz="1400" dirty="0"/>
              <a:t>คน และผู้ป่วยโรคเบาหวานที่มีภาวะแทรกซ้อนโรคหัวใจ </a:t>
            </a:r>
            <a:r>
              <a:rPr lang="en-US" sz="1400" dirty="0"/>
              <a:t>50 </a:t>
            </a:r>
            <a:r>
              <a:rPr lang="th-TH" sz="1400" dirty="0"/>
              <a:t>คน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2629F3-906D-C22B-944C-9C092CA4A6FB}"/>
              </a:ext>
            </a:extLst>
          </p:cNvPr>
          <p:cNvSpPr/>
          <p:nvPr/>
        </p:nvSpPr>
        <p:spPr>
          <a:xfrm>
            <a:off x="1614999" y="3318473"/>
            <a:ext cx="2232454" cy="555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แบ่งข้อมูลออกเป็นเป็นชุดฝึกสอน</a:t>
            </a:r>
          </a:p>
          <a:p>
            <a:pPr algn="ctr"/>
            <a:r>
              <a:rPr lang="th-TH" dirty="0"/>
              <a:t>และชุดทดสอบ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D6299A-C300-DE13-DB56-B0F0FC068B38}"/>
              </a:ext>
            </a:extLst>
          </p:cNvPr>
          <p:cNvSpPr/>
          <p:nvPr/>
        </p:nvSpPr>
        <p:spPr>
          <a:xfrm>
            <a:off x="1067184" y="4195358"/>
            <a:ext cx="3328085" cy="103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ทำการฝึกสอน </a:t>
            </a:r>
            <a:r>
              <a:rPr lang="en-US" dirty="0"/>
              <a:t>Models </a:t>
            </a:r>
            <a:r>
              <a:rPr lang="th-TH" dirty="0"/>
              <a:t>และเปรียบเทียบ</a:t>
            </a:r>
            <a:endParaRPr lang="en-US" dirty="0"/>
          </a:p>
          <a:p>
            <a:pPr algn="ctr"/>
            <a:r>
              <a:rPr lang="en-US" sz="1800" dirty="0"/>
              <a:t>Bayesian Neural Network</a:t>
            </a:r>
          </a:p>
          <a:p>
            <a:pPr algn="ctr"/>
            <a:r>
              <a:rPr lang="en-US" dirty="0"/>
              <a:t>Decision tree</a:t>
            </a:r>
            <a:endParaRPr lang="en-US" sz="1800" dirty="0"/>
          </a:p>
          <a:p>
            <a:pPr algn="ctr"/>
            <a:r>
              <a:rPr lang="en-US" dirty="0"/>
              <a:t>Random Forest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EA20BF2-3706-F952-418F-D87417BE6C95}"/>
              </a:ext>
            </a:extLst>
          </p:cNvPr>
          <p:cNvSpPr/>
          <p:nvPr/>
        </p:nvSpPr>
        <p:spPr>
          <a:xfrm>
            <a:off x="1993940" y="5555033"/>
            <a:ext cx="1474573" cy="39616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29D53D-84CE-6492-7F8B-4DC394DC86A3}"/>
              </a:ext>
            </a:extLst>
          </p:cNvPr>
          <p:cNvCxnSpPr>
            <a:cxnSpLocks/>
          </p:cNvCxnSpPr>
          <p:nvPr/>
        </p:nvCxnSpPr>
        <p:spPr>
          <a:xfrm flipH="1">
            <a:off x="2731226" y="1926906"/>
            <a:ext cx="1" cy="21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BCABBB-56D1-D1A3-27B0-A049422E3A7C}"/>
              </a:ext>
            </a:extLst>
          </p:cNvPr>
          <p:cNvCxnSpPr>
            <a:cxnSpLocks/>
          </p:cNvCxnSpPr>
          <p:nvPr/>
        </p:nvCxnSpPr>
        <p:spPr>
          <a:xfrm>
            <a:off x="2731226" y="3019622"/>
            <a:ext cx="0" cy="27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FB212D-F003-AD73-A44D-8B8CD586DBC9}"/>
              </a:ext>
            </a:extLst>
          </p:cNvPr>
          <p:cNvCxnSpPr>
            <a:cxnSpLocks/>
          </p:cNvCxnSpPr>
          <p:nvPr/>
        </p:nvCxnSpPr>
        <p:spPr>
          <a:xfrm>
            <a:off x="2731226" y="3896507"/>
            <a:ext cx="0" cy="27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4EFA36-07C2-A9B3-38E4-FDEC012946A1}"/>
              </a:ext>
            </a:extLst>
          </p:cNvPr>
          <p:cNvCxnSpPr>
            <a:cxnSpLocks/>
          </p:cNvCxnSpPr>
          <p:nvPr/>
        </p:nvCxnSpPr>
        <p:spPr>
          <a:xfrm>
            <a:off x="2731226" y="5256183"/>
            <a:ext cx="0" cy="27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858CE4C-721A-3278-EF78-9220A1594B9E}"/>
              </a:ext>
            </a:extLst>
          </p:cNvPr>
          <p:cNvSpPr/>
          <p:nvPr/>
        </p:nvSpPr>
        <p:spPr>
          <a:xfrm>
            <a:off x="6309154" y="2146032"/>
            <a:ext cx="5127670" cy="2500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เพศ </a:t>
            </a: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อายุระหว่าง 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30-70 </a:t>
            </a:r>
            <a:r>
              <a:rPr lang="th-TH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ปี </a:t>
            </a: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น้ำหนัก ส่วนสูง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BMI</a:t>
            </a:r>
            <a:r>
              <a:rPr lang="th-TH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รอบเอว </a:t>
            </a: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ความดันโลหิต</a:t>
            </a:r>
            <a:r>
              <a:rPr lang="th-TH" sz="16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ขณะที่หัวใจบีบตัว</a:t>
            </a:r>
            <a:r>
              <a:rPr lang="en-US" sz="16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(Systolic Blood Pressure)</a:t>
            </a:r>
            <a:r>
              <a:rPr lang="th-TH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ประวัติโรคเบาหวานของผู้ป่วย </a:t>
            </a: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ประวัติโรคหัวใจญาติสายตรง </a:t>
            </a: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16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ความเสี่ยงในการเป็นโรคเบาหวาน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</a:rPr>
              <a:t>ค่าเลือดไขมันโคล้รสเตอรอล 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Cholesterol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th-TH" sz="1600" kern="100" dirty="0">
              <a:solidFill>
                <a:schemeClr val="tx1"/>
              </a:solidFill>
              <a:latin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1600" kern="100" dirty="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rPr>
              <a:t>การสูบบุหรี่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</a:rPr>
              <a:t>สภานะปัจจุบันมีภาวะแทรกซ้อนโรคหัวใจหรือไม่มี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FDD749E-6AA8-EFFF-378F-7D89346860CA}"/>
              </a:ext>
            </a:extLst>
          </p:cNvPr>
          <p:cNvSpPr/>
          <p:nvPr/>
        </p:nvSpPr>
        <p:spPr>
          <a:xfrm rot="10800000">
            <a:off x="5371070" y="2354597"/>
            <a:ext cx="667265" cy="4588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8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245365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E230-AC7A-B508-D4CB-E57C8CF6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th-TH" dirty="0"/>
            </a:br>
            <a:r>
              <a:rPr lang="th-TH" dirty="0"/>
              <a:t>บทนำ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449F3-41A1-C6DD-AF85-70202AE3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5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EA915D2C-365C-DF2B-80D8-F6DC39DF094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1364235"/>
            <a:ext cx="10515600" cy="4912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/>
              <a:t>โรคที่เซลล์ร่างกายมีความผิดปกติในขบวนการเปลี่ยนน้ำตาลในเลือดให้เป็นพลังงาน โดยขบวนการนี้เกี่ยวข้องกับอินซูลิน </a:t>
            </a:r>
            <a:r>
              <a:rPr lang="en-US" dirty="0"/>
              <a:t>(insulin) </a:t>
            </a:r>
            <a:r>
              <a:rPr lang="th-TH" dirty="0"/>
              <a:t>ซึ่งเป็นฮอร์โมนที่สร้างจากตับอ่อนเพื่อใช้ควบคุมระดับน้ำตาลในเลือด เมื่อน้ำตาลไม่ได้ถูกใช้จึงทำให้ระดับน้ำตาลในเลือดสูงขึ้นกว่าระดับปกติ</a:t>
            </a:r>
            <a:r>
              <a:rPr lang="en-US" dirty="0"/>
              <a:t> </a:t>
            </a:r>
            <a:r>
              <a:rPr lang="th-TH" dirty="0"/>
              <a:t>โรคเบาหวานแบ่งเป็น 4 ชนิด ตามสาเหตุของการเกิดโรค</a:t>
            </a:r>
          </a:p>
          <a:p>
            <a:pPr lvl="1" fontAlgn="base">
              <a:buFont typeface="+mj-lt"/>
              <a:buAutoNum type="arabicPeriod"/>
            </a:pPr>
            <a:r>
              <a:rPr lang="th-TH" dirty="0"/>
              <a:t>โรคเบาหวานชนิดที่ 1 (</a:t>
            </a:r>
            <a:r>
              <a:rPr lang="en-US" dirty="0"/>
              <a:t>type 1 diabetes mellitus, T1DM)</a:t>
            </a:r>
            <a:r>
              <a:rPr lang="th-TH" dirty="0"/>
              <a:t> เกิดจากเซลล์ตับอ่อนถูกทำลายจากภูมิคุ้มกันของร่างกาย ทำให้ขาดอินซูลิน มักพบในเด็ก</a:t>
            </a:r>
          </a:p>
          <a:p>
            <a:pPr lvl="1" fontAlgn="base">
              <a:buFont typeface="+mj-lt"/>
              <a:buAutoNum type="arabicPeriod"/>
            </a:pPr>
            <a:r>
              <a:rPr lang="th-TH" dirty="0"/>
              <a:t>โรคเบาหวานชนิดที่ 2 (</a:t>
            </a:r>
            <a:r>
              <a:rPr lang="en-US" dirty="0"/>
              <a:t>type 2 diabetes mellitus, T1DM)</a:t>
            </a:r>
            <a:r>
              <a:rPr lang="th-TH" dirty="0"/>
              <a:t> เป็นชนิดที่พบบ่อยที่สุด ร้อยละ 95 ของผู้ป่วยเบาหวานทั้งหมด เกิดจากภาวะดื้อต่ออินซูลิน มักพบในผู้ใหญ่ที่มีน้ำหนักเกินหรืออ้วนร่วมด้วย  </a:t>
            </a:r>
          </a:p>
          <a:p>
            <a:pPr lvl="1" fontAlgn="base">
              <a:buFont typeface="+mj-lt"/>
              <a:buAutoNum type="arabicPeriod"/>
            </a:pPr>
            <a:r>
              <a:rPr lang="th-TH" dirty="0"/>
              <a:t>โรคเบาหวานขณะตั้งครรภ์ (</a:t>
            </a:r>
            <a:r>
              <a:rPr lang="en-US" dirty="0"/>
              <a:t>gestational diabetes mellitus, GDM)</a:t>
            </a:r>
            <a:r>
              <a:rPr lang="th-TH" dirty="0"/>
              <a:t> เป็นโรคเบาหวานที่เกิดขึ้นขณะตั้งครรภ์ มักเกิดเมื่อไตรมาส 2-3 ของการตั้งครรภ์</a:t>
            </a:r>
          </a:p>
          <a:p>
            <a:pPr lvl="1" fontAlgn="base">
              <a:buFont typeface="+mj-lt"/>
              <a:buAutoNum type="arabicPeriod"/>
            </a:pPr>
            <a:r>
              <a:rPr lang="th-TH" dirty="0"/>
              <a:t>โรคเบาหวานที่มีสาเหตุจำเพาะ (</a:t>
            </a:r>
            <a:r>
              <a:rPr lang="en-US" dirty="0"/>
              <a:t>specific types of diabetes due to other causes)</a:t>
            </a:r>
            <a:r>
              <a:rPr lang="th-TH" dirty="0"/>
              <a:t> มีได้หลายสาเหตุ เช่น โรคทางพันธุกรรม โรคของตับอ่อน โรคทางต่อมไร้ท่อ ยาบางชนิด เป็นต้น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E5F1466-859C-515E-5916-74863EB8F84A}"/>
              </a:ext>
            </a:extLst>
          </p:cNvPr>
          <p:cNvSpPr txBox="1">
            <a:spLocks/>
          </p:cNvSpPr>
          <p:nvPr/>
        </p:nvSpPr>
        <p:spPr>
          <a:xfrm>
            <a:off x="838200" y="713448"/>
            <a:ext cx="10515600" cy="4588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dirty="0"/>
              <a:t>โรคเบาหวาน </a:t>
            </a:r>
            <a:r>
              <a:rPr lang="en-US" dirty="0"/>
              <a:t>(Diabetes)</a:t>
            </a:r>
          </a:p>
        </p:txBody>
      </p:sp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DAB0FA01-E63D-68F1-43C6-E70EEA6C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8" y="6277232"/>
            <a:ext cx="3595017" cy="57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B7067E1-5827-58A6-C818-6CD35000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45882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9669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45882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EA915D2C-365C-DF2B-80D8-F6DC39DF094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1364235"/>
            <a:ext cx="10515600" cy="491299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th-TH" b="0" i="0" dirty="0">
                <a:solidFill>
                  <a:srgbClr val="555555"/>
                </a:solidFill>
                <a:effectLst/>
                <a:latin typeface="Kanit"/>
              </a:rPr>
              <a:t>การวินิจฉัยเบาหวาน ทำได้โดยวิธีใดวิธีหนึ่งใน 4 วิธี ดังต่อไปนี้</a:t>
            </a:r>
          </a:p>
          <a:p>
            <a:pPr lvl="1" fontAlgn="base">
              <a:buFont typeface="+mj-lt"/>
              <a:buAutoNum type="arabicPeriod"/>
            </a:pPr>
            <a:r>
              <a:rPr lang="th-TH" b="0" i="0" dirty="0">
                <a:solidFill>
                  <a:srgbClr val="555555"/>
                </a:solidFill>
                <a:effectLst/>
                <a:latin typeface="Kanit"/>
              </a:rPr>
              <a:t>มีอาการโรคเบาหวานชัดเจน ได้แก่ หิวน้ำบ่อย ปัสสาวะบ่อยและปริมาณมาก น้ำหนักตัวลดลงโดยไม่มีสาเหตุ ร่วมกับตรวจระดับน้ำตาลในเลือดเวลาใดก็ได้ ไม่จำเป็นต้องอดอาหาร ถ้ามีค่า ≥200 มก./ดล.</a:t>
            </a:r>
          </a:p>
          <a:p>
            <a:pPr lvl="1" fontAlgn="base">
              <a:buFont typeface="+mj-lt"/>
              <a:buAutoNum type="arabicPeriod"/>
            </a:pPr>
            <a:r>
              <a:rPr lang="th-TH" b="0" i="0" dirty="0">
                <a:solidFill>
                  <a:srgbClr val="555555"/>
                </a:solidFill>
                <a:effectLst/>
                <a:latin typeface="Kanit"/>
              </a:rPr>
              <a:t>ระดับน้ำตาลในเลือดหลังอดอาหาร (อย่างน้อย 8ชั่วโมง) ≥ 126 มก./ดล. </a:t>
            </a:r>
          </a:p>
          <a:p>
            <a:pPr lvl="1" fontAlgn="base">
              <a:buFont typeface="+mj-lt"/>
              <a:buAutoNum type="arabicPeriod"/>
            </a:pPr>
            <a:r>
              <a:rPr lang="th-TH" b="0" i="0" dirty="0">
                <a:solidFill>
                  <a:srgbClr val="555555"/>
                </a:solidFill>
                <a:effectLst/>
                <a:latin typeface="Kanit"/>
              </a:rPr>
              <a:t>การตรวจความทนต่อกลูโคส โดยให้รับประทานกลูโคส 75 กรัม แล้วตรวจระดับน้ำตาลในเลือดที่ 2 ชั่วโมง ถ้ามีค่า ≥ 200 มก./ดล.</a:t>
            </a:r>
          </a:p>
          <a:p>
            <a:pPr lvl="1" fontAlgn="base">
              <a:buFont typeface="+mj-lt"/>
              <a:buAutoNum type="arabicPeriod"/>
            </a:pPr>
            <a:r>
              <a:rPr lang="th-TH" b="0" i="0" dirty="0">
                <a:solidFill>
                  <a:srgbClr val="555555"/>
                </a:solidFill>
                <a:effectLst/>
                <a:latin typeface="Kanit"/>
              </a:rPr>
              <a:t>การตรวจระดับน้ำตาลสะสม (</a:t>
            </a:r>
            <a:r>
              <a:rPr lang="en-US" b="0" i="0" dirty="0">
                <a:solidFill>
                  <a:srgbClr val="555555"/>
                </a:solidFill>
                <a:effectLst/>
                <a:latin typeface="Kanit"/>
              </a:rPr>
              <a:t>A1C) ≥ 6.5% </a:t>
            </a:r>
            <a:r>
              <a:rPr lang="th-TH" b="0" i="0" dirty="0">
                <a:solidFill>
                  <a:srgbClr val="555555"/>
                </a:solidFill>
                <a:effectLst/>
                <a:latin typeface="Kanit"/>
              </a:rPr>
              <a:t>โดยวิธีการตรวจและห้องปฏิบัติการต้องได้รับการรับรองตามมาตรฐานที่กำหนด ซึ่งยังมีน้อยในประเทศไทย ดังนั้นจึงไม่แนะนำให้ใช้วิธีนี้</a:t>
            </a:r>
            <a:endParaRPr lang="th-TH" dirty="0">
              <a:solidFill>
                <a:srgbClr val="555555"/>
              </a:solidFill>
              <a:latin typeface="Kanit"/>
            </a:endParaRPr>
          </a:p>
          <a:p>
            <a:pPr marL="0" indent="0" fontAlgn="base">
              <a:buNone/>
            </a:pPr>
            <a:r>
              <a:rPr lang="en-US" sz="1200" dirty="0">
                <a:solidFill>
                  <a:srgbClr val="555555"/>
                </a:solidFill>
                <a:latin typeface="Kanit"/>
              </a:rPr>
              <a:t>*</a:t>
            </a:r>
            <a:r>
              <a:rPr lang="th-TH" sz="1200" dirty="0">
                <a:solidFill>
                  <a:srgbClr val="555555"/>
                </a:solidFill>
                <a:effectLst/>
                <a:latin typeface="Kanit"/>
              </a:rPr>
              <a:t>ตามแนวทางเวชปฏิบัติของสมาคมโรคเบาหวานแห่งประเทศไทย พ.ศ. 2560 กล่าวว่าการวินิจฉัยโรคเบาหวานตามข้อที่ 2-4 ต้องมีการตรวจยืนยันอีกครั้งโดยใช้ตัวอย่างเลือดอันใหม่ ด้วยวิธีเดียวกันหรือต่างกันในวันถัดไป</a:t>
            </a:r>
            <a:endParaRPr lang="th-TH" sz="1200" b="0" i="0" dirty="0">
              <a:solidFill>
                <a:srgbClr val="555555"/>
              </a:solidFill>
              <a:effectLst/>
              <a:latin typeface="Kani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E5F1466-859C-515E-5916-74863EB8F84A}"/>
              </a:ext>
            </a:extLst>
          </p:cNvPr>
          <p:cNvSpPr txBox="1">
            <a:spLocks/>
          </p:cNvSpPr>
          <p:nvPr/>
        </p:nvSpPr>
        <p:spPr>
          <a:xfrm>
            <a:off x="838200" y="713448"/>
            <a:ext cx="10515600" cy="4588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dirty="0"/>
              <a:t>โรคเบาหวาน </a:t>
            </a:r>
            <a:r>
              <a:rPr lang="en-US" dirty="0"/>
              <a:t>(Diabetes)</a:t>
            </a:r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0CF62BDD-7D8D-D043-3F79-1D1844E6E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8" y="6277232"/>
            <a:ext cx="3595017" cy="57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86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45882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EA915D2C-365C-DF2B-80D8-F6DC39DF094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1364235"/>
            <a:ext cx="10515600" cy="128834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th-TH" b="0" i="0" dirty="0">
                <a:solidFill>
                  <a:srgbClr val="555555"/>
                </a:solidFill>
                <a:effectLst/>
                <a:latin typeface="Kanit"/>
              </a:rPr>
              <a:t>สถิติ</a:t>
            </a:r>
            <a:r>
              <a:rPr lang="th-TH" dirty="0">
                <a:solidFill>
                  <a:srgbClr val="555555"/>
                </a:solidFill>
                <a:latin typeface="Kanit"/>
              </a:rPr>
              <a:t>โรคเบาหวาน ปี </a:t>
            </a:r>
            <a:r>
              <a:rPr lang="en-US" dirty="0">
                <a:solidFill>
                  <a:srgbClr val="555555"/>
                </a:solidFill>
                <a:latin typeface="Kanit"/>
              </a:rPr>
              <a:t>2560 </a:t>
            </a:r>
            <a:r>
              <a:rPr lang="th-TH" dirty="0">
                <a:solidFill>
                  <a:srgbClr val="555555"/>
                </a:solidFill>
                <a:latin typeface="Kanit"/>
              </a:rPr>
              <a:t>ถึง </a:t>
            </a:r>
            <a:r>
              <a:rPr lang="en-US" dirty="0">
                <a:solidFill>
                  <a:srgbClr val="555555"/>
                </a:solidFill>
                <a:latin typeface="Kanit"/>
              </a:rPr>
              <a:t>2564</a:t>
            </a:r>
            <a:endParaRPr lang="th-TH" sz="1200" b="0" i="0" dirty="0">
              <a:solidFill>
                <a:srgbClr val="555555"/>
              </a:solidFill>
              <a:effectLst/>
              <a:latin typeface="Kani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E5F1466-859C-515E-5916-74863EB8F84A}"/>
              </a:ext>
            </a:extLst>
          </p:cNvPr>
          <p:cNvSpPr txBox="1">
            <a:spLocks/>
          </p:cNvSpPr>
          <p:nvPr/>
        </p:nvSpPr>
        <p:spPr>
          <a:xfrm>
            <a:off x="838200" y="713448"/>
            <a:ext cx="10515600" cy="4588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dirty="0"/>
              <a:t>โรคเบาหวาน </a:t>
            </a:r>
            <a:r>
              <a:rPr lang="en-US" dirty="0"/>
              <a:t>(Diabetes)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00A7E6-261C-562A-D259-29B5DD18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0" y="6127760"/>
            <a:ext cx="1817602" cy="641161"/>
          </a:xfrm>
          <a:prstGeom prst="rect">
            <a:avLst/>
          </a:prstGeom>
        </p:spPr>
      </p:pic>
      <p:pic>
        <p:nvPicPr>
          <p:cNvPr id="15" name="Picture 14" descr="A graph of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94247AB7-03B8-2A32-C08A-D02F716C0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93" y="2473053"/>
            <a:ext cx="3654347" cy="2774450"/>
          </a:xfrm>
          <a:prstGeom prst="rect">
            <a:avLst/>
          </a:prstGeom>
        </p:spPr>
      </p:pic>
      <p:pic>
        <p:nvPicPr>
          <p:cNvPr id="17" name="Picture 1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594F482-A316-322E-BC5B-67CE948CD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547" y="2555432"/>
            <a:ext cx="3654347" cy="2774450"/>
          </a:xfrm>
          <a:prstGeom prst="rect">
            <a:avLst/>
          </a:prstGeom>
        </p:spPr>
      </p:pic>
      <p:pic>
        <p:nvPicPr>
          <p:cNvPr id="19" name="Picture 1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F6E31BF-4DCF-7A51-7946-738B047E6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670" y="2596413"/>
            <a:ext cx="3492540" cy="26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45882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EA915D2C-365C-DF2B-80D8-F6DC39DF094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1364235"/>
            <a:ext cx="10515600" cy="128834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th-TH" b="0" i="0" dirty="0">
                <a:solidFill>
                  <a:srgbClr val="555555"/>
                </a:solidFill>
                <a:effectLst/>
                <a:latin typeface="Kanit"/>
              </a:rPr>
              <a:t>สถานการณ์โรคเบาหวานในภาคพื้นแปซิฟิก (</a:t>
            </a:r>
            <a:r>
              <a:rPr lang="en-US" b="0" i="0" dirty="0">
                <a:solidFill>
                  <a:srgbClr val="555555"/>
                </a:solidFill>
                <a:effectLst/>
                <a:latin typeface="Kanit"/>
              </a:rPr>
              <a:t>Western Pacific) </a:t>
            </a:r>
            <a:r>
              <a:rPr lang="th-TH" b="0" i="0" dirty="0">
                <a:solidFill>
                  <a:srgbClr val="555555"/>
                </a:solidFill>
                <a:effectLst/>
                <a:latin typeface="Kanit"/>
              </a:rPr>
              <a:t>ในปี พ.ศ. 2560 ประเทศไทยมีผู้ที่เป็นเบาหวาน 4.4 ล้านคน มากเป็นอันดับ 4 รองจาก จีน อินเดีย ญี่ปุ่น</a:t>
            </a:r>
            <a:endParaRPr lang="th-TH" sz="1200" b="0" i="0" dirty="0">
              <a:solidFill>
                <a:srgbClr val="555555"/>
              </a:solidFill>
              <a:effectLst/>
              <a:latin typeface="Kani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E5F1466-859C-515E-5916-74863EB8F84A}"/>
              </a:ext>
            </a:extLst>
          </p:cNvPr>
          <p:cNvSpPr txBox="1">
            <a:spLocks/>
          </p:cNvSpPr>
          <p:nvPr/>
        </p:nvSpPr>
        <p:spPr>
          <a:xfrm>
            <a:off x="838200" y="713448"/>
            <a:ext cx="10515600" cy="4588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dirty="0"/>
              <a:t>โรคเบาหวาน </a:t>
            </a:r>
            <a:r>
              <a:rPr lang="en-US" dirty="0"/>
              <a:t>(Diabetes)</a:t>
            </a:r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0CF62BDD-7D8D-D043-3F79-1D1844E6E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8" y="6277232"/>
            <a:ext cx="3595017" cy="57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66D407-02E7-6ED9-0871-59E58DF84D2E}"/>
              </a:ext>
            </a:extLst>
          </p:cNvPr>
          <p:cNvSpPr txBox="1"/>
          <p:nvPr/>
        </p:nvSpPr>
        <p:spPr>
          <a:xfrm>
            <a:off x="3702908" y="5204512"/>
            <a:ext cx="478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0" i="0" dirty="0">
                <a:solidFill>
                  <a:srgbClr val="555555"/>
                </a:solidFill>
                <a:effectLst/>
                <a:latin typeface="Kanit"/>
              </a:rPr>
              <a:t>สถานการณ์โรคเบาหวานในภาคพื้นแปซิฟิก (</a:t>
            </a:r>
            <a:r>
              <a:rPr lang="en-US" b="0" i="0" dirty="0">
                <a:solidFill>
                  <a:srgbClr val="555555"/>
                </a:solidFill>
                <a:effectLst/>
                <a:latin typeface="Kanit"/>
              </a:rPr>
              <a:t>Western Pacific) </a:t>
            </a:r>
            <a:r>
              <a:rPr lang="th-TH" b="0" i="0" dirty="0">
                <a:solidFill>
                  <a:srgbClr val="555555"/>
                </a:solidFill>
                <a:effectLst/>
                <a:latin typeface="Kanit"/>
              </a:rPr>
              <a:t>ในปี พ.ศ. 2560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A685C-2475-5B1B-BC3B-4E08898B5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403" y="3206321"/>
            <a:ext cx="4447193" cy="19981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ABC032-51F4-B16A-60D9-8E4D189F3289}"/>
              </a:ext>
            </a:extLst>
          </p:cNvPr>
          <p:cNvSpPr/>
          <p:nvPr/>
        </p:nvSpPr>
        <p:spPr>
          <a:xfrm>
            <a:off x="3912973" y="4596714"/>
            <a:ext cx="4341341" cy="23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7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45882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EA915D2C-365C-DF2B-80D8-F6DC39DF094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1364235"/>
            <a:ext cx="10515600" cy="3084197"/>
          </a:xfrm>
        </p:spPr>
        <p:txBody>
          <a:bodyPr>
            <a:normAutofit/>
          </a:bodyPr>
          <a:lstStyle/>
          <a:p>
            <a:r>
              <a:rPr lang="th-TH" sz="1800" b="0" i="0" dirty="0">
                <a:solidFill>
                  <a:srgbClr val="54667A"/>
                </a:solidFill>
                <a:effectLst/>
                <a:latin typeface="THSarabunNew"/>
              </a:rPr>
              <a:t>โดยสถานการณ์โรคเบาหวานทั่วโลกในปี 2564 มีผู้ป่วยจำนวน 537 ล้านคนและคาดว่าในปี 2573 จะมีผู้ป่วยเบาหวานเพิ่มขึ้นเป็น 643 ล้านคน</a:t>
            </a:r>
          </a:p>
          <a:p>
            <a:r>
              <a:rPr lang="th-TH" sz="1800" b="0" i="0" dirty="0">
                <a:solidFill>
                  <a:srgbClr val="54667A"/>
                </a:solidFill>
                <a:effectLst/>
                <a:latin typeface="THSarabunNew"/>
              </a:rPr>
              <a:t>โรคเบาหวานมีส่วนทำให้เสียชีวิต สูงถึง 6.7 ล้านคน หรือเสียชีวิต 1 ราย ในทุกๆ 5 วินาที จากรายงานสถิติสาธารณสุข </a:t>
            </a:r>
          </a:p>
          <a:p>
            <a:r>
              <a:rPr lang="th-TH" sz="1800" b="0" i="0" dirty="0">
                <a:solidFill>
                  <a:srgbClr val="54667A"/>
                </a:solidFill>
                <a:effectLst/>
                <a:latin typeface="THSarabunNew"/>
              </a:rPr>
              <a:t>กระทรวงสาธารณสุข ประเทศไทยพบอุบัติการณ์โรคเบาหวานมีแนวโน้มเพิ่มขึ้นอย่างต่อเนื่อง มีผู้ป่วยรายใหม่เพิ่มขึ้น 3 แสนคนต่อปี และมีผู้ป่วยโรคเบาหวานอยู่ในระบบทะเบียน 3.3 ล้านคน </a:t>
            </a:r>
            <a:endParaRPr lang="en-US" sz="1800" b="0" i="0" dirty="0">
              <a:solidFill>
                <a:srgbClr val="54667A"/>
              </a:solidFill>
              <a:effectLst/>
              <a:latin typeface="THSarabunNew"/>
            </a:endParaRPr>
          </a:p>
          <a:p>
            <a:r>
              <a:rPr lang="th-TH" sz="1800" b="0" i="0" dirty="0">
                <a:solidFill>
                  <a:srgbClr val="54667A"/>
                </a:solidFill>
                <a:effectLst/>
                <a:latin typeface="THSarabunNew"/>
              </a:rPr>
              <a:t>ในปี 2563 มีผู้เสียชีวิตจากโรคเบาหวานทั้งหมด 16,388 คน (อัตราตาย 25.1 ต่อประชากรแสนคน) ค่าใช้จ่ายด้านสาธารณสุขในการรักษาโรคเบาหวานเฉลี่ยสูงถึง 47,596 ล้านบาทต่อปี นอกจากนี้โรคเบาหวานยังคงเป็นสาเหตุหลักที่ก่อให้เกิดโรคอื่นๆ ในกลุ่มโรค </a:t>
            </a:r>
            <a:r>
              <a:rPr lang="en-US" sz="1800" b="0" i="0" dirty="0">
                <a:solidFill>
                  <a:srgbClr val="54667A"/>
                </a:solidFill>
                <a:effectLst/>
                <a:latin typeface="THSarabunNew"/>
              </a:rPr>
              <a:t>NCDs </a:t>
            </a:r>
            <a:r>
              <a:rPr lang="th-TH" sz="1800" b="0" i="0" dirty="0">
                <a:solidFill>
                  <a:srgbClr val="54667A"/>
                </a:solidFill>
                <a:effectLst/>
                <a:latin typeface="THSarabunNew"/>
              </a:rPr>
              <a:t>เช่น โรคหัวใจ โรคหลอดเลือดสมอง โรคความดันโลหิตสูง และโรคไตวายเรื้อรัง ฯลฯ</a:t>
            </a:r>
            <a:endParaRPr lang="th-TH" sz="800" b="0" i="0" dirty="0">
              <a:solidFill>
                <a:srgbClr val="555555"/>
              </a:solidFill>
              <a:effectLst/>
              <a:latin typeface="Kani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E5F1466-859C-515E-5916-74863EB8F84A}"/>
              </a:ext>
            </a:extLst>
          </p:cNvPr>
          <p:cNvSpPr txBox="1">
            <a:spLocks/>
          </p:cNvSpPr>
          <p:nvPr/>
        </p:nvSpPr>
        <p:spPr>
          <a:xfrm>
            <a:off x="838200" y="713448"/>
            <a:ext cx="10515600" cy="4588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dirty="0"/>
              <a:t>โรคเบาหวาน </a:t>
            </a:r>
            <a:r>
              <a:rPr lang="en-US" dirty="0"/>
              <a:t>(Diabetes)</a:t>
            </a:r>
          </a:p>
        </p:txBody>
      </p:sp>
      <p:pic>
        <p:nvPicPr>
          <p:cNvPr id="15" name="Picture 2" descr="logo">
            <a:extLst>
              <a:ext uri="{FF2B5EF4-FFF2-40B4-BE49-F238E27FC236}">
                <a16:creationId xmlns:a16="http://schemas.microsoft.com/office/drawing/2014/main" id="{872C3C66-6A73-43AE-B10D-A502CC762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6782"/>
            <a:ext cx="3595017" cy="57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graph with blue bars&#10;&#10;Description automatically generated">
            <a:extLst>
              <a:ext uri="{FF2B5EF4-FFF2-40B4-BE49-F238E27FC236}">
                <a16:creationId xmlns:a16="http://schemas.microsoft.com/office/drawing/2014/main" id="{FCC134E3-4208-2EFB-F5A0-51AB36676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395" y="3520521"/>
            <a:ext cx="4216113" cy="32009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52071A-6564-9AC7-827E-7D74BEF31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03" y="6150859"/>
            <a:ext cx="1817602" cy="64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8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E230-AC7A-B508-D4CB-E57C8CF6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br>
              <a:rPr lang="en-US" dirty="0"/>
            </a:br>
            <a:r>
              <a:rPr lang="th-TH" dirty="0"/>
              <a:t>ปัญหา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449F3-41A1-C6DD-AF85-70202AE3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0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458821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486D0B-D4CC-C567-1736-86B84D485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1424"/>
            <a:ext cx="5167828" cy="43648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9BC111-431D-4948-51E0-D089398A4F7D}"/>
              </a:ext>
            </a:extLst>
          </p:cNvPr>
          <p:cNvSpPr/>
          <p:nvPr/>
        </p:nvSpPr>
        <p:spPr>
          <a:xfrm>
            <a:off x="3422114" y="3547047"/>
            <a:ext cx="1158124" cy="1817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00E057-8E25-052D-F22C-DE7D633AE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51" y="5954583"/>
            <a:ext cx="2457450" cy="790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93D579-90CC-16DB-3FED-49B765CE9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801" y="5954583"/>
            <a:ext cx="2466975" cy="838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4A407D-4276-084F-BD5A-BF80620F0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974" y="1091424"/>
            <a:ext cx="5346743" cy="10387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C699801-5524-A279-7C2A-CC5368E4EA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974" y="2188819"/>
            <a:ext cx="2495550" cy="15906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B9CC1F-DD79-909D-9E73-44C12AAD0D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8216" y="2188819"/>
            <a:ext cx="1730831" cy="299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863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05327A-3F11-4B74-87F2-F91762B92A4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CBB7AC-E012-4960-B083-33C7C7C0C8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6A8F61-3FE0-4499-9D74-D8DA5DD8F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{9FF0D7CD-BC6B-4CD2-9F4B-3F545406F173}tf67328976_win32</Template>
  <TotalTime>174</TotalTime>
  <Words>1280</Words>
  <Application>Microsoft Office PowerPoint</Application>
  <PresentationFormat>Widescreen</PresentationFormat>
  <Paragraphs>97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Kanit</vt:lpstr>
      <vt:lpstr>Tenorite</vt:lpstr>
      <vt:lpstr>THSarabunNew</vt:lpstr>
      <vt:lpstr>Custom</vt:lpstr>
      <vt:lpstr>การทำนายความเสี่ยงที่จะเกิดภาวะแทรกซ้อนโรคหัวใจ ของผู้ป่วยโรคเบาหวานด้วย Bayesian Neural Network</vt:lpstr>
      <vt:lpstr>INTRODUCTION บทนำ</vt:lpstr>
      <vt:lpstr>INTRODUCTION</vt:lpstr>
      <vt:lpstr>INTRODUCTION</vt:lpstr>
      <vt:lpstr>INTRODUCTION</vt:lpstr>
      <vt:lpstr>INTRODUCTION</vt:lpstr>
      <vt:lpstr>INTRODUCTION</vt:lpstr>
      <vt:lpstr>Problem ปัญหา</vt:lpstr>
      <vt:lpstr>Problem</vt:lpstr>
      <vt:lpstr>Problem</vt:lpstr>
      <vt:lpstr>Related work งานวิจัยที่เกี่ยวข้อง</vt:lpstr>
      <vt:lpstr>Related work</vt:lpstr>
      <vt:lpstr>Related work</vt:lpstr>
      <vt:lpstr>Methods วิธีการ</vt:lpstr>
      <vt:lpstr>Methods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punyawat suwannatat</dc:creator>
  <cp:lastModifiedBy>punyawat suwannatat</cp:lastModifiedBy>
  <cp:revision>21</cp:revision>
  <dcterms:created xsi:type="dcterms:W3CDTF">2023-10-16T15:24:59Z</dcterms:created>
  <dcterms:modified xsi:type="dcterms:W3CDTF">2023-10-17T11:34:17Z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