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</p:sldMasterIdLst>
  <p:notesMasterIdLst>
    <p:notesMasterId r:id="rId15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314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3" autoAdjust="0"/>
    <p:restoredTop sz="94660"/>
  </p:normalViewPr>
  <p:slideViewPr>
    <p:cSldViewPr snapToGrid="0">
      <p:cViewPr varScale="1">
        <p:scale>
          <a:sx n="84" d="100"/>
          <a:sy n="84" d="100"/>
        </p:scale>
        <p:origin x="4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8126A-E964-4738-AE3C-8C67323DA969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BA4BC-6595-4FC5-96D6-1429B8896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97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151C-EB65-4D00-8EDD-C70FCE2B47CB}" type="datetime1">
              <a:rPr lang="en-IN" smtClean="0"/>
              <a:t>09-12-2022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©Neelkanth K. Patel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A549-166D-4028-B847-9A913F41EC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592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5C1A-AAD8-4E4A-9F8D-D6996C0029CE}" type="datetime1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©Neelkanth K. Patel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A549-166D-4028-B847-9A913F41EC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90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B548-DB4F-4208-9A69-F1B3E1B4E940}" type="datetime1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©Neelkanth K. Patel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A549-166D-4028-B847-9A913F41EC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31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79A2-B537-44DA-A368-9E58CDC5D4D0}" type="datetime1">
              <a:rPr lang="en-IN" smtClean="0"/>
              <a:t>09-12-2022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©Neelkanth K. Patel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A549-166D-4028-B847-9A913F41EC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72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D16B-CE2C-4D9B-8686-821D2AF9A6F4}" type="datetime1">
              <a:rPr lang="en-IN" smtClean="0"/>
              <a:t>09-12-2022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©Neelkanth K. Patel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A549-166D-4028-B847-9A913F41EC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449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8302-B12D-4CE0-AB6E-3B326DBF10EA}" type="datetime1">
              <a:rPr lang="en-IN" smtClean="0"/>
              <a:t>09-12-2022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©Neelkanth K. Patel</a:t>
            </a:r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A549-166D-4028-B847-9A913F41EC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34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AECA-17FF-4DDE-B913-F0F8688C4F8E}" type="datetime1">
              <a:rPr lang="en-IN" smtClean="0"/>
              <a:t>09-12-2022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©Neelkanth K. Patel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A549-166D-4028-B847-9A913F41EC73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4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C045-8AA4-43D5-8D70-F3C3E3644A5F}" type="datetime1">
              <a:rPr lang="en-IN" smtClean="0"/>
              <a:t>09-12-2022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©Neelkanth K. Patel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A549-166D-4028-B847-9A913F41EC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06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4842-88A9-4132-823A-65DF14F426B7}" type="datetime1">
              <a:rPr lang="en-IN" smtClean="0"/>
              <a:t>09-12-2022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©Neelkanth K. Patel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A549-166D-4028-B847-9A913F41EC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95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37FE0-2622-4498-B42E-4C6D61187C77}" type="datetime1">
              <a:rPr lang="en-IN" smtClean="0"/>
              <a:t>09-12-2022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IN" smtClean="0"/>
              <a:t>©Neelkanth K. Patel</a:t>
            </a:r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A549-166D-4028-B847-9A913F41EC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92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B4D8B3C-7973-4D83-B6B4-52F00FE4FBF1}" type="datetime1">
              <a:rPr lang="en-IN" smtClean="0"/>
              <a:t>09-12-2022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IN" smtClean="0"/>
              <a:t>©Neelkanth K. Patel</a:t>
            </a:r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A549-166D-4028-B847-9A913F41EC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26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5C51704-4D2E-4DD4-801D-65E399157BC2}" type="datetime1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IN" smtClean="0"/>
              <a:t>©Neelkanth K. Patel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9A1A549-166D-4028-B847-9A913F41EC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49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../01_Basics/02_baseRef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01_Basics/04_metaRefresh.html" TargetMode="External"/><Relationship Id="rId2" Type="http://schemas.openxmlformats.org/officeDocument/2006/relationships/hyperlink" Target="../01_Basics/03_metaTag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../01_Basics/05_bodyTag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../01_Basics/01_headTitl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Body 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Body Text</a:t>
            </a:r>
          </a:p>
          <a:p>
            <a:pPr lvl="1"/>
            <a:r>
              <a:rPr lang="en-US" dirty="0">
                <a:effectLst/>
              </a:rPr>
              <a:t>HTML truncates spaces in your text.</a:t>
            </a:r>
          </a:p>
          <a:p>
            <a:pPr lvl="1"/>
            <a:r>
              <a:rPr lang="en-US" dirty="0">
                <a:effectLst/>
              </a:rPr>
              <a:t>Use &lt;br&gt; to insert new lines.</a:t>
            </a:r>
          </a:p>
          <a:p>
            <a:pPr lvl="1"/>
            <a:r>
              <a:rPr lang="en-US" dirty="0">
                <a:effectLst/>
              </a:rPr>
              <a:t>Use &lt;p&gt; tag to create paragraphs.</a:t>
            </a:r>
          </a:p>
          <a:p>
            <a:r>
              <a:rPr lang="en-US" dirty="0">
                <a:effectLst/>
              </a:rPr>
              <a:t>Other Elements of Body Section:</a:t>
            </a:r>
          </a:p>
          <a:p>
            <a:pPr lvl="1"/>
            <a:r>
              <a:rPr lang="en-US" dirty="0">
                <a:effectLst/>
              </a:rPr>
              <a:t>&lt;table&gt; tags are used to create tables.</a:t>
            </a:r>
          </a:p>
          <a:p>
            <a:pPr lvl="1"/>
            <a:r>
              <a:rPr lang="en-US" dirty="0">
                <a:effectLst/>
              </a:rPr>
              <a:t>&lt;img&gt; tags are used to insert images.</a:t>
            </a:r>
            <a:endParaRPr lang="en-I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©Neelkanth K. Patel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62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HTML HEAD SECTION – Base Href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Base element specifies a base URL for all the links in a </a:t>
            </a:r>
            <a:r>
              <a:rPr lang="en-US" dirty="0" smtClean="0">
                <a:effectLst/>
              </a:rPr>
              <a:t>page</a:t>
            </a:r>
            <a:r>
              <a:rPr lang="en-US" dirty="0" smtClean="0"/>
              <a:t>.</a:t>
            </a:r>
          </a:p>
          <a:p>
            <a:pPr marL="228600" lvl="1" indent="0">
              <a:buNone/>
            </a:pPr>
            <a:r>
              <a:rPr lang="en-US" dirty="0"/>
              <a:t>&lt;head&gt;</a:t>
            </a:r>
          </a:p>
          <a:p>
            <a:pPr marL="457200" lvl="2" indent="0">
              <a:buNone/>
            </a:pPr>
            <a:r>
              <a:rPr lang="en-US" dirty="0"/>
              <a:t>&lt;base href="http://</a:t>
            </a:r>
            <a:r>
              <a:rPr lang="en-US" dirty="0" smtClean="0"/>
              <a:t>www.example.com/images</a:t>
            </a:r>
            <a:r>
              <a:rPr lang="en-US" dirty="0"/>
              <a:t>/" /&gt;</a:t>
            </a:r>
          </a:p>
          <a:p>
            <a:pPr marL="228600" lvl="1" indent="0">
              <a:buNone/>
            </a:pPr>
            <a:r>
              <a:rPr lang="en-US" dirty="0"/>
              <a:t>&lt;/head&gt;</a:t>
            </a:r>
            <a:endParaRPr lang="en-I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©Neelkanth K. Patel</a:t>
            </a:r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8869680" y="6291072"/>
            <a:ext cx="309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>
                <a:hlinkClick r:id="rId2" action="ppaction://hlinkfile"/>
              </a:rPr>
              <a:t>02_baseRef.html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835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HEAD SECTION – Meta </a:t>
            </a:r>
            <a:r>
              <a:rPr lang="en-IN" dirty="0" smtClean="0"/>
              <a:t>Information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effectLst/>
              </a:rPr>
              <a:t>Metadata will not be displayed on the page, but will be machine parsable.</a:t>
            </a:r>
          </a:p>
          <a:p>
            <a:r>
              <a:rPr lang="en-IN" dirty="0"/>
              <a:t>Define keywords for search engines:</a:t>
            </a:r>
          </a:p>
          <a:p>
            <a:pPr lvl="1"/>
            <a:r>
              <a:rPr lang="en-IN" dirty="0"/>
              <a:t>&lt;meta name="keywords" content="HTML, DHTML, CSS, XML, XHTML, JavaScript, VBScript" /&gt;</a:t>
            </a:r>
          </a:p>
          <a:p>
            <a:r>
              <a:rPr lang="en-IN" dirty="0"/>
              <a:t>Provide a description of your web page:</a:t>
            </a:r>
          </a:p>
          <a:p>
            <a:pPr lvl="1"/>
            <a:r>
              <a:rPr lang="en-IN" dirty="0"/>
              <a:t>&lt;meta name="description" content</a:t>
            </a:r>
            <a:r>
              <a:rPr lang="en-IN" dirty="0" smtClean="0"/>
              <a:t>=“This is HTML Training" </a:t>
            </a:r>
            <a:r>
              <a:rPr lang="en-IN" dirty="0"/>
              <a:t>/&gt;</a:t>
            </a:r>
          </a:p>
          <a:p>
            <a:r>
              <a:rPr lang="en-IN" dirty="0"/>
              <a:t>Define the last revision of your page:</a:t>
            </a:r>
          </a:p>
          <a:p>
            <a:pPr lvl="1"/>
            <a:r>
              <a:rPr lang="en-IN" dirty="0"/>
              <a:t>&lt;meta name="revised" content</a:t>
            </a:r>
            <a:r>
              <a:rPr lang="en-IN" dirty="0" smtClean="0"/>
              <a:t>=“Yash Patel, </a:t>
            </a:r>
            <a:r>
              <a:rPr lang="en-IN" dirty="0"/>
              <a:t>6/10/99" /&gt;</a:t>
            </a:r>
          </a:p>
          <a:p>
            <a:r>
              <a:rPr lang="en-IN" dirty="0"/>
              <a:t>Refresh page every 5 seconds:</a:t>
            </a:r>
          </a:p>
          <a:p>
            <a:pPr lvl="1"/>
            <a:r>
              <a:rPr lang="en-IN" dirty="0"/>
              <a:t>&lt;meta http‐</a:t>
            </a:r>
            <a:r>
              <a:rPr lang="en-IN" dirty="0" err="1"/>
              <a:t>equiv</a:t>
            </a:r>
            <a:r>
              <a:rPr lang="en-IN" dirty="0"/>
              <a:t>="refresh" content="5" /&gt;</a:t>
            </a:r>
            <a:endParaRPr lang="en-I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©Neelkanth K. Patel</a:t>
            </a:r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8869680" y="6174697"/>
            <a:ext cx="3090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>
                <a:hlinkClick r:id="rId2" action="ppaction://hlinkfile"/>
              </a:rPr>
              <a:t>03_metaTags.html</a:t>
            </a:r>
            <a:endParaRPr lang="en-IN" dirty="0" smtClean="0"/>
          </a:p>
          <a:p>
            <a:pPr algn="r"/>
            <a:r>
              <a:rPr lang="en-IN" dirty="0">
                <a:hlinkClick r:id="rId3" action="ppaction://hlinkfile"/>
              </a:rPr>
              <a:t>04_metaRefresh.html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53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HTML Body Section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&lt;body&gt; Element:</a:t>
            </a:r>
          </a:p>
          <a:p>
            <a:pPr lvl="1"/>
            <a:r>
              <a:rPr lang="en-US" dirty="0">
                <a:effectLst/>
              </a:rPr>
              <a:t>Represents information content.</a:t>
            </a:r>
          </a:p>
          <a:p>
            <a:pPr lvl="1"/>
            <a:r>
              <a:rPr lang="en-US" dirty="0">
                <a:effectLst/>
              </a:rPr>
              <a:t>Each document can have at most one &lt;body&gt; element.</a:t>
            </a:r>
          </a:p>
          <a:p>
            <a:pPr lvl="1"/>
            <a:r>
              <a:rPr lang="en-US" dirty="0">
                <a:effectLst/>
              </a:rPr>
              <a:t>Body element is placed between &lt;/head&gt; and &lt;/html&gt; elements.</a:t>
            </a:r>
          </a:p>
          <a:p>
            <a:pPr lvl="1"/>
            <a:r>
              <a:rPr lang="en-US" dirty="0">
                <a:effectLst/>
              </a:rPr>
              <a:t>Attributes supported in &lt;body&gt; element are:</a:t>
            </a:r>
          </a:p>
          <a:p>
            <a:pPr lvl="2"/>
            <a:r>
              <a:rPr lang="en-US" dirty="0">
                <a:effectLst/>
              </a:rPr>
              <a:t>Event Handler attributes like ononline, onoffline, onunload, onpagehide, onpageshow, etc.</a:t>
            </a:r>
          </a:p>
          <a:p>
            <a:pPr lvl="2"/>
            <a:r>
              <a:rPr lang="en-US" dirty="0">
                <a:effectLst/>
              </a:rPr>
              <a:t>Global attributes like id, style, class, hidden, 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etc.</a:t>
            </a:r>
            <a:endParaRPr lang="en-I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©Neelkanth K. Patel</a:t>
            </a:r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8869680" y="6291072"/>
            <a:ext cx="309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hlinkClick r:id="rId2" action="ppaction://hlinkfile"/>
              </a:rPr>
              <a:t>05_bodyTag.html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68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Comments in HTML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Increase code readability.</a:t>
            </a:r>
          </a:p>
          <a:p>
            <a:r>
              <a:rPr lang="en-US" dirty="0"/>
              <a:t>Ignored by the browser.</a:t>
            </a:r>
          </a:p>
          <a:p>
            <a:r>
              <a:rPr lang="en-US" dirty="0"/>
              <a:t>Example of HTML comment:</a:t>
            </a:r>
          </a:p>
          <a:p>
            <a:pPr lvl="1"/>
            <a:r>
              <a:rPr lang="en-US" dirty="0"/>
              <a:t>&lt;!-- This is a sample HTML Comment --&gt;</a:t>
            </a:r>
            <a:endParaRPr lang="en-I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©Neelkanth K. Patel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21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HTML Basics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054" y="4453128"/>
            <a:ext cx="5255892" cy="154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8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Understand the structure of an HTML page.</a:t>
            </a:r>
          </a:p>
          <a:p>
            <a:r>
              <a:rPr lang="en-IN" dirty="0" smtClean="0"/>
              <a:t>Learn to apply physical/logical character effects.</a:t>
            </a:r>
          </a:p>
          <a:p>
            <a:r>
              <a:rPr lang="en-IN" dirty="0" smtClean="0"/>
              <a:t>Learn to manage document spacing.</a:t>
            </a:r>
          </a:p>
          <a:p>
            <a:r>
              <a:rPr lang="en-IN" dirty="0" smtClean="0"/>
              <a:t>New semantic elements in HTML 5.</a:t>
            </a:r>
          </a:p>
          <a:p>
            <a:r>
              <a:rPr lang="en-IN" dirty="0"/>
              <a:t>Understanding static web page creation.</a:t>
            </a:r>
          </a:p>
          <a:p>
            <a:r>
              <a:rPr lang="en-IN" dirty="0"/>
              <a:t>Creating static web page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©Neelkanth K. Patel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68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HTML?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HTML is a markup language and these documents describe web pages.</a:t>
            </a:r>
          </a:p>
          <a:p>
            <a:r>
              <a:rPr lang="en-IN" dirty="0"/>
              <a:t>Any HTML document contains HTML tags and plain text.</a:t>
            </a:r>
          </a:p>
          <a:p>
            <a:r>
              <a:rPr lang="en-IN" dirty="0"/>
              <a:t>HTML documents are also called web pages.</a:t>
            </a:r>
            <a:endParaRPr lang="en-I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3474720"/>
            <a:ext cx="3383280" cy="338328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©Neelkanth K. Patel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39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HTML Versions &amp; HTML5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4172492"/>
            <a:ext cx="6108192" cy="2685508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HTML – 5</a:t>
            </a:r>
          </a:p>
          <a:p>
            <a:pPr lvl="1"/>
            <a:r>
              <a:rPr lang="en-US" dirty="0"/>
              <a:t>Good support on modern mobile devices (iOS, Android)</a:t>
            </a:r>
          </a:p>
          <a:p>
            <a:pPr lvl="1"/>
            <a:r>
              <a:rPr lang="en-US" dirty="0"/>
              <a:t>Simpler, more intuitive syntax</a:t>
            </a:r>
          </a:p>
          <a:p>
            <a:pPr lvl="1"/>
            <a:r>
              <a:rPr lang="en-US" dirty="0"/>
              <a:t>Video and Audio can be included without requiring a plug-in</a:t>
            </a:r>
          </a:p>
          <a:p>
            <a:pPr lvl="1"/>
            <a:r>
              <a:rPr lang="en-US" dirty="0"/>
              <a:t>Incremental improvements to previous HTML challenges</a:t>
            </a:r>
          </a:p>
          <a:p>
            <a:pPr lvl="1"/>
            <a:r>
              <a:rPr lang="en-US" dirty="0"/>
              <a:t>Much needed next step in HTML evolution</a:t>
            </a:r>
          </a:p>
          <a:p>
            <a:pPr lvl="1"/>
            <a:r>
              <a:rPr lang="en-US" dirty="0"/>
              <a:t>Creative enhancements: Rounded corners, gradients, text layout</a:t>
            </a:r>
          </a:p>
          <a:p>
            <a:pPr lvl="1"/>
            <a:r>
              <a:rPr lang="en-US" dirty="0"/>
              <a:t>Promising support of Mobile JS Frameworks (</a:t>
            </a:r>
            <a:r>
              <a:rPr lang="en-US" dirty="0" err="1"/>
              <a:t>Sencha</a:t>
            </a:r>
            <a:r>
              <a:rPr lang="en-US" dirty="0"/>
              <a:t>, </a:t>
            </a:r>
            <a:r>
              <a:rPr lang="en-US" dirty="0" err="1"/>
              <a:t>jQTouch</a:t>
            </a:r>
            <a:r>
              <a:rPr lang="en-US" dirty="0"/>
              <a:t>)</a:t>
            </a:r>
            <a:endParaRPr lang="en-IN" dirty="0"/>
          </a:p>
          <a:p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691" y="2316470"/>
            <a:ext cx="5706618" cy="169296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©Neelkanth K. Patel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15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HTML Elements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Web documents are created using HTML.</a:t>
            </a:r>
          </a:p>
          <a:p>
            <a:r>
              <a:rPr lang="en-US" dirty="0"/>
              <a:t>Documents are saved with extension.html or.htm.</a:t>
            </a:r>
          </a:p>
          <a:p>
            <a:r>
              <a:rPr lang="en-US" dirty="0"/>
              <a:t>Tags are strings in the language surrounded by a less-than (&lt;) and a </a:t>
            </a:r>
            <a:r>
              <a:rPr lang="en-US" dirty="0" smtClean="0"/>
              <a:t>greater-than </a:t>
            </a:r>
            <a:r>
              <a:rPr lang="en-US" dirty="0"/>
              <a:t>&gt; sign.</a:t>
            </a:r>
          </a:p>
          <a:p>
            <a:pPr lvl="1"/>
            <a:r>
              <a:rPr lang="en-US" dirty="0"/>
              <a:t>Opening tag: &lt;html&gt; Ending tag: &lt;/html&gt;</a:t>
            </a:r>
          </a:p>
          <a:p>
            <a:r>
              <a:rPr lang="en-US" dirty="0"/>
              <a:t>Can have Attributes</a:t>
            </a:r>
          </a:p>
          <a:p>
            <a:pPr lvl="1"/>
            <a:r>
              <a:rPr lang="en-US" dirty="0"/>
              <a:t>Attributes are Name-Value pairs added to HTML start tags.</a:t>
            </a: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280" y="4189035"/>
            <a:ext cx="5884214" cy="216476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©Neelkanth K. Patel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28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Rules Applicable for HTML5 Tags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Rules for HTML5 Tags are:</a:t>
            </a:r>
          </a:p>
          <a:p>
            <a:pPr lvl="1"/>
            <a:r>
              <a:rPr lang="en-US" dirty="0"/>
              <a:t>The document must included with an HTML5 DOCTYPE.</a:t>
            </a:r>
          </a:p>
          <a:p>
            <a:pPr lvl="1"/>
            <a:r>
              <a:rPr lang="en-US" dirty="0"/>
              <a:t>Tags and </a:t>
            </a:r>
            <a:r>
              <a:rPr lang="en-US" dirty="0" smtClean="0"/>
              <a:t>attributes </a:t>
            </a:r>
            <a:r>
              <a:rPr lang="en-US" dirty="0"/>
              <a:t>are case-insensitive.</a:t>
            </a:r>
          </a:p>
          <a:p>
            <a:pPr lvl="1"/>
            <a:r>
              <a:rPr lang="en-US" dirty="0"/>
              <a:t>Attributes do not need to be quoted.</a:t>
            </a:r>
          </a:p>
          <a:p>
            <a:pPr lvl="1"/>
            <a:r>
              <a:rPr lang="en-US" dirty="0"/>
              <a:t>End tags are not required for every element.</a:t>
            </a:r>
          </a:p>
          <a:p>
            <a:pPr lvl="1"/>
            <a:r>
              <a:rPr lang="en-US" dirty="0"/>
              <a:t>Some attributes may be empty such as checked and disabled.</a:t>
            </a:r>
          </a:p>
          <a:p>
            <a:pPr lvl="2"/>
            <a:r>
              <a:rPr lang="en-US" dirty="0"/>
              <a:t>For example, &lt;input type=checkbox checked&gt;</a:t>
            </a:r>
          </a:p>
          <a:p>
            <a:pPr lvl="1"/>
            <a:r>
              <a:rPr lang="en-US" dirty="0"/>
              <a:t>Only void elements such as br, img and link may be "self-closed" with /&gt;.</a:t>
            </a:r>
            <a:endParaRPr lang="en-I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©Neelkanth K. Patel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876" y="470676"/>
            <a:ext cx="4268724" cy="416292"/>
          </a:xfrm>
        </p:spPr>
        <p:txBody>
          <a:bodyPr>
            <a:noAutofit/>
          </a:bodyPr>
          <a:lstStyle/>
          <a:p>
            <a:r>
              <a:rPr lang="en-IN" sz="2000" dirty="0" smtClean="0"/>
              <a:t>Basic HTML Document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0374" y="2039113"/>
            <a:ext cx="7729728" cy="1389888"/>
          </a:xfrm>
        </p:spPr>
        <p:txBody>
          <a:bodyPr>
            <a:normAutofit/>
          </a:bodyPr>
          <a:lstStyle/>
          <a:p>
            <a:r>
              <a:rPr lang="en-US" dirty="0" smtClean="0"/>
              <a:t>HTML Head Section</a:t>
            </a:r>
          </a:p>
          <a:p>
            <a:pPr lvl="1"/>
            <a:r>
              <a:rPr lang="en-US" dirty="0" smtClean="0"/>
              <a:t>&lt;head&gt;…&lt;/head&gt;</a:t>
            </a:r>
          </a:p>
          <a:p>
            <a:pPr lvl="2"/>
            <a:r>
              <a:rPr lang="en-US" dirty="0" smtClean="0"/>
              <a:t>Page Title, Base URL, Meta Information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30374" y="4503962"/>
            <a:ext cx="4767072" cy="1279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HTML Body Section</a:t>
            </a:r>
          </a:p>
          <a:p>
            <a:pPr lvl="1"/>
            <a:r>
              <a:rPr lang="en-US" dirty="0" smtClean="0"/>
              <a:t>&lt;body&gt;…&lt;/body&gt;</a:t>
            </a:r>
          </a:p>
          <a:p>
            <a:pPr lvl="2"/>
            <a:r>
              <a:rPr lang="en-US" dirty="0" smtClean="0"/>
              <a:t>Text, Images, Table, Color, etc.</a:t>
            </a:r>
            <a:endParaRPr lang="en-IN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©Neelkanth K. Patel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40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HTML HEAD SECTION – Title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&lt;TITLE&gt; element does not have any visible effect within a browser’s client area; however, </a:t>
            </a:r>
            <a:r>
              <a:rPr lang="en-US" dirty="0" smtClean="0"/>
              <a:t>the enclosed </a:t>
            </a:r>
            <a:r>
              <a:rPr lang="en-US" dirty="0"/>
              <a:t>title appears in the title bar of the browser window</a:t>
            </a:r>
            <a:r>
              <a:rPr lang="en-US" dirty="0" smtClean="0"/>
              <a:t>.</a:t>
            </a:r>
          </a:p>
          <a:p>
            <a:pPr marL="228600" lvl="1" indent="0">
              <a:buNone/>
            </a:pPr>
            <a:r>
              <a:rPr lang="en-US" dirty="0" smtClean="0"/>
              <a:t>&lt;</a:t>
            </a:r>
            <a:r>
              <a:rPr lang="en-US" dirty="0"/>
              <a:t>head&gt;</a:t>
            </a:r>
          </a:p>
          <a:p>
            <a:pPr marL="457200" lvl="2" indent="0">
              <a:buNone/>
            </a:pPr>
            <a:r>
              <a:rPr lang="en-US" dirty="0" smtClean="0"/>
              <a:t>&lt;title&gt;</a:t>
            </a:r>
          </a:p>
          <a:p>
            <a:pPr marL="457200" lvl="2" indent="0">
              <a:buNone/>
            </a:pPr>
            <a:r>
              <a:rPr lang="en-US" dirty="0"/>
              <a:t>	</a:t>
            </a:r>
            <a:r>
              <a:rPr lang="en-US" dirty="0" smtClean="0"/>
              <a:t>My First Page</a:t>
            </a:r>
          </a:p>
          <a:p>
            <a:pPr marL="457200" lvl="2" indent="0">
              <a:buNone/>
            </a:pPr>
            <a:r>
              <a:rPr lang="en-US" dirty="0" smtClean="0"/>
              <a:t>&lt;/title&gt;</a:t>
            </a:r>
            <a:endParaRPr lang="en-US" dirty="0"/>
          </a:p>
          <a:p>
            <a:pPr marL="228600" lvl="1" indent="0">
              <a:buNone/>
            </a:pPr>
            <a:r>
              <a:rPr lang="en-US" dirty="0"/>
              <a:t>&lt;/head&gt;</a:t>
            </a:r>
            <a:endParaRPr lang="en-I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869680" y="6291072"/>
            <a:ext cx="309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hlinkClick r:id="rId2" action="ppaction://hlinkfile"/>
              </a:rPr>
              <a:t>01_headTitle.html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©Neelkanth K. Patel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930</TotalTime>
  <Words>727</Words>
  <Application>Microsoft Office PowerPoint</Application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Parcel</vt:lpstr>
      <vt:lpstr>Body Contents</vt:lpstr>
      <vt:lpstr>HTML Basics</vt:lpstr>
      <vt:lpstr>Objectives</vt:lpstr>
      <vt:lpstr>What is HTML?</vt:lpstr>
      <vt:lpstr>HTML Versions &amp; HTML5</vt:lpstr>
      <vt:lpstr>HTML Elements</vt:lpstr>
      <vt:lpstr>Rules Applicable for HTML5 Tags</vt:lpstr>
      <vt:lpstr>Basic HTML Document</vt:lpstr>
      <vt:lpstr>HTML HEAD SECTION – Title</vt:lpstr>
      <vt:lpstr>HTML HEAD SECTION – Base Href</vt:lpstr>
      <vt:lpstr>HTML HEAD SECTION – Meta Information</vt:lpstr>
      <vt:lpstr>HTML Body Section</vt:lpstr>
      <vt:lpstr>Comments in HTML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01</dc:title>
  <dc:creator>Sahaj</dc:creator>
  <cp:lastModifiedBy>Sahaj</cp:lastModifiedBy>
  <cp:revision>71</cp:revision>
  <dcterms:created xsi:type="dcterms:W3CDTF">2022-07-21T01:53:52Z</dcterms:created>
  <dcterms:modified xsi:type="dcterms:W3CDTF">2022-12-09T14:34:28Z</dcterms:modified>
</cp:coreProperties>
</file>