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49"/>
  </p:notesMasterIdLst>
  <p:sldIdLst>
    <p:sldId id="256" r:id="rId2"/>
    <p:sldId id="257" r:id="rId3"/>
    <p:sldId id="267" r:id="rId4"/>
    <p:sldId id="269" r:id="rId5"/>
    <p:sldId id="270" r:id="rId6"/>
    <p:sldId id="271" r:id="rId7"/>
    <p:sldId id="279" r:id="rId8"/>
    <p:sldId id="273" r:id="rId9"/>
    <p:sldId id="274" r:id="rId10"/>
    <p:sldId id="280" r:id="rId11"/>
    <p:sldId id="275" r:id="rId12"/>
    <p:sldId id="276" r:id="rId13"/>
    <p:sldId id="287" r:id="rId14"/>
    <p:sldId id="289" r:id="rId15"/>
    <p:sldId id="290" r:id="rId16"/>
    <p:sldId id="291" r:id="rId17"/>
    <p:sldId id="292" r:id="rId18"/>
    <p:sldId id="293" r:id="rId19"/>
    <p:sldId id="288" r:id="rId20"/>
    <p:sldId id="281" r:id="rId21"/>
    <p:sldId id="282" r:id="rId22"/>
    <p:sldId id="283" r:id="rId23"/>
    <p:sldId id="284" r:id="rId24"/>
    <p:sldId id="285" r:id="rId25"/>
    <p:sldId id="286"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277" r:id="rId47"/>
    <p:sldId id="27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4660"/>
  </p:normalViewPr>
  <p:slideViewPr>
    <p:cSldViewPr snapToGrid="0">
      <p:cViewPr varScale="1">
        <p:scale>
          <a:sx n="84" d="100"/>
          <a:sy n="84" d="100"/>
        </p:scale>
        <p:origin x="4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8126A-E964-4738-AE3C-8C67323DA969}"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BA4BC-6595-4FC5-96D6-1429B8896E0C}" type="slidenum">
              <a:rPr lang="en-IN" smtClean="0"/>
              <a:t>‹#›</a:t>
            </a:fld>
            <a:endParaRPr lang="en-IN"/>
          </a:p>
        </p:txBody>
      </p:sp>
    </p:spTree>
    <p:extLst>
      <p:ext uri="{BB962C8B-B14F-4D97-AF65-F5344CB8AC3E}">
        <p14:creationId xmlns:p14="http://schemas.microsoft.com/office/powerpoint/2010/main" val="54197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FFB151C-EB65-4D00-8EDD-C70FCE2B47CB}" type="datetime1">
              <a:rPr lang="en-IN" smtClean="0"/>
              <a:t>09-12-2022</a:t>
            </a:fld>
            <a:endParaRPr lang="en-IN"/>
          </a:p>
        </p:txBody>
      </p:sp>
      <p:sp>
        <p:nvSpPr>
          <p:cNvPr id="8" name="Footer Placeholder 7"/>
          <p:cNvSpPr>
            <a:spLocks noGrp="1"/>
          </p:cNvSpPr>
          <p:nvPr>
            <p:ph type="ftr" sz="quarter" idx="11"/>
          </p:nvPr>
        </p:nvSpPr>
        <p:spPr/>
        <p:txBody>
          <a:bodyPr/>
          <a:lstStyle/>
          <a:p>
            <a:r>
              <a:rPr lang="en-IN" smtClean="0"/>
              <a:t>©Neelkanth K. Patel</a:t>
            </a:r>
            <a:endParaRPr lang="en-IN"/>
          </a:p>
        </p:txBody>
      </p:sp>
      <p:sp>
        <p:nvSpPr>
          <p:cNvPr id="9" name="Slide Number Placeholder 8"/>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4250592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4E5C1A-AAD8-4E4A-9F8D-D6996C0029CE}" type="datetime1">
              <a:rPr lang="en-IN" smtClean="0"/>
              <a:t>09-12-2022</a:t>
            </a:fld>
            <a:endParaRPr lang="en-IN"/>
          </a:p>
        </p:txBody>
      </p:sp>
      <p:sp>
        <p:nvSpPr>
          <p:cNvPr id="5" name="Footer Placeholder 4"/>
          <p:cNvSpPr>
            <a:spLocks noGrp="1"/>
          </p:cNvSpPr>
          <p:nvPr>
            <p:ph type="ftr" sz="quarter" idx="11"/>
          </p:nvPr>
        </p:nvSpPr>
        <p:spPr/>
        <p:txBody>
          <a:bodyPr/>
          <a:lstStyle/>
          <a:p>
            <a:r>
              <a:rPr lang="en-IN" smtClean="0"/>
              <a:t>©Neelkanth K. Patel</a:t>
            </a:r>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11290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65B548-DB4F-4208-9A69-F1B3E1B4E940}" type="datetime1">
              <a:rPr lang="en-IN" smtClean="0"/>
              <a:t>09-12-2022</a:t>
            </a:fld>
            <a:endParaRPr lang="en-IN"/>
          </a:p>
        </p:txBody>
      </p:sp>
      <p:sp>
        <p:nvSpPr>
          <p:cNvPr id="5" name="Footer Placeholder 4"/>
          <p:cNvSpPr>
            <a:spLocks noGrp="1"/>
          </p:cNvSpPr>
          <p:nvPr>
            <p:ph type="ftr" sz="quarter" idx="11"/>
          </p:nvPr>
        </p:nvSpPr>
        <p:spPr/>
        <p:txBody>
          <a:bodyPr/>
          <a:lstStyle/>
          <a:p>
            <a:r>
              <a:rPr lang="en-IN" smtClean="0"/>
              <a:t>©Neelkanth K. Patel</a:t>
            </a:r>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66831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B179A2-B537-44DA-A368-9E58CDC5D4D0}" type="datetime1">
              <a:rPr lang="en-IN" smtClean="0"/>
              <a:t>09-12-2022</a:t>
            </a:fld>
            <a:endParaRPr lang="en-IN"/>
          </a:p>
        </p:txBody>
      </p:sp>
      <p:sp>
        <p:nvSpPr>
          <p:cNvPr id="8" name="Footer Placeholder 7"/>
          <p:cNvSpPr>
            <a:spLocks noGrp="1"/>
          </p:cNvSpPr>
          <p:nvPr>
            <p:ph type="ftr" sz="quarter" idx="11"/>
          </p:nvPr>
        </p:nvSpPr>
        <p:spPr/>
        <p:txBody>
          <a:bodyPr/>
          <a:lstStyle/>
          <a:p>
            <a:r>
              <a:rPr lang="en-IN" smtClean="0"/>
              <a:t>©Neelkanth K. Patel</a:t>
            </a:r>
            <a:endParaRPr lang="en-IN"/>
          </a:p>
        </p:txBody>
      </p:sp>
      <p:sp>
        <p:nvSpPr>
          <p:cNvPr id="9" name="Slide Number Placeholder 8"/>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1747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66E5D16B-CE2C-4D9B-8686-821D2AF9A6F4}" type="datetime1">
              <a:rPr lang="en-IN" smtClean="0"/>
              <a:t>09-12-2022</a:t>
            </a:fld>
            <a:endParaRPr lang="en-IN"/>
          </a:p>
        </p:txBody>
      </p:sp>
      <p:sp>
        <p:nvSpPr>
          <p:cNvPr id="8" name="Footer Placeholder 7"/>
          <p:cNvSpPr>
            <a:spLocks noGrp="1"/>
          </p:cNvSpPr>
          <p:nvPr>
            <p:ph type="ftr" sz="quarter" idx="11"/>
          </p:nvPr>
        </p:nvSpPr>
        <p:spPr/>
        <p:txBody>
          <a:bodyPr/>
          <a:lstStyle/>
          <a:p>
            <a:r>
              <a:rPr lang="en-IN" smtClean="0"/>
              <a:t>©Neelkanth K. Patel</a:t>
            </a:r>
            <a:endParaRPr lang="en-IN"/>
          </a:p>
        </p:txBody>
      </p:sp>
      <p:sp>
        <p:nvSpPr>
          <p:cNvPr id="9" name="Slide Number Placeholder 8"/>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0754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6A68302-B12D-4CE0-AB6E-3B326DBF10EA}" type="datetime1">
              <a:rPr lang="en-IN" smtClean="0"/>
              <a:t>09-12-2022</a:t>
            </a:fld>
            <a:endParaRPr lang="en-IN"/>
          </a:p>
        </p:txBody>
      </p:sp>
      <p:sp>
        <p:nvSpPr>
          <p:cNvPr id="9" name="Footer Placeholder 8"/>
          <p:cNvSpPr>
            <a:spLocks noGrp="1"/>
          </p:cNvSpPr>
          <p:nvPr>
            <p:ph type="ftr" sz="quarter" idx="11"/>
          </p:nvPr>
        </p:nvSpPr>
        <p:spPr/>
        <p:txBody>
          <a:bodyPr/>
          <a:lstStyle/>
          <a:p>
            <a:r>
              <a:rPr lang="en-IN" smtClean="0"/>
              <a:t>©Neelkanth K. Patel</a:t>
            </a:r>
            <a:endParaRPr lang="en-IN"/>
          </a:p>
        </p:txBody>
      </p:sp>
      <p:sp>
        <p:nvSpPr>
          <p:cNvPr id="10" name="Slide Number Placeholder 9"/>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35134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DB89AECA-17FF-4DDE-B913-F0F8688C4F8E}" type="datetime1">
              <a:rPr lang="en-IN" smtClean="0"/>
              <a:t>09-12-2022</a:t>
            </a:fld>
            <a:endParaRPr lang="en-IN"/>
          </a:p>
        </p:txBody>
      </p:sp>
      <p:sp>
        <p:nvSpPr>
          <p:cNvPr id="8" name="Footer Placeholder 7"/>
          <p:cNvSpPr>
            <a:spLocks noGrp="1"/>
          </p:cNvSpPr>
          <p:nvPr>
            <p:ph type="ftr" sz="quarter" idx="11"/>
          </p:nvPr>
        </p:nvSpPr>
        <p:spPr/>
        <p:txBody>
          <a:bodyPr/>
          <a:lstStyle/>
          <a:p>
            <a:r>
              <a:rPr lang="en-IN" smtClean="0"/>
              <a:t>©Neelkanth K. Patel</a:t>
            </a:r>
            <a:endParaRPr lang="en-IN"/>
          </a:p>
        </p:txBody>
      </p:sp>
      <p:sp>
        <p:nvSpPr>
          <p:cNvPr id="9" name="Slide Number Placeholder 8"/>
          <p:cNvSpPr>
            <a:spLocks noGrp="1"/>
          </p:cNvSpPr>
          <p:nvPr>
            <p:ph type="sldNum" sz="quarter" idx="12"/>
          </p:nvPr>
        </p:nvSpPr>
        <p:spPr/>
        <p:txBody>
          <a:bodyPr/>
          <a:lstStyle/>
          <a:p>
            <a:fld id="{D9A1A549-166D-4028-B847-9A913F41EC73}"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6884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6C045-8AA4-43D5-8D70-F3C3E3644A5F}" type="datetime1">
              <a:rPr lang="en-IN" smtClean="0"/>
              <a:t>09-12-2022</a:t>
            </a:fld>
            <a:endParaRPr lang="en-IN"/>
          </a:p>
        </p:txBody>
      </p:sp>
      <p:sp>
        <p:nvSpPr>
          <p:cNvPr id="4" name="Footer Placeholder 3"/>
          <p:cNvSpPr>
            <a:spLocks noGrp="1"/>
          </p:cNvSpPr>
          <p:nvPr>
            <p:ph type="ftr" sz="quarter" idx="11"/>
          </p:nvPr>
        </p:nvSpPr>
        <p:spPr/>
        <p:txBody>
          <a:bodyPr/>
          <a:lstStyle/>
          <a:p>
            <a:r>
              <a:rPr lang="en-IN" smtClean="0"/>
              <a:t>©Neelkanth K. Patel</a:t>
            </a:r>
            <a:endParaRPr lang="en-IN"/>
          </a:p>
        </p:txBody>
      </p:sp>
      <p:sp>
        <p:nvSpPr>
          <p:cNvPr id="5" name="Slide Number Placeholder 4"/>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9480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54842-88A9-4132-823A-65DF14F426B7}" type="datetime1">
              <a:rPr lang="en-IN" smtClean="0"/>
              <a:t>09-12-2022</a:t>
            </a:fld>
            <a:endParaRPr lang="en-IN"/>
          </a:p>
        </p:txBody>
      </p:sp>
      <p:sp>
        <p:nvSpPr>
          <p:cNvPr id="3" name="Footer Placeholder 2"/>
          <p:cNvSpPr>
            <a:spLocks noGrp="1"/>
          </p:cNvSpPr>
          <p:nvPr>
            <p:ph type="ftr" sz="quarter" idx="11"/>
          </p:nvPr>
        </p:nvSpPr>
        <p:spPr/>
        <p:txBody>
          <a:bodyPr/>
          <a:lstStyle/>
          <a:p>
            <a:r>
              <a:rPr lang="en-IN" smtClean="0"/>
              <a:t>©Neelkanth K. Patel</a:t>
            </a:r>
            <a:endParaRPr lang="en-IN"/>
          </a:p>
        </p:txBody>
      </p:sp>
      <p:sp>
        <p:nvSpPr>
          <p:cNvPr id="4" name="Slide Number Placeholder 3"/>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3179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BE37FE0-2622-4498-B42E-4C6D61187C77}" type="datetime1">
              <a:rPr lang="en-IN" smtClean="0"/>
              <a:t>09-12-2022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IN" smtClean="0"/>
              <a:t>©Neelkanth K. Patel</a:t>
            </a:r>
            <a:endParaRPr lang="en-IN"/>
          </a:p>
        </p:txBody>
      </p:sp>
      <p:sp>
        <p:nvSpPr>
          <p:cNvPr id="11" name="Slide Number Placeholder 10"/>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08492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D8B3C-7973-4D83-B6B4-52F00FE4FBF1}" type="datetime1">
              <a:rPr lang="en-IN" smtClean="0"/>
              <a:t>09-12-2022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IN" smtClean="0"/>
              <a:t>©Neelkanth K. Patel</a:t>
            </a:r>
            <a:endParaRPr lang="en-IN"/>
          </a:p>
        </p:txBody>
      </p:sp>
      <p:sp>
        <p:nvSpPr>
          <p:cNvPr id="10" name="Slide Number Placeholder 9"/>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03726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5C51704-4D2E-4DD4-801D-65E399157BC2}" type="datetime1">
              <a:rPr lang="en-IN" smtClean="0"/>
              <a:t>09-12-2022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IN" smtClean="0"/>
              <a:t>©Neelkanth K. Patel</a:t>
            </a:r>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9A1A549-166D-4028-B847-9A913F41EC73}" type="slidenum">
              <a:rPr lang="en-IN" smtClean="0"/>
              <a:t>‹#›</a:t>
            </a:fld>
            <a:endParaRPr lang="en-IN"/>
          </a:p>
        </p:txBody>
      </p:sp>
    </p:spTree>
    <p:extLst>
      <p:ext uri="{BB962C8B-B14F-4D97-AF65-F5344CB8AC3E}">
        <p14:creationId xmlns:p14="http://schemas.microsoft.com/office/powerpoint/2010/main" val="195449509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HTML Basics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054" y="4453128"/>
            <a:ext cx="5255892" cy="1545337"/>
          </a:xfrm>
          <a:prstGeom prst="rect">
            <a:avLst/>
          </a:prstGeom>
        </p:spPr>
      </p:pic>
    </p:spTree>
    <p:extLst>
      <p:ext uri="{BB962C8B-B14F-4D97-AF65-F5344CB8AC3E}">
        <p14:creationId xmlns:p14="http://schemas.microsoft.com/office/powerpoint/2010/main" val="380468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With Styles</a:t>
            </a:r>
            <a:endParaRPr lang="en-IN" dirty="0"/>
          </a:p>
        </p:txBody>
      </p:sp>
      <p:sp>
        <p:nvSpPr>
          <p:cNvPr id="3" name="Content Placeholder 2"/>
          <p:cNvSpPr>
            <a:spLocks noGrp="1"/>
          </p:cNvSpPr>
          <p:nvPr>
            <p:ph idx="1"/>
          </p:nvPr>
        </p:nvSpPr>
        <p:spPr/>
        <p:txBody>
          <a:bodyPr>
            <a:normAutofit lnSpcReduction="10000"/>
          </a:bodyPr>
          <a:lstStyle/>
          <a:p>
            <a:r>
              <a:rPr lang="en-US" dirty="0"/>
              <a:t>Setting the style of an HTML element, can be done with the style attribute</a:t>
            </a:r>
            <a:r>
              <a:rPr lang="en-US" dirty="0" smtClean="0"/>
              <a:t>.</a:t>
            </a:r>
            <a:endParaRPr lang="en-US" dirty="0"/>
          </a:p>
          <a:p>
            <a:r>
              <a:rPr lang="en-US" dirty="0"/>
              <a:t>The HTML style attribute has the following syntax</a:t>
            </a:r>
            <a:r>
              <a:rPr lang="en-US" dirty="0" smtClean="0"/>
              <a:t>:</a:t>
            </a:r>
          </a:p>
          <a:p>
            <a:pPr lvl="1"/>
            <a:r>
              <a:rPr lang="en-IN" dirty="0">
                <a:effectLst/>
              </a:rPr>
              <a:t>&lt;</a:t>
            </a:r>
            <a:r>
              <a:rPr lang="en-IN" i="1" dirty="0" err="1">
                <a:effectLst/>
              </a:rPr>
              <a:t>tagname</a:t>
            </a:r>
            <a:r>
              <a:rPr lang="en-IN" dirty="0">
                <a:effectLst/>
              </a:rPr>
              <a:t> style="</a:t>
            </a:r>
            <a:r>
              <a:rPr lang="en-IN" i="1" dirty="0" err="1">
                <a:effectLst/>
              </a:rPr>
              <a:t>property</a:t>
            </a:r>
            <a:r>
              <a:rPr lang="en-IN" dirty="0" err="1">
                <a:effectLst/>
              </a:rPr>
              <a:t>:</a:t>
            </a:r>
            <a:r>
              <a:rPr lang="en-IN" i="1" dirty="0" err="1">
                <a:effectLst/>
              </a:rPr>
              <a:t>value</a:t>
            </a:r>
            <a:r>
              <a:rPr lang="en-IN" i="1" dirty="0" smtClean="0">
                <a:effectLst/>
              </a:rPr>
              <a:t>;</a:t>
            </a:r>
            <a:r>
              <a:rPr lang="en-IN" dirty="0" smtClean="0">
                <a:effectLst/>
              </a:rPr>
              <a:t>"&gt;</a:t>
            </a:r>
          </a:p>
          <a:p>
            <a:pPr lvl="1"/>
            <a:r>
              <a:rPr lang="en-US" dirty="0"/>
              <a:t>The property is a CSS property. The value is a CSS value</a:t>
            </a:r>
            <a:r>
              <a:rPr lang="en-US" dirty="0" smtClean="0"/>
              <a:t>.</a:t>
            </a:r>
          </a:p>
          <a:p>
            <a:pPr lvl="1"/>
            <a:endParaRPr lang="en-US" dirty="0"/>
          </a:p>
          <a:p>
            <a:pPr lvl="1"/>
            <a:endParaRPr lang="en-US" dirty="0" smtClean="0"/>
          </a:p>
          <a:p>
            <a:r>
              <a:rPr lang="en-US" dirty="0" err="1" smtClean="0"/>
              <a:t>Eg</a:t>
            </a:r>
            <a:r>
              <a:rPr lang="en-US" dirty="0" smtClean="0"/>
              <a:t> :-</a:t>
            </a:r>
          </a:p>
          <a:p>
            <a:pPr lvl="1"/>
            <a:r>
              <a:rPr lang="en-US" dirty="0"/>
              <a:t>b</a:t>
            </a:r>
            <a:r>
              <a:rPr lang="en-US" dirty="0" smtClean="0"/>
              <a:t>ackground-color,  color, font-family, font-size, text-align, text-transform,  text-indent, text-decoration &amp; many more.</a:t>
            </a:r>
            <a:endParaRPr lang="en-IN" dirty="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905632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Divisions in HTML Document</a:t>
            </a:r>
            <a:endParaRPr lang="en-IN" dirty="0"/>
          </a:p>
        </p:txBody>
      </p:sp>
      <p:sp>
        <p:nvSpPr>
          <p:cNvPr id="3" name="Content Placeholder 2"/>
          <p:cNvSpPr>
            <a:spLocks noGrp="1"/>
          </p:cNvSpPr>
          <p:nvPr>
            <p:ph idx="1"/>
          </p:nvPr>
        </p:nvSpPr>
        <p:spPr/>
        <p:txBody>
          <a:bodyPr>
            <a:normAutofit/>
          </a:bodyPr>
          <a:lstStyle/>
          <a:p>
            <a:r>
              <a:rPr lang="en-US" dirty="0" smtClean="0">
                <a:effectLst/>
              </a:rPr>
              <a:t>The &lt;div&gt; tag defines a division or a section in an HTML document.</a:t>
            </a:r>
          </a:p>
          <a:p>
            <a:r>
              <a:rPr lang="en-US" dirty="0" smtClean="0">
                <a:effectLst/>
              </a:rPr>
              <a:t>This is used to group block-element to format them with CSS.</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472667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&lt;span&gt; in hTML Document</a:t>
            </a:r>
            <a:endParaRPr lang="en-IN" dirty="0"/>
          </a:p>
        </p:txBody>
      </p:sp>
      <p:sp>
        <p:nvSpPr>
          <p:cNvPr id="3" name="Content Placeholder 2"/>
          <p:cNvSpPr>
            <a:spLocks noGrp="1"/>
          </p:cNvSpPr>
          <p:nvPr>
            <p:ph idx="1"/>
          </p:nvPr>
        </p:nvSpPr>
        <p:spPr/>
        <p:txBody>
          <a:bodyPr>
            <a:normAutofit/>
          </a:bodyPr>
          <a:lstStyle/>
          <a:p>
            <a:r>
              <a:rPr lang="en-US" dirty="0" smtClean="0">
                <a:effectLst/>
              </a:rPr>
              <a:t>The &lt;span&gt; tag is used for grouping and applying styles to inline elements.</a:t>
            </a: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r>
              <a:rPr lang="en-US" dirty="0" smtClean="0">
                <a:effectLst/>
              </a:rPr>
              <a:t>Inline &amp; Block Elements.</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67001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a:bodyPr>
          <a:lstStyle/>
          <a:p>
            <a:r>
              <a:rPr lang="en-IN" dirty="0" smtClean="0">
                <a:effectLst/>
              </a:rPr>
              <a:t>Element Selectors</a:t>
            </a:r>
          </a:p>
          <a:p>
            <a:pPr lvl="1"/>
            <a:r>
              <a:rPr lang="en-US" dirty="0">
                <a:effectLst/>
              </a:rPr>
              <a:t>The element selector selects HTML elements based on the element name</a:t>
            </a:r>
            <a:r>
              <a:rPr lang="en-US" dirty="0" smtClean="0">
                <a:effectLst/>
              </a:rPr>
              <a:t>.</a:t>
            </a:r>
          </a:p>
          <a:p>
            <a:pPr marL="457200" lvl="1" indent="0">
              <a:buNone/>
            </a:pPr>
            <a:r>
              <a:rPr lang="en-IN" dirty="0" smtClean="0">
                <a:effectLst/>
              </a:rPr>
              <a:t>h1 </a:t>
            </a:r>
            <a:r>
              <a:rPr lang="en-IN" dirty="0">
                <a:effectLst/>
              </a:rPr>
              <a:t>{</a:t>
            </a:r>
          </a:p>
          <a:p>
            <a:pPr marL="457200" lvl="1" indent="0">
              <a:buNone/>
            </a:pPr>
            <a:r>
              <a:rPr lang="en-IN" dirty="0" smtClean="0">
                <a:effectLst/>
              </a:rPr>
              <a:t>	text-align</a:t>
            </a:r>
            <a:r>
              <a:rPr lang="en-IN" dirty="0">
                <a:effectLst/>
              </a:rPr>
              <a:t>: </a:t>
            </a:r>
            <a:r>
              <a:rPr lang="en-IN" dirty="0" err="1">
                <a:effectLst/>
              </a:rPr>
              <a:t>center</a:t>
            </a:r>
            <a:r>
              <a:rPr lang="en-IN" dirty="0">
                <a:effectLst/>
              </a:rPr>
              <a:t>;</a:t>
            </a:r>
          </a:p>
          <a:p>
            <a:pPr marL="457200" lvl="1" indent="0">
              <a:buNone/>
            </a:pPr>
            <a:r>
              <a:rPr lang="en-IN" dirty="0" smtClean="0">
                <a:effectLst/>
              </a:rPr>
              <a:t>	 </a:t>
            </a:r>
            <a:r>
              <a:rPr lang="en-IN" dirty="0" err="1">
                <a:effectLst/>
              </a:rPr>
              <a:t>color</a:t>
            </a:r>
            <a:r>
              <a:rPr lang="en-IN" dirty="0">
                <a:effectLst/>
              </a:rPr>
              <a:t>: </a:t>
            </a:r>
            <a:r>
              <a:rPr lang="en-IN" dirty="0" smtClean="0">
                <a:effectLst/>
              </a:rPr>
              <a:t>blue;</a:t>
            </a:r>
            <a:endParaRPr lang="en-IN" dirty="0">
              <a:effectLst/>
            </a:endParaRPr>
          </a:p>
          <a:p>
            <a:pPr marL="457200" lvl="1" indent="0">
              <a:buNone/>
            </a:pPr>
            <a:r>
              <a:rPr lang="en-IN" dirty="0" smtClean="0">
                <a:effectLst/>
              </a:rPr>
              <a:t>}</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20282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a:bodyPr>
          <a:lstStyle/>
          <a:p>
            <a:r>
              <a:rPr lang="en-IN" dirty="0" smtClean="0">
                <a:effectLst/>
              </a:rPr>
              <a:t>Id Selectors</a:t>
            </a:r>
          </a:p>
          <a:p>
            <a:pPr lvl="1"/>
            <a:r>
              <a:rPr lang="en-US" dirty="0">
                <a:effectLst/>
              </a:rPr>
              <a:t>The </a:t>
            </a:r>
            <a:r>
              <a:rPr lang="en-US" dirty="0" smtClean="0">
                <a:effectLst/>
              </a:rPr>
              <a:t>id </a:t>
            </a:r>
            <a:r>
              <a:rPr lang="en-US" dirty="0">
                <a:effectLst/>
              </a:rPr>
              <a:t>selector selects HTML elements based on the </a:t>
            </a:r>
            <a:r>
              <a:rPr lang="en-US" dirty="0" smtClean="0">
                <a:effectLst/>
              </a:rPr>
              <a:t>id </a:t>
            </a:r>
            <a:r>
              <a:rPr lang="en-US" dirty="0">
                <a:effectLst/>
              </a:rPr>
              <a:t>name</a:t>
            </a:r>
            <a:r>
              <a:rPr lang="en-US" dirty="0" smtClean="0">
                <a:effectLst/>
              </a:rPr>
              <a:t>.</a:t>
            </a:r>
          </a:p>
          <a:p>
            <a:pPr marL="457200" lvl="1" indent="0">
              <a:buNone/>
            </a:pPr>
            <a:r>
              <a:rPr lang="en-IN" dirty="0" smtClean="0">
                <a:effectLst/>
              </a:rPr>
              <a:t>#table1 </a:t>
            </a:r>
            <a:r>
              <a:rPr lang="en-IN" dirty="0">
                <a:effectLst/>
              </a:rPr>
              <a:t>{</a:t>
            </a:r>
          </a:p>
          <a:p>
            <a:pPr marL="457200" lvl="1" indent="0">
              <a:buNone/>
            </a:pPr>
            <a:r>
              <a:rPr lang="en-IN" dirty="0" smtClean="0">
                <a:effectLst/>
              </a:rPr>
              <a:t>	text-align</a:t>
            </a:r>
            <a:r>
              <a:rPr lang="en-IN" dirty="0">
                <a:effectLst/>
              </a:rPr>
              <a:t>: </a:t>
            </a:r>
            <a:r>
              <a:rPr lang="en-IN" dirty="0" err="1">
                <a:effectLst/>
              </a:rPr>
              <a:t>center</a:t>
            </a:r>
            <a:r>
              <a:rPr lang="en-IN" dirty="0">
                <a:effectLst/>
              </a:rPr>
              <a:t>;</a:t>
            </a:r>
          </a:p>
          <a:p>
            <a:pPr marL="457200" lvl="1" indent="0">
              <a:buNone/>
            </a:pPr>
            <a:r>
              <a:rPr lang="en-IN" dirty="0" smtClean="0">
                <a:effectLst/>
              </a:rPr>
              <a:t>	 </a:t>
            </a:r>
            <a:r>
              <a:rPr lang="en-IN" dirty="0" err="1">
                <a:effectLst/>
              </a:rPr>
              <a:t>color</a:t>
            </a:r>
            <a:r>
              <a:rPr lang="en-IN" dirty="0">
                <a:effectLst/>
              </a:rPr>
              <a:t>: </a:t>
            </a:r>
            <a:r>
              <a:rPr lang="en-IN" dirty="0" smtClean="0">
                <a:effectLst/>
              </a:rPr>
              <a:t>red;</a:t>
            </a:r>
            <a:endParaRPr lang="en-IN" dirty="0">
              <a:effectLst/>
            </a:endParaRPr>
          </a:p>
          <a:p>
            <a:pPr marL="457200" lvl="1" indent="0">
              <a:buNone/>
            </a:pPr>
            <a:r>
              <a:rPr lang="en-IN" dirty="0" smtClean="0">
                <a:effectLst/>
              </a:rPr>
              <a:t>}</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88637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a:bodyPr>
          <a:lstStyle/>
          <a:p>
            <a:r>
              <a:rPr lang="en-IN" dirty="0" smtClean="0">
                <a:effectLst/>
              </a:rPr>
              <a:t>Class Selectors</a:t>
            </a:r>
          </a:p>
          <a:p>
            <a:pPr lvl="1"/>
            <a:r>
              <a:rPr lang="en-US" dirty="0">
                <a:effectLst/>
              </a:rPr>
              <a:t>The </a:t>
            </a:r>
            <a:r>
              <a:rPr lang="en-US" dirty="0" smtClean="0">
                <a:effectLst/>
              </a:rPr>
              <a:t>class </a:t>
            </a:r>
            <a:r>
              <a:rPr lang="en-US" dirty="0">
                <a:effectLst/>
              </a:rPr>
              <a:t>selector selects HTML elements based on the </a:t>
            </a:r>
            <a:r>
              <a:rPr lang="en-US" dirty="0" smtClean="0">
                <a:effectLst/>
              </a:rPr>
              <a:t>class </a:t>
            </a:r>
            <a:r>
              <a:rPr lang="en-US" dirty="0">
                <a:effectLst/>
              </a:rPr>
              <a:t>name</a:t>
            </a:r>
            <a:r>
              <a:rPr lang="en-US" dirty="0" smtClean="0">
                <a:effectLst/>
              </a:rPr>
              <a:t>.</a:t>
            </a:r>
          </a:p>
          <a:p>
            <a:pPr marL="457200" lvl="1" indent="0">
              <a:buNone/>
            </a:pPr>
            <a:r>
              <a:rPr lang="en-IN" dirty="0" smtClean="0">
                <a:effectLst/>
              </a:rPr>
              <a:t>.red {</a:t>
            </a:r>
          </a:p>
          <a:p>
            <a:pPr marL="457200" lvl="1" indent="0">
              <a:buNone/>
            </a:pPr>
            <a:r>
              <a:rPr lang="en-IN" dirty="0" smtClean="0">
                <a:effectLst/>
              </a:rPr>
              <a:t>	 </a:t>
            </a:r>
            <a:r>
              <a:rPr lang="en-IN" dirty="0" err="1">
                <a:effectLst/>
              </a:rPr>
              <a:t>color</a:t>
            </a:r>
            <a:r>
              <a:rPr lang="en-IN" dirty="0">
                <a:effectLst/>
              </a:rPr>
              <a:t>: </a:t>
            </a:r>
            <a:r>
              <a:rPr lang="en-IN" dirty="0" smtClean="0">
                <a:effectLst/>
              </a:rPr>
              <a:t>red;</a:t>
            </a:r>
            <a:endParaRPr lang="en-IN" dirty="0">
              <a:effectLst/>
            </a:endParaRPr>
          </a:p>
          <a:p>
            <a:pPr marL="457200" lvl="1" indent="0">
              <a:buNone/>
            </a:pPr>
            <a:r>
              <a:rPr lang="en-IN" dirty="0" smtClean="0">
                <a:effectLst/>
              </a:rPr>
              <a:t>}</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315534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effectLst/>
              </a:rPr>
              <a:t>Class Selectors</a:t>
            </a:r>
          </a:p>
          <a:p>
            <a:pPr lvl="1"/>
            <a:r>
              <a:rPr lang="en-US" dirty="0">
                <a:effectLst/>
              </a:rPr>
              <a:t>The </a:t>
            </a:r>
            <a:r>
              <a:rPr lang="en-US" dirty="0" smtClean="0">
                <a:effectLst/>
              </a:rPr>
              <a:t>class </a:t>
            </a:r>
            <a:r>
              <a:rPr lang="en-US" dirty="0">
                <a:effectLst/>
              </a:rPr>
              <a:t>selector selects HTML elements based on the </a:t>
            </a:r>
            <a:r>
              <a:rPr lang="en-US" dirty="0" smtClean="0">
                <a:effectLst/>
              </a:rPr>
              <a:t>class </a:t>
            </a:r>
            <a:r>
              <a:rPr lang="en-US" dirty="0">
                <a:effectLst/>
              </a:rPr>
              <a:t>name</a:t>
            </a:r>
            <a:r>
              <a:rPr lang="en-US" dirty="0" smtClean="0">
                <a:effectLst/>
              </a:rPr>
              <a:t>.</a:t>
            </a:r>
          </a:p>
          <a:p>
            <a:pPr marL="457200" lvl="1" indent="0">
              <a:buNone/>
            </a:pPr>
            <a:r>
              <a:rPr lang="en-IN" dirty="0" smtClean="0">
                <a:effectLst/>
              </a:rPr>
              <a:t>.red {</a:t>
            </a:r>
          </a:p>
          <a:p>
            <a:pPr marL="457200" lvl="1" indent="0">
              <a:buNone/>
            </a:pPr>
            <a:r>
              <a:rPr lang="en-IN" dirty="0" smtClean="0">
                <a:effectLst/>
              </a:rPr>
              <a:t>	 </a:t>
            </a:r>
            <a:r>
              <a:rPr lang="en-IN" dirty="0" err="1">
                <a:effectLst/>
              </a:rPr>
              <a:t>color</a:t>
            </a:r>
            <a:r>
              <a:rPr lang="en-IN" dirty="0">
                <a:effectLst/>
              </a:rPr>
              <a:t>: </a:t>
            </a:r>
            <a:r>
              <a:rPr lang="en-IN" dirty="0" smtClean="0">
                <a:effectLst/>
              </a:rPr>
              <a:t>red;</a:t>
            </a:r>
            <a:endParaRPr lang="en-IN" dirty="0">
              <a:effectLst/>
            </a:endParaRPr>
          </a:p>
          <a:p>
            <a:pPr marL="457200" lvl="1" indent="0">
              <a:buNone/>
            </a:pPr>
            <a:r>
              <a:rPr lang="en-IN" dirty="0" smtClean="0">
                <a:effectLst/>
              </a:rPr>
              <a:t>}</a:t>
            </a:r>
          </a:p>
          <a:p>
            <a:pPr marL="457200" lvl="1" indent="0">
              <a:buNone/>
            </a:pPr>
            <a:r>
              <a:rPr lang="en-IN" dirty="0" smtClean="0">
                <a:effectLst/>
              </a:rPr>
              <a:t>OR</a:t>
            </a:r>
            <a:endParaRPr lang="en-IN" dirty="0">
              <a:effectLst/>
            </a:endParaRPr>
          </a:p>
          <a:p>
            <a:pPr marL="457200" lvl="1" indent="0">
              <a:buNone/>
            </a:pPr>
            <a:r>
              <a:rPr lang="en-IN" dirty="0" err="1" smtClean="0">
                <a:effectLst/>
              </a:rPr>
              <a:t>p.red</a:t>
            </a:r>
            <a:r>
              <a:rPr lang="en-IN" dirty="0" smtClean="0">
                <a:effectLst/>
              </a:rPr>
              <a:t> </a:t>
            </a:r>
            <a:r>
              <a:rPr lang="en-IN" dirty="0">
                <a:effectLst/>
              </a:rPr>
              <a:t>{</a:t>
            </a:r>
          </a:p>
          <a:p>
            <a:pPr marL="457200" lvl="1" indent="0">
              <a:buNone/>
            </a:pPr>
            <a:r>
              <a:rPr lang="en-IN" dirty="0">
                <a:effectLst/>
              </a:rPr>
              <a:t>	 </a:t>
            </a:r>
            <a:r>
              <a:rPr lang="en-IN" dirty="0" err="1">
                <a:effectLst/>
              </a:rPr>
              <a:t>color</a:t>
            </a:r>
            <a:r>
              <a:rPr lang="en-IN" dirty="0">
                <a:effectLst/>
              </a:rPr>
              <a:t>: </a:t>
            </a:r>
            <a:r>
              <a:rPr lang="en-IN" dirty="0" smtClean="0">
                <a:effectLst/>
              </a:rPr>
              <a:t>blue;</a:t>
            </a:r>
            <a:endParaRPr lang="en-IN" dirty="0">
              <a:effectLst/>
            </a:endParaRPr>
          </a:p>
          <a:p>
            <a:pPr marL="457200" lvl="1" indent="0">
              <a:buNone/>
            </a:pPr>
            <a:r>
              <a:rPr lang="en-IN" dirty="0" smtClean="0">
                <a:effectLst/>
              </a:rPr>
              <a:t>}</a:t>
            </a:r>
          </a:p>
          <a:p>
            <a:pPr marL="457200" lvl="1" indent="0">
              <a:buNone/>
            </a:pPr>
            <a:r>
              <a:rPr lang="en-IN" dirty="0" smtClean="0">
                <a:effectLst/>
              </a:rPr>
              <a:t>***Note*** :- A class or id name cannot start with a number.</a:t>
            </a:r>
            <a:endParaRPr lang="en-IN" dirty="0">
              <a:effectLst/>
            </a:endParaRPr>
          </a:p>
          <a:p>
            <a:pPr marL="457200" lvl="1" indent="0">
              <a:buNone/>
            </a:pPr>
            <a:endParaRPr lang="en-IN" dirty="0" smtClean="0">
              <a:effectLst/>
            </a:endParaRP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422504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a:bodyPr>
          <a:lstStyle/>
          <a:p>
            <a:r>
              <a:rPr lang="en-IN" dirty="0" smtClean="0">
                <a:effectLst/>
              </a:rPr>
              <a:t>Universal Selectors</a:t>
            </a:r>
          </a:p>
          <a:p>
            <a:pPr lvl="1"/>
            <a:r>
              <a:rPr lang="en-US" dirty="0">
                <a:effectLst/>
              </a:rPr>
              <a:t>The universal selector (*) selects all HTML elements on the page</a:t>
            </a:r>
            <a:r>
              <a:rPr lang="en-US" dirty="0" smtClean="0">
                <a:effectLst/>
              </a:rPr>
              <a:t>.</a:t>
            </a:r>
          </a:p>
          <a:p>
            <a:pPr marL="457200" lvl="1" indent="0">
              <a:buNone/>
            </a:pPr>
            <a:r>
              <a:rPr lang="en-IN" dirty="0" smtClean="0">
                <a:effectLst/>
              </a:rPr>
              <a:t>* {</a:t>
            </a:r>
          </a:p>
          <a:p>
            <a:pPr marL="457200" lvl="1" indent="0">
              <a:buNone/>
            </a:pPr>
            <a:r>
              <a:rPr lang="en-IN" dirty="0" smtClean="0">
                <a:effectLst/>
              </a:rPr>
              <a:t>	 </a:t>
            </a:r>
            <a:r>
              <a:rPr lang="en-IN" dirty="0" err="1">
                <a:effectLst/>
              </a:rPr>
              <a:t>color</a:t>
            </a:r>
            <a:r>
              <a:rPr lang="en-IN" dirty="0">
                <a:effectLst/>
              </a:rPr>
              <a:t>: </a:t>
            </a:r>
            <a:r>
              <a:rPr lang="en-IN" dirty="0" smtClean="0">
                <a:effectLst/>
              </a:rPr>
              <a:t>red;</a:t>
            </a:r>
            <a:endParaRPr lang="en-IN" dirty="0">
              <a:effectLst/>
            </a:endParaRPr>
          </a:p>
          <a:p>
            <a:pPr marL="457200" lvl="1" indent="0">
              <a:buNone/>
            </a:pPr>
            <a:r>
              <a:rPr lang="en-IN" dirty="0" smtClean="0">
                <a:effectLst/>
              </a:rPr>
              <a:t>}</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19218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 Simple Selectors</a:t>
            </a:r>
            <a:endParaRPr lang="en-IN" dirty="0"/>
          </a:p>
        </p:txBody>
      </p:sp>
      <p:sp>
        <p:nvSpPr>
          <p:cNvPr id="3" name="Content Placeholder 2"/>
          <p:cNvSpPr>
            <a:spLocks noGrp="1"/>
          </p:cNvSpPr>
          <p:nvPr>
            <p:ph idx="1"/>
          </p:nvPr>
        </p:nvSpPr>
        <p:spPr/>
        <p:txBody>
          <a:bodyPr>
            <a:normAutofit/>
          </a:bodyPr>
          <a:lstStyle/>
          <a:p>
            <a:r>
              <a:rPr lang="en-IN" dirty="0" smtClean="0">
                <a:effectLst/>
              </a:rPr>
              <a:t>Grouping Selectors</a:t>
            </a:r>
          </a:p>
          <a:p>
            <a:pPr lvl="1"/>
            <a:r>
              <a:rPr lang="en-US" dirty="0">
                <a:effectLst/>
              </a:rPr>
              <a:t>The grouping selector selects all the HTML elements with the same style definitions</a:t>
            </a:r>
            <a:r>
              <a:rPr lang="en-US" dirty="0" smtClean="0">
                <a:effectLst/>
              </a:rPr>
              <a:t>.</a:t>
            </a:r>
          </a:p>
          <a:p>
            <a:pPr marL="457200" lvl="1" indent="0">
              <a:buNone/>
            </a:pPr>
            <a:r>
              <a:rPr lang="en-IN" dirty="0" smtClean="0">
                <a:effectLst/>
              </a:rPr>
              <a:t>.red p h1 {</a:t>
            </a:r>
          </a:p>
          <a:p>
            <a:pPr marL="457200" lvl="1" indent="0">
              <a:buNone/>
            </a:pPr>
            <a:r>
              <a:rPr lang="en-IN" dirty="0" smtClean="0">
                <a:effectLst/>
              </a:rPr>
              <a:t>	 </a:t>
            </a:r>
            <a:r>
              <a:rPr lang="en-IN" dirty="0" err="1">
                <a:effectLst/>
              </a:rPr>
              <a:t>color</a:t>
            </a:r>
            <a:r>
              <a:rPr lang="en-IN" dirty="0">
                <a:effectLst/>
              </a:rPr>
              <a:t>: </a:t>
            </a:r>
            <a:r>
              <a:rPr lang="en-IN" dirty="0" smtClean="0">
                <a:effectLst/>
              </a:rPr>
              <a:t>red;</a:t>
            </a:r>
            <a:endParaRPr lang="en-IN" dirty="0">
              <a:effectLst/>
            </a:endParaRPr>
          </a:p>
          <a:p>
            <a:pPr marL="457200" lvl="1" indent="0">
              <a:buNone/>
            </a:pPr>
            <a:r>
              <a:rPr lang="en-IN" dirty="0" smtClean="0">
                <a:effectLst/>
              </a:rPr>
              <a:t>}</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719679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CSS Specificity Value</a:t>
            </a:r>
          </a:p>
        </p:txBody>
      </p:sp>
      <p:sp>
        <p:nvSpPr>
          <p:cNvPr id="3" name="Content Placeholder 2"/>
          <p:cNvSpPr>
            <a:spLocks noGrp="1"/>
          </p:cNvSpPr>
          <p:nvPr>
            <p:ph idx="1"/>
          </p:nvPr>
        </p:nvSpPr>
        <p:spPr>
          <a:xfrm>
            <a:off x="913795" y="2096064"/>
            <a:ext cx="5697317" cy="3695136"/>
          </a:xfrm>
        </p:spPr>
        <p:txBody>
          <a:bodyPr>
            <a:normAutofit/>
          </a:bodyPr>
          <a:lstStyle/>
          <a:p>
            <a:r>
              <a:rPr lang="en-US" dirty="0"/>
              <a:t>If there are two or more CSS rules that point to the same element, the selector with the highest specificity value will "win", and its style declaration will be applied to that HTML element</a:t>
            </a:r>
            <a:r>
              <a:rPr lang="en-US" dirty="0" smtClean="0"/>
              <a:t>.</a:t>
            </a:r>
          </a:p>
          <a:p>
            <a:r>
              <a:rPr lang="en-IN" dirty="0"/>
              <a:t>There are four categories which define the specificity level of a selector</a:t>
            </a:r>
            <a:r>
              <a:rPr lang="en-IN" dirty="0" smtClean="0"/>
              <a:t>:</a:t>
            </a:r>
            <a:endParaRPr lang="en-IN" dirty="0"/>
          </a:p>
          <a:p>
            <a:pPr lvl="1"/>
            <a:r>
              <a:rPr lang="en-IN" dirty="0"/>
              <a:t>Inline styles - Example: </a:t>
            </a:r>
            <a:r>
              <a:rPr lang="en-IN" dirty="0" smtClean="0"/>
              <a:t>&lt;</a:t>
            </a:r>
            <a:r>
              <a:rPr lang="en-IN" dirty="0"/>
              <a:t>p</a:t>
            </a:r>
            <a:r>
              <a:rPr lang="en-IN" dirty="0" smtClean="0"/>
              <a:t> </a:t>
            </a:r>
            <a:r>
              <a:rPr lang="en-IN" dirty="0"/>
              <a:t>style="</a:t>
            </a:r>
            <a:r>
              <a:rPr lang="en-IN" dirty="0" err="1"/>
              <a:t>color</a:t>
            </a:r>
            <a:r>
              <a:rPr lang="en-IN" dirty="0"/>
              <a:t>: </a:t>
            </a:r>
            <a:r>
              <a:rPr lang="en-IN" dirty="0" smtClean="0"/>
              <a:t>green;"&gt;</a:t>
            </a:r>
            <a:endParaRPr lang="en-IN" dirty="0"/>
          </a:p>
          <a:p>
            <a:pPr lvl="1"/>
            <a:r>
              <a:rPr lang="en-IN" dirty="0"/>
              <a:t>IDs - Example: </a:t>
            </a:r>
            <a:r>
              <a:rPr lang="en-IN" dirty="0" smtClean="0"/>
              <a:t>#top</a:t>
            </a:r>
            <a:endParaRPr lang="en-IN" dirty="0"/>
          </a:p>
          <a:p>
            <a:pPr lvl="1"/>
            <a:r>
              <a:rPr lang="en-IN" dirty="0"/>
              <a:t>Classes, pseudo-classes, attribute selectors - Example: </a:t>
            </a:r>
            <a:r>
              <a:rPr lang="en-IN" dirty="0" smtClean="0"/>
              <a:t>.red, </a:t>
            </a:r>
            <a:r>
              <a:rPr lang="en-IN" dirty="0"/>
              <a:t>:hover, [href]</a:t>
            </a:r>
          </a:p>
          <a:p>
            <a:pPr lvl="1"/>
            <a:r>
              <a:rPr lang="en-IN" dirty="0"/>
              <a:t>Elements and pseudo-elements - Example: h1, :before</a:t>
            </a:r>
            <a:endParaRPr lang="en-IN" dirty="0" smtClean="0"/>
          </a:p>
        </p:txBody>
      </p:sp>
      <p:pic>
        <p:nvPicPr>
          <p:cNvPr id="5" name="Picture 4"/>
          <p:cNvPicPr>
            <a:picLocks noChangeAspect="1"/>
          </p:cNvPicPr>
          <p:nvPr/>
        </p:nvPicPr>
        <p:blipFill rotWithShape="1">
          <a:blip r:embed="rId2"/>
          <a:srcRect l="983" t="1575" r="895" b="1776"/>
          <a:stretch/>
        </p:blipFill>
        <p:spPr>
          <a:xfrm>
            <a:off x="6611112" y="2330778"/>
            <a:ext cx="5340096" cy="3225707"/>
          </a:xfrm>
          <a:prstGeom prst="rect">
            <a:avLst/>
          </a:prstGeom>
        </p:spPr>
      </p:pic>
      <p:sp>
        <p:nvSpPr>
          <p:cNvPr id="6" name="TextBox 5"/>
          <p:cNvSpPr txBox="1"/>
          <p:nvPr/>
        </p:nvSpPr>
        <p:spPr>
          <a:xfrm>
            <a:off x="6875087" y="3445164"/>
            <a:ext cx="4812146" cy="369332"/>
          </a:xfrm>
          <a:prstGeom prst="rect">
            <a:avLst/>
          </a:prstGeom>
          <a:noFill/>
        </p:spPr>
        <p:txBody>
          <a:bodyPr wrap="square" rtlCol="0">
            <a:spAutoFit/>
          </a:bodyPr>
          <a:lstStyle/>
          <a:p>
            <a:r>
              <a:rPr lang="en-US" dirty="0" smtClean="0">
                <a:solidFill>
                  <a:srgbClr val="FF0000"/>
                </a:solidFill>
              </a:rPr>
              <a:t> 1000		  100		  10			  1</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70611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r>
              <a:rPr lang="en-IN" dirty="0" smtClean="0"/>
              <a:t>Understand the structure of an HTML page.</a:t>
            </a:r>
          </a:p>
          <a:p>
            <a:r>
              <a:rPr lang="en-IN" dirty="0" smtClean="0"/>
              <a:t>Learn to apply physical/logical character effects.</a:t>
            </a:r>
          </a:p>
          <a:p>
            <a:r>
              <a:rPr lang="en-IN" dirty="0" smtClean="0"/>
              <a:t>Learn to manage document spacing.</a:t>
            </a:r>
          </a:p>
          <a:p>
            <a:r>
              <a:rPr lang="en-IN" dirty="0" smtClean="0"/>
              <a:t>New semantic elements in HTML 5.</a:t>
            </a:r>
          </a:p>
          <a:p>
            <a:r>
              <a:rPr lang="en-IN" dirty="0"/>
              <a:t>Understanding static web page creation.</a:t>
            </a:r>
          </a:p>
          <a:p>
            <a:r>
              <a:rPr lang="en-IN" dirty="0"/>
              <a:t>Creating static web page</a:t>
            </a:r>
            <a:r>
              <a:rPr lang="en-IN" dirty="0" smtClean="0"/>
              <a:t>.</a:t>
            </a:r>
            <a:endParaRPr lang="en-IN" dirty="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420682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Unordered Html List</a:t>
            </a:r>
            <a:endParaRPr lang="en-IN" dirty="0"/>
          </a:p>
        </p:txBody>
      </p:sp>
      <p:sp>
        <p:nvSpPr>
          <p:cNvPr id="3" name="Content Placeholder 2"/>
          <p:cNvSpPr>
            <a:spLocks noGrp="1"/>
          </p:cNvSpPr>
          <p:nvPr>
            <p:ph idx="1"/>
          </p:nvPr>
        </p:nvSpPr>
        <p:spPr/>
        <p:txBody>
          <a:bodyPr>
            <a:normAutofit/>
          </a:bodyPr>
          <a:lstStyle/>
          <a:p>
            <a:r>
              <a:rPr lang="en-US" dirty="0">
                <a:effectLst/>
              </a:rPr>
              <a:t>An unordered list starts with the &lt;</a:t>
            </a:r>
            <a:r>
              <a:rPr lang="en-US" dirty="0" err="1">
                <a:effectLst/>
              </a:rPr>
              <a:t>ul</a:t>
            </a:r>
            <a:r>
              <a:rPr lang="en-US" dirty="0">
                <a:effectLst/>
              </a:rPr>
              <a:t>&gt; tag. Each list item starts with the &lt;li&gt; tag.</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403906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Ordered HTML List</a:t>
            </a:r>
            <a:endParaRPr lang="en-IN" dirty="0"/>
          </a:p>
        </p:txBody>
      </p:sp>
      <p:sp>
        <p:nvSpPr>
          <p:cNvPr id="3" name="Content Placeholder 2"/>
          <p:cNvSpPr>
            <a:spLocks noGrp="1"/>
          </p:cNvSpPr>
          <p:nvPr>
            <p:ph idx="1"/>
          </p:nvPr>
        </p:nvSpPr>
        <p:spPr/>
        <p:txBody>
          <a:bodyPr>
            <a:normAutofit fontScale="85000" lnSpcReduction="20000"/>
          </a:bodyPr>
          <a:lstStyle/>
          <a:p>
            <a:r>
              <a:rPr lang="en-US" dirty="0">
                <a:effectLst/>
              </a:rPr>
              <a:t>An ordered list starts with the &lt;</a:t>
            </a:r>
            <a:r>
              <a:rPr lang="en-US" dirty="0" err="1">
                <a:effectLst/>
              </a:rPr>
              <a:t>ol</a:t>
            </a:r>
            <a:r>
              <a:rPr lang="en-US" dirty="0">
                <a:effectLst/>
              </a:rPr>
              <a:t>&gt; tag. Each list item starts with the &lt;li&gt; tag</a:t>
            </a:r>
            <a:r>
              <a:rPr lang="en-US" dirty="0" smtClean="0">
                <a:effectLst/>
              </a:rPr>
              <a:t>.</a:t>
            </a:r>
          </a:p>
          <a:p>
            <a:r>
              <a:rPr lang="en-IN" dirty="0" smtClean="0"/>
              <a:t>Ordered List has 2 attributes :-</a:t>
            </a:r>
          </a:p>
          <a:p>
            <a:pPr lvl="1"/>
            <a:r>
              <a:rPr lang="en-IN" dirty="0">
                <a:effectLst/>
              </a:rPr>
              <a:t>t</a:t>
            </a:r>
            <a:r>
              <a:rPr lang="en-IN" dirty="0" smtClean="0">
                <a:effectLst/>
              </a:rPr>
              <a:t>ype attribute</a:t>
            </a:r>
          </a:p>
          <a:p>
            <a:pPr lvl="2"/>
            <a:r>
              <a:rPr lang="en-US" dirty="0">
                <a:effectLst/>
              </a:rPr>
              <a:t>A‐Uppercase letters: &lt;OL TYPE=A&gt;</a:t>
            </a:r>
          </a:p>
          <a:p>
            <a:pPr lvl="2"/>
            <a:r>
              <a:rPr lang="en-US" dirty="0">
                <a:effectLst/>
              </a:rPr>
              <a:t>a‐Lowercase letters: &lt;OL TYPE=a&gt;</a:t>
            </a:r>
          </a:p>
          <a:p>
            <a:pPr lvl="2"/>
            <a:r>
              <a:rPr lang="en-US" dirty="0">
                <a:effectLst/>
              </a:rPr>
              <a:t>I‐Uppercase Roman letters: &lt;OL TYPE=I&gt;</a:t>
            </a:r>
          </a:p>
          <a:p>
            <a:pPr lvl="2"/>
            <a:r>
              <a:rPr lang="en-US" dirty="0" err="1">
                <a:effectLst/>
              </a:rPr>
              <a:t>i</a:t>
            </a:r>
            <a:r>
              <a:rPr lang="en-US" dirty="0">
                <a:effectLst/>
              </a:rPr>
              <a:t>‐Lowercase Roman letters: &lt;OL TYPE=</a:t>
            </a:r>
            <a:r>
              <a:rPr lang="en-US" dirty="0" err="1">
                <a:effectLst/>
              </a:rPr>
              <a:t>i</a:t>
            </a:r>
            <a:r>
              <a:rPr lang="en-US" dirty="0">
                <a:effectLst/>
              </a:rPr>
              <a:t>&gt;</a:t>
            </a:r>
          </a:p>
          <a:p>
            <a:pPr lvl="2"/>
            <a:r>
              <a:rPr lang="en-US" dirty="0">
                <a:effectLst/>
              </a:rPr>
              <a:t>1‐Standard numbers: &lt;OL TYPE=1</a:t>
            </a:r>
            <a:r>
              <a:rPr lang="en-US" dirty="0" smtClean="0">
                <a:effectLst/>
              </a:rPr>
              <a:t>&gt;</a:t>
            </a:r>
          </a:p>
          <a:p>
            <a:pPr lvl="1"/>
            <a:r>
              <a:rPr lang="en-US" dirty="0" smtClean="0">
                <a:effectLst/>
              </a:rPr>
              <a:t>Start attribute</a:t>
            </a:r>
          </a:p>
          <a:p>
            <a:pPr lvl="2"/>
            <a:r>
              <a:rPr lang="en-US" dirty="0">
                <a:effectLst/>
              </a:rPr>
              <a:t>To start an ordered list at a number other than </a:t>
            </a:r>
            <a:r>
              <a:rPr lang="en-US" dirty="0" smtClean="0">
                <a:effectLst/>
              </a:rPr>
              <a:t>1 (&lt;</a:t>
            </a:r>
            <a:r>
              <a:rPr lang="en-US" dirty="0" err="1" smtClean="0">
                <a:effectLst/>
              </a:rPr>
              <a:t>ol</a:t>
            </a:r>
            <a:r>
              <a:rPr lang="en-US" dirty="0" smtClean="0">
                <a:effectLst/>
              </a:rPr>
              <a:t> start =“2”&gt;)</a:t>
            </a:r>
            <a:endParaRPr lang="en-US" dirty="0">
              <a:effectLst/>
            </a:endParaRPr>
          </a:p>
          <a:p>
            <a:pPr lvl="2"/>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780924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For List</a:t>
            </a:r>
            <a:endParaRPr lang="en-IN" dirty="0"/>
          </a:p>
        </p:txBody>
      </p:sp>
      <p:sp>
        <p:nvSpPr>
          <p:cNvPr id="3" name="Content Placeholder 2"/>
          <p:cNvSpPr>
            <a:spLocks noGrp="1"/>
          </p:cNvSpPr>
          <p:nvPr>
            <p:ph idx="1"/>
          </p:nvPr>
        </p:nvSpPr>
        <p:spPr/>
        <p:txBody>
          <a:bodyPr>
            <a:normAutofit/>
          </a:bodyPr>
          <a:lstStyle/>
          <a:p>
            <a:r>
              <a:rPr lang="en-US" dirty="0">
                <a:effectLst/>
              </a:rPr>
              <a:t>The list-style-type property specifies the type of list item marker</a:t>
            </a:r>
            <a:r>
              <a:rPr lang="en-US" dirty="0" smtClean="0">
                <a:effectLst/>
              </a:rPr>
              <a:t>. (circle, square, upper-roman, lower alpha)</a:t>
            </a:r>
          </a:p>
          <a:p>
            <a:r>
              <a:rPr lang="en-US" dirty="0">
                <a:effectLst/>
              </a:rPr>
              <a:t>The list-style-position property specifies the position of the list-item markers (bullet points</a:t>
            </a:r>
            <a:r>
              <a:rPr lang="en-US" dirty="0" smtClean="0">
                <a:effectLst/>
              </a:rPr>
              <a:t>). (inside, outside)</a:t>
            </a:r>
          </a:p>
          <a:p>
            <a:r>
              <a:rPr lang="en-US" dirty="0">
                <a:effectLst/>
              </a:rPr>
              <a:t>The list-style-image property specifies an image as the list item marker:</a:t>
            </a:r>
            <a:endParaRPr lang="en-US" dirty="0" smtClean="0">
              <a:effectLst/>
            </a:endParaRPr>
          </a:p>
          <a:p>
            <a:r>
              <a:rPr lang="en-US" dirty="0" smtClean="0">
                <a:effectLst/>
              </a:rPr>
              <a:t>With using simple tags like background, padding, color, etc.</a:t>
            </a:r>
          </a:p>
          <a:p>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4142929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 Shorthand property</a:t>
            </a:r>
          </a:p>
        </p:txBody>
      </p:sp>
      <p:sp>
        <p:nvSpPr>
          <p:cNvPr id="3" name="Content Placeholder 2"/>
          <p:cNvSpPr>
            <a:spLocks noGrp="1"/>
          </p:cNvSpPr>
          <p:nvPr>
            <p:ph idx="1"/>
          </p:nvPr>
        </p:nvSpPr>
        <p:spPr/>
        <p:txBody>
          <a:bodyPr>
            <a:normAutofit/>
          </a:bodyPr>
          <a:lstStyle/>
          <a:p>
            <a:r>
              <a:rPr lang="en-US" dirty="0">
                <a:effectLst/>
              </a:rPr>
              <a:t>The list-style property is a shorthand property. It is used to set all the list properties in one declaration</a:t>
            </a:r>
            <a:r>
              <a:rPr lang="en-US" dirty="0" smtClean="0">
                <a:effectLst/>
              </a:rPr>
              <a:t>:</a:t>
            </a:r>
          </a:p>
          <a:p>
            <a:pPr lvl="1"/>
            <a:r>
              <a:rPr lang="en-IN" dirty="0"/>
              <a:t>list-style: square inside </a:t>
            </a:r>
            <a:r>
              <a:rPr lang="en-IN" dirty="0" err="1"/>
              <a:t>url</a:t>
            </a:r>
            <a:r>
              <a:rPr lang="en-IN" dirty="0" smtClean="0"/>
              <a:t>(“Pizza.gif");</a:t>
            </a:r>
            <a:endParaRPr lang="en-IN" dirty="0"/>
          </a:p>
          <a:p>
            <a:r>
              <a:rPr lang="en-US" dirty="0"/>
              <a:t>When using the shorthand property, the order of the property values are</a:t>
            </a:r>
            <a:r>
              <a:rPr lang="en-US" dirty="0" smtClean="0"/>
              <a:t>:</a:t>
            </a:r>
            <a:endParaRPr lang="en-US" dirty="0"/>
          </a:p>
          <a:p>
            <a:pPr lvl="1"/>
            <a:r>
              <a:rPr lang="en-US" dirty="0"/>
              <a:t>list-style-type (if a list-style-image is specified, the value of this property will be displayed if the image for some reason cannot be displayed)</a:t>
            </a:r>
          </a:p>
          <a:p>
            <a:pPr lvl="1"/>
            <a:r>
              <a:rPr lang="en-US" dirty="0"/>
              <a:t>list-style-position (specifies whether the list-item markers should appear inside or outside the content flow)</a:t>
            </a:r>
          </a:p>
          <a:p>
            <a:pPr lvl="1"/>
            <a:r>
              <a:rPr lang="en-US" dirty="0"/>
              <a:t>list-style-image (specifies an image as the list item marker)</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686730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a:t>
            </a:r>
            <a:endParaRPr lang="en-IN" dirty="0"/>
          </a:p>
        </p:txBody>
      </p:sp>
      <p:sp>
        <p:nvSpPr>
          <p:cNvPr id="3" name="Content Placeholder 2"/>
          <p:cNvSpPr>
            <a:spLocks noGrp="1"/>
          </p:cNvSpPr>
          <p:nvPr>
            <p:ph idx="1"/>
          </p:nvPr>
        </p:nvSpPr>
        <p:spPr/>
        <p:txBody>
          <a:bodyPr>
            <a:normAutofit/>
          </a:bodyPr>
          <a:lstStyle/>
          <a:p>
            <a:r>
              <a:rPr lang="en-US" dirty="0">
                <a:effectLst/>
              </a:rPr>
              <a:t>HTML links are hyperlinks.</a:t>
            </a:r>
          </a:p>
          <a:p>
            <a:r>
              <a:rPr lang="en-US" dirty="0">
                <a:effectLst/>
              </a:rPr>
              <a:t>You can click on a link and jump to another </a:t>
            </a:r>
            <a:r>
              <a:rPr lang="en-US" dirty="0" smtClean="0">
                <a:effectLst/>
              </a:rPr>
              <a:t>document or another section.</a:t>
            </a:r>
          </a:p>
          <a:p>
            <a:pPr lvl="1"/>
            <a:r>
              <a:rPr lang="en-US" dirty="0">
                <a:effectLst/>
              </a:rPr>
              <a:t>&lt;a href="</a:t>
            </a:r>
            <a:r>
              <a:rPr lang="en-US" i="1" dirty="0">
                <a:effectLst/>
              </a:rPr>
              <a:t>url</a:t>
            </a:r>
            <a:r>
              <a:rPr lang="en-US" dirty="0" smtClean="0">
                <a:effectLst/>
              </a:rPr>
              <a:t>"&gt;</a:t>
            </a:r>
            <a:r>
              <a:rPr lang="en-US" i="1" dirty="0" smtClean="0">
                <a:effectLst/>
              </a:rPr>
              <a:t>Text for Link</a:t>
            </a:r>
            <a:r>
              <a:rPr lang="en-US" dirty="0" smtClean="0">
                <a:effectLst/>
              </a:rPr>
              <a:t>&lt;/</a:t>
            </a:r>
            <a:r>
              <a:rPr lang="en-US" dirty="0">
                <a:effectLst/>
              </a:rPr>
              <a:t>a</a:t>
            </a:r>
            <a:r>
              <a:rPr lang="en-US" dirty="0" smtClean="0">
                <a:effectLst/>
              </a:rPr>
              <a:t>&gt;</a:t>
            </a:r>
          </a:p>
          <a:p>
            <a:pPr lvl="1"/>
            <a:r>
              <a:rPr lang="en-IN" dirty="0">
                <a:effectLst/>
              </a:rPr>
              <a:t>&lt;a href</a:t>
            </a:r>
            <a:r>
              <a:rPr lang="en-IN" dirty="0" smtClean="0">
                <a:effectLst/>
              </a:rPr>
              <a:t>=“Firstpage.html"&gt;Visit My First Page&lt;/</a:t>
            </a:r>
            <a:r>
              <a:rPr lang="en-IN" dirty="0">
                <a:effectLst/>
              </a:rPr>
              <a:t>a</a:t>
            </a:r>
            <a:r>
              <a:rPr lang="en-IN" dirty="0" smtClean="0">
                <a:effectLst/>
              </a:rPr>
              <a:t>&gt;</a:t>
            </a:r>
          </a:p>
          <a:p>
            <a:endParaRPr lang="en-IN" dirty="0">
              <a:effectLst/>
            </a:endParaRPr>
          </a:p>
          <a:p>
            <a:r>
              <a:rPr lang="en-US" dirty="0" smtClean="0">
                <a:effectLst/>
              </a:rPr>
              <a:t>You can have both Absolute </a:t>
            </a:r>
            <a:r>
              <a:rPr lang="en-US" dirty="0">
                <a:effectLst/>
              </a:rPr>
              <a:t>URLs &amp; Relative </a:t>
            </a:r>
            <a:r>
              <a:rPr lang="en-US" dirty="0" smtClean="0">
                <a:effectLst/>
              </a:rPr>
              <a:t>URLs.</a:t>
            </a:r>
            <a:endParaRPr lang="en-US" dirty="0">
              <a:effectLst/>
            </a:endParaRPr>
          </a:p>
          <a:p>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234497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 – Target Attribute</a:t>
            </a:r>
            <a:endParaRPr lang="en-IN" dirty="0"/>
          </a:p>
        </p:txBody>
      </p:sp>
      <p:sp>
        <p:nvSpPr>
          <p:cNvPr id="3" name="Content Placeholder 2"/>
          <p:cNvSpPr>
            <a:spLocks noGrp="1"/>
          </p:cNvSpPr>
          <p:nvPr>
            <p:ph idx="1"/>
          </p:nvPr>
        </p:nvSpPr>
        <p:spPr/>
        <p:txBody>
          <a:bodyPr>
            <a:normAutofit/>
          </a:bodyPr>
          <a:lstStyle/>
          <a:p>
            <a:r>
              <a:rPr lang="en-US" dirty="0">
                <a:effectLst/>
              </a:rPr>
              <a:t>The target attribute specifies </a:t>
            </a:r>
            <a:r>
              <a:rPr lang="en-US" dirty="0" smtClean="0">
                <a:effectLst/>
              </a:rPr>
              <a:t>where </a:t>
            </a:r>
            <a:r>
              <a:rPr lang="en-US" dirty="0">
                <a:effectLst/>
              </a:rPr>
              <a:t>to open the linked document</a:t>
            </a:r>
            <a:r>
              <a:rPr lang="en-US" dirty="0" smtClean="0">
                <a:effectLst/>
              </a:rPr>
              <a:t>.</a:t>
            </a:r>
            <a:endParaRPr lang="en-US" dirty="0">
              <a:effectLst/>
            </a:endParaRPr>
          </a:p>
          <a:p>
            <a:r>
              <a:rPr lang="en-US" dirty="0">
                <a:effectLst/>
              </a:rPr>
              <a:t>The target attribute can have </a:t>
            </a:r>
            <a:r>
              <a:rPr lang="en-US" dirty="0" smtClean="0">
                <a:effectLst/>
              </a:rPr>
              <a:t>4 </a:t>
            </a:r>
            <a:r>
              <a:rPr lang="en-US" dirty="0">
                <a:effectLst/>
              </a:rPr>
              <a:t>values</a:t>
            </a:r>
            <a:r>
              <a:rPr lang="en-US" dirty="0" smtClean="0">
                <a:effectLst/>
              </a:rPr>
              <a:t>:</a:t>
            </a:r>
            <a:endParaRPr lang="en-US" dirty="0">
              <a:effectLst/>
            </a:endParaRPr>
          </a:p>
          <a:p>
            <a:pPr lvl="1"/>
            <a:r>
              <a:rPr lang="en-US" dirty="0">
                <a:effectLst/>
              </a:rPr>
              <a:t>_self </a:t>
            </a:r>
            <a:r>
              <a:rPr lang="en-US" dirty="0" smtClean="0">
                <a:effectLst/>
              </a:rPr>
              <a:t>(Default) - </a:t>
            </a:r>
            <a:r>
              <a:rPr lang="en-US" dirty="0">
                <a:effectLst/>
              </a:rPr>
              <a:t>Opens the document in the same window/tab as it was clicked</a:t>
            </a:r>
          </a:p>
          <a:p>
            <a:pPr lvl="1"/>
            <a:r>
              <a:rPr lang="en-US" dirty="0">
                <a:effectLst/>
              </a:rPr>
              <a:t>_blank - Opens the document in a new window or tab</a:t>
            </a:r>
          </a:p>
          <a:p>
            <a:pPr lvl="1"/>
            <a:r>
              <a:rPr lang="en-US" dirty="0">
                <a:effectLst/>
              </a:rPr>
              <a:t>_parent - Opens the document in the parent frame</a:t>
            </a:r>
          </a:p>
          <a:p>
            <a:pPr lvl="1"/>
            <a:r>
              <a:rPr lang="en-US" dirty="0">
                <a:effectLst/>
              </a:rPr>
              <a:t>_top - Opens the document in the full body of the </a:t>
            </a:r>
            <a:r>
              <a:rPr lang="en-US" dirty="0" smtClean="0">
                <a:effectLst/>
              </a:rPr>
              <a:t>window</a:t>
            </a:r>
          </a:p>
          <a:p>
            <a:r>
              <a:rPr lang="en-US" dirty="0">
                <a:effectLst/>
              </a:rPr>
              <a:t>&lt;a href="https://</a:t>
            </a:r>
            <a:r>
              <a:rPr lang="en-US" dirty="0" smtClean="0">
                <a:effectLst/>
              </a:rPr>
              <a:t>www.example.com</a:t>
            </a:r>
            <a:r>
              <a:rPr lang="en-US" dirty="0">
                <a:effectLst/>
              </a:rPr>
              <a:t>/" target="_blank"&gt;Visit </a:t>
            </a:r>
            <a:r>
              <a:rPr lang="en-US" dirty="0" smtClean="0">
                <a:effectLst/>
              </a:rPr>
              <a:t>Web!&lt;/</a:t>
            </a:r>
            <a:r>
              <a:rPr lang="en-US" dirty="0">
                <a:effectLst/>
              </a:rPr>
              <a:t>a</a:t>
            </a:r>
            <a:r>
              <a:rPr lang="en-US" dirty="0" smtClean="0">
                <a:effectLst/>
              </a:rPr>
              <a:t>&gt;</a:t>
            </a: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598099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 – CSS Pseudo-Classes</a:t>
            </a:r>
            <a:endParaRPr lang="en-IN" dirty="0"/>
          </a:p>
        </p:txBody>
      </p:sp>
      <p:sp>
        <p:nvSpPr>
          <p:cNvPr id="3" name="Content Placeholder 2"/>
          <p:cNvSpPr>
            <a:spLocks noGrp="1"/>
          </p:cNvSpPr>
          <p:nvPr>
            <p:ph idx="1"/>
          </p:nvPr>
        </p:nvSpPr>
        <p:spPr/>
        <p:txBody>
          <a:bodyPr>
            <a:normAutofit/>
          </a:bodyPr>
          <a:lstStyle/>
          <a:p>
            <a:r>
              <a:rPr lang="en-US" dirty="0">
                <a:effectLst/>
              </a:rPr>
              <a:t>:link – selects unvisited links.</a:t>
            </a:r>
          </a:p>
          <a:p>
            <a:r>
              <a:rPr lang="en-US" dirty="0">
                <a:effectLst/>
              </a:rPr>
              <a:t>:visited – selects visited links.</a:t>
            </a:r>
          </a:p>
          <a:p>
            <a:r>
              <a:rPr lang="en-US" dirty="0">
                <a:effectLst/>
              </a:rPr>
              <a:t>:hover – the state that happens when the user places their mouse pointer on top of a link.</a:t>
            </a:r>
          </a:p>
          <a:p>
            <a:r>
              <a:rPr lang="en-US" dirty="0">
                <a:effectLst/>
              </a:rPr>
              <a:t>:active – the state that happens when the user clicks on a link. </a:t>
            </a:r>
            <a:endParaRPr lang="en-US" dirty="0" smtClean="0">
              <a:effectLst/>
            </a:endParaRPr>
          </a:p>
          <a:p>
            <a:r>
              <a:rPr lang="en-US" dirty="0" smtClean="0">
                <a:effectLst/>
              </a:rPr>
              <a:t>:</a:t>
            </a:r>
            <a:r>
              <a:rPr lang="en-US" dirty="0">
                <a:effectLst/>
              </a:rPr>
              <a:t>focus – the state that occurs when the user focuses on the link. This state can be seen when you tab to a link, or after you click on a link.</a:t>
            </a:r>
            <a:endParaRPr lang="en-US" dirty="0" smtClean="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842721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Links</a:t>
            </a:r>
            <a:endParaRPr lang="en-IN" dirty="0"/>
          </a:p>
        </p:txBody>
      </p:sp>
      <p:sp>
        <p:nvSpPr>
          <p:cNvPr id="3" name="Content Placeholder 2"/>
          <p:cNvSpPr>
            <a:spLocks noGrp="1"/>
          </p:cNvSpPr>
          <p:nvPr>
            <p:ph idx="1"/>
          </p:nvPr>
        </p:nvSpPr>
        <p:spPr/>
        <p:txBody>
          <a:bodyPr>
            <a:normAutofit/>
          </a:bodyPr>
          <a:lstStyle/>
          <a:p>
            <a:r>
              <a:rPr lang="en-US" dirty="0" smtClean="0">
                <a:effectLst/>
              </a:rPr>
              <a:t>&lt;h1 </a:t>
            </a:r>
            <a:r>
              <a:rPr lang="en-US" dirty="0">
                <a:effectLst/>
              </a:rPr>
              <a:t>id="anchor-name"&gt;The  name where you want to jump</a:t>
            </a:r>
            <a:r>
              <a:rPr lang="en-US" dirty="0" smtClean="0">
                <a:effectLst/>
              </a:rPr>
              <a:t>&lt;/h1&gt;</a:t>
            </a:r>
          </a:p>
          <a:p>
            <a:r>
              <a:rPr lang="en-US" dirty="0">
                <a:effectLst/>
              </a:rPr>
              <a:t>&lt;a href="#anchor-name"&gt;Jump to the part of the page with the “anchor-name” id &lt;/a&gt;</a:t>
            </a:r>
            <a:endParaRPr lang="en-US" dirty="0" smtClean="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522842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Images</a:t>
            </a:r>
            <a:endParaRPr lang="en-IN" dirty="0"/>
          </a:p>
        </p:txBody>
      </p:sp>
      <p:sp>
        <p:nvSpPr>
          <p:cNvPr id="3" name="Content Placeholder 2"/>
          <p:cNvSpPr>
            <a:spLocks noGrp="1"/>
          </p:cNvSpPr>
          <p:nvPr>
            <p:ph idx="1"/>
          </p:nvPr>
        </p:nvSpPr>
        <p:spPr/>
        <p:txBody>
          <a:bodyPr>
            <a:normAutofit fontScale="92500"/>
          </a:bodyPr>
          <a:lstStyle/>
          <a:p>
            <a:r>
              <a:rPr lang="en-US" dirty="0">
                <a:effectLst/>
              </a:rPr>
              <a:t>The HTML &lt;img&gt; tag is used to embed an image in a web page.</a:t>
            </a:r>
          </a:p>
          <a:p>
            <a:r>
              <a:rPr lang="en-US" dirty="0">
                <a:effectLst/>
              </a:rPr>
              <a:t>Images are not technically inserted into a web page; images are linked to web </a:t>
            </a:r>
            <a:r>
              <a:rPr lang="en-US" dirty="0" smtClean="0">
                <a:effectLst/>
              </a:rPr>
              <a:t>pages.</a:t>
            </a:r>
          </a:p>
          <a:p>
            <a:r>
              <a:rPr lang="en-US" dirty="0" smtClean="0">
                <a:effectLst/>
              </a:rPr>
              <a:t>The </a:t>
            </a:r>
            <a:r>
              <a:rPr lang="en-US" dirty="0">
                <a:effectLst/>
              </a:rPr>
              <a:t>&lt;img&gt; tag creates a holding space for the referenced image.</a:t>
            </a:r>
          </a:p>
          <a:p>
            <a:r>
              <a:rPr lang="en-US" dirty="0">
                <a:effectLst/>
              </a:rPr>
              <a:t>The &lt;img&gt; tag is empty, it contains attributes only, and does not have a closing tag.</a:t>
            </a:r>
          </a:p>
          <a:p>
            <a:r>
              <a:rPr lang="en-US" dirty="0">
                <a:effectLst/>
              </a:rPr>
              <a:t>The &lt;img&gt; tag has two required attributes:</a:t>
            </a:r>
          </a:p>
          <a:p>
            <a:pPr lvl="1"/>
            <a:r>
              <a:rPr lang="en-US" dirty="0" err="1">
                <a:effectLst/>
              </a:rPr>
              <a:t>src</a:t>
            </a:r>
            <a:r>
              <a:rPr lang="en-US" dirty="0">
                <a:effectLst/>
              </a:rPr>
              <a:t> - Specifies the path to the image</a:t>
            </a:r>
          </a:p>
          <a:p>
            <a:pPr lvl="1"/>
            <a:r>
              <a:rPr lang="en-US" dirty="0">
                <a:effectLst/>
              </a:rPr>
              <a:t>alt - Specifies an alternate text for the </a:t>
            </a:r>
            <a:r>
              <a:rPr lang="en-US" dirty="0" smtClean="0">
                <a:effectLst/>
              </a:rPr>
              <a:t>image</a:t>
            </a:r>
            <a:endParaRPr lang="en-US" dirty="0">
              <a:effectLst/>
            </a:endParaRPr>
          </a:p>
          <a:p>
            <a:pPr lvl="1"/>
            <a:r>
              <a:rPr lang="en-US" dirty="0">
                <a:effectLst/>
              </a:rPr>
              <a:t>&lt;img </a:t>
            </a:r>
            <a:r>
              <a:rPr lang="en-US" dirty="0" err="1">
                <a:effectLst/>
              </a:rPr>
              <a:t>src</a:t>
            </a:r>
            <a:r>
              <a:rPr lang="en-US" dirty="0">
                <a:effectLst/>
              </a:rPr>
              <a:t>="</a:t>
            </a:r>
            <a:r>
              <a:rPr lang="en-US" dirty="0" err="1">
                <a:effectLst/>
              </a:rPr>
              <a:t>url</a:t>
            </a:r>
            <a:r>
              <a:rPr lang="en-US" dirty="0">
                <a:effectLst/>
              </a:rPr>
              <a:t>" alt="</a:t>
            </a:r>
            <a:r>
              <a:rPr lang="en-US" dirty="0" err="1">
                <a:effectLst/>
              </a:rPr>
              <a:t>alternatetext</a:t>
            </a:r>
            <a:r>
              <a:rPr lang="en-US" dirty="0">
                <a:effectLst/>
              </a:rPr>
              <a:t>"&gt;</a:t>
            </a:r>
            <a:endParaRPr lang="en-US" dirty="0" smtClean="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823102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Images - Styling</a:t>
            </a:r>
            <a:endParaRPr lang="en-IN" dirty="0"/>
          </a:p>
        </p:txBody>
      </p:sp>
      <p:sp>
        <p:nvSpPr>
          <p:cNvPr id="3" name="Content Placeholder 2"/>
          <p:cNvSpPr>
            <a:spLocks noGrp="1"/>
          </p:cNvSpPr>
          <p:nvPr>
            <p:ph idx="1"/>
          </p:nvPr>
        </p:nvSpPr>
        <p:spPr/>
        <p:txBody>
          <a:bodyPr>
            <a:normAutofit/>
          </a:bodyPr>
          <a:lstStyle/>
          <a:p>
            <a:r>
              <a:rPr lang="en-US" dirty="0" smtClean="0">
                <a:effectLst/>
              </a:rPr>
              <a:t>Width &amp; Height</a:t>
            </a:r>
          </a:p>
          <a:p>
            <a:pPr lvl="1"/>
            <a:r>
              <a:rPr lang="en-US" dirty="0">
                <a:effectLst/>
              </a:rPr>
              <a:t>&lt;img </a:t>
            </a:r>
            <a:r>
              <a:rPr lang="en-US" dirty="0" err="1">
                <a:effectLst/>
              </a:rPr>
              <a:t>src</a:t>
            </a:r>
            <a:r>
              <a:rPr lang="en-US" dirty="0" smtClean="0">
                <a:effectLst/>
              </a:rPr>
              <a:t>=“</a:t>
            </a:r>
            <a:r>
              <a:rPr lang="en-US" dirty="0" err="1" smtClean="0">
                <a:effectLst/>
              </a:rPr>
              <a:t>url</a:t>
            </a:r>
            <a:r>
              <a:rPr lang="en-US" dirty="0" smtClean="0">
                <a:effectLst/>
              </a:rPr>
              <a:t>" </a:t>
            </a:r>
            <a:r>
              <a:rPr lang="en-US" dirty="0">
                <a:effectLst/>
              </a:rPr>
              <a:t>alt</a:t>
            </a:r>
            <a:r>
              <a:rPr lang="en-US" dirty="0" smtClean="0">
                <a:effectLst/>
              </a:rPr>
              <a:t>=“Text" </a:t>
            </a:r>
            <a:r>
              <a:rPr lang="en-US" dirty="0">
                <a:effectLst/>
              </a:rPr>
              <a:t>style="</a:t>
            </a:r>
            <a:r>
              <a:rPr lang="en-US" dirty="0" smtClean="0">
                <a:effectLst/>
              </a:rPr>
              <a:t>width:100px;height:100px;"&gt;</a:t>
            </a:r>
          </a:p>
          <a:p>
            <a:pPr lvl="1"/>
            <a:r>
              <a:rPr lang="en-US" dirty="0">
                <a:effectLst/>
              </a:rPr>
              <a:t>&lt;img </a:t>
            </a:r>
            <a:r>
              <a:rPr lang="en-US" dirty="0" err="1">
                <a:effectLst/>
              </a:rPr>
              <a:t>src</a:t>
            </a:r>
            <a:r>
              <a:rPr lang="en-US" dirty="0" smtClean="0">
                <a:effectLst/>
              </a:rPr>
              <a:t>=“</a:t>
            </a:r>
            <a:r>
              <a:rPr lang="en-US" dirty="0" err="1" smtClean="0">
                <a:effectLst/>
              </a:rPr>
              <a:t>url</a:t>
            </a:r>
            <a:r>
              <a:rPr lang="en-US" dirty="0" smtClean="0">
                <a:effectLst/>
              </a:rPr>
              <a:t>" </a:t>
            </a:r>
            <a:r>
              <a:rPr lang="en-US" dirty="0">
                <a:effectLst/>
              </a:rPr>
              <a:t>alt</a:t>
            </a:r>
            <a:r>
              <a:rPr lang="en-US" dirty="0" smtClean="0">
                <a:effectLst/>
              </a:rPr>
              <a:t>=“Text" </a:t>
            </a:r>
            <a:r>
              <a:rPr lang="en-US" dirty="0">
                <a:effectLst/>
              </a:rPr>
              <a:t>width</a:t>
            </a:r>
            <a:r>
              <a:rPr lang="en-US" dirty="0" smtClean="0">
                <a:effectLst/>
              </a:rPr>
              <a:t>=“100" </a:t>
            </a:r>
            <a:r>
              <a:rPr lang="en-US" dirty="0">
                <a:effectLst/>
              </a:rPr>
              <a:t>height</a:t>
            </a:r>
            <a:r>
              <a:rPr lang="en-US" dirty="0" smtClean="0">
                <a:effectLst/>
              </a:rPr>
              <a:t>=“100"&gt;</a:t>
            </a:r>
          </a:p>
          <a:p>
            <a:r>
              <a:rPr lang="en-US" dirty="0" smtClean="0">
                <a:effectLst/>
              </a:rPr>
              <a:t>You can use absolute, relative or internet links for images.</a:t>
            </a:r>
          </a:p>
          <a:p>
            <a:r>
              <a:rPr lang="en-US" dirty="0" smtClean="0">
                <a:effectLst/>
              </a:rPr>
              <a:t>Image as link</a:t>
            </a:r>
          </a:p>
          <a:p>
            <a:pPr marL="457200" lvl="1" indent="0">
              <a:buNone/>
            </a:pPr>
            <a:r>
              <a:rPr lang="en-US" dirty="0">
                <a:effectLst/>
              </a:rPr>
              <a:t>&lt;a href</a:t>
            </a:r>
            <a:r>
              <a:rPr lang="en-US" dirty="0" smtClean="0">
                <a:effectLst/>
              </a:rPr>
              <a:t>=“orderedList.html"&gt;</a:t>
            </a:r>
            <a:endParaRPr lang="en-US" dirty="0">
              <a:effectLst/>
            </a:endParaRPr>
          </a:p>
          <a:p>
            <a:pPr marL="457200" lvl="1" indent="0">
              <a:buNone/>
            </a:pPr>
            <a:r>
              <a:rPr lang="en-US" dirty="0" smtClean="0">
                <a:effectLst/>
              </a:rPr>
              <a:t>	 </a:t>
            </a:r>
            <a:r>
              <a:rPr lang="en-US" dirty="0">
                <a:effectLst/>
              </a:rPr>
              <a:t>&lt;img </a:t>
            </a:r>
            <a:r>
              <a:rPr lang="en-US" dirty="0" err="1">
                <a:effectLst/>
              </a:rPr>
              <a:t>src</a:t>
            </a:r>
            <a:r>
              <a:rPr lang="en-US" dirty="0" smtClean="0">
                <a:effectLst/>
              </a:rPr>
              <a:t>=“html5.png" </a:t>
            </a:r>
            <a:r>
              <a:rPr lang="en-US" dirty="0">
                <a:effectLst/>
              </a:rPr>
              <a:t>alt="HTML tutorial" style="</a:t>
            </a:r>
            <a:r>
              <a:rPr lang="en-US" dirty="0" smtClean="0">
                <a:effectLst/>
              </a:rPr>
              <a:t>width:50px;height:50px</a:t>
            </a:r>
            <a:r>
              <a:rPr lang="en-US" dirty="0">
                <a:effectLst/>
              </a:rPr>
              <a:t>;"&gt;</a:t>
            </a:r>
          </a:p>
          <a:p>
            <a:pPr marL="457200" lvl="1" indent="0">
              <a:buNone/>
            </a:pPr>
            <a:r>
              <a:rPr lang="en-US" dirty="0">
                <a:effectLst/>
              </a:rPr>
              <a:t>&lt;/a</a:t>
            </a:r>
            <a:r>
              <a:rPr lang="en-US" dirty="0" smtClean="0">
                <a:effectLst/>
              </a:rPr>
              <a:t>&gt;</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897360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Body Contents</a:t>
            </a:r>
            <a:endParaRPr lang="en-IN" dirty="0"/>
          </a:p>
        </p:txBody>
      </p:sp>
      <p:sp>
        <p:nvSpPr>
          <p:cNvPr id="3" name="Content Placeholder 2"/>
          <p:cNvSpPr>
            <a:spLocks noGrp="1"/>
          </p:cNvSpPr>
          <p:nvPr>
            <p:ph idx="1"/>
          </p:nvPr>
        </p:nvSpPr>
        <p:spPr/>
        <p:txBody>
          <a:bodyPr>
            <a:normAutofit/>
          </a:bodyPr>
          <a:lstStyle/>
          <a:p>
            <a:r>
              <a:rPr lang="en-US" dirty="0">
                <a:effectLst/>
              </a:rPr>
              <a:t>Body Text</a:t>
            </a:r>
          </a:p>
          <a:p>
            <a:pPr lvl="1"/>
            <a:r>
              <a:rPr lang="en-US" dirty="0">
                <a:effectLst/>
              </a:rPr>
              <a:t>HTML truncates spaces in your text.</a:t>
            </a:r>
          </a:p>
          <a:p>
            <a:pPr lvl="1"/>
            <a:r>
              <a:rPr lang="en-US" dirty="0">
                <a:effectLst/>
              </a:rPr>
              <a:t>Use &lt;br&gt; to insert new lines.</a:t>
            </a:r>
          </a:p>
          <a:p>
            <a:pPr lvl="1"/>
            <a:r>
              <a:rPr lang="en-US" dirty="0">
                <a:effectLst/>
              </a:rPr>
              <a:t>Use &lt;p&gt; tag to create paragraphs.</a:t>
            </a:r>
          </a:p>
          <a:p>
            <a:r>
              <a:rPr lang="en-US" dirty="0">
                <a:effectLst/>
              </a:rPr>
              <a:t>Other Elements of Body Section:</a:t>
            </a:r>
          </a:p>
          <a:p>
            <a:pPr lvl="1"/>
            <a:r>
              <a:rPr lang="en-US" dirty="0">
                <a:effectLst/>
              </a:rPr>
              <a:t>&lt;table&gt; tags are used to create tables.</a:t>
            </a:r>
          </a:p>
          <a:p>
            <a:pPr lvl="1"/>
            <a:r>
              <a:rPr lang="en-US" dirty="0">
                <a:effectLst/>
              </a:rPr>
              <a:t>&lt;img&gt; tags are used to insert images.</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217620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Image</a:t>
            </a:r>
            <a:endParaRPr lang="en-IN" dirty="0"/>
          </a:p>
        </p:txBody>
      </p:sp>
      <p:sp>
        <p:nvSpPr>
          <p:cNvPr id="3" name="Content Placeholder 2"/>
          <p:cNvSpPr>
            <a:spLocks noGrp="1"/>
          </p:cNvSpPr>
          <p:nvPr>
            <p:ph idx="1"/>
          </p:nvPr>
        </p:nvSpPr>
        <p:spPr/>
        <p:txBody>
          <a:bodyPr>
            <a:normAutofit fontScale="92500" lnSpcReduction="10000"/>
          </a:bodyPr>
          <a:lstStyle/>
          <a:p>
            <a:r>
              <a:rPr lang="en-US" dirty="0">
                <a:effectLst/>
              </a:rPr>
              <a:t>Background Image</a:t>
            </a:r>
          </a:p>
          <a:p>
            <a:pPr lvl="1"/>
            <a:r>
              <a:rPr lang="en-US" dirty="0">
                <a:effectLst/>
              </a:rPr>
              <a:t>&lt;p style="background-image: </a:t>
            </a:r>
            <a:r>
              <a:rPr lang="en-US" dirty="0" err="1">
                <a:effectLst/>
              </a:rPr>
              <a:t>url</a:t>
            </a:r>
            <a:r>
              <a:rPr lang="en-US" dirty="0">
                <a:effectLst/>
              </a:rPr>
              <a:t>(‘html5.png’);"&gt;</a:t>
            </a:r>
          </a:p>
          <a:p>
            <a:r>
              <a:rPr lang="en-US" dirty="0">
                <a:effectLst/>
              </a:rPr>
              <a:t>Background Image Attribute</a:t>
            </a:r>
          </a:p>
          <a:p>
            <a:pPr lvl="1"/>
            <a:r>
              <a:rPr lang="en-US" dirty="0">
                <a:effectLst/>
              </a:rPr>
              <a:t>To avoid the background image from repeating itself, set the background-repeat property to no-repeat</a:t>
            </a:r>
            <a:r>
              <a:rPr lang="en-US" dirty="0" smtClean="0">
                <a:effectLst/>
              </a:rPr>
              <a:t>.</a:t>
            </a:r>
          </a:p>
          <a:p>
            <a:pPr lvl="1"/>
            <a:r>
              <a:rPr lang="en-US" dirty="0" smtClean="0">
                <a:effectLst/>
              </a:rPr>
              <a:t>If </a:t>
            </a:r>
            <a:r>
              <a:rPr lang="en-US" dirty="0">
                <a:effectLst/>
              </a:rPr>
              <a:t>you want the background image to cover the entire element, you can set the background-size property to cover</a:t>
            </a:r>
            <a:r>
              <a:rPr lang="en-US" dirty="0" smtClean="0">
                <a:effectLst/>
              </a:rPr>
              <a:t>.</a:t>
            </a:r>
          </a:p>
          <a:p>
            <a:pPr lvl="1"/>
            <a:r>
              <a:rPr lang="en-US" dirty="0" smtClean="0">
                <a:effectLst/>
              </a:rPr>
              <a:t>For fix </a:t>
            </a:r>
            <a:r>
              <a:rPr lang="en-US" dirty="0">
                <a:effectLst/>
              </a:rPr>
              <a:t>size you can </a:t>
            </a:r>
            <a:r>
              <a:rPr lang="en-US" dirty="0" smtClean="0">
                <a:effectLst/>
              </a:rPr>
              <a:t>do manually (</a:t>
            </a:r>
            <a:r>
              <a:rPr lang="en-US" dirty="0" err="1" smtClean="0">
                <a:effectLst/>
              </a:rPr>
              <a:t>eg</a:t>
            </a:r>
            <a:r>
              <a:rPr lang="en-US" dirty="0" smtClean="0">
                <a:effectLst/>
              </a:rPr>
              <a:t> :- background-size</a:t>
            </a:r>
            <a:r>
              <a:rPr lang="en-US" dirty="0">
                <a:effectLst/>
              </a:rPr>
              <a:t>: 50px 50px</a:t>
            </a:r>
            <a:r>
              <a:rPr lang="en-US" dirty="0" smtClean="0">
                <a:effectLst/>
              </a:rPr>
              <a:t>;).</a:t>
            </a:r>
            <a:endParaRPr lang="en-US" dirty="0">
              <a:effectLst/>
            </a:endParaRPr>
          </a:p>
          <a:p>
            <a:pPr lvl="1"/>
            <a:r>
              <a:rPr lang="en-US" dirty="0">
                <a:effectLst/>
              </a:rPr>
              <a:t>Also, to make sure the entire element is always covered, set the background-attachment property to fixed:</a:t>
            </a:r>
            <a:endParaRPr lang="en-IN"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310510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Image</a:t>
            </a:r>
            <a:endParaRPr lang="en-IN" dirty="0"/>
          </a:p>
        </p:txBody>
      </p:sp>
      <p:sp>
        <p:nvSpPr>
          <p:cNvPr id="3" name="Content Placeholder 2"/>
          <p:cNvSpPr>
            <a:spLocks noGrp="1"/>
          </p:cNvSpPr>
          <p:nvPr>
            <p:ph idx="1"/>
          </p:nvPr>
        </p:nvSpPr>
        <p:spPr/>
        <p:txBody>
          <a:bodyPr>
            <a:normAutofit fontScale="92500" lnSpcReduction="10000"/>
          </a:bodyPr>
          <a:lstStyle/>
          <a:p>
            <a:r>
              <a:rPr lang="en-US" dirty="0">
                <a:effectLst/>
              </a:rPr>
              <a:t>Background Image</a:t>
            </a:r>
          </a:p>
          <a:p>
            <a:pPr lvl="1"/>
            <a:r>
              <a:rPr lang="en-US" dirty="0">
                <a:effectLst/>
              </a:rPr>
              <a:t>&lt;p style="background-image: </a:t>
            </a:r>
            <a:r>
              <a:rPr lang="en-US" dirty="0" err="1">
                <a:effectLst/>
              </a:rPr>
              <a:t>url</a:t>
            </a:r>
            <a:r>
              <a:rPr lang="en-US" dirty="0">
                <a:effectLst/>
              </a:rPr>
              <a:t>(‘html5.png’);"&gt;</a:t>
            </a:r>
          </a:p>
          <a:p>
            <a:r>
              <a:rPr lang="en-US" dirty="0">
                <a:effectLst/>
              </a:rPr>
              <a:t>Background Image Attribute</a:t>
            </a:r>
          </a:p>
          <a:p>
            <a:pPr lvl="1"/>
            <a:r>
              <a:rPr lang="en-US" dirty="0">
                <a:effectLst/>
              </a:rPr>
              <a:t>To avoid the background image from repeating itself, set the background-repeat property to no-repeat</a:t>
            </a:r>
            <a:r>
              <a:rPr lang="en-US" dirty="0" smtClean="0">
                <a:effectLst/>
              </a:rPr>
              <a:t>.</a:t>
            </a:r>
          </a:p>
          <a:p>
            <a:pPr lvl="1"/>
            <a:r>
              <a:rPr lang="en-US" dirty="0" smtClean="0">
                <a:effectLst/>
              </a:rPr>
              <a:t>If </a:t>
            </a:r>
            <a:r>
              <a:rPr lang="en-US" dirty="0">
                <a:effectLst/>
              </a:rPr>
              <a:t>you want the background image to cover the entire element, you can set the background-size property to cover</a:t>
            </a:r>
            <a:r>
              <a:rPr lang="en-US" dirty="0" smtClean="0">
                <a:effectLst/>
              </a:rPr>
              <a:t>.</a:t>
            </a:r>
          </a:p>
          <a:p>
            <a:pPr lvl="1"/>
            <a:r>
              <a:rPr lang="en-US" dirty="0" smtClean="0">
                <a:effectLst/>
              </a:rPr>
              <a:t>For fix </a:t>
            </a:r>
            <a:r>
              <a:rPr lang="en-US" dirty="0">
                <a:effectLst/>
              </a:rPr>
              <a:t>size you can </a:t>
            </a:r>
            <a:r>
              <a:rPr lang="en-US" dirty="0" smtClean="0">
                <a:effectLst/>
              </a:rPr>
              <a:t>do manually (</a:t>
            </a:r>
            <a:r>
              <a:rPr lang="en-US" dirty="0" err="1" smtClean="0">
                <a:effectLst/>
              </a:rPr>
              <a:t>eg</a:t>
            </a:r>
            <a:r>
              <a:rPr lang="en-US" dirty="0" smtClean="0">
                <a:effectLst/>
              </a:rPr>
              <a:t> :- background-size</a:t>
            </a:r>
            <a:r>
              <a:rPr lang="en-US" dirty="0">
                <a:effectLst/>
              </a:rPr>
              <a:t>: 50px 50px</a:t>
            </a:r>
            <a:r>
              <a:rPr lang="en-US" dirty="0" smtClean="0">
                <a:effectLst/>
              </a:rPr>
              <a:t>;).</a:t>
            </a:r>
            <a:endParaRPr lang="en-US" dirty="0">
              <a:effectLst/>
            </a:endParaRPr>
          </a:p>
          <a:p>
            <a:pPr lvl="1"/>
            <a:r>
              <a:rPr lang="en-US" dirty="0">
                <a:effectLst/>
              </a:rPr>
              <a:t>Also, to make sure the entire element is always covered, set the background-attachment property to fixed:</a:t>
            </a:r>
            <a:endParaRPr lang="en-IN"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309647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 Audio Element</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smtClean="0">
                <a:effectLst/>
              </a:rPr>
              <a:t>Syntax</a:t>
            </a:r>
          </a:p>
          <a:p>
            <a:pPr marL="457200" lvl="1" indent="0">
              <a:buNone/>
            </a:pPr>
            <a:r>
              <a:rPr lang="en-US" dirty="0" smtClean="0">
                <a:effectLst/>
              </a:rPr>
              <a:t>&lt;</a:t>
            </a:r>
            <a:r>
              <a:rPr lang="en-US" dirty="0">
                <a:effectLst/>
              </a:rPr>
              <a:t>audio controls&gt;</a:t>
            </a:r>
          </a:p>
          <a:p>
            <a:pPr marL="457200" lvl="1" indent="0">
              <a:buNone/>
            </a:pPr>
            <a:r>
              <a:rPr lang="en-US" dirty="0">
                <a:effectLst/>
              </a:rPr>
              <a:t>  &lt;source </a:t>
            </a:r>
            <a:r>
              <a:rPr lang="en-US" dirty="0" err="1">
                <a:effectLst/>
              </a:rPr>
              <a:t>src</a:t>
            </a:r>
            <a:r>
              <a:rPr lang="en-US" dirty="0" smtClean="0">
                <a:effectLst/>
              </a:rPr>
              <a:t>=“megh.mp3" </a:t>
            </a:r>
            <a:r>
              <a:rPr lang="en-US" dirty="0">
                <a:effectLst/>
              </a:rPr>
              <a:t>type="</a:t>
            </a:r>
            <a:r>
              <a:rPr lang="en-US" dirty="0" smtClean="0">
                <a:effectLst/>
              </a:rPr>
              <a:t>audio/mpeg"&gt;</a:t>
            </a:r>
            <a:endParaRPr lang="en-US" dirty="0">
              <a:effectLst/>
            </a:endParaRPr>
          </a:p>
          <a:p>
            <a:pPr marL="457200" lvl="1" indent="0">
              <a:buNone/>
            </a:pPr>
            <a:r>
              <a:rPr lang="en-US" dirty="0">
                <a:effectLst/>
              </a:rPr>
              <a:t>  &lt;source </a:t>
            </a:r>
            <a:r>
              <a:rPr lang="en-US" dirty="0" err="1">
                <a:effectLst/>
              </a:rPr>
              <a:t>src</a:t>
            </a:r>
            <a:r>
              <a:rPr lang="en-US" dirty="0" smtClean="0">
                <a:effectLst/>
              </a:rPr>
              <a:t>=“megh.wav" </a:t>
            </a:r>
            <a:r>
              <a:rPr lang="en-US" dirty="0">
                <a:effectLst/>
              </a:rPr>
              <a:t>type="</a:t>
            </a:r>
            <a:r>
              <a:rPr lang="en-US" dirty="0" smtClean="0">
                <a:effectLst/>
              </a:rPr>
              <a:t>audio/wav"&gt;</a:t>
            </a:r>
            <a:endParaRPr lang="en-US" dirty="0">
              <a:effectLst/>
            </a:endParaRPr>
          </a:p>
          <a:p>
            <a:pPr marL="457200" lvl="1" indent="0">
              <a:buNone/>
            </a:pPr>
            <a:r>
              <a:rPr lang="en-US" dirty="0">
                <a:effectLst/>
              </a:rPr>
              <a:t>Your browser does not support the audio element.</a:t>
            </a:r>
          </a:p>
          <a:p>
            <a:pPr marL="457200" lvl="1" indent="0">
              <a:buNone/>
            </a:pPr>
            <a:r>
              <a:rPr lang="en-US" dirty="0">
                <a:effectLst/>
              </a:rPr>
              <a:t>&lt;/audio</a:t>
            </a:r>
            <a:r>
              <a:rPr lang="en-US" dirty="0" smtClean="0">
                <a:effectLst/>
              </a:rPr>
              <a:t>&gt;</a:t>
            </a:r>
            <a:endParaRPr lang="en-IN" dirty="0" smtClean="0">
              <a:effectLst/>
            </a:endParaRPr>
          </a:p>
          <a:p>
            <a:r>
              <a:rPr lang="en-US" dirty="0">
                <a:effectLst/>
              </a:rPr>
              <a:t>The controls attribute adds audio controls, like play, pause, and volume.</a:t>
            </a:r>
          </a:p>
          <a:p>
            <a:r>
              <a:rPr lang="en-US" dirty="0">
                <a:effectLst/>
              </a:rPr>
              <a:t>The &lt;source&gt; element allows you to specify alternative audio files which the browser may choose from.</a:t>
            </a:r>
          </a:p>
          <a:p>
            <a:r>
              <a:rPr lang="en-US" dirty="0">
                <a:effectLst/>
              </a:rPr>
              <a:t>The text between the &lt;audio&gt; and &lt;/audio&gt; tags will only be displayed in browsers that do not support the &lt;audio&gt; element.</a:t>
            </a:r>
          </a:p>
          <a:p>
            <a:pPr marL="457200" lvl="1" indent="0">
              <a:buNone/>
            </a:pPr>
            <a:endParaRPr lang="en-US" dirty="0" smtClean="0">
              <a:effectLst/>
            </a:endParaRPr>
          </a:p>
        </p:txBody>
      </p:sp>
      <p:pic>
        <p:nvPicPr>
          <p:cNvPr id="4" name="Picture 3"/>
          <p:cNvPicPr>
            <a:picLocks noChangeAspect="1"/>
          </p:cNvPicPr>
          <p:nvPr/>
        </p:nvPicPr>
        <p:blipFill>
          <a:blip r:embed="rId2"/>
          <a:stretch>
            <a:fillRect/>
          </a:stretch>
        </p:blipFill>
        <p:spPr>
          <a:xfrm>
            <a:off x="4256115" y="5470997"/>
            <a:ext cx="7689869" cy="1232312"/>
          </a:xfrm>
          <a:prstGeom prst="rect">
            <a:avLst/>
          </a:prstGeom>
        </p:spPr>
      </p:pic>
      <p:sp>
        <p:nvSpPr>
          <p:cNvPr id="5" name="Footer Placeholder 4"/>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03789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 Audio Element</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To start an audio file automatically, use the </a:t>
            </a:r>
            <a:r>
              <a:rPr lang="en-US" dirty="0" err="1">
                <a:effectLst/>
              </a:rPr>
              <a:t>autoplay</a:t>
            </a:r>
            <a:r>
              <a:rPr lang="en-US" dirty="0">
                <a:effectLst/>
              </a:rPr>
              <a:t> </a:t>
            </a:r>
            <a:r>
              <a:rPr lang="en-US" dirty="0" smtClean="0">
                <a:effectLst/>
              </a:rPr>
              <a:t>attribute.</a:t>
            </a:r>
          </a:p>
          <a:p>
            <a:pPr lvl="1"/>
            <a:r>
              <a:rPr lang="en-US" dirty="0">
                <a:effectLst/>
              </a:rPr>
              <a:t>&lt;audio controls </a:t>
            </a:r>
            <a:r>
              <a:rPr lang="en-US" dirty="0" err="1">
                <a:effectLst/>
              </a:rPr>
              <a:t>autoplay</a:t>
            </a:r>
            <a:r>
              <a:rPr lang="en-US" dirty="0" smtClean="0">
                <a:effectLst/>
              </a:rPr>
              <a:t>&gt;</a:t>
            </a:r>
          </a:p>
          <a:p>
            <a:r>
              <a:rPr lang="en-US" dirty="0">
                <a:effectLst/>
              </a:rPr>
              <a:t>Add muted after </a:t>
            </a:r>
            <a:r>
              <a:rPr lang="en-US" dirty="0" err="1">
                <a:effectLst/>
              </a:rPr>
              <a:t>autoplay</a:t>
            </a:r>
            <a:r>
              <a:rPr lang="en-US" dirty="0">
                <a:effectLst/>
              </a:rPr>
              <a:t> to let your audio file start playing automatically (but muted</a:t>
            </a:r>
            <a:r>
              <a:rPr lang="en-US" dirty="0" smtClean="0">
                <a:effectLst/>
              </a:rPr>
              <a:t>):</a:t>
            </a:r>
          </a:p>
          <a:p>
            <a:pPr lvl="1"/>
            <a:r>
              <a:rPr lang="en-US" dirty="0">
                <a:effectLst/>
              </a:rPr>
              <a:t>&lt;audio controls </a:t>
            </a:r>
            <a:r>
              <a:rPr lang="en-US" dirty="0" err="1">
                <a:effectLst/>
              </a:rPr>
              <a:t>autoplay</a:t>
            </a:r>
            <a:r>
              <a:rPr lang="en-US" dirty="0">
                <a:effectLst/>
              </a:rPr>
              <a:t> muted&gt;</a:t>
            </a: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831205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 Video Element</a:t>
            </a:r>
            <a:endParaRPr lang="en-IN" dirty="0"/>
          </a:p>
        </p:txBody>
      </p:sp>
      <p:sp>
        <p:nvSpPr>
          <p:cNvPr id="3" name="Content Placeholder 2"/>
          <p:cNvSpPr>
            <a:spLocks noGrp="1"/>
          </p:cNvSpPr>
          <p:nvPr>
            <p:ph idx="1"/>
          </p:nvPr>
        </p:nvSpPr>
        <p:spPr>
          <a:xfrm>
            <a:off x="913795" y="2096065"/>
            <a:ext cx="10353762" cy="3390336"/>
          </a:xfrm>
        </p:spPr>
        <p:txBody>
          <a:bodyPr>
            <a:normAutofit/>
          </a:bodyPr>
          <a:lstStyle/>
          <a:p>
            <a:r>
              <a:rPr lang="en-IN" dirty="0" smtClean="0">
                <a:effectLst/>
              </a:rPr>
              <a:t>Syntax</a:t>
            </a:r>
          </a:p>
          <a:p>
            <a:pPr marL="0" indent="0">
              <a:buNone/>
            </a:pPr>
            <a:r>
              <a:rPr lang="en-IN" dirty="0" smtClean="0">
                <a:effectLst/>
              </a:rPr>
              <a:t>	&lt;</a:t>
            </a:r>
            <a:r>
              <a:rPr lang="en-IN" dirty="0">
                <a:effectLst/>
              </a:rPr>
              <a:t>video width="320" height="240" </a:t>
            </a:r>
            <a:r>
              <a:rPr lang="en-IN" dirty="0" err="1">
                <a:effectLst/>
              </a:rPr>
              <a:t>autoplay</a:t>
            </a:r>
            <a:r>
              <a:rPr lang="en-IN" dirty="0">
                <a:effectLst/>
              </a:rPr>
              <a:t>&gt;</a:t>
            </a:r>
            <a:r>
              <a:rPr lang="en-IN" dirty="0"/>
              <a:t/>
            </a:r>
            <a:br>
              <a:rPr lang="en-IN" dirty="0"/>
            </a:br>
            <a:r>
              <a:rPr lang="en-IN" dirty="0">
                <a:effectLst/>
              </a:rPr>
              <a:t>  </a:t>
            </a:r>
            <a:r>
              <a:rPr lang="en-IN" dirty="0" smtClean="0">
                <a:effectLst/>
              </a:rPr>
              <a:t>		&lt;</a:t>
            </a:r>
            <a:r>
              <a:rPr lang="en-IN" dirty="0">
                <a:effectLst/>
              </a:rPr>
              <a:t>source </a:t>
            </a:r>
            <a:r>
              <a:rPr lang="en-IN" dirty="0" err="1">
                <a:effectLst/>
              </a:rPr>
              <a:t>src</a:t>
            </a:r>
            <a:r>
              <a:rPr lang="en-IN" dirty="0">
                <a:effectLst/>
              </a:rPr>
              <a:t>="movie.mp4" type="video/mp4"&gt;</a:t>
            </a:r>
            <a:r>
              <a:rPr lang="en-IN" dirty="0"/>
              <a:t/>
            </a:r>
            <a:br>
              <a:rPr lang="en-IN" dirty="0"/>
            </a:br>
            <a:r>
              <a:rPr lang="en-IN" dirty="0">
                <a:effectLst/>
              </a:rPr>
              <a:t> </a:t>
            </a:r>
            <a:r>
              <a:rPr lang="en-IN" dirty="0" smtClean="0">
                <a:effectLst/>
              </a:rPr>
              <a:t>	</a:t>
            </a:r>
            <a:r>
              <a:rPr lang="en-IN" dirty="0">
                <a:effectLst/>
              </a:rPr>
              <a:t> </a:t>
            </a:r>
            <a:r>
              <a:rPr lang="en-IN" dirty="0" smtClean="0">
                <a:effectLst/>
              </a:rPr>
              <a:t>	&lt;</a:t>
            </a:r>
            <a:r>
              <a:rPr lang="en-IN" dirty="0">
                <a:effectLst/>
              </a:rPr>
              <a:t>source </a:t>
            </a:r>
            <a:r>
              <a:rPr lang="en-IN" dirty="0" err="1">
                <a:effectLst/>
              </a:rPr>
              <a:t>src</a:t>
            </a:r>
            <a:r>
              <a:rPr lang="en-IN" dirty="0">
                <a:effectLst/>
              </a:rPr>
              <a:t>="movie.ogg" type="video/</a:t>
            </a:r>
            <a:r>
              <a:rPr lang="en-IN" dirty="0" err="1">
                <a:effectLst/>
              </a:rPr>
              <a:t>ogg</a:t>
            </a:r>
            <a:r>
              <a:rPr lang="en-IN" dirty="0">
                <a:effectLst/>
              </a:rPr>
              <a:t>"&gt;</a:t>
            </a:r>
            <a:r>
              <a:rPr lang="en-IN" dirty="0"/>
              <a:t/>
            </a:r>
            <a:br>
              <a:rPr lang="en-IN" dirty="0"/>
            </a:br>
            <a:r>
              <a:rPr lang="en-IN" dirty="0" smtClean="0"/>
              <a:t>		</a:t>
            </a:r>
            <a:r>
              <a:rPr lang="en-IN" dirty="0" smtClean="0">
                <a:effectLst/>
              </a:rPr>
              <a:t>Your </a:t>
            </a:r>
            <a:r>
              <a:rPr lang="en-IN" dirty="0">
                <a:effectLst/>
              </a:rPr>
              <a:t>browser does not support the video tag.</a:t>
            </a:r>
            <a:r>
              <a:rPr lang="en-IN" dirty="0"/>
              <a:t/>
            </a:r>
            <a:br>
              <a:rPr lang="en-IN" dirty="0"/>
            </a:br>
            <a:r>
              <a:rPr lang="en-IN" dirty="0" smtClean="0"/>
              <a:t>	</a:t>
            </a:r>
            <a:r>
              <a:rPr lang="en-IN" dirty="0" smtClean="0">
                <a:effectLst/>
              </a:rPr>
              <a:t>&lt;/</a:t>
            </a:r>
            <a:r>
              <a:rPr lang="en-IN" dirty="0">
                <a:effectLst/>
              </a:rPr>
              <a:t>video&gt;</a:t>
            </a:r>
            <a:endParaRPr lang="en-US" dirty="0" smtClean="0">
              <a:effectLst/>
            </a:endParaRPr>
          </a:p>
          <a:p>
            <a:r>
              <a:rPr lang="en-US" dirty="0" smtClean="0">
                <a:effectLst/>
              </a:rPr>
              <a:t>The </a:t>
            </a:r>
            <a:r>
              <a:rPr lang="en-US" dirty="0">
                <a:effectLst/>
              </a:rPr>
              <a:t>controls attribute adds video controls, like play, pause, and volume</a:t>
            </a:r>
            <a:r>
              <a:rPr lang="en-US" dirty="0" smtClean="0">
                <a:effectLst/>
              </a:rPr>
              <a:t>.</a:t>
            </a:r>
          </a:p>
          <a:p>
            <a:r>
              <a:rPr lang="en-US" dirty="0" smtClean="0">
                <a:effectLst/>
              </a:rPr>
              <a:t> If </a:t>
            </a:r>
            <a:r>
              <a:rPr lang="en-US" dirty="0">
                <a:effectLst/>
              </a:rPr>
              <a:t>height and width are not set, the page might flicker while the video loads</a:t>
            </a:r>
            <a:r>
              <a:rPr lang="en-US" dirty="0" smtClean="0">
                <a:effectLst/>
              </a:rPr>
              <a:t>. </a:t>
            </a:r>
          </a:p>
          <a:p>
            <a:r>
              <a:rPr lang="en-US" dirty="0" smtClean="0">
                <a:effectLst/>
              </a:rPr>
              <a:t>Source &amp; Text between tag works same as audio element.</a:t>
            </a:r>
            <a:endParaRPr lang="en-IN" dirty="0">
              <a:effectLst/>
            </a:endParaRPr>
          </a:p>
        </p:txBody>
      </p:sp>
      <p:pic>
        <p:nvPicPr>
          <p:cNvPr id="5" name="Picture 4"/>
          <p:cNvPicPr>
            <a:picLocks noChangeAspect="1"/>
          </p:cNvPicPr>
          <p:nvPr/>
        </p:nvPicPr>
        <p:blipFill>
          <a:blip r:embed="rId2"/>
          <a:stretch>
            <a:fillRect/>
          </a:stretch>
        </p:blipFill>
        <p:spPr>
          <a:xfrm>
            <a:off x="3507971" y="5328126"/>
            <a:ext cx="8511343" cy="1335771"/>
          </a:xfrm>
          <a:prstGeom prst="rect">
            <a:avLst/>
          </a:prstGeom>
        </p:spPr>
      </p:pic>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4058877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 Video Element</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To start an </a:t>
            </a:r>
            <a:r>
              <a:rPr lang="en-US" dirty="0" smtClean="0">
                <a:effectLst/>
              </a:rPr>
              <a:t>video </a:t>
            </a:r>
            <a:r>
              <a:rPr lang="en-US" dirty="0">
                <a:effectLst/>
              </a:rPr>
              <a:t>file automatically, use the </a:t>
            </a:r>
            <a:r>
              <a:rPr lang="en-US" dirty="0" err="1">
                <a:effectLst/>
              </a:rPr>
              <a:t>autoplay</a:t>
            </a:r>
            <a:r>
              <a:rPr lang="en-US" dirty="0">
                <a:effectLst/>
              </a:rPr>
              <a:t> </a:t>
            </a:r>
            <a:r>
              <a:rPr lang="en-US" dirty="0" smtClean="0">
                <a:effectLst/>
              </a:rPr>
              <a:t>attribute.</a:t>
            </a:r>
          </a:p>
          <a:p>
            <a:pPr lvl="1"/>
            <a:r>
              <a:rPr lang="en-US" dirty="0" smtClean="0">
                <a:effectLst/>
              </a:rPr>
              <a:t>&lt;video </a:t>
            </a:r>
            <a:r>
              <a:rPr lang="en-US" dirty="0">
                <a:effectLst/>
              </a:rPr>
              <a:t>controls </a:t>
            </a:r>
            <a:r>
              <a:rPr lang="en-US" dirty="0" err="1">
                <a:effectLst/>
              </a:rPr>
              <a:t>autoplay</a:t>
            </a:r>
            <a:r>
              <a:rPr lang="en-US" dirty="0" smtClean="0">
                <a:effectLst/>
              </a:rPr>
              <a:t>&gt;</a:t>
            </a:r>
          </a:p>
          <a:p>
            <a:r>
              <a:rPr lang="en-US" dirty="0">
                <a:effectLst/>
              </a:rPr>
              <a:t>Add muted after </a:t>
            </a:r>
            <a:r>
              <a:rPr lang="en-US" dirty="0" err="1">
                <a:effectLst/>
              </a:rPr>
              <a:t>autoplay</a:t>
            </a:r>
            <a:r>
              <a:rPr lang="en-US" dirty="0">
                <a:effectLst/>
              </a:rPr>
              <a:t> to let your </a:t>
            </a:r>
            <a:r>
              <a:rPr lang="en-US" dirty="0" smtClean="0">
                <a:effectLst/>
              </a:rPr>
              <a:t>video file </a:t>
            </a:r>
            <a:r>
              <a:rPr lang="en-US" dirty="0">
                <a:effectLst/>
              </a:rPr>
              <a:t>start playing automatically (but muted</a:t>
            </a:r>
            <a:r>
              <a:rPr lang="en-US" dirty="0" smtClean="0">
                <a:effectLst/>
              </a:rPr>
              <a:t>):</a:t>
            </a:r>
          </a:p>
          <a:p>
            <a:pPr lvl="1"/>
            <a:r>
              <a:rPr lang="en-US" dirty="0" smtClean="0">
                <a:effectLst/>
              </a:rPr>
              <a:t>&lt;video controls </a:t>
            </a:r>
            <a:r>
              <a:rPr lang="en-US" dirty="0" err="1">
                <a:effectLst/>
              </a:rPr>
              <a:t>autoplay</a:t>
            </a:r>
            <a:r>
              <a:rPr lang="en-US" dirty="0">
                <a:effectLst/>
              </a:rPr>
              <a:t> muted&gt;</a:t>
            </a: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318680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Tables</a:t>
            </a:r>
            <a:endParaRPr lang="en-IN" dirty="0"/>
          </a:p>
        </p:txBody>
      </p:sp>
      <p:sp>
        <p:nvSpPr>
          <p:cNvPr id="3" name="Content Placeholder 2"/>
          <p:cNvSpPr>
            <a:spLocks noGrp="1"/>
          </p:cNvSpPr>
          <p:nvPr>
            <p:ph idx="1"/>
          </p:nvPr>
        </p:nvSpPr>
        <p:spPr>
          <a:xfrm>
            <a:off x="913795" y="2096064"/>
            <a:ext cx="10353762" cy="3722845"/>
          </a:xfrm>
        </p:spPr>
        <p:txBody>
          <a:bodyPr>
            <a:normAutofit fontScale="92500" lnSpcReduction="10000"/>
          </a:bodyPr>
          <a:lstStyle/>
          <a:p>
            <a:r>
              <a:rPr lang="en-US" dirty="0">
                <a:effectLst/>
              </a:rPr>
              <a:t>HTML tables are used for displaying data that make sense in </a:t>
            </a:r>
            <a:r>
              <a:rPr lang="en-US" dirty="0" smtClean="0">
                <a:effectLst/>
              </a:rPr>
              <a:t>spreadsheet software. They </a:t>
            </a:r>
            <a:r>
              <a:rPr lang="en-US" dirty="0">
                <a:effectLst/>
              </a:rPr>
              <a:t>consist of rows and columns and are often used on websites for the effective displaying of tabular data.</a:t>
            </a:r>
          </a:p>
          <a:p>
            <a:r>
              <a:rPr lang="en-US" dirty="0" smtClean="0">
                <a:effectLst/>
              </a:rPr>
              <a:t>A Simple Table Syntax</a:t>
            </a:r>
          </a:p>
          <a:p>
            <a:pPr marL="457200" lvl="1" indent="0">
              <a:buNone/>
            </a:pPr>
            <a:r>
              <a:rPr lang="en-US" dirty="0" smtClean="0">
                <a:effectLst/>
              </a:rPr>
              <a:t>&lt;table&gt;</a:t>
            </a:r>
          </a:p>
          <a:p>
            <a:pPr marL="457200" lvl="1" indent="0">
              <a:buNone/>
            </a:pPr>
            <a:r>
              <a:rPr lang="en-US" dirty="0" smtClean="0">
                <a:effectLst/>
              </a:rPr>
              <a:t>	&lt;</a:t>
            </a:r>
            <a:r>
              <a:rPr lang="en-US" dirty="0" err="1" smtClean="0">
                <a:effectLst/>
              </a:rPr>
              <a:t>tr</a:t>
            </a:r>
            <a:r>
              <a:rPr lang="en-US" dirty="0" smtClean="0">
                <a:effectLst/>
              </a:rPr>
              <a:t>&gt;</a:t>
            </a:r>
          </a:p>
          <a:p>
            <a:pPr marL="457200" lvl="1" indent="0">
              <a:buNone/>
            </a:pPr>
            <a:r>
              <a:rPr lang="en-US" dirty="0">
                <a:effectLst/>
              </a:rPr>
              <a:t>	</a:t>
            </a:r>
            <a:r>
              <a:rPr lang="en-US" dirty="0" smtClean="0">
                <a:effectLst/>
              </a:rPr>
              <a:t>	&lt;</a:t>
            </a:r>
            <a:r>
              <a:rPr lang="en-US" dirty="0" err="1" smtClean="0">
                <a:effectLst/>
              </a:rPr>
              <a:t>th</a:t>
            </a:r>
            <a:r>
              <a:rPr lang="en-US" dirty="0" smtClean="0">
                <a:effectLst/>
              </a:rPr>
              <a:t>&gt;Headings&lt;/</a:t>
            </a:r>
            <a:r>
              <a:rPr lang="en-US" dirty="0" err="1" smtClean="0">
                <a:effectLst/>
              </a:rPr>
              <a:t>th</a:t>
            </a:r>
            <a:r>
              <a:rPr lang="en-US" dirty="0">
                <a:effectLst/>
              </a:rPr>
              <a:t>&gt;</a:t>
            </a:r>
            <a:endParaRPr lang="en-US" dirty="0" smtClean="0">
              <a:effectLst/>
            </a:endParaRPr>
          </a:p>
          <a:p>
            <a:pPr marL="457200" lvl="1" indent="0">
              <a:buNone/>
            </a:pPr>
            <a:r>
              <a:rPr lang="en-US" dirty="0" smtClean="0">
                <a:effectLst/>
              </a:rPr>
              <a:t>	&lt;/</a:t>
            </a:r>
            <a:r>
              <a:rPr lang="en-US" dirty="0" err="1" smtClean="0">
                <a:effectLst/>
              </a:rPr>
              <a:t>tr</a:t>
            </a:r>
            <a:r>
              <a:rPr lang="en-US" dirty="0" smtClean="0">
                <a:effectLst/>
              </a:rPr>
              <a:t>&gt;</a:t>
            </a:r>
          </a:p>
          <a:p>
            <a:pPr marL="457200" lvl="1" indent="0">
              <a:buNone/>
            </a:pPr>
            <a:r>
              <a:rPr lang="en-US" dirty="0">
                <a:effectLst/>
              </a:rPr>
              <a:t>	 &lt;</a:t>
            </a:r>
            <a:r>
              <a:rPr lang="en-US" dirty="0" err="1">
                <a:effectLst/>
              </a:rPr>
              <a:t>tr</a:t>
            </a:r>
            <a:r>
              <a:rPr lang="en-US" dirty="0">
                <a:effectLst/>
              </a:rPr>
              <a:t>&gt;</a:t>
            </a:r>
          </a:p>
          <a:p>
            <a:pPr marL="457200" lvl="1" indent="0">
              <a:buNone/>
            </a:pPr>
            <a:r>
              <a:rPr lang="en-US" dirty="0">
                <a:effectLst/>
              </a:rPr>
              <a:t>		&lt;</a:t>
            </a:r>
            <a:r>
              <a:rPr lang="en-US" dirty="0" smtClean="0">
                <a:effectLst/>
              </a:rPr>
              <a:t>td&gt;Data&lt;/td&gt;</a:t>
            </a:r>
            <a:endParaRPr lang="en-US" dirty="0">
              <a:effectLst/>
            </a:endParaRPr>
          </a:p>
          <a:p>
            <a:pPr marL="457200" lvl="1" indent="0">
              <a:buNone/>
            </a:pPr>
            <a:r>
              <a:rPr lang="en-US" dirty="0">
                <a:effectLst/>
              </a:rPr>
              <a:t>	&lt;/</a:t>
            </a:r>
            <a:r>
              <a:rPr lang="en-US" dirty="0" err="1">
                <a:effectLst/>
              </a:rPr>
              <a:t>tr</a:t>
            </a:r>
            <a:r>
              <a:rPr lang="en-US" dirty="0">
                <a:effectLst/>
              </a:rPr>
              <a:t>&gt;</a:t>
            </a:r>
            <a:endParaRPr lang="en-US" dirty="0" smtClean="0">
              <a:effectLst/>
            </a:endParaRPr>
          </a:p>
          <a:p>
            <a:pPr marL="457200" lvl="1" indent="0">
              <a:buNone/>
            </a:pPr>
            <a:r>
              <a:rPr lang="en-US" dirty="0" smtClean="0">
                <a:effectLst/>
              </a:rPr>
              <a:t>&lt;/table&gt;</a:t>
            </a:r>
            <a:endParaRPr lang="en-US" dirty="0">
              <a:effectLst/>
            </a:endParaRPr>
          </a:p>
        </p:txBody>
      </p:sp>
      <p:pic>
        <p:nvPicPr>
          <p:cNvPr id="4" name="Picture 3"/>
          <p:cNvPicPr>
            <a:picLocks noChangeAspect="1"/>
          </p:cNvPicPr>
          <p:nvPr/>
        </p:nvPicPr>
        <p:blipFill>
          <a:blip r:embed="rId2"/>
          <a:stretch>
            <a:fillRect/>
          </a:stretch>
        </p:blipFill>
        <p:spPr>
          <a:xfrm>
            <a:off x="6517177" y="3472488"/>
            <a:ext cx="5498319" cy="3186173"/>
          </a:xfrm>
          <a:prstGeom prst="rect">
            <a:avLst/>
          </a:prstGeom>
        </p:spPr>
      </p:pic>
      <p:sp>
        <p:nvSpPr>
          <p:cNvPr id="5" name="Footer Placeholder 4"/>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681914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Border</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smtClean="0">
                <a:effectLst/>
              </a:rPr>
              <a:t>To add border to you table we use border style property of CSS.</a:t>
            </a:r>
          </a:p>
          <a:p>
            <a:pPr lvl="1"/>
            <a:r>
              <a:rPr lang="en-IN" dirty="0">
                <a:effectLst/>
              </a:rPr>
              <a:t>border: 1px solid black</a:t>
            </a:r>
            <a:r>
              <a:rPr lang="en-IN" dirty="0" smtClean="0">
                <a:effectLst/>
              </a:rPr>
              <a:t>;</a:t>
            </a:r>
          </a:p>
          <a:p>
            <a:pPr lvl="2"/>
            <a:r>
              <a:rPr lang="en-IN" dirty="0" smtClean="0">
                <a:effectLst/>
              </a:rPr>
              <a:t>Here a single attribute border ha 3 values</a:t>
            </a:r>
          </a:p>
          <a:p>
            <a:pPr lvl="3"/>
            <a:r>
              <a:rPr lang="en-IN" dirty="0" smtClean="0">
                <a:effectLst/>
              </a:rPr>
              <a:t>1px – First value defines the size of border</a:t>
            </a:r>
          </a:p>
          <a:p>
            <a:pPr lvl="3"/>
            <a:r>
              <a:rPr lang="en-IN" dirty="0" smtClean="0">
                <a:effectLst/>
              </a:rPr>
              <a:t>Solid – This defines the style of border</a:t>
            </a:r>
          </a:p>
          <a:p>
            <a:pPr lvl="3"/>
            <a:r>
              <a:rPr lang="en-IN" dirty="0" smtClean="0">
                <a:effectLst/>
              </a:rPr>
              <a:t>Black – This defines the </a:t>
            </a:r>
            <a:r>
              <a:rPr lang="en-IN" dirty="0" err="1" smtClean="0">
                <a:effectLst/>
              </a:rPr>
              <a:t>color</a:t>
            </a:r>
            <a:r>
              <a:rPr lang="en-IN" dirty="0" smtClean="0">
                <a:effectLst/>
              </a:rPr>
              <a:t> of border</a:t>
            </a:r>
          </a:p>
          <a:p>
            <a:pPr lvl="1"/>
            <a:r>
              <a:rPr lang="en-IN" dirty="0" smtClean="0">
                <a:effectLst/>
              </a:rPr>
              <a:t>There are variety of border style which can also be applied through border-style property. Some of them are :- dotted, double, inset etc.</a:t>
            </a:r>
          </a:p>
          <a:p>
            <a:pPr lvl="1"/>
            <a:r>
              <a:rPr lang="en-IN" dirty="0" smtClean="0">
                <a:effectLst/>
              </a:rPr>
              <a:t>For Collapsing the border applied to </a:t>
            </a:r>
            <a:r>
              <a:rPr lang="en-IN" smtClean="0">
                <a:effectLst/>
              </a:rPr>
              <a:t>multiple table </a:t>
            </a:r>
            <a:r>
              <a:rPr lang="en-IN" dirty="0" smtClean="0">
                <a:effectLst/>
              </a:rPr>
              <a:t>element you can </a:t>
            </a:r>
            <a:r>
              <a:rPr lang="en-IN" smtClean="0">
                <a:effectLst/>
              </a:rPr>
              <a:t>use border-collapse.</a:t>
            </a:r>
            <a:endParaRPr lang="en-IN" dirty="0" smtClean="0">
              <a:effectLst/>
            </a:endParaRPr>
          </a:p>
          <a:p>
            <a:pPr lvl="1"/>
            <a:r>
              <a:rPr lang="en-IN" dirty="0" smtClean="0">
                <a:effectLst/>
              </a:rPr>
              <a:t>For Rounded border you can use border-radius property of CSS.</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610319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Size</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style attribute with the width or height </a:t>
            </a:r>
            <a:r>
              <a:rPr lang="en-US" dirty="0" smtClean="0">
                <a:effectLst/>
              </a:rPr>
              <a:t>properties is used </a:t>
            </a:r>
            <a:r>
              <a:rPr lang="en-US" dirty="0">
                <a:effectLst/>
              </a:rPr>
              <a:t>to specify the size of a table, row or column.</a:t>
            </a: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383028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Spacing &amp; Padding</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Cell padding is the space between the cell edges and the cell content</a:t>
            </a:r>
            <a:r>
              <a:rPr lang="en-US" dirty="0" smtClean="0">
                <a:effectLst/>
              </a:rPr>
              <a:t>.</a:t>
            </a:r>
          </a:p>
          <a:p>
            <a:pPr lvl="1"/>
            <a:r>
              <a:rPr lang="en-US" dirty="0" smtClean="0">
                <a:effectLst/>
              </a:rPr>
              <a:t>Uses padding, padding-left, etc. attributes</a:t>
            </a:r>
            <a:endParaRPr lang="en-US" dirty="0">
              <a:effectLst/>
            </a:endParaRPr>
          </a:p>
          <a:p>
            <a:r>
              <a:rPr lang="en-US" dirty="0">
                <a:effectLst/>
              </a:rPr>
              <a:t>Cell spacing is the space between each cell</a:t>
            </a:r>
            <a:r>
              <a:rPr lang="en-US" dirty="0" smtClean="0">
                <a:effectLst/>
              </a:rPr>
              <a:t>.</a:t>
            </a:r>
          </a:p>
          <a:p>
            <a:pPr lvl="1"/>
            <a:r>
              <a:rPr lang="en-US" dirty="0" smtClean="0">
                <a:effectLst/>
              </a:rPr>
              <a:t>Use border-spacing attribute.</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39371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Character Effect</a:t>
            </a:r>
            <a:endParaRPr lang="en-IN" dirty="0"/>
          </a:p>
        </p:txBody>
      </p:sp>
      <p:sp>
        <p:nvSpPr>
          <p:cNvPr id="3" name="Content Placeholder 2"/>
          <p:cNvSpPr>
            <a:spLocks noGrp="1"/>
          </p:cNvSpPr>
          <p:nvPr>
            <p:ph idx="1"/>
          </p:nvPr>
        </p:nvSpPr>
        <p:spPr/>
        <p:txBody>
          <a:bodyPr>
            <a:normAutofit/>
          </a:bodyPr>
          <a:lstStyle/>
          <a:p>
            <a:r>
              <a:rPr lang="en-US" dirty="0" smtClean="0">
                <a:effectLst/>
              </a:rPr>
              <a:t>Some tag used are:</a:t>
            </a:r>
          </a:p>
          <a:p>
            <a:pPr lvl="1"/>
            <a:r>
              <a:rPr lang="en-US" dirty="0" smtClean="0">
                <a:effectLst/>
              </a:rPr>
              <a:t>&lt;b&gt;</a:t>
            </a:r>
          </a:p>
          <a:p>
            <a:pPr lvl="1"/>
            <a:r>
              <a:rPr lang="en-US" dirty="0" smtClean="0">
                <a:effectLst/>
              </a:rPr>
              <a:t>&lt;s&gt;</a:t>
            </a:r>
          </a:p>
          <a:p>
            <a:pPr lvl="1"/>
            <a:r>
              <a:rPr lang="en-US" dirty="0" smtClean="0">
                <a:effectLst/>
              </a:rPr>
              <a:t>&lt;sub&gt;</a:t>
            </a:r>
          </a:p>
          <a:p>
            <a:pPr lvl="1"/>
            <a:r>
              <a:rPr lang="en-US" dirty="0" smtClean="0">
                <a:effectLst/>
              </a:rPr>
              <a:t>&lt;sup&gt;</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336774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a:t>
            </a:r>
            <a:r>
              <a:rPr lang="en-IN" dirty="0" err="1" smtClean="0"/>
              <a:t>Rowspan</a:t>
            </a:r>
            <a:r>
              <a:rPr lang="en-IN" dirty="0" smtClean="0"/>
              <a:t> &amp; </a:t>
            </a:r>
            <a:r>
              <a:rPr lang="en-IN" dirty="0" err="1" smtClean="0"/>
              <a:t>Colspan</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HTML tables can have cells that spans over multiple rows and/or columns.</a:t>
            </a:r>
          </a:p>
        </p:txBody>
      </p:sp>
      <p:pic>
        <p:nvPicPr>
          <p:cNvPr id="1028" name="Picture 4" descr="How to Improve HTML Table Accessibility with Markup - Hongki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00" y="3024699"/>
            <a:ext cx="6193349" cy="279421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4086853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a:t>
            </a:r>
            <a:r>
              <a:rPr lang="en-IN" dirty="0" err="1" smtClean="0"/>
              <a:t>Colgroup</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The &lt;colgroup&gt; element is used to style specific columns of a table</a:t>
            </a:r>
            <a:r>
              <a:rPr lang="en-US" dirty="0" smtClean="0">
                <a:effectLst/>
              </a:rPr>
              <a:t>.</a:t>
            </a:r>
          </a:p>
          <a:p>
            <a:pPr lvl="1"/>
            <a:r>
              <a:rPr lang="en-US" dirty="0" smtClean="0">
                <a:effectLst/>
              </a:rPr>
              <a:t>Syntax :-</a:t>
            </a:r>
          </a:p>
          <a:p>
            <a:pPr marL="457200" lvl="1" indent="0">
              <a:buNone/>
            </a:pPr>
            <a:r>
              <a:rPr lang="en-US" dirty="0">
                <a:effectLst/>
              </a:rPr>
              <a:t>&lt;colgroup&gt;</a:t>
            </a:r>
          </a:p>
          <a:p>
            <a:pPr marL="457200" lvl="1" indent="0">
              <a:buNone/>
            </a:pPr>
            <a:r>
              <a:rPr lang="en-US" dirty="0" smtClean="0">
                <a:effectLst/>
              </a:rPr>
              <a:t>   </a:t>
            </a:r>
            <a:r>
              <a:rPr lang="en-US" dirty="0">
                <a:effectLst/>
              </a:rPr>
              <a:t>&lt;col span</a:t>
            </a:r>
            <a:r>
              <a:rPr lang="en-US" dirty="0" smtClean="0">
                <a:effectLst/>
              </a:rPr>
              <a:t>=“3" </a:t>
            </a:r>
            <a:r>
              <a:rPr lang="en-US" dirty="0">
                <a:effectLst/>
              </a:rPr>
              <a:t>style</a:t>
            </a:r>
            <a:r>
              <a:rPr lang="en-US" dirty="0" smtClean="0">
                <a:effectLst/>
              </a:rPr>
              <a:t>=“color: #FFEF00"&gt;</a:t>
            </a:r>
            <a:endParaRPr lang="en-US" dirty="0">
              <a:effectLst/>
            </a:endParaRPr>
          </a:p>
          <a:p>
            <a:pPr marL="457200" lvl="1" indent="0">
              <a:buNone/>
            </a:pPr>
            <a:r>
              <a:rPr lang="en-US" dirty="0" smtClean="0">
                <a:effectLst/>
              </a:rPr>
              <a:t>&lt;/</a:t>
            </a:r>
            <a:r>
              <a:rPr lang="en-US" dirty="0">
                <a:effectLst/>
              </a:rPr>
              <a:t>colgroup</a:t>
            </a:r>
            <a:r>
              <a:rPr lang="en-US" dirty="0" smtClean="0">
                <a:effectLst/>
              </a:rPr>
              <a:t>&gt;</a:t>
            </a:r>
          </a:p>
          <a:p>
            <a:pPr marL="457200" lvl="1" indent="0">
              <a:buNone/>
            </a:pPr>
            <a:endParaRPr lang="en-US" dirty="0">
              <a:effectLst/>
            </a:endParaRPr>
          </a:p>
          <a:p>
            <a:r>
              <a:rPr lang="en-US" dirty="0" smtClean="0">
                <a:effectLst/>
              </a:rPr>
              <a:t>You can have multiple &lt;colgroup&gt; also.</a:t>
            </a:r>
          </a:p>
          <a:p>
            <a:r>
              <a:rPr lang="en-US" dirty="0" smtClean="0">
                <a:effectLst/>
              </a:rPr>
              <a:t>You can also Hide the column using visibility attribute.</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526287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Forms</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smtClean="0">
                <a:effectLst/>
              </a:rPr>
              <a:t>For data collection a form is required.</a:t>
            </a:r>
          </a:p>
          <a:p>
            <a:r>
              <a:rPr lang="en-US" dirty="0" smtClean="0">
                <a:effectLst/>
              </a:rPr>
              <a:t>Form is created using the &lt;form&gt; element.</a:t>
            </a:r>
          </a:p>
          <a:p>
            <a:r>
              <a:rPr lang="en-US" dirty="0" smtClean="0">
                <a:effectLst/>
              </a:rPr>
              <a:t>&lt;input&gt; element is the most used element inside form element.</a:t>
            </a:r>
          </a:p>
          <a:p>
            <a:r>
              <a:rPr lang="en-US" dirty="0" smtClean="0">
                <a:effectLst/>
              </a:rPr>
              <a:t>There are various kind of input element which we will learn further.</a:t>
            </a:r>
            <a:endParaRPr lang="en-US" dirty="0">
              <a:effectLst/>
            </a:endParaRPr>
          </a:p>
          <a:p>
            <a:r>
              <a:rPr lang="en-US" dirty="0" smtClean="0">
                <a:effectLst/>
              </a:rPr>
              <a:t>For labelling the form input we use &lt;label&gt; tag.</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993285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Forms – Radio Button</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Radio buttons let a user select ONE of a limited number of choices</a:t>
            </a:r>
            <a:r>
              <a:rPr lang="en-US" dirty="0" smtClean="0">
                <a:effectLst/>
              </a:rPr>
              <a:t>.</a:t>
            </a:r>
          </a:p>
          <a:p>
            <a:pPr lvl="1"/>
            <a:r>
              <a:rPr lang="en-US" dirty="0" smtClean="0">
                <a:effectLst/>
              </a:rPr>
              <a:t>Syntax :- </a:t>
            </a:r>
          </a:p>
          <a:p>
            <a:pPr lvl="2"/>
            <a:r>
              <a:rPr lang="en-US" dirty="0">
                <a:effectLst/>
              </a:rPr>
              <a:t>&lt;input type="radio</a:t>
            </a:r>
            <a:r>
              <a:rPr lang="en-US" dirty="0" smtClean="0">
                <a:effectLst/>
              </a:rPr>
              <a:t>"&gt;</a:t>
            </a:r>
          </a:p>
          <a:p>
            <a:pPr lvl="2"/>
            <a:endParaRPr lang="en-US" dirty="0">
              <a:effectLst/>
            </a:endParaRPr>
          </a:p>
          <a:p>
            <a:r>
              <a:rPr lang="en-US" dirty="0" smtClean="0">
                <a:effectLst/>
              </a:rPr>
              <a:t>Radio Buttons belonging to same group must have same name attribute.</a:t>
            </a:r>
          </a:p>
          <a:p>
            <a:r>
              <a:rPr lang="en-US" dirty="0" smtClean="0">
                <a:effectLst/>
              </a:rPr>
              <a:t>Checked attribute is used to have a pre-checked radio button.</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805259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Forms – Checkbox</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smtClean="0">
                <a:effectLst/>
              </a:rPr>
              <a:t>Checkbox let </a:t>
            </a:r>
            <a:r>
              <a:rPr lang="en-US" dirty="0">
                <a:effectLst/>
              </a:rPr>
              <a:t>a user select </a:t>
            </a:r>
            <a:r>
              <a:rPr lang="en-US" dirty="0" smtClean="0">
                <a:effectLst/>
              </a:rPr>
              <a:t>ZERO or MORE </a:t>
            </a:r>
            <a:r>
              <a:rPr lang="en-US" dirty="0">
                <a:effectLst/>
              </a:rPr>
              <a:t>of a limited number of choices</a:t>
            </a:r>
            <a:r>
              <a:rPr lang="en-US" dirty="0" smtClean="0">
                <a:effectLst/>
              </a:rPr>
              <a:t>.</a:t>
            </a:r>
          </a:p>
          <a:p>
            <a:pPr lvl="1"/>
            <a:r>
              <a:rPr lang="en-US" dirty="0" smtClean="0">
                <a:effectLst/>
              </a:rPr>
              <a:t>Syntax :- </a:t>
            </a:r>
          </a:p>
          <a:p>
            <a:pPr lvl="2"/>
            <a:r>
              <a:rPr lang="en-US" dirty="0">
                <a:effectLst/>
              </a:rPr>
              <a:t>&lt;input type</a:t>
            </a:r>
            <a:r>
              <a:rPr lang="en-US" dirty="0" smtClean="0">
                <a:effectLst/>
              </a:rPr>
              <a:t>=“checkbox"&gt;</a:t>
            </a:r>
          </a:p>
          <a:p>
            <a:pPr lvl="2"/>
            <a:endParaRPr lang="en-US" dirty="0">
              <a:effectLst/>
            </a:endParaRPr>
          </a:p>
          <a:p>
            <a:r>
              <a:rPr lang="en-US" dirty="0" smtClean="0">
                <a:effectLst/>
              </a:rPr>
              <a:t>Checkbox belonging to same group must have same name attribute.</a:t>
            </a:r>
          </a:p>
          <a:p>
            <a:r>
              <a:rPr lang="en-US" dirty="0" smtClean="0">
                <a:effectLst/>
              </a:rPr>
              <a:t>Checked attribute is used to have a pre-checked checkboxes.</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260170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Forms – Submit Button</a:t>
            </a:r>
            <a:endParaRPr lang="en-IN" dirty="0"/>
          </a:p>
        </p:txBody>
      </p:sp>
      <p:sp>
        <p:nvSpPr>
          <p:cNvPr id="3" name="Content Placeholder 2"/>
          <p:cNvSpPr>
            <a:spLocks noGrp="1"/>
          </p:cNvSpPr>
          <p:nvPr>
            <p:ph idx="1"/>
          </p:nvPr>
        </p:nvSpPr>
        <p:spPr>
          <a:xfrm>
            <a:off x="913795" y="2096064"/>
            <a:ext cx="10353762" cy="3722845"/>
          </a:xfrm>
        </p:spPr>
        <p:txBody>
          <a:bodyPr>
            <a:normAutofit/>
          </a:bodyPr>
          <a:lstStyle/>
          <a:p>
            <a:r>
              <a:rPr lang="en-US" dirty="0">
                <a:effectLst/>
              </a:rPr>
              <a:t>The &lt;input type="submit"&gt; defines a button for submitting the form data to a form-handler</a:t>
            </a:r>
            <a:r>
              <a:rPr lang="en-US" dirty="0" smtClean="0">
                <a:effectLst/>
              </a:rPr>
              <a:t>.</a:t>
            </a:r>
          </a:p>
          <a:p>
            <a:r>
              <a:rPr lang="en-US" dirty="0">
                <a:effectLst/>
              </a:rPr>
              <a:t>The form-handler is specified in the form's action attribute</a:t>
            </a:r>
            <a:r>
              <a:rPr lang="en-US" dirty="0" smtClean="0">
                <a:effectLst/>
              </a:rPr>
              <a:t>.</a:t>
            </a:r>
            <a:endParaRPr lang="en-US" dirty="0">
              <a:effectLst/>
            </a:endParaRPr>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452904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Laying Out Page in HTML</a:t>
            </a:r>
            <a:endParaRPr lang="en-IN" dirty="0"/>
          </a:p>
        </p:txBody>
      </p:sp>
      <p:sp>
        <p:nvSpPr>
          <p:cNvPr id="5" name="Content Placeholder 4"/>
          <p:cNvSpPr>
            <a:spLocks noGrp="1"/>
          </p:cNvSpPr>
          <p:nvPr>
            <p:ph sz="half" idx="1"/>
          </p:nvPr>
        </p:nvSpPr>
        <p:spPr>
          <a:xfrm>
            <a:off x="913795" y="2088320"/>
            <a:ext cx="5106004" cy="1924344"/>
          </a:xfrm>
        </p:spPr>
        <p:txBody>
          <a:bodyPr>
            <a:normAutofit/>
          </a:bodyPr>
          <a:lstStyle/>
          <a:p>
            <a:r>
              <a:rPr lang="en-US" dirty="0">
                <a:effectLst/>
              </a:rPr>
              <a:t>Most HTML 4 pages include a variety of common structures, such as headers, footers, and columns</a:t>
            </a:r>
            <a:r>
              <a:rPr lang="en-US" dirty="0" smtClean="0">
                <a:effectLst/>
              </a:rPr>
              <a:t>.</a:t>
            </a:r>
          </a:p>
          <a:p>
            <a:r>
              <a:rPr lang="en-US" dirty="0" smtClean="0">
                <a:effectLst/>
              </a:rPr>
              <a:t>It's </a:t>
            </a:r>
            <a:r>
              <a:rPr lang="en-US" dirty="0">
                <a:effectLst/>
              </a:rPr>
              <a:t>common to mark them up using div elements, giving each a descriptive id or class.</a:t>
            </a:r>
          </a:p>
          <a:p>
            <a:endParaRPr lang="en-IN" dirty="0"/>
          </a:p>
        </p:txBody>
      </p:sp>
      <p:sp>
        <p:nvSpPr>
          <p:cNvPr id="6" name="Content Placeholder 5"/>
          <p:cNvSpPr>
            <a:spLocks noGrp="1"/>
          </p:cNvSpPr>
          <p:nvPr>
            <p:ph sz="half" idx="2"/>
          </p:nvPr>
        </p:nvSpPr>
        <p:spPr>
          <a:xfrm>
            <a:off x="6173403" y="2088319"/>
            <a:ext cx="5094154" cy="1924343"/>
          </a:xfrm>
        </p:spPr>
        <p:txBody>
          <a:bodyPr>
            <a:normAutofit/>
          </a:bodyPr>
          <a:lstStyle/>
          <a:p>
            <a:r>
              <a:rPr lang="en-US" dirty="0">
                <a:effectLst/>
              </a:rPr>
              <a:t>HTML 5 addresses this issue by introducing new elements for representing each of these different sections.</a:t>
            </a:r>
          </a:p>
          <a:p>
            <a:r>
              <a:rPr lang="en-US" dirty="0">
                <a:effectLst/>
              </a:rPr>
              <a:t>Elements that make it much easier to structure </a:t>
            </a:r>
            <a:r>
              <a:rPr lang="en-US" dirty="0" smtClean="0">
                <a:effectLst/>
              </a:rPr>
              <a:t>pages</a:t>
            </a:r>
            <a:r>
              <a:rPr lang="en-IN" dirty="0" smtClean="0"/>
              <a:t>.</a:t>
            </a:r>
            <a:endParaRPr lang="en-US" dirty="0">
              <a:effectLst/>
            </a:endParaRPr>
          </a:p>
        </p:txBody>
      </p:sp>
      <p:pic>
        <p:nvPicPr>
          <p:cNvPr id="7" name="Picture 6"/>
          <p:cNvPicPr>
            <a:picLocks noChangeAspect="1"/>
          </p:cNvPicPr>
          <p:nvPr/>
        </p:nvPicPr>
        <p:blipFill rotWithShape="1">
          <a:blip r:embed="rId2"/>
          <a:srcRect t="5540"/>
          <a:stretch/>
        </p:blipFill>
        <p:spPr>
          <a:xfrm>
            <a:off x="1071106" y="4012662"/>
            <a:ext cx="4502274" cy="2720107"/>
          </a:xfrm>
          <a:prstGeom prst="rect">
            <a:avLst/>
          </a:prstGeom>
        </p:spPr>
      </p:pic>
      <p:pic>
        <p:nvPicPr>
          <p:cNvPr id="8" name="Picture 7"/>
          <p:cNvPicPr>
            <a:picLocks noChangeAspect="1"/>
          </p:cNvPicPr>
          <p:nvPr/>
        </p:nvPicPr>
        <p:blipFill>
          <a:blip r:embed="rId3"/>
          <a:stretch>
            <a:fillRect/>
          </a:stretch>
        </p:blipFill>
        <p:spPr>
          <a:xfrm>
            <a:off x="6613005" y="4012663"/>
            <a:ext cx="4214950" cy="2720107"/>
          </a:xfrm>
          <a:prstGeom prst="rect">
            <a:avLst/>
          </a:prstGeom>
        </p:spPr>
      </p:pic>
      <p:sp>
        <p:nvSpPr>
          <p:cNvPr id="3" name="Footer Placeholder 2"/>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74345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Semantics in HTML5</a:t>
            </a:r>
            <a:endParaRPr lang="en-IN" dirty="0"/>
          </a:p>
        </p:txBody>
      </p:sp>
      <p:pic>
        <p:nvPicPr>
          <p:cNvPr id="9" name="Picture 8"/>
          <p:cNvPicPr>
            <a:picLocks noChangeAspect="1"/>
          </p:cNvPicPr>
          <p:nvPr/>
        </p:nvPicPr>
        <p:blipFill>
          <a:blip r:embed="rId2"/>
          <a:stretch>
            <a:fillRect/>
          </a:stretch>
        </p:blipFill>
        <p:spPr>
          <a:xfrm>
            <a:off x="1570935" y="1935921"/>
            <a:ext cx="9039479" cy="3986354"/>
          </a:xfrm>
          <a:prstGeom prst="rect">
            <a:avLst/>
          </a:prstGeom>
        </p:spPr>
      </p:pic>
      <p:sp>
        <p:nvSpPr>
          <p:cNvPr id="3" name="Footer Placeholder 2"/>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3801030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Character Effect</a:t>
            </a:r>
            <a:endParaRPr lang="en-IN" dirty="0"/>
          </a:p>
        </p:txBody>
      </p:sp>
      <p:sp>
        <p:nvSpPr>
          <p:cNvPr id="3" name="Content Placeholder 2"/>
          <p:cNvSpPr>
            <a:spLocks noGrp="1"/>
          </p:cNvSpPr>
          <p:nvPr>
            <p:ph idx="1"/>
          </p:nvPr>
        </p:nvSpPr>
        <p:spPr/>
        <p:txBody>
          <a:bodyPr>
            <a:normAutofit/>
          </a:bodyPr>
          <a:lstStyle/>
          <a:p>
            <a:r>
              <a:rPr lang="en-US" dirty="0" smtClean="0">
                <a:effectLst/>
              </a:rPr>
              <a:t>Some tag used are:</a:t>
            </a:r>
          </a:p>
          <a:p>
            <a:pPr lvl="1"/>
            <a:r>
              <a:rPr lang="en-US" dirty="0" smtClean="0">
                <a:effectLst/>
              </a:rPr>
              <a:t>&lt;strong&gt;</a:t>
            </a:r>
          </a:p>
          <a:p>
            <a:pPr lvl="1"/>
            <a:r>
              <a:rPr lang="en-US" dirty="0" smtClean="0">
                <a:effectLst/>
              </a:rPr>
              <a:t>&lt;</a:t>
            </a:r>
            <a:r>
              <a:rPr lang="en-US" dirty="0" err="1" smtClean="0">
                <a:effectLst/>
              </a:rPr>
              <a:t>em</a:t>
            </a:r>
            <a:r>
              <a:rPr lang="en-US" dirty="0" smtClean="0">
                <a:effectLst/>
              </a:rPr>
              <a:t>&gt;</a:t>
            </a:r>
          </a:p>
          <a:p>
            <a:pPr lvl="1"/>
            <a:r>
              <a:rPr lang="en-US" dirty="0" smtClean="0">
                <a:effectLst/>
              </a:rPr>
              <a:t>&lt;</a:t>
            </a:r>
            <a:r>
              <a:rPr lang="en-US" dirty="0" err="1" smtClean="0">
                <a:effectLst/>
              </a:rPr>
              <a:t>kbd</a:t>
            </a:r>
            <a:r>
              <a:rPr lang="en-US" dirty="0" smtClean="0">
                <a:effectLst/>
              </a:rPr>
              <a:t>&gt;</a:t>
            </a:r>
          </a:p>
          <a:p>
            <a:pPr lvl="1"/>
            <a:r>
              <a:rPr lang="en-US" dirty="0" smtClean="0">
                <a:effectLst/>
              </a:rPr>
              <a:t>&lt;</a:t>
            </a:r>
            <a:r>
              <a:rPr lang="en-US" dirty="0" err="1" smtClean="0">
                <a:effectLst/>
              </a:rPr>
              <a:t>var</a:t>
            </a:r>
            <a:r>
              <a:rPr lang="en-US" dirty="0" smtClean="0">
                <a:effectLst/>
              </a:rPr>
              <a:t>&gt;</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267170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 Entities</a:t>
            </a:r>
            <a:endParaRPr lang="en-IN" dirty="0"/>
          </a:p>
        </p:txBody>
      </p:sp>
      <p:sp>
        <p:nvSpPr>
          <p:cNvPr id="3" name="Content Placeholder 2"/>
          <p:cNvSpPr>
            <a:spLocks noGrp="1"/>
          </p:cNvSpPr>
          <p:nvPr>
            <p:ph idx="1"/>
          </p:nvPr>
        </p:nvSpPr>
        <p:spPr/>
        <p:txBody>
          <a:bodyPr>
            <a:normAutofit/>
          </a:bodyPr>
          <a:lstStyle/>
          <a:p>
            <a:r>
              <a:rPr lang="en-US" dirty="0" smtClean="0">
                <a:effectLst/>
              </a:rPr>
              <a:t>&amp;</a:t>
            </a:r>
            <a:r>
              <a:rPr lang="en-US" dirty="0" err="1" smtClean="0">
                <a:effectLst/>
              </a:rPr>
              <a:t>lt</a:t>
            </a:r>
            <a:r>
              <a:rPr lang="en-US" dirty="0" smtClean="0">
                <a:effectLst/>
              </a:rPr>
              <a:t>; or &amp;#60; (&lt;)</a:t>
            </a:r>
          </a:p>
          <a:p>
            <a:r>
              <a:rPr lang="en-US" dirty="0" smtClean="0">
                <a:effectLst/>
              </a:rPr>
              <a:t>&amp;</a:t>
            </a:r>
            <a:r>
              <a:rPr lang="en-US" dirty="0" err="1" smtClean="0">
                <a:effectLst/>
              </a:rPr>
              <a:t>gt</a:t>
            </a:r>
            <a:r>
              <a:rPr lang="en-US" dirty="0" smtClean="0">
                <a:effectLst/>
              </a:rPr>
              <a:t> or #62; (&gt;)</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100108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Heading Elements</a:t>
            </a:r>
            <a:endParaRPr lang="en-IN" dirty="0"/>
          </a:p>
        </p:txBody>
      </p:sp>
      <p:sp>
        <p:nvSpPr>
          <p:cNvPr id="3" name="Content Placeholder 2"/>
          <p:cNvSpPr>
            <a:spLocks noGrp="1"/>
          </p:cNvSpPr>
          <p:nvPr>
            <p:ph idx="1"/>
          </p:nvPr>
        </p:nvSpPr>
        <p:spPr/>
        <p:txBody>
          <a:bodyPr>
            <a:normAutofit/>
          </a:bodyPr>
          <a:lstStyle/>
          <a:p>
            <a:r>
              <a:rPr lang="en-US" dirty="0" smtClean="0">
                <a:effectLst/>
              </a:rPr>
              <a:t>HTML uses 6 kind of heading elements from &lt;h1&gt; up to &lt;h6&gt;.</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591676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Space</a:t>
            </a:r>
            <a:endParaRPr lang="en-IN" dirty="0"/>
          </a:p>
        </p:txBody>
      </p:sp>
      <p:sp>
        <p:nvSpPr>
          <p:cNvPr id="3" name="Content Placeholder 2"/>
          <p:cNvSpPr>
            <a:spLocks noGrp="1"/>
          </p:cNvSpPr>
          <p:nvPr>
            <p:ph idx="1"/>
          </p:nvPr>
        </p:nvSpPr>
        <p:spPr/>
        <p:txBody>
          <a:bodyPr>
            <a:normAutofit/>
          </a:bodyPr>
          <a:lstStyle/>
          <a:p>
            <a:r>
              <a:rPr lang="en-US" dirty="0" smtClean="0">
                <a:effectLst/>
              </a:rPr>
              <a:t>For Horizontal Spacing : </a:t>
            </a:r>
          </a:p>
          <a:p>
            <a:pPr lvl="1"/>
            <a:r>
              <a:rPr lang="en-US" dirty="0" smtClean="0">
                <a:effectLst/>
              </a:rPr>
              <a:t>&lt;</a:t>
            </a:r>
            <a:r>
              <a:rPr lang="en-US" dirty="0" err="1" smtClean="0">
                <a:effectLst/>
              </a:rPr>
              <a:t>hr</a:t>
            </a:r>
            <a:r>
              <a:rPr lang="en-US" dirty="0" smtClean="0">
                <a:effectLst/>
              </a:rPr>
              <a:t>&gt;</a:t>
            </a:r>
          </a:p>
          <a:p>
            <a:r>
              <a:rPr lang="en-US" dirty="0" smtClean="0">
                <a:effectLst/>
              </a:rPr>
              <a:t>For Vertical Spacing</a:t>
            </a:r>
          </a:p>
          <a:p>
            <a:pPr lvl="1"/>
            <a:r>
              <a:rPr lang="en-US" dirty="0" smtClean="0">
                <a:effectLst/>
              </a:rPr>
              <a:t>&lt;p&gt;</a:t>
            </a:r>
          </a:p>
          <a:p>
            <a:pPr lvl="1"/>
            <a:r>
              <a:rPr lang="en-US" dirty="0" smtClean="0">
                <a:effectLst/>
              </a:rPr>
              <a:t>&lt;br&gt;</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194990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Preformatted Text</a:t>
            </a:r>
            <a:endParaRPr lang="en-IN" dirty="0"/>
          </a:p>
        </p:txBody>
      </p:sp>
      <p:sp>
        <p:nvSpPr>
          <p:cNvPr id="3" name="Content Placeholder 2"/>
          <p:cNvSpPr>
            <a:spLocks noGrp="1"/>
          </p:cNvSpPr>
          <p:nvPr>
            <p:ph idx="1"/>
          </p:nvPr>
        </p:nvSpPr>
        <p:spPr/>
        <p:txBody>
          <a:bodyPr>
            <a:normAutofit/>
          </a:bodyPr>
          <a:lstStyle/>
          <a:p>
            <a:r>
              <a:rPr lang="en-US" dirty="0" smtClean="0">
                <a:effectLst/>
              </a:rPr>
              <a:t>&lt;PRE&gt;…&lt;/PRE&gt; will not change the formatting of text and will display same formatting as in source code.</a:t>
            </a:r>
            <a:endParaRPr lang="en-IN" dirty="0" smtClean="0"/>
          </a:p>
        </p:txBody>
      </p:sp>
      <p:sp>
        <p:nvSpPr>
          <p:cNvPr id="4" name="Footer Placeholder 3"/>
          <p:cNvSpPr>
            <a:spLocks noGrp="1"/>
          </p:cNvSpPr>
          <p:nvPr>
            <p:ph type="ftr" sz="quarter" idx="11"/>
          </p:nvPr>
        </p:nvSpPr>
        <p:spPr/>
        <p:txBody>
          <a:bodyPr/>
          <a:lstStyle/>
          <a:p>
            <a:r>
              <a:rPr lang="en-IN" smtClean="0"/>
              <a:t>©Neelkanth K. Patel</a:t>
            </a:r>
            <a:endParaRPr lang="en-IN"/>
          </a:p>
        </p:txBody>
      </p:sp>
    </p:spTree>
    <p:extLst>
      <p:ext uri="{BB962C8B-B14F-4D97-AF65-F5344CB8AC3E}">
        <p14:creationId xmlns:p14="http://schemas.microsoft.com/office/powerpoint/2010/main" val="93645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945</TotalTime>
  <Words>2291</Words>
  <Application>Microsoft Office PowerPoint</Application>
  <PresentationFormat>Widescreen</PresentationFormat>
  <Paragraphs>335</Paragraphs>
  <Slides>47</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Gill Sans MT</vt:lpstr>
      <vt:lpstr>Parcel</vt:lpstr>
      <vt:lpstr>HTML Basics</vt:lpstr>
      <vt:lpstr>Objectives</vt:lpstr>
      <vt:lpstr>Body Contents</vt:lpstr>
      <vt:lpstr>Physical Character Effect</vt:lpstr>
      <vt:lpstr>Logical Character Effect</vt:lpstr>
      <vt:lpstr>Character Entities</vt:lpstr>
      <vt:lpstr>Heading Elements</vt:lpstr>
      <vt:lpstr>Document Space</vt:lpstr>
      <vt:lpstr>Preformatted Text</vt:lpstr>
      <vt:lpstr>Working With Styles</vt:lpstr>
      <vt:lpstr>Divisions in HTML Document</vt:lpstr>
      <vt:lpstr>&lt;span&gt; in hTML Document</vt:lpstr>
      <vt:lpstr>CSS - Simple Selectors</vt:lpstr>
      <vt:lpstr>CSS - Simple Selectors</vt:lpstr>
      <vt:lpstr>CSS - Simple Selectors</vt:lpstr>
      <vt:lpstr>CSS - Simple Selectors</vt:lpstr>
      <vt:lpstr>CSS - Simple Selectors</vt:lpstr>
      <vt:lpstr>CSS - Simple Selectors</vt:lpstr>
      <vt:lpstr>CSS Specificity Value</vt:lpstr>
      <vt:lpstr>Unordered Html List</vt:lpstr>
      <vt:lpstr>Ordered HTML List</vt:lpstr>
      <vt:lpstr>CSS For List</vt:lpstr>
      <vt:lpstr>List - Shorthand property</vt:lpstr>
      <vt:lpstr>LINKS</vt:lpstr>
      <vt:lpstr>LINKS – Target Attribute</vt:lpstr>
      <vt:lpstr>Links – CSS Pseudo-Classes</vt:lpstr>
      <vt:lpstr>Internal Links</vt:lpstr>
      <vt:lpstr>Images</vt:lpstr>
      <vt:lpstr>Images - Styling</vt:lpstr>
      <vt:lpstr>Background Image</vt:lpstr>
      <vt:lpstr>Background Image</vt:lpstr>
      <vt:lpstr>HTML5 – Audio Element</vt:lpstr>
      <vt:lpstr>HTML5 – Audio Element</vt:lpstr>
      <vt:lpstr>HTML5 – Video Element</vt:lpstr>
      <vt:lpstr>HTML5 – Video Element</vt:lpstr>
      <vt:lpstr>Tables</vt:lpstr>
      <vt:lpstr>Table - Border</vt:lpstr>
      <vt:lpstr>Table - Size</vt:lpstr>
      <vt:lpstr>Table – Spacing &amp; Padding</vt:lpstr>
      <vt:lpstr>Table – Rowspan &amp; Colspan</vt:lpstr>
      <vt:lpstr>Table – Colgroup</vt:lpstr>
      <vt:lpstr>HTML Forms</vt:lpstr>
      <vt:lpstr>Forms – Radio Button</vt:lpstr>
      <vt:lpstr>Forms – Checkbox</vt:lpstr>
      <vt:lpstr>Forms – Submit Button</vt:lpstr>
      <vt:lpstr>Laying Out Page in HTML</vt:lpstr>
      <vt:lpstr>New Semantics in HTML5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01</dc:title>
  <dc:creator>Sahaj</dc:creator>
  <cp:lastModifiedBy>Sahaj</cp:lastModifiedBy>
  <cp:revision>72</cp:revision>
  <dcterms:created xsi:type="dcterms:W3CDTF">2022-07-21T01:53:52Z</dcterms:created>
  <dcterms:modified xsi:type="dcterms:W3CDTF">2022-12-09T14:48:18Z</dcterms:modified>
</cp:coreProperties>
</file>