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0" r:id="rId5"/>
    <p:sldId id="271" r:id="rId6"/>
    <p:sldId id="272" r:id="rId7"/>
    <p:sldId id="273" r:id="rId8"/>
    <p:sldId id="274" r:id="rId9"/>
    <p:sldId id="275" r:id="rId10"/>
    <p:sldId id="276" r:id="rId11"/>
    <p:sldId id="268" r:id="rId12"/>
    <p:sldId id="277" r:id="rId13"/>
    <p:sldId id="278" r:id="rId14"/>
    <p:sldId id="279" r:id="rId15"/>
    <p:sldId id="280" r:id="rId16"/>
    <p:sldId id="258" r:id="rId17"/>
    <p:sldId id="259" r:id="rId18"/>
    <p:sldId id="260" r:id="rId19"/>
    <p:sldId id="261" r:id="rId20"/>
    <p:sldId id="262" r:id="rId21"/>
    <p:sldId id="263" r:id="rId22"/>
    <p:sldId id="265" r:id="rId23"/>
    <p:sldId id="264" r:id="rId24"/>
    <p:sldId id="266" r:id="rId25"/>
    <p:sldId id="267"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3" autoAdjust="0"/>
    <p:restoredTop sz="94660"/>
  </p:normalViewPr>
  <p:slideViewPr>
    <p:cSldViewPr snapToGrid="0">
      <p:cViewPr varScale="1">
        <p:scale>
          <a:sx n="84" d="100"/>
          <a:sy n="84" d="100"/>
        </p:scale>
        <p:origin x="4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6BA840-4E52-41F7-8745-041B3022EC1A}"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257442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6BA840-4E52-41F7-8745-041B3022EC1A}"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356794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6BA840-4E52-41F7-8745-041B3022EC1A}"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115171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6BA840-4E52-41F7-8745-041B3022EC1A}"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1A549-166D-4028-B847-9A913F41EC7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9084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6BA840-4E52-41F7-8745-041B3022EC1A}"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3260270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F6BA840-4E52-41F7-8745-041B3022EC1A}" type="datetimeFigureOut">
              <a:rPr lang="en-IN" smtClean="0"/>
              <a:t>06-08-2022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1909577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F6BA840-4E52-41F7-8745-041B3022EC1A}" type="datetimeFigureOut">
              <a:rPr lang="en-IN" smtClean="0"/>
              <a:t>06-08-2022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379631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6BA840-4E52-41F7-8745-041B3022EC1A}"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3463592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6BA840-4E52-41F7-8745-041B3022EC1A}"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61398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6BA840-4E52-41F7-8745-041B3022EC1A}"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56292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6BA840-4E52-41F7-8745-041B3022EC1A}"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101203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6BA840-4E52-41F7-8745-041B3022EC1A}"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89735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6BA840-4E52-41F7-8745-041B3022EC1A}" type="datetimeFigureOut">
              <a:rPr lang="en-IN" smtClean="0"/>
              <a:t>06-08-2022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1276418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6BA840-4E52-41F7-8745-041B3022EC1A}" type="datetimeFigureOut">
              <a:rPr lang="en-IN" smtClean="0"/>
              <a:t>06-08-2022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247851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BA840-4E52-41F7-8745-041B3022EC1A}" type="datetimeFigureOut">
              <a:rPr lang="en-IN" smtClean="0"/>
              <a:t>06-08-2022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86341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6BA840-4E52-41F7-8745-041B3022EC1A}"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253651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6BA840-4E52-41F7-8745-041B3022EC1A}"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1A549-166D-4028-B847-9A913F41EC73}" type="slidenum">
              <a:rPr lang="en-IN" smtClean="0"/>
              <a:t>‹#›</a:t>
            </a:fld>
            <a:endParaRPr lang="en-IN"/>
          </a:p>
        </p:txBody>
      </p:sp>
    </p:spTree>
    <p:extLst>
      <p:ext uri="{BB962C8B-B14F-4D97-AF65-F5344CB8AC3E}">
        <p14:creationId xmlns:p14="http://schemas.microsoft.com/office/powerpoint/2010/main" val="2338561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F6BA840-4E52-41F7-8745-041B3022EC1A}" type="datetimeFigureOut">
              <a:rPr lang="en-IN" smtClean="0"/>
              <a:t>06-08-2022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9A1A549-166D-4028-B847-9A913F41EC73}" type="slidenum">
              <a:rPr lang="en-IN" smtClean="0"/>
              <a:t>‹#›</a:t>
            </a:fld>
            <a:endParaRPr lang="en-IN"/>
          </a:p>
        </p:txBody>
      </p:sp>
    </p:spTree>
    <p:extLst>
      <p:ext uri="{BB962C8B-B14F-4D97-AF65-F5344CB8AC3E}">
        <p14:creationId xmlns:p14="http://schemas.microsoft.com/office/powerpoint/2010/main" val="39964023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 02</a:t>
            </a:r>
            <a:endParaRPr lang="en-IN" dirty="0"/>
          </a:p>
        </p:txBody>
      </p:sp>
      <p:sp>
        <p:nvSpPr>
          <p:cNvPr id="3" name="Subtitle 2"/>
          <p:cNvSpPr>
            <a:spLocks noGrp="1"/>
          </p:cNvSpPr>
          <p:nvPr>
            <p:ph type="subTitle" idx="1"/>
          </p:nvPr>
        </p:nvSpPr>
        <p:spPr/>
        <p:txBody>
          <a:bodyPr/>
          <a:lstStyle/>
          <a:p>
            <a:r>
              <a:rPr lang="en-IN" dirty="0" smtClean="0"/>
              <a:t>CSS Basics</a:t>
            </a:r>
            <a:endParaRPr lang="en-IN" dirty="0"/>
          </a:p>
        </p:txBody>
      </p:sp>
    </p:spTree>
    <p:extLst>
      <p:ext uri="{BB962C8B-B14F-4D97-AF65-F5344CB8AC3E}">
        <p14:creationId xmlns:p14="http://schemas.microsoft.com/office/powerpoint/2010/main" val="3804681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Font</a:t>
            </a:r>
            <a:endParaRPr lang="en-IN" dirty="0"/>
          </a:p>
        </p:txBody>
      </p:sp>
      <p:sp>
        <p:nvSpPr>
          <p:cNvPr id="3" name="Subtitle 2"/>
          <p:cNvSpPr>
            <a:spLocks noGrp="1"/>
          </p:cNvSpPr>
          <p:nvPr>
            <p:ph idx="1"/>
          </p:nvPr>
        </p:nvSpPr>
        <p:spPr/>
        <p:txBody>
          <a:bodyPr>
            <a:normAutofit fontScale="92500" lnSpcReduction="20000"/>
          </a:bodyPr>
          <a:lstStyle/>
          <a:p>
            <a:r>
              <a:rPr lang="en-US" dirty="0" smtClean="0"/>
              <a:t>Font Family</a:t>
            </a:r>
          </a:p>
          <a:p>
            <a:pPr lvl="1"/>
            <a:r>
              <a:rPr lang="en-US" dirty="0" smtClean="0"/>
              <a:t>font-family</a:t>
            </a:r>
          </a:p>
          <a:p>
            <a:r>
              <a:rPr lang="en-US" dirty="0" smtClean="0"/>
              <a:t>Font Style</a:t>
            </a:r>
          </a:p>
          <a:p>
            <a:pPr lvl="1"/>
            <a:r>
              <a:rPr lang="en-US" dirty="0" smtClean="0"/>
              <a:t>font-style</a:t>
            </a:r>
          </a:p>
          <a:p>
            <a:r>
              <a:rPr lang="en-US" dirty="0" smtClean="0"/>
              <a:t>Font Weight</a:t>
            </a:r>
          </a:p>
          <a:p>
            <a:pPr lvl="1"/>
            <a:r>
              <a:rPr lang="en-US" dirty="0" smtClean="0"/>
              <a:t>font-weight</a:t>
            </a:r>
          </a:p>
          <a:p>
            <a:r>
              <a:rPr lang="en-US" dirty="0" smtClean="0"/>
              <a:t>Font Size</a:t>
            </a:r>
          </a:p>
          <a:p>
            <a:pPr lvl="1"/>
            <a:r>
              <a:rPr lang="en-US" dirty="0" smtClean="0"/>
              <a:t>font-size</a:t>
            </a:r>
          </a:p>
          <a:p>
            <a:r>
              <a:rPr lang="en-US" dirty="0" smtClean="0"/>
              <a:t>Font-variant</a:t>
            </a:r>
          </a:p>
          <a:p>
            <a:pPr lvl="1"/>
            <a:r>
              <a:rPr lang="en-US" dirty="0" smtClean="0"/>
              <a:t>Font-</a:t>
            </a:r>
            <a:r>
              <a:rPr lang="en-US" dirty="0" err="1" smtClean="0"/>
              <a:t>varient</a:t>
            </a:r>
            <a:endParaRPr lang="en-US" dirty="0" smtClean="0"/>
          </a:p>
          <a:p>
            <a:endParaRPr lang="en-IN" dirty="0"/>
          </a:p>
        </p:txBody>
      </p:sp>
    </p:spTree>
    <p:extLst>
      <p:ext uri="{BB962C8B-B14F-4D97-AF65-F5344CB8AC3E}">
        <p14:creationId xmlns:p14="http://schemas.microsoft.com/office/powerpoint/2010/main" val="136940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Box Model</a:t>
            </a:r>
            <a:endParaRPr lang="en-IN" dirty="0"/>
          </a:p>
        </p:txBody>
      </p:sp>
      <p:sp>
        <p:nvSpPr>
          <p:cNvPr id="3" name="Subtitle 2"/>
          <p:cNvSpPr>
            <a:spLocks noGrp="1"/>
          </p:cNvSpPr>
          <p:nvPr>
            <p:ph idx="1"/>
          </p:nvPr>
        </p:nvSpPr>
        <p:spPr>
          <a:xfrm>
            <a:off x="913795" y="2096064"/>
            <a:ext cx="4033109" cy="3695136"/>
          </a:xfrm>
        </p:spPr>
        <p:txBody>
          <a:bodyPr>
            <a:normAutofit fontScale="85000" lnSpcReduction="10000"/>
          </a:bodyPr>
          <a:lstStyle/>
          <a:p>
            <a:r>
              <a:rPr lang="en-US" dirty="0"/>
              <a:t>The CSS box model is essentially a box that wraps around every HTML element</a:t>
            </a:r>
            <a:r>
              <a:rPr lang="en-US" dirty="0" smtClean="0"/>
              <a:t>.</a:t>
            </a:r>
          </a:p>
          <a:p>
            <a:r>
              <a:rPr lang="en-US" dirty="0" smtClean="0"/>
              <a:t>Basically 4 element are there</a:t>
            </a:r>
          </a:p>
          <a:p>
            <a:pPr lvl="1"/>
            <a:r>
              <a:rPr lang="en-US" dirty="0" smtClean="0"/>
              <a:t>Content</a:t>
            </a:r>
          </a:p>
          <a:p>
            <a:pPr lvl="1"/>
            <a:r>
              <a:rPr lang="en-US" dirty="0" smtClean="0"/>
              <a:t>Padding</a:t>
            </a:r>
          </a:p>
          <a:p>
            <a:pPr lvl="1"/>
            <a:r>
              <a:rPr lang="en-US" dirty="0" smtClean="0"/>
              <a:t>Border</a:t>
            </a:r>
          </a:p>
          <a:p>
            <a:pPr lvl="1"/>
            <a:r>
              <a:rPr lang="en-US" dirty="0" smtClean="0"/>
              <a:t>Margin</a:t>
            </a:r>
          </a:p>
          <a:p>
            <a:pPr lvl="1"/>
            <a:endParaRPr lang="en-US" dirty="0"/>
          </a:p>
          <a:p>
            <a:r>
              <a:rPr lang="en-US" dirty="0" smtClean="0"/>
              <a:t>How width &amp; height are calculated?</a:t>
            </a:r>
            <a:endParaRPr lang="en-IN" dirty="0"/>
          </a:p>
        </p:txBody>
      </p:sp>
      <p:pic>
        <p:nvPicPr>
          <p:cNvPr id="1026" name="Picture 2" descr="https://media.gcflearnfree.org/content/5ef2084faaf0ac46dc9c10be_06_23_2020/box_model.png"/>
          <p:cNvPicPr>
            <a:picLocks noChangeAspect="1" noChangeArrowheads="1"/>
          </p:cNvPicPr>
          <p:nvPr/>
        </p:nvPicPr>
        <p:blipFill rotWithShape="1">
          <a:blip r:embed="rId2">
            <a:extLst>
              <a:ext uri="{28A0092B-C50C-407E-A947-70E740481C1C}">
                <a14:useLocalDpi xmlns:a14="http://schemas.microsoft.com/office/drawing/2010/main" val="0"/>
              </a:ext>
            </a:extLst>
          </a:blip>
          <a:srcRect l="8136" t="7980" r="7767" b="7313"/>
          <a:stretch/>
        </p:blipFill>
        <p:spPr bwMode="auto">
          <a:xfrm>
            <a:off x="4946904" y="2322576"/>
            <a:ext cx="6729984" cy="3813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77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a:t>
            </a:r>
            <a:r>
              <a:rPr lang="en-IN" dirty="0" err="1" smtClean="0"/>
              <a:t>Combinators</a:t>
            </a:r>
            <a:r>
              <a:rPr lang="en-IN" dirty="0" smtClean="0"/>
              <a:t> Selectors</a:t>
            </a:r>
            <a:endParaRPr lang="en-IN" dirty="0"/>
          </a:p>
        </p:txBody>
      </p:sp>
      <p:sp>
        <p:nvSpPr>
          <p:cNvPr id="3" name="Subtitle 2"/>
          <p:cNvSpPr>
            <a:spLocks noGrp="1"/>
          </p:cNvSpPr>
          <p:nvPr>
            <p:ph idx="1"/>
          </p:nvPr>
        </p:nvSpPr>
        <p:spPr/>
        <p:txBody>
          <a:bodyPr>
            <a:normAutofit/>
          </a:bodyPr>
          <a:lstStyle/>
          <a:p>
            <a:r>
              <a:rPr lang="en-US" dirty="0"/>
              <a:t>A CSS selector can contain more than one simple selector. Between the simple selectors, we can include a </a:t>
            </a:r>
            <a:r>
              <a:rPr lang="en-US" dirty="0" err="1"/>
              <a:t>combinator</a:t>
            </a:r>
            <a:r>
              <a:rPr lang="en-US" dirty="0" smtClean="0"/>
              <a:t>.</a:t>
            </a:r>
            <a:endParaRPr lang="en-US" dirty="0"/>
          </a:p>
          <a:p>
            <a:r>
              <a:rPr lang="en-US" dirty="0"/>
              <a:t>There are four different </a:t>
            </a:r>
            <a:r>
              <a:rPr lang="en-US" dirty="0" err="1"/>
              <a:t>combinators</a:t>
            </a:r>
            <a:r>
              <a:rPr lang="en-US" dirty="0"/>
              <a:t> in CSS</a:t>
            </a:r>
            <a:r>
              <a:rPr lang="en-US" dirty="0" smtClean="0"/>
              <a:t>:</a:t>
            </a:r>
            <a:endParaRPr lang="en-US" dirty="0"/>
          </a:p>
          <a:p>
            <a:pPr lvl="1"/>
            <a:r>
              <a:rPr lang="en-US" dirty="0"/>
              <a:t>descendant selector (space) (Selects all </a:t>
            </a:r>
            <a:r>
              <a:rPr lang="en-US" dirty="0" smtClean="0"/>
              <a:t>2</a:t>
            </a:r>
            <a:r>
              <a:rPr lang="en-US" baseline="30000" dirty="0" smtClean="0"/>
              <a:t>nd</a:t>
            </a:r>
            <a:r>
              <a:rPr lang="en-US" dirty="0" smtClean="0"/>
              <a:t> elements </a:t>
            </a:r>
            <a:r>
              <a:rPr lang="en-US" dirty="0"/>
              <a:t>inside </a:t>
            </a:r>
            <a:r>
              <a:rPr lang="en-US" dirty="0" smtClean="0"/>
              <a:t>1</a:t>
            </a:r>
            <a:r>
              <a:rPr lang="en-US" baseline="30000" dirty="0" smtClean="0"/>
              <a:t>st</a:t>
            </a:r>
            <a:r>
              <a:rPr lang="en-US" dirty="0" smtClean="0"/>
              <a:t> element)</a:t>
            </a:r>
            <a:endParaRPr lang="en-US" dirty="0"/>
          </a:p>
          <a:p>
            <a:pPr lvl="1"/>
            <a:r>
              <a:rPr lang="en-US" dirty="0"/>
              <a:t>child selector </a:t>
            </a:r>
            <a:r>
              <a:rPr lang="en-US" dirty="0" smtClean="0"/>
              <a:t>(&gt;) (</a:t>
            </a:r>
            <a:r>
              <a:rPr lang="en-US" dirty="0">
                <a:effectLst/>
              </a:rPr>
              <a:t>Selects all </a:t>
            </a:r>
            <a:r>
              <a:rPr lang="en-US" dirty="0" smtClean="0">
                <a:effectLst/>
              </a:rPr>
              <a:t>2</a:t>
            </a:r>
            <a:r>
              <a:rPr lang="en-US" baseline="30000" dirty="0" smtClean="0">
                <a:effectLst/>
              </a:rPr>
              <a:t>nd</a:t>
            </a:r>
            <a:r>
              <a:rPr lang="en-US" dirty="0" smtClean="0">
                <a:effectLst/>
              </a:rPr>
              <a:t> elements </a:t>
            </a:r>
            <a:r>
              <a:rPr lang="en-US" dirty="0">
                <a:effectLst/>
              </a:rPr>
              <a:t>where the parent is </a:t>
            </a:r>
            <a:r>
              <a:rPr lang="en-US" dirty="0" smtClean="0">
                <a:effectLst/>
              </a:rPr>
              <a:t>1</a:t>
            </a:r>
            <a:r>
              <a:rPr lang="en-US" baseline="30000" dirty="0" smtClean="0">
                <a:effectLst/>
              </a:rPr>
              <a:t>st</a:t>
            </a:r>
            <a:r>
              <a:rPr lang="en-US" dirty="0" smtClean="0">
                <a:effectLst/>
              </a:rPr>
              <a:t> element</a:t>
            </a:r>
            <a:r>
              <a:rPr lang="en-US" dirty="0" smtClean="0"/>
              <a:t>)</a:t>
            </a:r>
            <a:endParaRPr lang="en-US" dirty="0"/>
          </a:p>
          <a:p>
            <a:pPr lvl="1"/>
            <a:r>
              <a:rPr lang="en-US" dirty="0"/>
              <a:t>adjacent sibling selector (+) (Selects the </a:t>
            </a:r>
            <a:r>
              <a:rPr lang="en-US" dirty="0" smtClean="0"/>
              <a:t>2</a:t>
            </a:r>
            <a:r>
              <a:rPr lang="en-US" baseline="30000" dirty="0" smtClean="0"/>
              <a:t>nd</a:t>
            </a:r>
            <a:r>
              <a:rPr lang="en-US" dirty="0" smtClean="0"/>
              <a:t> element </a:t>
            </a:r>
            <a:r>
              <a:rPr lang="en-US" dirty="0"/>
              <a:t>that </a:t>
            </a:r>
            <a:r>
              <a:rPr lang="en-US" dirty="0" smtClean="0"/>
              <a:t>is </a:t>
            </a:r>
            <a:r>
              <a:rPr lang="en-US" dirty="0"/>
              <a:t>placed immediately after </a:t>
            </a:r>
            <a:r>
              <a:rPr lang="en-US" dirty="0" smtClean="0"/>
              <a:t>1</a:t>
            </a:r>
            <a:r>
              <a:rPr lang="en-US" baseline="30000" dirty="0" smtClean="0"/>
              <a:t>st</a:t>
            </a:r>
            <a:r>
              <a:rPr lang="en-US" dirty="0" smtClean="0"/>
              <a:t> element)</a:t>
            </a:r>
            <a:endParaRPr lang="en-US" dirty="0"/>
          </a:p>
          <a:p>
            <a:pPr lvl="1"/>
            <a:r>
              <a:rPr lang="en-US" dirty="0"/>
              <a:t>general sibling selector (~) (selects </a:t>
            </a:r>
            <a:r>
              <a:rPr lang="en-US" dirty="0" smtClean="0"/>
              <a:t>all 2</a:t>
            </a:r>
            <a:r>
              <a:rPr lang="en-US" baseline="30000" dirty="0" smtClean="0"/>
              <a:t>nd</a:t>
            </a:r>
            <a:r>
              <a:rPr lang="en-US" dirty="0" smtClean="0"/>
              <a:t> elements </a:t>
            </a:r>
            <a:r>
              <a:rPr lang="en-US" dirty="0"/>
              <a:t>that are next siblings of </a:t>
            </a:r>
            <a:r>
              <a:rPr lang="en-US" dirty="0" smtClean="0"/>
              <a:t>1</a:t>
            </a:r>
            <a:r>
              <a:rPr lang="en-US" baseline="30000" dirty="0" smtClean="0"/>
              <a:t>st</a:t>
            </a:r>
            <a:r>
              <a:rPr lang="en-US" dirty="0" smtClean="0"/>
              <a:t> element</a:t>
            </a:r>
            <a:r>
              <a:rPr lang="en-US" dirty="0"/>
              <a:t>.)</a:t>
            </a:r>
            <a:endParaRPr lang="en-IN" dirty="0"/>
          </a:p>
        </p:txBody>
      </p:sp>
    </p:spTree>
    <p:extLst>
      <p:ext uri="{BB962C8B-B14F-4D97-AF65-F5344CB8AC3E}">
        <p14:creationId xmlns:p14="http://schemas.microsoft.com/office/powerpoint/2010/main" val="3332447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Pseudo Class Selectors</a:t>
            </a:r>
            <a:endParaRPr lang="en-IN" dirty="0"/>
          </a:p>
        </p:txBody>
      </p:sp>
      <p:sp>
        <p:nvSpPr>
          <p:cNvPr id="3" name="Subtitle 2"/>
          <p:cNvSpPr>
            <a:spLocks noGrp="1"/>
          </p:cNvSpPr>
          <p:nvPr>
            <p:ph idx="1"/>
          </p:nvPr>
        </p:nvSpPr>
        <p:spPr/>
        <p:txBody>
          <a:bodyPr>
            <a:normAutofit/>
          </a:bodyPr>
          <a:lstStyle/>
          <a:p>
            <a:r>
              <a:rPr lang="en-US" dirty="0" smtClean="0"/>
              <a:t>There </a:t>
            </a:r>
            <a:r>
              <a:rPr lang="en-US" dirty="0"/>
              <a:t>are </a:t>
            </a:r>
            <a:r>
              <a:rPr lang="en-US" dirty="0" smtClean="0"/>
              <a:t>different pseudo classes in CSS, some are:</a:t>
            </a:r>
            <a:endParaRPr lang="en-US" dirty="0"/>
          </a:p>
          <a:p>
            <a:pPr lvl="1"/>
            <a:r>
              <a:rPr lang="en-US" dirty="0" smtClean="0"/>
              <a:t>:hover (</a:t>
            </a:r>
            <a:r>
              <a:rPr lang="en-US" dirty="0">
                <a:effectLst/>
              </a:rPr>
              <a:t>Selects </a:t>
            </a:r>
            <a:r>
              <a:rPr lang="en-US" dirty="0" smtClean="0">
                <a:effectLst/>
              </a:rPr>
              <a:t>elements </a:t>
            </a:r>
            <a:r>
              <a:rPr lang="en-US" dirty="0">
                <a:effectLst/>
              </a:rPr>
              <a:t>on mouse over</a:t>
            </a:r>
            <a:r>
              <a:rPr lang="en-US" dirty="0" smtClean="0"/>
              <a:t>)</a:t>
            </a:r>
          </a:p>
          <a:p>
            <a:pPr lvl="1"/>
            <a:r>
              <a:rPr lang="en-US" dirty="0" smtClean="0"/>
              <a:t>:first-child (</a:t>
            </a:r>
            <a:r>
              <a:rPr lang="en-US" dirty="0">
                <a:effectLst/>
              </a:rPr>
              <a:t>Selects every </a:t>
            </a:r>
            <a:r>
              <a:rPr lang="en-US" dirty="0" smtClean="0">
                <a:effectLst/>
              </a:rPr>
              <a:t>element </a:t>
            </a:r>
            <a:r>
              <a:rPr lang="en-US" dirty="0">
                <a:effectLst/>
              </a:rPr>
              <a:t>that is the first child of its parent</a:t>
            </a:r>
            <a:r>
              <a:rPr lang="en-US" dirty="0" smtClean="0"/>
              <a:t>)</a:t>
            </a:r>
          </a:p>
          <a:p>
            <a:pPr lvl="1"/>
            <a:r>
              <a:rPr lang="en-US" dirty="0" smtClean="0"/>
              <a:t>:nth-child(n) (</a:t>
            </a:r>
            <a:r>
              <a:rPr lang="en-US" dirty="0">
                <a:effectLst/>
              </a:rPr>
              <a:t>Selects every element that is the </a:t>
            </a:r>
            <a:r>
              <a:rPr lang="en-US" dirty="0" smtClean="0">
                <a:effectLst/>
              </a:rPr>
              <a:t>nth child </a:t>
            </a:r>
            <a:r>
              <a:rPr lang="en-US" dirty="0">
                <a:effectLst/>
              </a:rPr>
              <a:t>of its parent</a:t>
            </a:r>
            <a:r>
              <a:rPr lang="en-US" dirty="0" smtClean="0"/>
              <a:t>)</a:t>
            </a:r>
          </a:p>
          <a:p>
            <a:pPr lvl="1"/>
            <a:r>
              <a:rPr lang="en-US" dirty="0" smtClean="0"/>
              <a:t>:visited (</a:t>
            </a:r>
            <a:r>
              <a:rPr lang="en-IN" dirty="0">
                <a:effectLst/>
              </a:rPr>
              <a:t>Selects all visited links</a:t>
            </a:r>
            <a:r>
              <a:rPr lang="en-US" dirty="0" smtClean="0"/>
              <a:t>)</a:t>
            </a:r>
          </a:p>
          <a:p>
            <a:pPr lvl="1"/>
            <a:r>
              <a:rPr lang="en-US" dirty="0" smtClean="0"/>
              <a:t>:</a:t>
            </a:r>
            <a:r>
              <a:rPr lang="en-US" dirty="0"/>
              <a:t>last-child (Selects every </a:t>
            </a:r>
            <a:r>
              <a:rPr lang="en-US" dirty="0" smtClean="0"/>
              <a:t>element </a:t>
            </a:r>
            <a:r>
              <a:rPr lang="en-US" dirty="0"/>
              <a:t>that is the last child of its parent)</a:t>
            </a:r>
            <a:endParaRPr lang="en-IN" dirty="0"/>
          </a:p>
        </p:txBody>
      </p:sp>
    </p:spTree>
    <p:extLst>
      <p:ext uri="{BB962C8B-B14F-4D97-AF65-F5344CB8AC3E}">
        <p14:creationId xmlns:p14="http://schemas.microsoft.com/office/powerpoint/2010/main" val="1837578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Pseudo Element Selectors</a:t>
            </a:r>
            <a:endParaRPr lang="en-IN" dirty="0"/>
          </a:p>
        </p:txBody>
      </p:sp>
      <p:sp>
        <p:nvSpPr>
          <p:cNvPr id="3" name="Subtitle 2"/>
          <p:cNvSpPr>
            <a:spLocks noGrp="1"/>
          </p:cNvSpPr>
          <p:nvPr>
            <p:ph idx="1"/>
          </p:nvPr>
        </p:nvSpPr>
        <p:spPr/>
        <p:txBody>
          <a:bodyPr>
            <a:normAutofit/>
          </a:bodyPr>
          <a:lstStyle/>
          <a:p>
            <a:r>
              <a:rPr lang="en-US" dirty="0" smtClean="0"/>
              <a:t>There </a:t>
            </a:r>
            <a:r>
              <a:rPr lang="en-US" dirty="0"/>
              <a:t>are </a:t>
            </a:r>
            <a:r>
              <a:rPr lang="en-US" dirty="0" smtClean="0"/>
              <a:t>different pseudo classes in CSS, some are:</a:t>
            </a:r>
            <a:endParaRPr lang="en-US" dirty="0"/>
          </a:p>
          <a:p>
            <a:pPr lvl="1"/>
            <a:r>
              <a:rPr lang="en-US" dirty="0" smtClean="0"/>
              <a:t>::after (</a:t>
            </a:r>
            <a:r>
              <a:rPr lang="en-US" dirty="0">
                <a:effectLst/>
              </a:rPr>
              <a:t>Insert something after the content of each </a:t>
            </a:r>
            <a:r>
              <a:rPr lang="en-US" dirty="0" smtClean="0">
                <a:effectLst/>
              </a:rPr>
              <a:t>given </a:t>
            </a:r>
            <a:r>
              <a:rPr lang="en-US" dirty="0">
                <a:effectLst/>
              </a:rPr>
              <a:t>element</a:t>
            </a:r>
            <a:r>
              <a:rPr lang="en-US" dirty="0" smtClean="0"/>
              <a:t>)</a:t>
            </a:r>
          </a:p>
          <a:p>
            <a:pPr lvl="1"/>
            <a:r>
              <a:rPr lang="en-US" dirty="0" smtClean="0"/>
              <a:t>::before (</a:t>
            </a:r>
            <a:r>
              <a:rPr lang="en-US" dirty="0">
                <a:effectLst/>
              </a:rPr>
              <a:t>Insert something </a:t>
            </a:r>
            <a:r>
              <a:rPr lang="en-US" dirty="0" smtClean="0">
                <a:effectLst/>
              </a:rPr>
              <a:t>before </a:t>
            </a:r>
            <a:r>
              <a:rPr lang="en-US" dirty="0">
                <a:effectLst/>
              </a:rPr>
              <a:t>the content of each </a:t>
            </a:r>
            <a:r>
              <a:rPr lang="en-US" dirty="0" smtClean="0">
                <a:effectLst/>
              </a:rPr>
              <a:t>given </a:t>
            </a:r>
            <a:r>
              <a:rPr lang="en-US" dirty="0">
                <a:effectLst/>
              </a:rPr>
              <a:t>element</a:t>
            </a:r>
            <a:r>
              <a:rPr lang="en-US" dirty="0" smtClean="0"/>
              <a:t>)</a:t>
            </a:r>
          </a:p>
          <a:p>
            <a:pPr lvl="1"/>
            <a:r>
              <a:rPr lang="en-US" dirty="0" smtClean="0"/>
              <a:t>::first-letter (</a:t>
            </a:r>
            <a:r>
              <a:rPr lang="en-US" dirty="0">
                <a:effectLst/>
              </a:rPr>
              <a:t>Selects the first letter of each </a:t>
            </a:r>
            <a:r>
              <a:rPr lang="en-US" dirty="0" smtClean="0">
                <a:effectLst/>
              </a:rPr>
              <a:t>given </a:t>
            </a:r>
            <a:r>
              <a:rPr lang="en-US" dirty="0">
                <a:effectLst/>
              </a:rPr>
              <a:t>element</a:t>
            </a:r>
            <a:r>
              <a:rPr lang="en-US" dirty="0" smtClean="0"/>
              <a:t>)</a:t>
            </a:r>
          </a:p>
          <a:p>
            <a:pPr lvl="1"/>
            <a:r>
              <a:rPr lang="en-US" dirty="0" smtClean="0"/>
              <a:t>::first-line (</a:t>
            </a:r>
            <a:r>
              <a:rPr lang="en-US" dirty="0">
                <a:effectLst/>
              </a:rPr>
              <a:t>Selects the first </a:t>
            </a:r>
            <a:r>
              <a:rPr lang="en-US" dirty="0" smtClean="0">
                <a:effectLst/>
              </a:rPr>
              <a:t>line </a:t>
            </a:r>
            <a:r>
              <a:rPr lang="en-US" dirty="0">
                <a:effectLst/>
              </a:rPr>
              <a:t>of each </a:t>
            </a:r>
            <a:r>
              <a:rPr lang="en-US" dirty="0" smtClean="0">
                <a:effectLst/>
              </a:rPr>
              <a:t>given </a:t>
            </a:r>
            <a:r>
              <a:rPr lang="en-US" dirty="0">
                <a:effectLst/>
              </a:rPr>
              <a:t>element</a:t>
            </a:r>
            <a:r>
              <a:rPr lang="en-US" dirty="0" smtClean="0"/>
              <a:t>)</a:t>
            </a:r>
          </a:p>
          <a:p>
            <a:pPr lvl="1"/>
            <a:r>
              <a:rPr lang="en-US" dirty="0" smtClean="0"/>
              <a:t>::marker (</a:t>
            </a:r>
            <a:r>
              <a:rPr lang="en-US" dirty="0">
                <a:effectLst/>
              </a:rPr>
              <a:t>Selects the markers of list items</a:t>
            </a:r>
            <a:r>
              <a:rPr lang="en-US" dirty="0" smtClean="0"/>
              <a:t>)</a:t>
            </a:r>
          </a:p>
          <a:p>
            <a:pPr lvl="1"/>
            <a:r>
              <a:rPr lang="en-US" dirty="0" smtClean="0"/>
              <a:t>::selection (</a:t>
            </a:r>
            <a:r>
              <a:rPr lang="en-US" dirty="0">
                <a:effectLst/>
              </a:rPr>
              <a:t>Selects the portion of an element that is selected by a user</a:t>
            </a:r>
            <a:r>
              <a:rPr lang="en-US" dirty="0" smtClean="0"/>
              <a:t>)</a:t>
            </a:r>
            <a:endParaRPr lang="en-IN" dirty="0"/>
          </a:p>
        </p:txBody>
      </p:sp>
    </p:spTree>
    <p:extLst>
      <p:ext uri="{BB962C8B-B14F-4D97-AF65-F5344CB8AC3E}">
        <p14:creationId xmlns:p14="http://schemas.microsoft.com/office/powerpoint/2010/main" val="2302019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Attribute Selectors</a:t>
            </a:r>
            <a:endParaRPr lang="en-IN" dirty="0"/>
          </a:p>
        </p:txBody>
      </p:sp>
      <p:sp>
        <p:nvSpPr>
          <p:cNvPr id="3" name="Subtitle 2"/>
          <p:cNvSpPr>
            <a:spLocks noGrp="1"/>
          </p:cNvSpPr>
          <p:nvPr>
            <p:ph idx="1"/>
          </p:nvPr>
        </p:nvSpPr>
        <p:spPr/>
        <p:txBody>
          <a:bodyPr>
            <a:normAutofit lnSpcReduction="10000"/>
          </a:bodyPr>
          <a:lstStyle/>
          <a:p>
            <a:r>
              <a:rPr lang="en-US" dirty="0" smtClean="0"/>
              <a:t>There </a:t>
            </a:r>
            <a:r>
              <a:rPr lang="en-US" dirty="0"/>
              <a:t>are </a:t>
            </a:r>
            <a:r>
              <a:rPr lang="en-US" dirty="0" smtClean="0"/>
              <a:t>different pseudo classes in CSS, some are:</a:t>
            </a:r>
            <a:endParaRPr lang="en-US" dirty="0"/>
          </a:p>
          <a:p>
            <a:pPr marL="800100" lvl="1" indent="-342900">
              <a:buFont typeface="+mj-lt"/>
              <a:buAutoNum type="arabicPeriod"/>
            </a:pPr>
            <a:r>
              <a:rPr lang="en-US" dirty="0" smtClean="0"/>
              <a:t>[attribute] (Select all element with the given attribute)</a:t>
            </a:r>
            <a:endParaRPr lang="en-US" dirty="0"/>
          </a:p>
          <a:p>
            <a:pPr marL="800100" lvl="1" indent="-342900">
              <a:buFont typeface="+mj-lt"/>
              <a:buAutoNum type="arabicPeriod"/>
            </a:pPr>
            <a:r>
              <a:rPr lang="en-US" dirty="0"/>
              <a:t>[attribute=value</a:t>
            </a:r>
            <a:r>
              <a:rPr lang="en-US" dirty="0" smtClean="0"/>
              <a:t>] (Select all element having attribute with given value)</a:t>
            </a:r>
          </a:p>
          <a:p>
            <a:pPr marL="800100" lvl="1" indent="-342900">
              <a:buFont typeface="+mj-lt"/>
              <a:buAutoNum type="arabicPeriod"/>
            </a:pPr>
            <a:r>
              <a:rPr lang="en-US" dirty="0"/>
              <a:t>[attribute~=value</a:t>
            </a:r>
            <a:r>
              <a:rPr lang="en-US" dirty="0" smtClean="0"/>
              <a:t>] (Select all element having attribute containing a word with given value)</a:t>
            </a:r>
          </a:p>
          <a:p>
            <a:pPr marL="800100" lvl="1" indent="-342900">
              <a:buFont typeface="+mj-lt"/>
              <a:buAutoNum type="arabicPeriod"/>
            </a:pPr>
            <a:r>
              <a:rPr lang="en-US" dirty="0"/>
              <a:t>[attribute|=value</a:t>
            </a:r>
            <a:r>
              <a:rPr lang="en-US" dirty="0" smtClean="0"/>
              <a:t>] (Select element having attribute having given value or have value-something)</a:t>
            </a:r>
          </a:p>
          <a:p>
            <a:pPr marL="800100" lvl="1" indent="-342900">
              <a:buFont typeface="+mj-lt"/>
              <a:buAutoNum type="arabicPeriod"/>
            </a:pPr>
            <a:r>
              <a:rPr lang="en-US" dirty="0"/>
              <a:t>[attribute^=value] (Selects every </a:t>
            </a:r>
            <a:r>
              <a:rPr lang="en-US" dirty="0" smtClean="0"/>
              <a:t>element </a:t>
            </a:r>
            <a:r>
              <a:rPr lang="en-US" dirty="0"/>
              <a:t>whose </a:t>
            </a:r>
            <a:r>
              <a:rPr lang="en-US" dirty="0" smtClean="0"/>
              <a:t>attribute </a:t>
            </a:r>
            <a:r>
              <a:rPr lang="en-US" dirty="0"/>
              <a:t>value begins with </a:t>
            </a:r>
            <a:r>
              <a:rPr lang="en-IN" dirty="0" smtClean="0"/>
              <a:t>given value</a:t>
            </a:r>
            <a:r>
              <a:rPr lang="en-US" dirty="0" smtClean="0"/>
              <a:t>)</a:t>
            </a:r>
            <a:endParaRPr lang="en-US" dirty="0"/>
          </a:p>
          <a:p>
            <a:pPr marL="800100" lvl="1" indent="-342900">
              <a:buFont typeface="+mj-lt"/>
              <a:buAutoNum type="arabicPeriod"/>
            </a:pPr>
            <a:r>
              <a:rPr lang="en-US" dirty="0"/>
              <a:t>[</a:t>
            </a:r>
            <a:r>
              <a:rPr lang="en-US" dirty="0" smtClean="0"/>
              <a:t>attribute$=value</a:t>
            </a:r>
            <a:r>
              <a:rPr lang="en-US" dirty="0"/>
              <a:t>] (Selects every element whose attribute value </a:t>
            </a:r>
            <a:r>
              <a:rPr lang="en-US" dirty="0" smtClean="0"/>
              <a:t>ends </a:t>
            </a:r>
            <a:r>
              <a:rPr lang="en-US" dirty="0"/>
              <a:t>with </a:t>
            </a:r>
            <a:r>
              <a:rPr lang="en-IN" dirty="0"/>
              <a:t>given value</a:t>
            </a:r>
            <a:r>
              <a:rPr lang="en-US" dirty="0" smtClean="0"/>
              <a:t>)</a:t>
            </a:r>
          </a:p>
          <a:p>
            <a:pPr marL="800100" lvl="1" indent="-342900">
              <a:buFont typeface="+mj-lt"/>
              <a:buAutoNum type="arabicPeriod"/>
            </a:pPr>
            <a:r>
              <a:rPr lang="en-US" dirty="0"/>
              <a:t>[</a:t>
            </a:r>
            <a:r>
              <a:rPr lang="en-US" dirty="0" smtClean="0"/>
              <a:t>attribute*=value</a:t>
            </a:r>
            <a:r>
              <a:rPr lang="en-US" dirty="0"/>
              <a:t>] (Selects every element whose attribute value </a:t>
            </a:r>
            <a:r>
              <a:rPr lang="en-US" dirty="0" smtClean="0"/>
              <a:t>contains the </a:t>
            </a:r>
            <a:r>
              <a:rPr lang="en-IN" dirty="0"/>
              <a:t>given value</a:t>
            </a:r>
            <a:r>
              <a:rPr lang="en-US" dirty="0"/>
              <a:t>)</a:t>
            </a:r>
          </a:p>
          <a:p>
            <a:pPr marL="457200" lvl="1" indent="0">
              <a:buNone/>
            </a:pPr>
            <a:endParaRPr lang="en-US" dirty="0"/>
          </a:p>
        </p:txBody>
      </p:sp>
      <p:sp>
        <p:nvSpPr>
          <p:cNvPr id="4" name="TextBox 3"/>
          <p:cNvSpPr txBox="1"/>
          <p:nvPr/>
        </p:nvSpPr>
        <p:spPr>
          <a:xfrm>
            <a:off x="4956048" y="6053328"/>
            <a:ext cx="6976872" cy="369332"/>
          </a:xfrm>
          <a:prstGeom prst="rect">
            <a:avLst/>
          </a:prstGeom>
          <a:noFill/>
        </p:spPr>
        <p:txBody>
          <a:bodyPr wrap="square" rtlCol="0">
            <a:spAutoFit/>
          </a:bodyPr>
          <a:lstStyle/>
          <a:p>
            <a:r>
              <a:rPr lang="en-IN" dirty="0" smtClean="0"/>
              <a:t>Note :- Selectors 3 &amp; 4 works with whole word not with letters.</a:t>
            </a:r>
            <a:endParaRPr lang="en-IN" dirty="0"/>
          </a:p>
        </p:txBody>
      </p:sp>
    </p:spTree>
    <p:extLst>
      <p:ext uri="{BB962C8B-B14F-4D97-AF65-F5344CB8AC3E}">
        <p14:creationId xmlns:p14="http://schemas.microsoft.com/office/powerpoint/2010/main" val="1900843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Position</a:t>
            </a:r>
            <a:endParaRPr lang="en-IN" dirty="0"/>
          </a:p>
        </p:txBody>
      </p:sp>
      <p:sp>
        <p:nvSpPr>
          <p:cNvPr id="3" name="Subtitle 2"/>
          <p:cNvSpPr>
            <a:spLocks noGrp="1"/>
          </p:cNvSpPr>
          <p:nvPr>
            <p:ph idx="1"/>
          </p:nvPr>
        </p:nvSpPr>
        <p:spPr/>
        <p:txBody>
          <a:bodyPr>
            <a:normAutofit/>
          </a:bodyPr>
          <a:lstStyle/>
          <a:p>
            <a:r>
              <a:rPr lang="en-US" dirty="0"/>
              <a:t>The position property specifies the type of positioning method used for an element</a:t>
            </a:r>
            <a:r>
              <a:rPr lang="en-US" dirty="0" smtClean="0"/>
              <a:t>	</a:t>
            </a:r>
          </a:p>
          <a:p>
            <a:r>
              <a:rPr lang="en-US" dirty="0" smtClean="0"/>
              <a:t>Basically 5 types are there</a:t>
            </a:r>
          </a:p>
          <a:p>
            <a:pPr lvl="1"/>
            <a:r>
              <a:rPr lang="en-US" dirty="0"/>
              <a:t>S</a:t>
            </a:r>
            <a:r>
              <a:rPr lang="en-US" dirty="0" smtClean="0"/>
              <a:t>tatic</a:t>
            </a:r>
          </a:p>
          <a:p>
            <a:pPr lvl="1"/>
            <a:r>
              <a:rPr lang="en-US" dirty="0" smtClean="0"/>
              <a:t>Relative</a:t>
            </a:r>
          </a:p>
          <a:p>
            <a:pPr lvl="1"/>
            <a:r>
              <a:rPr lang="en-US" dirty="0" smtClean="0"/>
              <a:t>Fixed</a:t>
            </a:r>
          </a:p>
          <a:p>
            <a:pPr lvl="1"/>
            <a:r>
              <a:rPr lang="en-US" dirty="0" smtClean="0"/>
              <a:t>Absolute</a:t>
            </a:r>
          </a:p>
          <a:p>
            <a:pPr lvl="1"/>
            <a:r>
              <a:rPr lang="en-US" dirty="0" smtClean="0"/>
              <a:t>Sticky</a:t>
            </a:r>
          </a:p>
          <a:p>
            <a:pPr marL="457200" lvl="1" indent="0">
              <a:buNone/>
            </a:pPr>
            <a:endParaRPr lang="en-US" dirty="0"/>
          </a:p>
        </p:txBody>
      </p:sp>
    </p:spTree>
    <p:extLst>
      <p:ext uri="{BB962C8B-B14F-4D97-AF65-F5344CB8AC3E}">
        <p14:creationId xmlns:p14="http://schemas.microsoft.com/office/powerpoint/2010/main" val="120054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Static Position</a:t>
            </a:r>
            <a:endParaRPr lang="en-IN" dirty="0"/>
          </a:p>
        </p:txBody>
      </p:sp>
      <p:sp>
        <p:nvSpPr>
          <p:cNvPr id="3" name="Subtitle 2"/>
          <p:cNvSpPr>
            <a:spLocks noGrp="1"/>
          </p:cNvSpPr>
          <p:nvPr>
            <p:ph idx="1"/>
          </p:nvPr>
        </p:nvSpPr>
        <p:spPr/>
        <p:txBody>
          <a:bodyPr>
            <a:normAutofit/>
          </a:bodyPr>
          <a:lstStyle/>
          <a:p>
            <a:r>
              <a:rPr lang="en-US" dirty="0"/>
              <a:t>HTML elements are positioned static by default</a:t>
            </a:r>
            <a:r>
              <a:rPr lang="en-US" dirty="0" smtClean="0"/>
              <a:t>.</a:t>
            </a:r>
            <a:endParaRPr lang="en-US" dirty="0"/>
          </a:p>
          <a:p>
            <a:r>
              <a:rPr lang="en-US" dirty="0"/>
              <a:t>Static positioned elements are not affected by the top, bottom, left, and right properties.</a:t>
            </a:r>
          </a:p>
        </p:txBody>
      </p:sp>
    </p:spTree>
    <p:extLst>
      <p:ext uri="{BB962C8B-B14F-4D97-AF65-F5344CB8AC3E}">
        <p14:creationId xmlns:p14="http://schemas.microsoft.com/office/powerpoint/2010/main" val="2038813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Relative Position</a:t>
            </a:r>
            <a:endParaRPr lang="en-IN" dirty="0"/>
          </a:p>
        </p:txBody>
      </p:sp>
      <p:sp>
        <p:nvSpPr>
          <p:cNvPr id="3" name="Subtitle 2"/>
          <p:cNvSpPr>
            <a:spLocks noGrp="1"/>
          </p:cNvSpPr>
          <p:nvPr>
            <p:ph idx="1"/>
          </p:nvPr>
        </p:nvSpPr>
        <p:spPr/>
        <p:txBody>
          <a:bodyPr>
            <a:normAutofit/>
          </a:bodyPr>
          <a:lstStyle/>
          <a:p>
            <a:r>
              <a:rPr lang="en-US" dirty="0"/>
              <a:t>An element with position: relative; is positioned relative to its normal position</a:t>
            </a:r>
            <a:r>
              <a:rPr lang="en-US" dirty="0" smtClean="0"/>
              <a:t>.</a:t>
            </a:r>
            <a:endParaRPr lang="en-US" dirty="0"/>
          </a:p>
          <a:p>
            <a:r>
              <a:rPr lang="en-US" dirty="0"/>
              <a:t>Setting the top, right, bottom, and left properties of a relatively-positioned element will cause it to be adjusted away from its normal position. Other content will not be adjusted to fit into any gap left by the element.</a:t>
            </a:r>
          </a:p>
        </p:txBody>
      </p:sp>
    </p:spTree>
    <p:extLst>
      <p:ext uri="{BB962C8B-B14F-4D97-AF65-F5344CB8AC3E}">
        <p14:creationId xmlns:p14="http://schemas.microsoft.com/office/powerpoint/2010/main" val="589072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Fixed Position</a:t>
            </a:r>
            <a:endParaRPr lang="en-IN" dirty="0"/>
          </a:p>
        </p:txBody>
      </p:sp>
      <p:sp>
        <p:nvSpPr>
          <p:cNvPr id="3" name="Subtitle 2"/>
          <p:cNvSpPr>
            <a:spLocks noGrp="1"/>
          </p:cNvSpPr>
          <p:nvPr>
            <p:ph idx="1"/>
          </p:nvPr>
        </p:nvSpPr>
        <p:spPr/>
        <p:txBody>
          <a:bodyPr>
            <a:normAutofit/>
          </a:bodyPr>
          <a:lstStyle/>
          <a:p>
            <a:r>
              <a:rPr lang="en-US" dirty="0"/>
              <a:t>An element with position: fixed; is positioned relative to the viewport, which means it always stays in the same place even if the page is scrolled. The top, right, bottom, and left properties are used to position the element</a:t>
            </a:r>
            <a:r>
              <a:rPr lang="en-US" dirty="0" smtClean="0"/>
              <a:t>.</a:t>
            </a:r>
            <a:endParaRPr lang="en-US" dirty="0"/>
          </a:p>
          <a:p>
            <a:r>
              <a:rPr lang="en-US" dirty="0"/>
              <a:t>A fixed element does not leave a gap in the page where it would normally have been located.</a:t>
            </a:r>
          </a:p>
        </p:txBody>
      </p:sp>
    </p:spTree>
    <p:extLst>
      <p:ext uri="{BB962C8B-B14F-4D97-AF65-F5344CB8AC3E}">
        <p14:creationId xmlns:p14="http://schemas.microsoft.com/office/powerpoint/2010/main" val="63043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a:t>
            </a:r>
            <a:endParaRPr lang="en-IN" dirty="0"/>
          </a:p>
        </p:txBody>
      </p:sp>
      <p:sp>
        <p:nvSpPr>
          <p:cNvPr id="3" name="Subtitle 2"/>
          <p:cNvSpPr>
            <a:spLocks noGrp="1"/>
          </p:cNvSpPr>
          <p:nvPr>
            <p:ph idx="1"/>
          </p:nvPr>
        </p:nvSpPr>
        <p:spPr/>
        <p:txBody>
          <a:bodyPr>
            <a:normAutofit/>
          </a:bodyPr>
          <a:lstStyle/>
          <a:p>
            <a:r>
              <a:rPr lang="en-US" dirty="0"/>
              <a:t>CSS stands for Cascading Style Sheets</a:t>
            </a:r>
          </a:p>
          <a:p>
            <a:r>
              <a:rPr lang="en-US" dirty="0"/>
              <a:t>CSS describes how HTML elements are to be displayed on screen, paper, or in other media</a:t>
            </a:r>
          </a:p>
          <a:p>
            <a:r>
              <a:rPr lang="en-US" dirty="0"/>
              <a:t>CSS saves a lot of work. It can control the layout of multiple web pages all at once</a:t>
            </a:r>
          </a:p>
          <a:p>
            <a:r>
              <a:rPr lang="en-US" dirty="0"/>
              <a:t>External stylesheets are stored in CSS files</a:t>
            </a:r>
            <a:endParaRPr lang="en-IN" dirty="0"/>
          </a:p>
        </p:txBody>
      </p:sp>
    </p:spTree>
    <p:extLst>
      <p:ext uri="{BB962C8B-B14F-4D97-AF65-F5344CB8AC3E}">
        <p14:creationId xmlns:p14="http://schemas.microsoft.com/office/powerpoint/2010/main" val="980849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Absolute Position</a:t>
            </a:r>
            <a:endParaRPr lang="en-IN" dirty="0"/>
          </a:p>
        </p:txBody>
      </p:sp>
      <p:sp>
        <p:nvSpPr>
          <p:cNvPr id="3" name="Subtitle 2"/>
          <p:cNvSpPr>
            <a:spLocks noGrp="1"/>
          </p:cNvSpPr>
          <p:nvPr>
            <p:ph idx="1"/>
          </p:nvPr>
        </p:nvSpPr>
        <p:spPr/>
        <p:txBody>
          <a:bodyPr>
            <a:normAutofit/>
          </a:bodyPr>
          <a:lstStyle/>
          <a:p>
            <a:r>
              <a:rPr lang="en-US" dirty="0"/>
              <a:t>An element with position: absolute; is positioned relative to the nearest positioned ancestor (instead of positioned relative to the viewport, like fixed</a:t>
            </a:r>
            <a:r>
              <a:rPr lang="en-US" dirty="0" smtClean="0"/>
              <a:t>).</a:t>
            </a:r>
            <a:endParaRPr lang="en-US" dirty="0"/>
          </a:p>
          <a:p>
            <a:r>
              <a:rPr lang="en-US" dirty="0"/>
              <a:t>However; if an absolute positioned element has no positioned ancestors, it uses the document body, and moves along with page scrolling.</a:t>
            </a:r>
          </a:p>
        </p:txBody>
      </p:sp>
    </p:spTree>
    <p:extLst>
      <p:ext uri="{BB962C8B-B14F-4D97-AF65-F5344CB8AC3E}">
        <p14:creationId xmlns:p14="http://schemas.microsoft.com/office/powerpoint/2010/main" val="2367880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Sticky Position</a:t>
            </a:r>
            <a:endParaRPr lang="en-IN" dirty="0"/>
          </a:p>
        </p:txBody>
      </p:sp>
      <p:sp>
        <p:nvSpPr>
          <p:cNvPr id="3" name="Subtitle 2"/>
          <p:cNvSpPr>
            <a:spLocks noGrp="1"/>
          </p:cNvSpPr>
          <p:nvPr>
            <p:ph idx="1"/>
          </p:nvPr>
        </p:nvSpPr>
        <p:spPr/>
        <p:txBody>
          <a:bodyPr>
            <a:normAutofit/>
          </a:bodyPr>
          <a:lstStyle/>
          <a:p>
            <a:r>
              <a:rPr lang="en-US" dirty="0"/>
              <a:t>An element with position: sticky; is positioned based on the user's scroll position</a:t>
            </a:r>
            <a:r>
              <a:rPr lang="en-US" dirty="0" smtClean="0"/>
              <a:t>.</a:t>
            </a:r>
            <a:endParaRPr lang="en-US" dirty="0"/>
          </a:p>
          <a:p>
            <a:r>
              <a:rPr lang="en-US" dirty="0"/>
              <a:t>A sticky element toggles between relative and fixed, depending on the scroll position. It is positioned relative until a given offset position is met in the viewport - then it "sticks" in place (like </a:t>
            </a:r>
            <a:r>
              <a:rPr lang="en-US" dirty="0" err="1"/>
              <a:t>position:fixed</a:t>
            </a:r>
            <a:r>
              <a:rPr lang="en-US" dirty="0"/>
              <a:t>).</a:t>
            </a:r>
          </a:p>
        </p:txBody>
      </p:sp>
    </p:spTree>
    <p:extLst>
      <p:ext uri="{BB962C8B-B14F-4D97-AF65-F5344CB8AC3E}">
        <p14:creationId xmlns:p14="http://schemas.microsoft.com/office/powerpoint/2010/main" val="3305592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Display</a:t>
            </a:r>
            <a:endParaRPr lang="en-IN" dirty="0"/>
          </a:p>
        </p:txBody>
      </p:sp>
      <p:sp>
        <p:nvSpPr>
          <p:cNvPr id="3" name="Subtitle 2"/>
          <p:cNvSpPr>
            <a:spLocks noGrp="1"/>
          </p:cNvSpPr>
          <p:nvPr>
            <p:ph idx="1"/>
          </p:nvPr>
        </p:nvSpPr>
        <p:spPr/>
        <p:txBody>
          <a:bodyPr>
            <a:normAutofit/>
          </a:bodyPr>
          <a:lstStyle/>
          <a:p>
            <a:r>
              <a:rPr lang="en-US" dirty="0"/>
              <a:t>The display property is the most important CSS property for controlling layout</a:t>
            </a:r>
            <a:r>
              <a:rPr lang="en-US" dirty="0" smtClean="0"/>
              <a:t>.</a:t>
            </a:r>
          </a:p>
          <a:p>
            <a:r>
              <a:rPr lang="en-US" dirty="0"/>
              <a:t>The display property specifies if/how an element is displayed</a:t>
            </a:r>
            <a:r>
              <a:rPr lang="en-US" dirty="0" smtClean="0"/>
              <a:t>.</a:t>
            </a:r>
            <a:endParaRPr lang="en-US" dirty="0"/>
          </a:p>
          <a:p>
            <a:r>
              <a:rPr lang="en-US" dirty="0"/>
              <a:t>Every HTML element has a default display value depending on what type of element it is. The default display value for most elements is block or inline</a:t>
            </a:r>
            <a:r>
              <a:rPr lang="en-US" dirty="0" smtClean="0"/>
              <a:t>.</a:t>
            </a:r>
          </a:p>
          <a:p>
            <a:r>
              <a:rPr lang="en-US" dirty="0" smtClean="0"/>
              <a:t>Some block level element are :- div, h1, p</a:t>
            </a:r>
          </a:p>
          <a:p>
            <a:r>
              <a:rPr lang="en-US" dirty="0" smtClean="0"/>
              <a:t>Some inline elements are :- span, a, img</a:t>
            </a:r>
          </a:p>
        </p:txBody>
      </p:sp>
    </p:spTree>
    <p:extLst>
      <p:ext uri="{BB962C8B-B14F-4D97-AF65-F5344CB8AC3E}">
        <p14:creationId xmlns:p14="http://schemas.microsoft.com/office/powerpoint/2010/main" val="3775470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Float &amp; Clear</a:t>
            </a:r>
            <a:endParaRPr lang="en-IN" dirty="0"/>
          </a:p>
        </p:txBody>
      </p:sp>
      <p:sp>
        <p:nvSpPr>
          <p:cNvPr id="3" name="Subtitle 2"/>
          <p:cNvSpPr>
            <a:spLocks noGrp="1"/>
          </p:cNvSpPr>
          <p:nvPr>
            <p:ph sz="half" idx="1"/>
          </p:nvPr>
        </p:nvSpPr>
        <p:spPr/>
        <p:txBody>
          <a:bodyPr>
            <a:normAutofit fontScale="77500" lnSpcReduction="20000"/>
          </a:bodyPr>
          <a:lstStyle/>
          <a:p>
            <a:r>
              <a:rPr lang="en-US" dirty="0"/>
              <a:t>The float property is used for positioning and formatting </a:t>
            </a:r>
            <a:r>
              <a:rPr lang="en-US" dirty="0" smtClean="0"/>
              <a:t>content.</a:t>
            </a:r>
            <a:endParaRPr lang="en-US" dirty="0"/>
          </a:p>
          <a:p>
            <a:r>
              <a:rPr lang="en-US" dirty="0"/>
              <a:t>The float property can have one of the following values</a:t>
            </a:r>
            <a:r>
              <a:rPr lang="en-US" dirty="0" smtClean="0"/>
              <a:t>:</a:t>
            </a:r>
            <a:endParaRPr lang="en-US" dirty="0"/>
          </a:p>
          <a:p>
            <a:pPr lvl="1"/>
            <a:r>
              <a:rPr lang="en-US" dirty="0"/>
              <a:t>left - The element floats to the left of its container</a:t>
            </a:r>
          </a:p>
          <a:p>
            <a:pPr lvl="1"/>
            <a:r>
              <a:rPr lang="en-US" dirty="0"/>
              <a:t>right - The element floats to the right of its container</a:t>
            </a:r>
          </a:p>
          <a:p>
            <a:pPr lvl="1"/>
            <a:r>
              <a:rPr lang="en-US" dirty="0"/>
              <a:t>none - The element does not float (will be displayed just where it occurs in the text). This is default</a:t>
            </a:r>
          </a:p>
          <a:p>
            <a:pPr lvl="1"/>
            <a:r>
              <a:rPr lang="en-US" dirty="0"/>
              <a:t>inherit - The element inherits the float value of its parent</a:t>
            </a:r>
          </a:p>
        </p:txBody>
      </p:sp>
      <p:sp>
        <p:nvSpPr>
          <p:cNvPr id="4" name="Content Placeholder 3"/>
          <p:cNvSpPr>
            <a:spLocks noGrp="1"/>
          </p:cNvSpPr>
          <p:nvPr>
            <p:ph sz="half" idx="2"/>
          </p:nvPr>
        </p:nvSpPr>
        <p:spPr/>
        <p:txBody>
          <a:bodyPr>
            <a:normAutofit fontScale="77500" lnSpcReduction="20000"/>
          </a:bodyPr>
          <a:lstStyle/>
          <a:p>
            <a:r>
              <a:rPr lang="en-US" dirty="0"/>
              <a:t>The clear property specifies what should happen with the element that is next to a floating element</a:t>
            </a:r>
            <a:r>
              <a:rPr lang="en-US" dirty="0" smtClean="0"/>
              <a:t>.</a:t>
            </a:r>
            <a:endParaRPr lang="en-US" dirty="0"/>
          </a:p>
          <a:p>
            <a:r>
              <a:rPr lang="en-US" dirty="0"/>
              <a:t>The clear property can have one of the following values</a:t>
            </a:r>
            <a:r>
              <a:rPr lang="en-US" dirty="0" smtClean="0"/>
              <a:t>:</a:t>
            </a:r>
            <a:endParaRPr lang="en-US" dirty="0"/>
          </a:p>
          <a:p>
            <a:pPr lvl="1"/>
            <a:r>
              <a:rPr lang="en-US" dirty="0"/>
              <a:t>none - The element is not pushed below left or right floated elements. This is default</a:t>
            </a:r>
          </a:p>
          <a:p>
            <a:pPr lvl="1"/>
            <a:r>
              <a:rPr lang="en-US" dirty="0"/>
              <a:t>left - The element is pushed below left floated elements</a:t>
            </a:r>
          </a:p>
          <a:p>
            <a:pPr lvl="1"/>
            <a:r>
              <a:rPr lang="en-US" dirty="0"/>
              <a:t>right - The element is pushed below right floated elements</a:t>
            </a:r>
          </a:p>
          <a:p>
            <a:pPr lvl="1"/>
            <a:r>
              <a:rPr lang="en-US" dirty="0"/>
              <a:t>both - The element is pushed below both left and right floated </a:t>
            </a:r>
            <a:r>
              <a:rPr lang="en-US" dirty="0" smtClean="0"/>
              <a:t>elements</a:t>
            </a:r>
          </a:p>
          <a:p>
            <a:pPr lvl="1"/>
            <a:r>
              <a:rPr lang="en-US" dirty="0" smtClean="0"/>
              <a:t>inherit - The element inherits the clear value from its parent</a:t>
            </a:r>
            <a:endParaRPr lang="en-IN" dirty="0"/>
          </a:p>
        </p:txBody>
      </p:sp>
    </p:spTree>
    <p:extLst>
      <p:ext uri="{BB962C8B-B14F-4D97-AF65-F5344CB8AC3E}">
        <p14:creationId xmlns:p14="http://schemas.microsoft.com/office/powerpoint/2010/main" val="1886160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Box Sizing</a:t>
            </a:r>
            <a:endParaRPr lang="en-IN" dirty="0"/>
          </a:p>
        </p:txBody>
      </p:sp>
      <p:sp>
        <p:nvSpPr>
          <p:cNvPr id="3" name="Subtitle 2"/>
          <p:cNvSpPr>
            <a:spLocks noGrp="1"/>
          </p:cNvSpPr>
          <p:nvPr>
            <p:ph idx="1"/>
          </p:nvPr>
        </p:nvSpPr>
        <p:spPr/>
        <p:txBody>
          <a:bodyPr>
            <a:normAutofit/>
          </a:bodyPr>
          <a:lstStyle/>
          <a:p>
            <a:r>
              <a:rPr lang="en-US" dirty="0"/>
              <a:t>The CSS box-sizing property allows us to include the padding and border in an element's total width and height</a:t>
            </a:r>
            <a:r>
              <a:rPr lang="en-US" dirty="0" smtClean="0"/>
              <a:t>.</a:t>
            </a:r>
          </a:p>
          <a:p>
            <a:r>
              <a:rPr lang="en-US" dirty="0" smtClean="0"/>
              <a:t>This property is used when you want to clearly define perfect width &amp; height for your elements.</a:t>
            </a:r>
            <a:endParaRPr lang="en-US" dirty="0"/>
          </a:p>
        </p:txBody>
      </p:sp>
    </p:spTree>
    <p:extLst>
      <p:ext uri="{BB962C8B-B14F-4D97-AF65-F5344CB8AC3E}">
        <p14:creationId xmlns:p14="http://schemas.microsoft.com/office/powerpoint/2010/main" val="197358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Media Query</a:t>
            </a:r>
            <a:endParaRPr lang="en-IN" dirty="0"/>
          </a:p>
        </p:txBody>
      </p:sp>
      <p:sp>
        <p:nvSpPr>
          <p:cNvPr id="3" name="Subtitle 2"/>
          <p:cNvSpPr>
            <a:spLocks noGrp="1"/>
          </p:cNvSpPr>
          <p:nvPr>
            <p:ph idx="1"/>
          </p:nvPr>
        </p:nvSpPr>
        <p:spPr/>
        <p:txBody>
          <a:bodyPr>
            <a:normAutofit lnSpcReduction="10000"/>
          </a:bodyPr>
          <a:lstStyle/>
          <a:p>
            <a:r>
              <a:rPr lang="en-US" dirty="0"/>
              <a:t>Media queries in CSS3 extended the CSS2 media types idea: Instead of looking for a type of device, they look at the capability of the device</a:t>
            </a:r>
            <a:r>
              <a:rPr lang="en-US" dirty="0" smtClean="0"/>
              <a:t>.</a:t>
            </a:r>
            <a:endParaRPr lang="en-US" dirty="0"/>
          </a:p>
          <a:p>
            <a:r>
              <a:rPr lang="en-US" dirty="0"/>
              <a:t>Media queries can be used to check many things, such as</a:t>
            </a:r>
            <a:r>
              <a:rPr lang="en-US" dirty="0" smtClean="0"/>
              <a:t>:</a:t>
            </a:r>
            <a:endParaRPr lang="en-US" dirty="0"/>
          </a:p>
          <a:p>
            <a:pPr lvl="1"/>
            <a:r>
              <a:rPr lang="en-US" dirty="0"/>
              <a:t>width and height of the viewport</a:t>
            </a:r>
          </a:p>
          <a:p>
            <a:pPr lvl="1"/>
            <a:r>
              <a:rPr lang="en-US" dirty="0"/>
              <a:t>width and height of the device</a:t>
            </a:r>
          </a:p>
          <a:p>
            <a:pPr lvl="1"/>
            <a:r>
              <a:rPr lang="en-US" dirty="0"/>
              <a:t>orientation (is the tablet/phone in landscape or portrait mode?)</a:t>
            </a:r>
          </a:p>
          <a:p>
            <a:pPr lvl="1"/>
            <a:r>
              <a:rPr lang="en-US" dirty="0"/>
              <a:t>resolution</a:t>
            </a:r>
          </a:p>
          <a:p>
            <a:r>
              <a:rPr lang="en-US" dirty="0"/>
              <a:t>Using media queries are a popular technique for delivering a tailored style sheet to desktops, laptops, tablets, and mobile phones</a:t>
            </a:r>
            <a:endParaRPr lang="en-US" dirty="0"/>
          </a:p>
        </p:txBody>
      </p:sp>
    </p:spTree>
    <p:extLst>
      <p:ext uri="{BB962C8B-B14F-4D97-AF65-F5344CB8AC3E}">
        <p14:creationId xmlns:p14="http://schemas.microsoft.com/office/powerpoint/2010/main" val="3409091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Media </a:t>
            </a:r>
            <a:r>
              <a:rPr lang="en-IN" dirty="0" smtClean="0"/>
              <a:t>Query Syntax</a:t>
            </a:r>
            <a:endParaRPr lang="en-IN" dirty="0"/>
          </a:p>
        </p:txBody>
      </p:sp>
      <p:sp>
        <p:nvSpPr>
          <p:cNvPr id="3" name="Subtitle 2"/>
          <p:cNvSpPr>
            <a:spLocks noGrp="1"/>
          </p:cNvSpPr>
          <p:nvPr>
            <p:ph idx="1"/>
          </p:nvPr>
        </p:nvSpPr>
        <p:spPr/>
        <p:txBody>
          <a:bodyPr>
            <a:normAutofit/>
          </a:bodyPr>
          <a:lstStyle/>
          <a:p>
            <a:r>
              <a:rPr lang="en-US" dirty="0"/>
              <a:t>The result of the query is true if the specified media type matches the type of device the document is being displayed on and all expressions in the media query are true. When a media query is true, the corresponding style sheet or style rules are applied, following the normal cascading rules</a:t>
            </a:r>
            <a:r>
              <a:rPr lang="en-US" dirty="0" smtClean="0"/>
              <a:t>.</a:t>
            </a:r>
            <a:endParaRPr lang="en-US" dirty="0"/>
          </a:p>
          <a:p>
            <a:r>
              <a:rPr lang="en-US" dirty="0"/>
              <a:t>Unless you use the not or only operators, the media type is optional and the all type will be implied</a:t>
            </a:r>
            <a:r>
              <a:rPr lang="en-US" dirty="0" smtClean="0"/>
              <a:t>.</a:t>
            </a:r>
          </a:p>
          <a:p>
            <a:pPr lvl="1"/>
            <a:r>
              <a:rPr lang="en-US" dirty="0"/>
              <a:t>@media </a:t>
            </a:r>
            <a:r>
              <a:rPr lang="en-US" dirty="0" err="1"/>
              <a:t>not|only</a:t>
            </a:r>
            <a:r>
              <a:rPr lang="en-US" dirty="0"/>
              <a:t> </a:t>
            </a:r>
            <a:r>
              <a:rPr lang="en-US" dirty="0" err="1"/>
              <a:t>mediatype</a:t>
            </a:r>
            <a:r>
              <a:rPr lang="en-US" dirty="0"/>
              <a:t> and (expressions) </a:t>
            </a:r>
            <a:r>
              <a:rPr lang="en-US" dirty="0" smtClean="0"/>
              <a:t>{  </a:t>
            </a:r>
            <a:r>
              <a:rPr lang="en-US" dirty="0"/>
              <a:t>CSS-Code</a:t>
            </a:r>
            <a:r>
              <a:rPr lang="en-US" dirty="0" smtClean="0"/>
              <a:t>; }</a:t>
            </a:r>
          </a:p>
          <a:p>
            <a:r>
              <a:rPr lang="en-US" dirty="0">
                <a:effectLst/>
              </a:rPr>
              <a:t>You can also have different stylesheets for different media</a:t>
            </a:r>
            <a:r>
              <a:rPr lang="en-US" dirty="0" smtClean="0">
                <a:effectLst/>
              </a:rPr>
              <a:t>:</a:t>
            </a:r>
          </a:p>
          <a:p>
            <a:pPr lvl="1"/>
            <a:r>
              <a:rPr lang="en-US" dirty="0"/>
              <a:t>&lt;link </a:t>
            </a:r>
            <a:r>
              <a:rPr lang="en-US" dirty="0" err="1"/>
              <a:t>rel</a:t>
            </a:r>
            <a:r>
              <a:rPr lang="en-US" dirty="0"/>
              <a:t>="stylesheet" media="</a:t>
            </a:r>
            <a:r>
              <a:rPr lang="en-US" dirty="0" err="1"/>
              <a:t>mediatype</a:t>
            </a:r>
            <a:r>
              <a:rPr lang="en-US" dirty="0"/>
              <a:t> </a:t>
            </a:r>
            <a:r>
              <a:rPr lang="en-US" dirty="0" err="1"/>
              <a:t>and|not|only</a:t>
            </a:r>
            <a:r>
              <a:rPr lang="en-US" dirty="0"/>
              <a:t> (expressions)" href="print.css"&gt;</a:t>
            </a:r>
            <a:endParaRPr lang="en-US" dirty="0"/>
          </a:p>
        </p:txBody>
      </p:sp>
    </p:spTree>
    <p:extLst>
      <p:ext uri="{BB962C8B-B14F-4D97-AF65-F5344CB8AC3E}">
        <p14:creationId xmlns:p14="http://schemas.microsoft.com/office/powerpoint/2010/main" val="25605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Add CSS?</a:t>
            </a:r>
            <a:endParaRPr lang="en-IN" dirty="0"/>
          </a:p>
        </p:txBody>
      </p:sp>
      <p:sp>
        <p:nvSpPr>
          <p:cNvPr id="3" name="Subtitle 2"/>
          <p:cNvSpPr>
            <a:spLocks noGrp="1"/>
          </p:cNvSpPr>
          <p:nvPr>
            <p:ph idx="1"/>
          </p:nvPr>
        </p:nvSpPr>
        <p:spPr/>
        <p:txBody>
          <a:bodyPr>
            <a:normAutofit fontScale="92500" lnSpcReduction="20000"/>
          </a:bodyPr>
          <a:lstStyle/>
          <a:p>
            <a:r>
              <a:rPr lang="en-US" dirty="0"/>
              <a:t>There are three ways of inserting a style sheet</a:t>
            </a:r>
            <a:r>
              <a:rPr lang="en-US" dirty="0" smtClean="0"/>
              <a:t>:</a:t>
            </a:r>
            <a:endParaRPr lang="en-US" dirty="0"/>
          </a:p>
          <a:p>
            <a:pPr lvl="1"/>
            <a:r>
              <a:rPr lang="en-US" dirty="0"/>
              <a:t>External </a:t>
            </a:r>
            <a:r>
              <a:rPr lang="en-US" dirty="0" smtClean="0"/>
              <a:t>CSS</a:t>
            </a:r>
          </a:p>
          <a:p>
            <a:pPr lvl="2"/>
            <a:r>
              <a:rPr lang="en-US" dirty="0"/>
              <a:t>With </a:t>
            </a:r>
            <a:r>
              <a:rPr lang="en-US" dirty="0" smtClean="0"/>
              <a:t>this type, </a:t>
            </a:r>
            <a:r>
              <a:rPr lang="en-US" dirty="0"/>
              <a:t>you can change the look of an entire website by changing just one </a:t>
            </a:r>
            <a:r>
              <a:rPr lang="en-US" dirty="0" smtClean="0"/>
              <a:t>file</a:t>
            </a:r>
            <a:r>
              <a:rPr lang="en-US" dirty="0"/>
              <a:t>.</a:t>
            </a:r>
          </a:p>
          <a:p>
            <a:pPr lvl="2"/>
            <a:r>
              <a:rPr lang="en-US" dirty="0"/>
              <a:t>Each HTML page must include a reference to the external style sheet file inside the &lt;link&gt; element, inside the head section. (&lt;link </a:t>
            </a:r>
            <a:r>
              <a:rPr lang="en-US" dirty="0" err="1"/>
              <a:t>rel</a:t>
            </a:r>
            <a:r>
              <a:rPr lang="en-US" dirty="0"/>
              <a:t>="stylesheet" href</a:t>
            </a:r>
            <a:r>
              <a:rPr lang="en-US" dirty="0" smtClean="0"/>
              <a:t>=“firstPageStyle.css</a:t>
            </a:r>
            <a:r>
              <a:rPr lang="en-US" dirty="0"/>
              <a:t>"&gt;)</a:t>
            </a:r>
          </a:p>
          <a:p>
            <a:pPr lvl="1"/>
            <a:r>
              <a:rPr lang="en-US" dirty="0"/>
              <a:t>Internal </a:t>
            </a:r>
            <a:r>
              <a:rPr lang="en-US" dirty="0" smtClean="0"/>
              <a:t>CSS</a:t>
            </a:r>
          </a:p>
          <a:p>
            <a:pPr lvl="2"/>
            <a:r>
              <a:rPr lang="en-US" dirty="0"/>
              <a:t>An internal style sheet may be used if one single HTML page has a unique </a:t>
            </a:r>
            <a:r>
              <a:rPr lang="en-US" dirty="0" smtClean="0"/>
              <a:t>style</a:t>
            </a:r>
            <a:r>
              <a:rPr lang="en-US" dirty="0"/>
              <a:t>.</a:t>
            </a:r>
          </a:p>
          <a:p>
            <a:pPr lvl="2"/>
            <a:r>
              <a:rPr lang="en-US" dirty="0"/>
              <a:t>The internal style is defined inside the &lt;style&gt; element, inside the head section.</a:t>
            </a:r>
          </a:p>
          <a:p>
            <a:pPr lvl="1"/>
            <a:r>
              <a:rPr lang="en-US" dirty="0"/>
              <a:t>Inline </a:t>
            </a:r>
            <a:r>
              <a:rPr lang="en-US" dirty="0" smtClean="0"/>
              <a:t>CSS</a:t>
            </a:r>
          </a:p>
          <a:p>
            <a:pPr lvl="2"/>
            <a:r>
              <a:rPr lang="en-US" dirty="0"/>
              <a:t>An inline style may be used to apply a unique style for a single element</a:t>
            </a:r>
            <a:r>
              <a:rPr lang="en-US" dirty="0" smtClean="0"/>
              <a:t>.</a:t>
            </a:r>
            <a:endParaRPr lang="en-US" dirty="0"/>
          </a:p>
          <a:p>
            <a:pPr lvl="2"/>
            <a:r>
              <a:rPr lang="en-US" dirty="0"/>
              <a:t>To use inline styles, add the style attribute to the relevant element. The style attribute can contain any CSS property.</a:t>
            </a:r>
            <a:endParaRPr lang="en-IN" dirty="0"/>
          </a:p>
        </p:txBody>
      </p:sp>
    </p:spTree>
    <p:extLst>
      <p:ext uri="{BB962C8B-B14F-4D97-AF65-F5344CB8AC3E}">
        <p14:creationId xmlns:p14="http://schemas.microsoft.com/office/powerpoint/2010/main" val="1836436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Color</a:t>
            </a:r>
            <a:endParaRPr lang="en-IN" dirty="0"/>
          </a:p>
        </p:txBody>
      </p:sp>
      <p:sp>
        <p:nvSpPr>
          <p:cNvPr id="3" name="Subtitle 2"/>
          <p:cNvSpPr>
            <a:spLocks noGrp="1"/>
          </p:cNvSpPr>
          <p:nvPr>
            <p:ph idx="1"/>
          </p:nvPr>
        </p:nvSpPr>
        <p:spPr/>
        <p:txBody>
          <a:bodyPr>
            <a:normAutofit/>
          </a:bodyPr>
          <a:lstStyle/>
          <a:p>
            <a:r>
              <a:rPr lang="en-US" dirty="0" smtClean="0"/>
              <a:t>There are 6 different ways for applying color in CSS</a:t>
            </a:r>
          </a:p>
          <a:p>
            <a:pPr lvl="1"/>
            <a:r>
              <a:rPr lang="en-US" dirty="0" smtClean="0"/>
              <a:t>Using 140 Standard Color Name (red, lime, cyan)</a:t>
            </a:r>
          </a:p>
          <a:p>
            <a:pPr lvl="1"/>
            <a:r>
              <a:rPr lang="en-US" dirty="0"/>
              <a:t>RGB (</a:t>
            </a:r>
            <a:r>
              <a:rPr lang="en-US" dirty="0" err="1" smtClean="0"/>
              <a:t>rgb</a:t>
            </a:r>
            <a:r>
              <a:rPr lang="en-US" dirty="0" smtClean="0"/>
              <a:t>(52, 199</a:t>
            </a:r>
            <a:r>
              <a:rPr lang="en-US" dirty="0"/>
              <a:t>, 71))</a:t>
            </a:r>
            <a:endParaRPr lang="en-US" dirty="0" smtClean="0"/>
          </a:p>
          <a:p>
            <a:pPr lvl="1"/>
            <a:r>
              <a:rPr lang="en-US" dirty="0" smtClean="0"/>
              <a:t>HSL (</a:t>
            </a:r>
            <a:r>
              <a:rPr lang="en-US" dirty="0" err="1" smtClean="0"/>
              <a:t>hsl</a:t>
            </a:r>
            <a:r>
              <a:rPr lang="en-US" dirty="0" smtClean="0"/>
              <a:t>(52, 30%, 60%))</a:t>
            </a:r>
          </a:p>
          <a:p>
            <a:pPr lvl="1"/>
            <a:r>
              <a:rPr lang="en-US" dirty="0" smtClean="0"/>
              <a:t>HEX (#FFFF00)</a:t>
            </a:r>
          </a:p>
          <a:p>
            <a:pPr lvl="1"/>
            <a:r>
              <a:rPr lang="en-US" dirty="0" smtClean="0"/>
              <a:t>RGBA (</a:t>
            </a:r>
            <a:r>
              <a:rPr lang="en-IN" dirty="0" err="1" smtClean="0">
                <a:effectLst/>
              </a:rPr>
              <a:t>rgb</a:t>
            </a:r>
            <a:r>
              <a:rPr lang="en-IN" dirty="0" smtClean="0">
                <a:effectLst/>
              </a:rPr>
              <a:t>(25, 79</a:t>
            </a:r>
            <a:r>
              <a:rPr lang="en-IN" dirty="0">
                <a:effectLst/>
              </a:rPr>
              <a:t>, </a:t>
            </a:r>
            <a:r>
              <a:rPr lang="en-IN" dirty="0" smtClean="0">
                <a:effectLst/>
              </a:rPr>
              <a:t>91, 0.8)</a:t>
            </a:r>
            <a:r>
              <a:rPr lang="en-US" dirty="0" smtClean="0"/>
              <a:t>)</a:t>
            </a:r>
          </a:p>
          <a:p>
            <a:pPr lvl="1"/>
            <a:r>
              <a:rPr lang="en-US" dirty="0" smtClean="0"/>
              <a:t>HSLA (</a:t>
            </a:r>
            <a:r>
              <a:rPr lang="en-IN" dirty="0" err="1" smtClean="0">
                <a:effectLst/>
              </a:rPr>
              <a:t>hsl</a:t>
            </a:r>
            <a:r>
              <a:rPr lang="en-IN" dirty="0" smtClean="0">
                <a:effectLst/>
              </a:rPr>
              <a:t>(55</a:t>
            </a:r>
            <a:r>
              <a:rPr lang="en-IN" dirty="0">
                <a:effectLst/>
              </a:rPr>
              <a:t>, </a:t>
            </a:r>
            <a:r>
              <a:rPr lang="en-IN" dirty="0" smtClean="0">
                <a:effectLst/>
              </a:rPr>
              <a:t>9%, 14%, 0.4)</a:t>
            </a:r>
            <a:r>
              <a:rPr lang="en-US" dirty="0" smtClean="0"/>
              <a:t>)</a:t>
            </a:r>
            <a:endParaRPr lang="en-IN" dirty="0"/>
          </a:p>
        </p:txBody>
      </p:sp>
    </p:spTree>
    <p:extLst>
      <p:ext uri="{BB962C8B-B14F-4D97-AF65-F5344CB8AC3E}">
        <p14:creationId xmlns:p14="http://schemas.microsoft.com/office/powerpoint/2010/main" val="1808314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Color</a:t>
            </a:r>
            <a:endParaRPr lang="en-IN" dirty="0"/>
          </a:p>
        </p:txBody>
      </p:sp>
      <p:sp>
        <p:nvSpPr>
          <p:cNvPr id="3" name="Subtitle 2"/>
          <p:cNvSpPr>
            <a:spLocks noGrp="1"/>
          </p:cNvSpPr>
          <p:nvPr>
            <p:ph idx="1"/>
          </p:nvPr>
        </p:nvSpPr>
        <p:spPr/>
        <p:txBody>
          <a:bodyPr>
            <a:normAutofit/>
          </a:bodyPr>
          <a:lstStyle/>
          <a:p>
            <a:r>
              <a:rPr lang="en-IN" dirty="0"/>
              <a:t>CSS Background </a:t>
            </a:r>
            <a:r>
              <a:rPr lang="en-IN" dirty="0" smtClean="0"/>
              <a:t>Color</a:t>
            </a:r>
          </a:p>
          <a:p>
            <a:pPr lvl="1"/>
            <a:r>
              <a:rPr lang="en-IN" dirty="0" smtClean="0"/>
              <a:t>background-</a:t>
            </a:r>
            <a:r>
              <a:rPr lang="en-IN" dirty="0" err="1" smtClean="0"/>
              <a:t>color</a:t>
            </a:r>
            <a:r>
              <a:rPr lang="en-IN" dirty="0" smtClean="0"/>
              <a:t>:#00bb99;</a:t>
            </a:r>
          </a:p>
          <a:p>
            <a:r>
              <a:rPr lang="en-IN" dirty="0">
                <a:effectLst/>
              </a:rPr>
              <a:t>CSS Text Color</a:t>
            </a:r>
          </a:p>
          <a:p>
            <a:pPr lvl="1"/>
            <a:r>
              <a:rPr lang="en-IN" dirty="0" err="1" smtClean="0"/>
              <a:t>color:blue</a:t>
            </a:r>
            <a:r>
              <a:rPr lang="en-IN" dirty="0" smtClean="0"/>
              <a:t>;</a:t>
            </a:r>
          </a:p>
          <a:p>
            <a:r>
              <a:rPr lang="en-IN" dirty="0"/>
              <a:t>CSS Border </a:t>
            </a:r>
            <a:r>
              <a:rPr lang="en-IN" dirty="0" smtClean="0"/>
              <a:t>Color</a:t>
            </a:r>
          </a:p>
          <a:p>
            <a:pPr lvl="1"/>
            <a:r>
              <a:rPr lang="en-IN" dirty="0"/>
              <a:t>border-</a:t>
            </a:r>
            <a:r>
              <a:rPr lang="en-IN" dirty="0" err="1"/>
              <a:t>color</a:t>
            </a:r>
            <a:r>
              <a:rPr lang="en-IN" dirty="0"/>
              <a:t>: </a:t>
            </a:r>
            <a:r>
              <a:rPr lang="en-IN" dirty="0" err="1" smtClean="0"/>
              <a:t>rgb</a:t>
            </a:r>
            <a:r>
              <a:rPr lang="en-IN" dirty="0" smtClean="0"/>
              <a:t>(214,147,21);</a:t>
            </a:r>
          </a:p>
          <a:p>
            <a:pPr lvl="1"/>
            <a:endParaRPr lang="en-IN" dirty="0"/>
          </a:p>
        </p:txBody>
      </p:sp>
    </p:spTree>
    <p:extLst>
      <p:ext uri="{BB962C8B-B14F-4D97-AF65-F5344CB8AC3E}">
        <p14:creationId xmlns:p14="http://schemas.microsoft.com/office/powerpoint/2010/main" val="1371505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Background</a:t>
            </a:r>
            <a:endParaRPr lang="en-IN" dirty="0"/>
          </a:p>
        </p:txBody>
      </p:sp>
      <p:sp>
        <p:nvSpPr>
          <p:cNvPr id="3" name="Subtitle 2"/>
          <p:cNvSpPr>
            <a:spLocks noGrp="1"/>
          </p:cNvSpPr>
          <p:nvPr>
            <p:ph idx="1"/>
          </p:nvPr>
        </p:nvSpPr>
        <p:spPr/>
        <p:txBody>
          <a:bodyPr>
            <a:normAutofit/>
          </a:bodyPr>
          <a:lstStyle/>
          <a:p>
            <a:r>
              <a:rPr lang="en-IN" dirty="0" smtClean="0"/>
              <a:t>The following properties are used </a:t>
            </a:r>
            <a:r>
              <a:rPr lang="en-US" dirty="0" smtClean="0"/>
              <a:t>to </a:t>
            </a:r>
            <a:r>
              <a:rPr lang="en-US" dirty="0"/>
              <a:t>add background effects for elements</a:t>
            </a:r>
            <a:r>
              <a:rPr lang="en-US" dirty="0" smtClean="0"/>
              <a:t>.</a:t>
            </a:r>
          </a:p>
          <a:p>
            <a:pPr lvl="1"/>
            <a:r>
              <a:rPr lang="en-US" dirty="0"/>
              <a:t>background-color (specifies the background color of an </a:t>
            </a:r>
            <a:r>
              <a:rPr lang="en-US" dirty="0" smtClean="0"/>
              <a:t>element)</a:t>
            </a:r>
            <a:endParaRPr lang="en-US" dirty="0"/>
          </a:p>
          <a:p>
            <a:pPr lvl="1"/>
            <a:r>
              <a:rPr lang="en-US" dirty="0"/>
              <a:t>background-image (specifies an image to use as the background of an </a:t>
            </a:r>
            <a:r>
              <a:rPr lang="en-US" dirty="0" smtClean="0"/>
              <a:t>element)</a:t>
            </a:r>
            <a:endParaRPr lang="en-US" dirty="0"/>
          </a:p>
          <a:p>
            <a:pPr lvl="1"/>
            <a:r>
              <a:rPr lang="en-US" dirty="0" smtClean="0"/>
              <a:t>background-repeat (helps to control the repetition of image vertically &amp; horizontally)</a:t>
            </a:r>
            <a:endParaRPr lang="en-US" dirty="0"/>
          </a:p>
          <a:p>
            <a:pPr lvl="1"/>
            <a:r>
              <a:rPr lang="en-US" dirty="0"/>
              <a:t>background-attachment (specifies whether the background image should scroll or be </a:t>
            </a:r>
            <a:r>
              <a:rPr lang="en-US" dirty="0" smtClean="0"/>
              <a:t>fixed)</a:t>
            </a:r>
            <a:endParaRPr lang="en-US" dirty="0"/>
          </a:p>
          <a:p>
            <a:pPr lvl="1"/>
            <a:r>
              <a:rPr lang="en-US" dirty="0"/>
              <a:t>background-position (specify the position of the background </a:t>
            </a:r>
            <a:r>
              <a:rPr lang="en-US" dirty="0" smtClean="0"/>
              <a:t>image)</a:t>
            </a:r>
          </a:p>
          <a:p>
            <a:pPr lvl="1"/>
            <a:r>
              <a:rPr lang="en-US" dirty="0" smtClean="0"/>
              <a:t>Background-size (</a:t>
            </a:r>
            <a:r>
              <a:rPr lang="en-US" dirty="0">
                <a:effectLst/>
              </a:rPr>
              <a:t>specifies the size of the background </a:t>
            </a:r>
            <a:r>
              <a:rPr lang="en-US" dirty="0" smtClean="0">
                <a:effectLst/>
              </a:rPr>
              <a:t>images)</a:t>
            </a:r>
            <a:endParaRPr lang="en-US" dirty="0"/>
          </a:p>
          <a:p>
            <a:pPr lvl="1"/>
            <a:r>
              <a:rPr lang="en-US" dirty="0"/>
              <a:t>background (shorthand property)</a:t>
            </a:r>
            <a:endParaRPr lang="en-IN" dirty="0" smtClean="0"/>
          </a:p>
          <a:p>
            <a:pPr lvl="1"/>
            <a:endParaRPr lang="en-IN" dirty="0"/>
          </a:p>
        </p:txBody>
      </p:sp>
    </p:spTree>
    <p:extLst>
      <p:ext uri="{BB962C8B-B14F-4D97-AF65-F5344CB8AC3E}">
        <p14:creationId xmlns:p14="http://schemas.microsoft.com/office/powerpoint/2010/main" val="1503089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Borders</a:t>
            </a:r>
            <a:endParaRPr lang="en-IN" dirty="0"/>
          </a:p>
        </p:txBody>
      </p:sp>
      <p:sp>
        <p:nvSpPr>
          <p:cNvPr id="3" name="Subtitle 2"/>
          <p:cNvSpPr>
            <a:spLocks noGrp="1"/>
          </p:cNvSpPr>
          <p:nvPr>
            <p:ph idx="1"/>
          </p:nvPr>
        </p:nvSpPr>
        <p:spPr/>
        <p:txBody>
          <a:bodyPr>
            <a:normAutofit/>
          </a:bodyPr>
          <a:lstStyle/>
          <a:p>
            <a:r>
              <a:rPr lang="en-IN" dirty="0" smtClean="0"/>
              <a:t>The following properties are used </a:t>
            </a:r>
            <a:r>
              <a:rPr lang="en-US" dirty="0" smtClean="0"/>
              <a:t>to add border </a:t>
            </a:r>
            <a:r>
              <a:rPr lang="en-US" dirty="0"/>
              <a:t>effects for elements</a:t>
            </a:r>
            <a:r>
              <a:rPr lang="en-US" dirty="0" smtClean="0"/>
              <a:t>.</a:t>
            </a:r>
          </a:p>
          <a:p>
            <a:pPr lvl="1"/>
            <a:r>
              <a:rPr lang="en-US" dirty="0" smtClean="0"/>
              <a:t>border-width</a:t>
            </a:r>
          </a:p>
          <a:p>
            <a:pPr lvl="1"/>
            <a:r>
              <a:rPr lang="en-US" dirty="0" smtClean="0"/>
              <a:t>border-style</a:t>
            </a:r>
          </a:p>
          <a:p>
            <a:pPr lvl="1"/>
            <a:r>
              <a:rPr lang="en-US" dirty="0" smtClean="0"/>
              <a:t>border -color</a:t>
            </a:r>
            <a:endParaRPr lang="en-US" dirty="0"/>
          </a:p>
          <a:p>
            <a:pPr lvl="1"/>
            <a:r>
              <a:rPr lang="en-US" dirty="0"/>
              <a:t>b</a:t>
            </a:r>
            <a:r>
              <a:rPr lang="en-US" dirty="0" smtClean="0"/>
              <a:t>order-radius</a:t>
            </a:r>
            <a:endParaRPr lang="en-US" dirty="0"/>
          </a:p>
          <a:p>
            <a:pPr lvl="1"/>
            <a:r>
              <a:rPr lang="en-US" dirty="0" smtClean="0"/>
              <a:t>border </a:t>
            </a:r>
            <a:r>
              <a:rPr lang="en-US" dirty="0"/>
              <a:t>(shorthand property</a:t>
            </a:r>
            <a:r>
              <a:rPr lang="en-US" dirty="0" smtClean="0"/>
              <a:t>)</a:t>
            </a:r>
            <a:endParaRPr lang="en-IN" dirty="0" smtClean="0"/>
          </a:p>
          <a:p>
            <a:pPr lvl="1"/>
            <a:endParaRPr lang="en-IN" dirty="0"/>
          </a:p>
        </p:txBody>
      </p:sp>
    </p:spTree>
    <p:extLst>
      <p:ext uri="{BB962C8B-B14F-4D97-AF65-F5344CB8AC3E}">
        <p14:creationId xmlns:p14="http://schemas.microsoft.com/office/powerpoint/2010/main" val="2407597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Border Side</a:t>
            </a:r>
            <a:endParaRPr lang="en-IN" dirty="0"/>
          </a:p>
        </p:txBody>
      </p:sp>
      <p:sp>
        <p:nvSpPr>
          <p:cNvPr id="3" name="Subtitle 2"/>
          <p:cNvSpPr>
            <a:spLocks noGrp="1"/>
          </p:cNvSpPr>
          <p:nvPr>
            <p:ph idx="1"/>
          </p:nvPr>
        </p:nvSpPr>
        <p:spPr/>
        <p:txBody>
          <a:bodyPr>
            <a:normAutofit fontScale="70000" lnSpcReduction="20000"/>
          </a:bodyPr>
          <a:lstStyle/>
          <a:p>
            <a:r>
              <a:rPr lang="en-US" dirty="0"/>
              <a:t>In CSS, there are also properties for specifying each of the borders (top, right, bottom, and left</a:t>
            </a:r>
            <a:r>
              <a:rPr lang="en-US" dirty="0" smtClean="0"/>
              <a:t>):</a:t>
            </a:r>
          </a:p>
          <a:p>
            <a:pPr lvl="1"/>
            <a:r>
              <a:rPr lang="en-US" dirty="0"/>
              <a:t>If the border-style property has four values</a:t>
            </a:r>
            <a:r>
              <a:rPr lang="en-US" dirty="0" smtClean="0"/>
              <a:t>:</a:t>
            </a:r>
            <a:endParaRPr lang="en-US" dirty="0"/>
          </a:p>
          <a:p>
            <a:pPr lvl="2"/>
            <a:r>
              <a:rPr lang="en-US" dirty="0"/>
              <a:t>border-style: dotted solid double dashed;</a:t>
            </a:r>
          </a:p>
          <a:p>
            <a:pPr lvl="2"/>
            <a:r>
              <a:rPr lang="en-US" dirty="0"/>
              <a:t>top border is </a:t>
            </a:r>
            <a:r>
              <a:rPr lang="en-US" dirty="0" smtClean="0"/>
              <a:t>dotted, right </a:t>
            </a:r>
            <a:r>
              <a:rPr lang="en-US" dirty="0"/>
              <a:t>border is </a:t>
            </a:r>
            <a:r>
              <a:rPr lang="en-US" dirty="0" smtClean="0"/>
              <a:t>solid, bottom </a:t>
            </a:r>
            <a:r>
              <a:rPr lang="en-US" dirty="0"/>
              <a:t>border is </a:t>
            </a:r>
            <a:r>
              <a:rPr lang="en-US" dirty="0" smtClean="0"/>
              <a:t>double, left </a:t>
            </a:r>
            <a:r>
              <a:rPr lang="en-US" dirty="0"/>
              <a:t>border is dashed</a:t>
            </a:r>
          </a:p>
          <a:p>
            <a:pPr lvl="1"/>
            <a:r>
              <a:rPr lang="en-US" dirty="0"/>
              <a:t>If the border-style property has three values</a:t>
            </a:r>
            <a:r>
              <a:rPr lang="en-US" dirty="0" smtClean="0"/>
              <a:t>:</a:t>
            </a:r>
            <a:endParaRPr lang="en-US" dirty="0"/>
          </a:p>
          <a:p>
            <a:pPr lvl="2"/>
            <a:r>
              <a:rPr lang="en-US" dirty="0"/>
              <a:t>border-style: dotted solid double;</a:t>
            </a:r>
          </a:p>
          <a:p>
            <a:pPr lvl="2"/>
            <a:r>
              <a:rPr lang="en-US" dirty="0"/>
              <a:t>top border is </a:t>
            </a:r>
            <a:r>
              <a:rPr lang="en-US" dirty="0" smtClean="0"/>
              <a:t>dotted, right </a:t>
            </a:r>
            <a:r>
              <a:rPr lang="en-US" dirty="0"/>
              <a:t>and left borders are </a:t>
            </a:r>
            <a:r>
              <a:rPr lang="en-US" dirty="0" smtClean="0"/>
              <a:t>solid, bottom </a:t>
            </a:r>
            <a:r>
              <a:rPr lang="en-US" dirty="0"/>
              <a:t>border is double</a:t>
            </a:r>
          </a:p>
          <a:p>
            <a:pPr lvl="1"/>
            <a:r>
              <a:rPr lang="en-US" dirty="0"/>
              <a:t>If the border-style property has two values</a:t>
            </a:r>
            <a:r>
              <a:rPr lang="en-US" dirty="0" smtClean="0"/>
              <a:t>:</a:t>
            </a:r>
            <a:endParaRPr lang="en-US" dirty="0"/>
          </a:p>
          <a:p>
            <a:pPr lvl="2"/>
            <a:r>
              <a:rPr lang="en-US" dirty="0"/>
              <a:t>border-style: dotted solid;</a:t>
            </a:r>
          </a:p>
          <a:p>
            <a:pPr lvl="2"/>
            <a:r>
              <a:rPr lang="en-US" dirty="0"/>
              <a:t>top and bottom borders are </a:t>
            </a:r>
            <a:r>
              <a:rPr lang="en-US" dirty="0" smtClean="0"/>
              <a:t>dotted, right </a:t>
            </a:r>
            <a:r>
              <a:rPr lang="en-US" dirty="0"/>
              <a:t>and left borders are solid</a:t>
            </a:r>
          </a:p>
          <a:p>
            <a:pPr lvl="1"/>
            <a:r>
              <a:rPr lang="en-US" dirty="0"/>
              <a:t>If the border-style property has one value</a:t>
            </a:r>
            <a:r>
              <a:rPr lang="en-US" dirty="0" smtClean="0"/>
              <a:t>:</a:t>
            </a:r>
            <a:endParaRPr lang="en-US" dirty="0"/>
          </a:p>
          <a:p>
            <a:pPr lvl="2"/>
            <a:r>
              <a:rPr lang="en-US" dirty="0"/>
              <a:t>border-style: dotted;</a:t>
            </a:r>
          </a:p>
          <a:p>
            <a:pPr lvl="2"/>
            <a:r>
              <a:rPr lang="en-US" dirty="0"/>
              <a:t>all four borders are </a:t>
            </a:r>
            <a:r>
              <a:rPr lang="en-US" dirty="0" smtClean="0"/>
              <a:t>dotted</a:t>
            </a:r>
          </a:p>
          <a:p>
            <a:r>
              <a:rPr lang="en-US" dirty="0" smtClean="0"/>
              <a:t>This is applicable to border-width &amp; color also.</a:t>
            </a:r>
            <a:endParaRPr lang="en-IN" dirty="0"/>
          </a:p>
        </p:txBody>
      </p:sp>
    </p:spTree>
    <p:extLst>
      <p:ext uri="{BB962C8B-B14F-4D97-AF65-F5344CB8AC3E}">
        <p14:creationId xmlns:p14="http://schemas.microsoft.com/office/powerpoint/2010/main" val="3871776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Text</a:t>
            </a:r>
            <a:endParaRPr lang="en-IN" dirty="0"/>
          </a:p>
        </p:txBody>
      </p:sp>
      <p:sp>
        <p:nvSpPr>
          <p:cNvPr id="3" name="Subtitle 2"/>
          <p:cNvSpPr>
            <a:spLocks noGrp="1"/>
          </p:cNvSpPr>
          <p:nvPr>
            <p:ph idx="1"/>
          </p:nvPr>
        </p:nvSpPr>
        <p:spPr/>
        <p:txBody>
          <a:bodyPr>
            <a:normAutofit fontScale="70000" lnSpcReduction="20000"/>
          </a:bodyPr>
          <a:lstStyle/>
          <a:p>
            <a:r>
              <a:rPr lang="en-US" dirty="0" smtClean="0"/>
              <a:t>Text Color</a:t>
            </a:r>
          </a:p>
          <a:p>
            <a:pPr lvl="1"/>
            <a:r>
              <a:rPr lang="en-US" dirty="0"/>
              <a:t>b</a:t>
            </a:r>
            <a:r>
              <a:rPr lang="en-US" dirty="0" smtClean="0"/>
              <a:t>ackground-color, color</a:t>
            </a:r>
          </a:p>
          <a:p>
            <a:r>
              <a:rPr lang="en-US" dirty="0" smtClean="0"/>
              <a:t>Text Alignment</a:t>
            </a:r>
          </a:p>
          <a:p>
            <a:pPr lvl="1"/>
            <a:r>
              <a:rPr lang="en-IN" dirty="0" smtClean="0"/>
              <a:t>text-align, text-align-last, direction, </a:t>
            </a:r>
            <a:r>
              <a:rPr lang="en-IN" dirty="0" err="1" smtClean="0"/>
              <a:t>unicode</a:t>
            </a:r>
            <a:r>
              <a:rPr lang="en-IN" dirty="0" smtClean="0"/>
              <a:t>-bidi, vertical-align</a:t>
            </a:r>
          </a:p>
          <a:p>
            <a:r>
              <a:rPr lang="en-US" dirty="0" smtClean="0"/>
              <a:t>Text Decoration</a:t>
            </a:r>
          </a:p>
          <a:p>
            <a:pPr lvl="1"/>
            <a:r>
              <a:rPr lang="en-US" dirty="0" smtClean="0"/>
              <a:t>text-decoration-line, text-decoration-color, text-decoration-style, text-decoration-thickness, text-decoration</a:t>
            </a:r>
          </a:p>
          <a:p>
            <a:r>
              <a:rPr lang="en-US" dirty="0" smtClean="0"/>
              <a:t>Text Transformation</a:t>
            </a:r>
          </a:p>
          <a:p>
            <a:pPr lvl="1"/>
            <a:r>
              <a:rPr lang="en-IN" dirty="0" smtClean="0"/>
              <a:t>text-transform</a:t>
            </a:r>
          </a:p>
          <a:p>
            <a:r>
              <a:rPr lang="en-US" dirty="0" smtClean="0"/>
              <a:t>Text Spacing</a:t>
            </a:r>
          </a:p>
          <a:p>
            <a:pPr lvl="1"/>
            <a:r>
              <a:rPr lang="en-US" dirty="0" smtClean="0"/>
              <a:t>text-indent, letter-spacing, line-height, word-spacing, white-space</a:t>
            </a:r>
          </a:p>
          <a:p>
            <a:r>
              <a:rPr lang="en-US" dirty="0" smtClean="0"/>
              <a:t>Text Shadow</a:t>
            </a:r>
          </a:p>
          <a:p>
            <a:pPr lvl="1"/>
            <a:r>
              <a:rPr lang="en-US" dirty="0" smtClean="0"/>
              <a:t>text-shadow</a:t>
            </a:r>
            <a:endParaRPr lang="en-IN" dirty="0"/>
          </a:p>
        </p:txBody>
      </p:sp>
    </p:spTree>
    <p:extLst>
      <p:ext uri="{BB962C8B-B14F-4D97-AF65-F5344CB8AC3E}">
        <p14:creationId xmlns:p14="http://schemas.microsoft.com/office/powerpoint/2010/main" val="19465352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1276</TotalTime>
  <Words>1835</Words>
  <Application>Microsoft Office PowerPoint</Application>
  <PresentationFormat>Widescreen</PresentationFormat>
  <Paragraphs>189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Bookman Old Style</vt:lpstr>
      <vt:lpstr>Rockwell</vt:lpstr>
      <vt:lpstr>Damask</vt:lpstr>
      <vt:lpstr>Module 02</vt:lpstr>
      <vt:lpstr>CSS</vt:lpstr>
      <vt:lpstr>How to Add CSS?</vt:lpstr>
      <vt:lpstr>CSS Color</vt:lpstr>
      <vt:lpstr>CSS Color</vt:lpstr>
      <vt:lpstr>CSS Background</vt:lpstr>
      <vt:lpstr>CSS Borders</vt:lpstr>
      <vt:lpstr>CSS Border Side</vt:lpstr>
      <vt:lpstr>CSS Text</vt:lpstr>
      <vt:lpstr>CSS Font</vt:lpstr>
      <vt:lpstr>CSS Box Model</vt:lpstr>
      <vt:lpstr>CSS Combinators Selectors</vt:lpstr>
      <vt:lpstr>CSS Pseudo Class Selectors</vt:lpstr>
      <vt:lpstr>CSS Pseudo Element Selectors</vt:lpstr>
      <vt:lpstr>CSS Attribute Selectors</vt:lpstr>
      <vt:lpstr>CSS Position</vt:lpstr>
      <vt:lpstr>CSS Static Position</vt:lpstr>
      <vt:lpstr>CSS Relative Position</vt:lpstr>
      <vt:lpstr>CSS Fixed Position</vt:lpstr>
      <vt:lpstr>CSS Absolute Position</vt:lpstr>
      <vt:lpstr>CSS Sticky Position</vt:lpstr>
      <vt:lpstr>CSS Display</vt:lpstr>
      <vt:lpstr>CSS Float &amp; Clear</vt:lpstr>
      <vt:lpstr>CSS Box Sizing</vt:lpstr>
      <vt:lpstr>CSS Media Query</vt:lpstr>
      <vt:lpstr>CSS Media Query Syntax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01</dc:title>
  <dc:creator>Sahaj</dc:creator>
  <cp:lastModifiedBy>Sahaj</cp:lastModifiedBy>
  <cp:revision>89</cp:revision>
  <dcterms:created xsi:type="dcterms:W3CDTF">2022-07-21T01:53:52Z</dcterms:created>
  <dcterms:modified xsi:type="dcterms:W3CDTF">2022-08-06T03:41:05Z</dcterms:modified>
</cp:coreProperties>
</file>