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90" r:id="rId35"/>
    <p:sldId id="289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2" r:id="rId47"/>
    <p:sldId id="303" r:id="rId48"/>
    <p:sldId id="304" r:id="rId49"/>
    <p:sldId id="305" r:id="rId50"/>
    <p:sldId id="306" r:id="rId5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E6DD4-9EBF-4834-A184-0FE2FDFE1731}" type="datetimeFigureOut">
              <a:rPr lang="en-IN" smtClean="0"/>
              <a:t>17-08-2022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7801E-F4B1-4B59-9128-B8FA0A4368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1221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E6DD4-9EBF-4834-A184-0FE2FDFE1731}" type="datetimeFigureOut">
              <a:rPr lang="en-IN" smtClean="0"/>
              <a:t>17-08-2022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7801E-F4B1-4B59-9128-B8FA0A4368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4342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E6DD4-9EBF-4834-A184-0FE2FDFE1731}" type="datetimeFigureOut">
              <a:rPr lang="en-IN" smtClean="0"/>
              <a:t>17-08-2022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7801E-F4B1-4B59-9128-B8FA0A4368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0943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E6DD4-9EBF-4834-A184-0FE2FDFE1731}" type="datetimeFigureOut">
              <a:rPr lang="en-IN" smtClean="0"/>
              <a:t>17-08-2022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7801E-F4B1-4B59-9128-B8FA0A43683A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780953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E6DD4-9EBF-4834-A184-0FE2FDFE1731}" type="datetimeFigureOut">
              <a:rPr lang="en-IN" smtClean="0"/>
              <a:t>17-08-2022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7801E-F4B1-4B59-9128-B8FA0A4368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11185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E6DD4-9EBF-4834-A184-0FE2FDFE1731}" type="datetimeFigureOut">
              <a:rPr lang="en-IN" smtClean="0"/>
              <a:t>17-08-2022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7801E-F4B1-4B59-9128-B8FA0A4368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42722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E6DD4-9EBF-4834-A184-0FE2FDFE1731}" type="datetimeFigureOut">
              <a:rPr lang="en-IN" smtClean="0"/>
              <a:t>17-08-2022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7801E-F4B1-4B59-9128-B8FA0A4368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46475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E6DD4-9EBF-4834-A184-0FE2FDFE1731}" type="datetimeFigureOut">
              <a:rPr lang="en-IN" smtClean="0"/>
              <a:t>17-08-2022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7801E-F4B1-4B59-9128-B8FA0A4368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34583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E6DD4-9EBF-4834-A184-0FE2FDFE1731}" type="datetimeFigureOut">
              <a:rPr lang="en-IN" smtClean="0"/>
              <a:t>17-08-2022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7801E-F4B1-4B59-9128-B8FA0A4368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4363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E6DD4-9EBF-4834-A184-0FE2FDFE1731}" type="datetimeFigureOut">
              <a:rPr lang="en-IN" smtClean="0"/>
              <a:t>17-08-2022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7801E-F4B1-4B59-9128-B8FA0A4368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3523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E6DD4-9EBF-4834-A184-0FE2FDFE1731}" type="datetimeFigureOut">
              <a:rPr lang="en-IN" smtClean="0"/>
              <a:t>17-08-2022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7801E-F4B1-4B59-9128-B8FA0A4368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0387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E6DD4-9EBF-4834-A184-0FE2FDFE1731}" type="datetimeFigureOut">
              <a:rPr lang="en-IN" smtClean="0"/>
              <a:t>17-08-2022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7801E-F4B1-4B59-9128-B8FA0A4368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4386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E6DD4-9EBF-4834-A184-0FE2FDFE1731}" type="datetimeFigureOut">
              <a:rPr lang="en-IN" smtClean="0"/>
              <a:t>17-08-2022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7801E-F4B1-4B59-9128-B8FA0A4368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2587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E6DD4-9EBF-4834-A184-0FE2FDFE1731}" type="datetimeFigureOut">
              <a:rPr lang="en-IN" smtClean="0"/>
              <a:t>17-08-2022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7801E-F4B1-4B59-9128-B8FA0A4368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5929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E6DD4-9EBF-4834-A184-0FE2FDFE1731}" type="datetimeFigureOut">
              <a:rPr lang="en-IN" smtClean="0"/>
              <a:t>17-08-2022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7801E-F4B1-4B59-9128-B8FA0A4368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4590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E6DD4-9EBF-4834-A184-0FE2FDFE1731}" type="datetimeFigureOut">
              <a:rPr lang="en-IN" smtClean="0"/>
              <a:t>17-08-2022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7801E-F4B1-4B59-9128-B8FA0A4368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7831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E6DD4-9EBF-4834-A184-0FE2FDFE1731}" type="datetimeFigureOut">
              <a:rPr lang="en-IN" smtClean="0"/>
              <a:t>17-08-2022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7801E-F4B1-4B59-9128-B8FA0A4368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8797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EE6DD4-9EBF-4834-A184-0FE2FDFE1731}" type="datetimeFigureOut">
              <a:rPr lang="en-IN" smtClean="0"/>
              <a:t>17-08-2022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47801E-F4B1-4B59-9128-B8FA0A4368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0660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Module – 03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JavaScript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471735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Statement, Semicolon &amp; Comments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Statements are syntax constructs and commands that perform actions</a:t>
            </a:r>
            <a:r>
              <a:rPr lang="en-US" dirty="0" smtClean="0"/>
              <a:t>.</a:t>
            </a:r>
          </a:p>
          <a:p>
            <a:pPr lvl="1"/>
            <a:r>
              <a:rPr lang="en-IN" dirty="0"/>
              <a:t>alert(</a:t>
            </a:r>
            <a:r>
              <a:rPr lang="en-IN" dirty="0" smtClean="0"/>
              <a:t>'Hello to the'); </a:t>
            </a:r>
            <a:r>
              <a:rPr lang="en-IN" dirty="0"/>
              <a:t>alert</a:t>
            </a:r>
            <a:r>
              <a:rPr lang="en-IN" dirty="0" smtClean="0"/>
              <a:t>(‘JS 	World');</a:t>
            </a:r>
          </a:p>
          <a:p>
            <a:r>
              <a:rPr lang="en-US" dirty="0">
                <a:effectLst/>
              </a:rPr>
              <a:t>A semicolon may be omitted in most cases when a line break exists</a:t>
            </a:r>
            <a:r>
              <a:rPr lang="en-US" dirty="0" smtClean="0">
                <a:effectLst/>
              </a:rPr>
              <a:t>.</a:t>
            </a:r>
          </a:p>
          <a:p>
            <a:pPr marL="457200" lvl="1" indent="0">
              <a:buNone/>
            </a:pPr>
            <a:r>
              <a:rPr lang="en-US" dirty="0" smtClean="0">
                <a:effectLst/>
              </a:rPr>
              <a:t>alert(“Hello”)</a:t>
            </a:r>
          </a:p>
          <a:p>
            <a:pPr marL="457200" lvl="1" indent="0">
              <a:buNone/>
            </a:pPr>
            <a:r>
              <a:rPr lang="en-US" dirty="0" smtClean="0">
                <a:effectLst/>
              </a:rPr>
              <a:t>alert(“World”)</a:t>
            </a:r>
            <a:endParaRPr lang="en-IN" dirty="0" smtClean="0"/>
          </a:p>
          <a:p>
            <a:r>
              <a:rPr lang="en-IN" dirty="0" smtClean="0">
                <a:effectLst/>
              </a:rPr>
              <a:t>Comments</a:t>
            </a:r>
          </a:p>
          <a:p>
            <a:pPr lvl="1"/>
            <a:r>
              <a:rPr lang="en-IN" dirty="0" smtClean="0">
                <a:effectLst/>
              </a:rPr>
              <a:t>//Single Line Comment</a:t>
            </a:r>
          </a:p>
          <a:p>
            <a:pPr lvl="1"/>
            <a:r>
              <a:rPr lang="en-IN" dirty="0" smtClean="0">
                <a:effectLst/>
              </a:rPr>
              <a:t>/* Multi Line Comment */</a:t>
            </a:r>
            <a:endParaRPr lang="en-US" dirty="0" smtClean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4173114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Variables In JS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IN" dirty="0" smtClean="0"/>
              <a:t>Why Variables?</a:t>
            </a:r>
          </a:p>
          <a:p>
            <a:r>
              <a:rPr lang="en-US" dirty="0"/>
              <a:t>A variable is a “named storage” for data. </a:t>
            </a:r>
            <a:endParaRPr lang="en-US" dirty="0" smtClean="0"/>
          </a:p>
          <a:p>
            <a:r>
              <a:rPr lang="en-US" dirty="0"/>
              <a:t>A variable should be declared only </a:t>
            </a:r>
            <a:r>
              <a:rPr lang="en-US" dirty="0" smtClean="0"/>
              <a:t>once, repeated </a:t>
            </a:r>
            <a:r>
              <a:rPr lang="en-US" dirty="0"/>
              <a:t>declaration </a:t>
            </a:r>
            <a:r>
              <a:rPr lang="en-US" dirty="0" smtClean="0"/>
              <a:t>cause an error (Exception :- </a:t>
            </a:r>
            <a:r>
              <a:rPr lang="en-US" dirty="0" err="1"/>
              <a:t>v</a:t>
            </a:r>
            <a:r>
              <a:rPr lang="en-US" dirty="0" err="1" smtClean="0"/>
              <a:t>ar</a:t>
            </a:r>
            <a:r>
              <a:rPr lang="en-US" dirty="0" smtClean="0"/>
              <a:t>). </a:t>
            </a:r>
          </a:p>
          <a:p>
            <a:r>
              <a:rPr lang="en-US" dirty="0" smtClean="0"/>
              <a:t>Variables are case-sensitive.</a:t>
            </a:r>
          </a:p>
          <a:p>
            <a:r>
              <a:rPr lang="en-US" dirty="0" smtClean="0"/>
              <a:t>Variable name can’t be a reserved keyword. </a:t>
            </a:r>
            <a:r>
              <a:rPr lang="en-US" dirty="0" err="1" smtClean="0"/>
              <a:t>Eg</a:t>
            </a:r>
            <a:r>
              <a:rPr lang="en-US" dirty="0" smtClean="0"/>
              <a:t>:- let, break, if, function etc.</a:t>
            </a:r>
          </a:p>
          <a:p>
            <a:r>
              <a:rPr lang="en-US" dirty="0"/>
              <a:t>There are two limitations on variable names in JavaScript</a:t>
            </a:r>
            <a:r>
              <a:rPr lang="en-US" dirty="0" smtClean="0"/>
              <a:t>:</a:t>
            </a:r>
            <a:endParaRPr lang="en-US" dirty="0"/>
          </a:p>
          <a:p>
            <a:pPr lvl="1"/>
            <a:r>
              <a:rPr lang="en-US" dirty="0"/>
              <a:t>The name must contain only letters, digits, or the symbols $ and _.</a:t>
            </a:r>
          </a:p>
          <a:p>
            <a:pPr lvl="1"/>
            <a:r>
              <a:rPr lang="en-US" dirty="0"/>
              <a:t>The first character must not be a digit.</a:t>
            </a:r>
            <a:endParaRPr lang="en-IN" dirty="0" smtClean="0"/>
          </a:p>
          <a:p>
            <a:r>
              <a:rPr lang="en-IN" dirty="0" smtClean="0"/>
              <a:t>Types of Variable</a:t>
            </a:r>
          </a:p>
          <a:p>
            <a:pPr lvl="1"/>
            <a:r>
              <a:rPr lang="en-IN" dirty="0" smtClean="0"/>
              <a:t>let</a:t>
            </a:r>
          </a:p>
          <a:p>
            <a:pPr lvl="1"/>
            <a:r>
              <a:rPr lang="en-IN" dirty="0" err="1" smtClean="0"/>
              <a:t>var</a:t>
            </a:r>
            <a:endParaRPr lang="en-IN" dirty="0" smtClean="0"/>
          </a:p>
          <a:p>
            <a:pPr lvl="1"/>
            <a:r>
              <a:rPr lang="en-IN" dirty="0" err="1" smtClean="0"/>
              <a:t>const</a:t>
            </a:r>
            <a:endParaRPr lang="en-IN" dirty="0" smtClean="0"/>
          </a:p>
          <a:p>
            <a:pPr lvl="1"/>
            <a:endParaRPr lang="en-IN" dirty="0"/>
          </a:p>
          <a:p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13727201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Let Keyword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Variable Declaration</a:t>
            </a:r>
          </a:p>
          <a:p>
            <a:pPr lvl="1"/>
            <a:r>
              <a:rPr lang="en-IN" dirty="0" smtClean="0"/>
              <a:t>let name;</a:t>
            </a:r>
          </a:p>
          <a:p>
            <a:r>
              <a:rPr lang="en-IN" dirty="0" smtClean="0"/>
              <a:t>Variable Assignment</a:t>
            </a:r>
          </a:p>
          <a:p>
            <a:pPr lvl="1"/>
            <a:r>
              <a:rPr lang="en-IN" dirty="0" smtClean="0"/>
              <a:t>name = “</a:t>
            </a:r>
            <a:r>
              <a:rPr lang="en-IN" dirty="0" err="1" smtClean="0"/>
              <a:t>Neelkanth</a:t>
            </a:r>
            <a:r>
              <a:rPr lang="en-IN" dirty="0" smtClean="0"/>
              <a:t>”;</a:t>
            </a:r>
          </a:p>
          <a:p>
            <a:r>
              <a:rPr lang="en-IN" dirty="0" smtClean="0"/>
              <a:t>Variable Declaration with Assignment</a:t>
            </a:r>
          </a:p>
          <a:p>
            <a:pPr lvl="1"/>
            <a:r>
              <a:rPr lang="en-IN" dirty="0" smtClean="0"/>
              <a:t>let surname = “Patel”;</a:t>
            </a:r>
          </a:p>
          <a:p>
            <a:r>
              <a:rPr lang="en-IN" dirty="0" smtClean="0"/>
              <a:t>Multiple Variables</a:t>
            </a:r>
          </a:p>
          <a:p>
            <a:pPr lvl="1"/>
            <a:r>
              <a:rPr lang="en-IN" dirty="0" smtClean="0"/>
              <a:t>let name = “</a:t>
            </a:r>
            <a:r>
              <a:rPr lang="en-IN" dirty="0" err="1" smtClean="0"/>
              <a:t>Neelkanth</a:t>
            </a:r>
            <a:r>
              <a:rPr lang="en-IN" dirty="0" smtClean="0"/>
              <a:t>”, surname=“Patel”;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33411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Var</a:t>
            </a:r>
            <a:r>
              <a:rPr lang="en-IN" dirty="0" smtClean="0"/>
              <a:t> Keyword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var</a:t>
            </a:r>
            <a:r>
              <a:rPr lang="en-US" dirty="0"/>
              <a:t> keyword is used in all JavaScript code from 1995 to 2015.</a:t>
            </a:r>
            <a:endParaRPr lang="en-US" dirty="0" smtClean="0"/>
          </a:p>
          <a:p>
            <a:r>
              <a:rPr lang="en-US" dirty="0" smtClean="0"/>
              <a:t>There </a:t>
            </a:r>
            <a:r>
              <a:rPr lang="en-US" dirty="0"/>
              <a:t>are subtle differences between let and </a:t>
            </a:r>
            <a:r>
              <a:rPr lang="en-US" dirty="0" err="1"/>
              <a:t>var</a:t>
            </a:r>
            <a:r>
              <a:rPr lang="en-US" dirty="0"/>
              <a:t>, </a:t>
            </a:r>
            <a:r>
              <a:rPr lang="en-US" dirty="0" smtClean="0"/>
              <a:t>we’ll </a:t>
            </a:r>
            <a:r>
              <a:rPr lang="en-US" dirty="0"/>
              <a:t>cover them in detail </a:t>
            </a:r>
            <a:r>
              <a:rPr lang="en-US" dirty="0" smtClean="0"/>
              <a:t>later.</a:t>
            </a:r>
            <a:endParaRPr lang="en-IN" dirty="0" smtClean="0"/>
          </a:p>
          <a:p>
            <a:r>
              <a:rPr lang="en-IN" dirty="0" smtClean="0"/>
              <a:t>Variable Declaration</a:t>
            </a:r>
          </a:p>
          <a:p>
            <a:pPr lvl="1"/>
            <a:r>
              <a:rPr lang="en-IN" dirty="0" err="1" smtClean="0"/>
              <a:t>var</a:t>
            </a:r>
            <a:r>
              <a:rPr lang="en-IN" dirty="0" smtClean="0"/>
              <a:t> name;</a:t>
            </a:r>
          </a:p>
          <a:p>
            <a:r>
              <a:rPr lang="en-IN" dirty="0" smtClean="0"/>
              <a:t>Variable Assignment</a:t>
            </a:r>
          </a:p>
          <a:p>
            <a:pPr lvl="1"/>
            <a:r>
              <a:rPr lang="en-IN" dirty="0" err="1" smtClean="0"/>
              <a:t>var</a:t>
            </a:r>
            <a:r>
              <a:rPr lang="en-IN" dirty="0" smtClean="0"/>
              <a:t> = “</a:t>
            </a:r>
            <a:r>
              <a:rPr lang="en-IN" dirty="0" err="1" smtClean="0"/>
              <a:t>Neelkanth</a:t>
            </a:r>
            <a:r>
              <a:rPr lang="en-IN" dirty="0" smtClean="0"/>
              <a:t>”;</a:t>
            </a:r>
          </a:p>
          <a:p>
            <a:r>
              <a:rPr lang="en-IN" dirty="0" smtClean="0"/>
              <a:t>Both Declaration &amp; Assignment</a:t>
            </a:r>
          </a:p>
          <a:p>
            <a:pPr lvl="1"/>
            <a:r>
              <a:rPr lang="en-IN" dirty="0" err="1" smtClean="0"/>
              <a:t>var</a:t>
            </a:r>
            <a:r>
              <a:rPr lang="en-IN" dirty="0" smtClean="0"/>
              <a:t> age = 27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147358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Const</a:t>
            </a:r>
            <a:r>
              <a:rPr lang="en-IN" dirty="0" smtClean="0"/>
              <a:t> Keyword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declare a constant (unchanging) variable, use </a:t>
            </a:r>
            <a:r>
              <a:rPr lang="en-US" dirty="0" err="1"/>
              <a:t>const</a:t>
            </a:r>
            <a:r>
              <a:rPr lang="en-US" dirty="0"/>
              <a:t> instead of </a:t>
            </a:r>
            <a:r>
              <a:rPr lang="en-US" dirty="0" smtClean="0"/>
              <a:t>let.</a:t>
            </a:r>
          </a:p>
          <a:p>
            <a:pPr lvl="1"/>
            <a:r>
              <a:rPr lang="en-IN" dirty="0" err="1"/>
              <a:t>const</a:t>
            </a:r>
            <a:r>
              <a:rPr lang="en-IN" dirty="0"/>
              <a:t> </a:t>
            </a:r>
            <a:r>
              <a:rPr lang="en-IN" dirty="0" err="1"/>
              <a:t>myBirthday</a:t>
            </a:r>
            <a:r>
              <a:rPr lang="en-IN" dirty="0"/>
              <a:t> = </a:t>
            </a:r>
            <a:r>
              <a:rPr lang="en-IN" dirty="0" smtClean="0"/>
              <a:t>'18.04.1995;</a:t>
            </a:r>
          </a:p>
          <a:p>
            <a:pPr lvl="1"/>
            <a:endParaRPr lang="en-IN" dirty="0"/>
          </a:p>
          <a:p>
            <a:r>
              <a:rPr lang="en-US" dirty="0"/>
              <a:t>There is a widespread practice to use constants as aliases for difficult-to-remember values that are known prior to execution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Such constants are named using capital letters and underscores.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949478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Datatypes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value in JavaScript is always of a certain type. For example, a string or a number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There are eight basic data types in JavaScript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We can put any type in a variable. </a:t>
            </a:r>
            <a:endParaRPr lang="en-US" dirty="0" smtClean="0"/>
          </a:p>
          <a:p>
            <a:pPr lvl="1"/>
            <a:r>
              <a:rPr lang="en-US" dirty="0" smtClean="0"/>
              <a:t>For </a:t>
            </a:r>
            <a:r>
              <a:rPr lang="en-US" dirty="0"/>
              <a:t>example, a variable can at one moment be a string and then store a number: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899414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Number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number type represents both integer and floating point numbers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There are many operations for numbers, e.g. multiplication *, division /, addition +, subtraction </a:t>
            </a:r>
            <a:r>
              <a:rPr lang="en-US" dirty="0" smtClean="0"/>
              <a:t>-, etc.</a:t>
            </a:r>
            <a:endParaRPr lang="en-US" dirty="0"/>
          </a:p>
          <a:p>
            <a:r>
              <a:rPr lang="en-US" dirty="0"/>
              <a:t>Besides regular numbers, there are so-called “special numeric values” which also belong to this data type: Infinity, -Infinity and </a:t>
            </a:r>
            <a:r>
              <a:rPr lang="en-US" dirty="0" err="1"/>
              <a:t>NaN</a:t>
            </a:r>
            <a:r>
              <a:rPr lang="en-US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851346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Bigint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JavaScript, the “number” type cannot safely represent integer values larger than (253-1) (that’s 9007199254740991), or less than -(253-1) for negatives</a:t>
            </a:r>
            <a:r>
              <a:rPr lang="en-US" dirty="0" smtClean="0"/>
              <a:t>.</a:t>
            </a:r>
          </a:p>
          <a:p>
            <a:r>
              <a:rPr lang="en-US" dirty="0" err="1"/>
              <a:t>BigInt</a:t>
            </a:r>
            <a:r>
              <a:rPr lang="en-US" dirty="0"/>
              <a:t> type was recently added to the language to represent integers of arbitrary length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A </a:t>
            </a:r>
            <a:r>
              <a:rPr lang="en-US" dirty="0" err="1"/>
              <a:t>BigInt</a:t>
            </a:r>
            <a:r>
              <a:rPr lang="en-US" dirty="0"/>
              <a:t> value is created by appending n to the end of an integer:</a:t>
            </a:r>
          </a:p>
        </p:txBody>
      </p:sp>
    </p:spTree>
    <p:extLst>
      <p:ext uri="{BB962C8B-B14F-4D97-AF65-F5344CB8AC3E}">
        <p14:creationId xmlns:p14="http://schemas.microsoft.com/office/powerpoint/2010/main" val="22265137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String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string in JavaScript must be surrounded by quotes.</a:t>
            </a:r>
          </a:p>
          <a:p>
            <a:r>
              <a:rPr lang="en-US" dirty="0" smtClean="0"/>
              <a:t>In </a:t>
            </a:r>
            <a:r>
              <a:rPr lang="en-US" dirty="0"/>
              <a:t>JavaScript, there are 3 types of quotes</a:t>
            </a:r>
            <a:r>
              <a:rPr lang="en-US" dirty="0" smtClean="0"/>
              <a:t>.</a:t>
            </a:r>
            <a:endParaRPr lang="en-US" dirty="0"/>
          </a:p>
          <a:p>
            <a:pPr lvl="1"/>
            <a:r>
              <a:rPr lang="en-US" dirty="0"/>
              <a:t>Double quotes: "Hello".</a:t>
            </a:r>
          </a:p>
          <a:p>
            <a:pPr lvl="1"/>
            <a:r>
              <a:rPr lang="en-US" dirty="0"/>
              <a:t>Single quotes: 'Hello'.</a:t>
            </a:r>
          </a:p>
          <a:p>
            <a:pPr lvl="1"/>
            <a:r>
              <a:rPr lang="en-US" dirty="0" err="1"/>
              <a:t>Backticks</a:t>
            </a:r>
            <a:r>
              <a:rPr lang="en-US" dirty="0"/>
              <a:t>: `Hello`.</a:t>
            </a:r>
          </a:p>
          <a:p>
            <a:r>
              <a:rPr lang="en-US" dirty="0"/>
              <a:t>Double and single quotes are “simple” quotes. There’s practically no difference between them in JavaScript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err="1"/>
              <a:t>Backticks</a:t>
            </a:r>
            <a:r>
              <a:rPr lang="en-US" dirty="0"/>
              <a:t> are “extended functionality” quotes. They allow </a:t>
            </a:r>
            <a:r>
              <a:rPr lang="en-US" dirty="0" smtClean="0"/>
              <a:t>you </a:t>
            </a:r>
            <a:r>
              <a:rPr lang="en-US" dirty="0"/>
              <a:t>to embed variables and expressions into a string by wrapping them in </a:t>
            </a:r>
            <a:r>
              <a:rPr lang="en-US" dirty="0" smtClean="0"/>
              <a:t>${…}.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8288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Boolean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dirty="0" err="1"/>
              <a:t>boolean</a:t>
            </a:r>
            <a:r>
              <a:rPr lang="en-US" dirty="0"/>
              <a:t> type has only two values: true and false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This type is commonly used to store yes/no values: true means “yes, correct”, and false means “no, incorrect”.</a:t>
            </a:r>
          </a:p>
        </p:txBody>
      </p:sp>
    </p:spTree>
    <p:extLst>
      <p:ext uri="{BB962C8B-B14F-4D97-AF65-F5344CB8AC3E}">
        <p14:creationId xmlns:p14="http://schemas.microsoft.com/office/powerpoint/2010/main" val="1328532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Basic Concept of JavaScript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 pages made using only HTML are somewhat static with no interactivity </a:t>
            </a:r>
            <a:r>
              <a:rPr lang="en-US" dirty="0" smtClean="0"/>
              <a:t>and negligible </a:t>
            </a:r>
            <a:r>
              <a:rPr lang="en-US" dirty="0"/>
              <a:t>user involvement.</a:t>
            </a:r>
          </a:p>
          <a:p>
            <a:r>
              <a:rPr lang="en-US" dirty="0"/>
              <a:t>HTML tags are just instructions on document and the display of the document </a:t>
            </a:r>
            <a:r>
              <a:rPr lang="en-US" dirty="0" smtClean="0"/>
              <a:t>is dependent </a:t>
            </a:r>
            <a:r>
              <a:rPr lang="en-US" dirty="0"/>
              <a:t>on the browser.</a:t>
            </a:r>
          </a:p>
          <a:p>
            <a:r>
              <a:rPr lang="en-US" dirty="0"/>
              <a:t>Interactive pages cannot be built with only HTML, we need a programming </a:t>
            </a:r>
            <a:r>
              <a:rPr lang="en-US" dirty="0" smtClean="0"/>
              <a:t>language. So </a:t>
            </a:r>
            <a:r>
              <a:rPr lang="en-US" dirty="0"/>
              <a:t>Netscape came out with a client‐side language called as JavaScript.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736181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Null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special null value does not belong to any of the types described above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It forms a separate type of its own which contains only the null </a:t>
            </a:r>
            <a:r>
              <a:rPr lang="en-US" dirty="0" smtClean="0"/>
              <a:t>value.</a:t>
            </a:r>
          </a:p>
          <a:p>
            <a:r>
              <a:rPr lang="en-US" dirty="0"/>
              <a:t>It’s just a special value which represents “nothing”, “empty” or “value unknown”.</a:t>
            </a:r>
          </a:p>
        </p:txBody>
      </p:sp>
    </p:spTree>
    <p:extLst>
      <p:ext uri="{BB962C8B-B14F-4D97-AF65-F5344CB8AC3E}">
        <p14:creationId xmlns:p14="http://schemas.microsoft.com/office/powerpoint/2010/main" val="38616730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Undefined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special value undefined also stands apart. It makes a type of its own, just like null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The meaning of undefined is “value is not assigned</a:t>
            </a:r>
            <a:r>
              <a:rPr lang="en-US" dirty="0" smtClean="0"/>
              <a:t>”.</a:t>
            </a:r>
            <a:endParaRPr lang="en-US" dirty="0"/>
          </a:p>
          <a:p>
            <a:r>
              <a:rPr lang="en-US" dirty="0"/>
              <a:t>If a variable is declared, but not assigned, then its value is undefined:</a:t>
            </a:r>
          </a:p>
        </p:txBody>
      </p:sp>
    </p:spTree>
    <p:extLst>
      <p:ext uri="{BB962C8B-B14F-4D97-AF65-F5344CB8AC3E}">
        <p14:creationId xmlns:p14="http://schemas.microsoft.com/office/powerpoint/2010/main" val="5976834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Objects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object type is special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All other types are called “primitive” because their values can contain only a single thing (be it a string or a number or whatever). </a:t>
            </a:r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contrast, objects are used to store collections of data and more complex entities.</a:t>
            </a:r>
          </a:p>
        </p:txBody>
      </p:sp>
    </p:spTree>
    <p:extLst>
      <p:ext uri="{BB962C8B-B14F-4D97-AF65-F5344CB8AC3E}">
        <p14:creationId xmlns:p14="http://schemas.microsoft.com/office/powerpoint/2010/main" val="40184706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TypeOF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dirty="0" err="1"/>
              <a:t>typeof</a:t>
            </a:r>
            <a:r>
              <a:rPr lang="en-US" dirty="0"/>
              <a:t> operator returns the type of the argument. It’s useful when we want to process values of different types differently or just want to do a quick check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A call to </a:t>
            </a:r>
            <a:r>
              <a:rPr lang="en-US" dirty="0" err="1"/>
              <a:t>typeof</a:t>
            </a:r>
            <a:r>
              <a:rPr lang="en-US" dirty="0"/>
              <a:t> x returns a string with the type name:</a:t>
            </a:r>
          </a:p>
        </p:txBody>
      </p:sp>
    </p:spTree>
    <p:extLst>
      <p:ext uri="{BB962C8B-B14F-4D97-AF65-F5344CB8AC3E}">
        <p14:creationId xmlns:p14="http://schemas.microsoft.com/office/powerpoint/2010/main" val="5332634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Operators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0265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Conditionals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If statement</a:t>
            </a:r>
          </a:p>
          <a:p>
            <a:pPr lvl="1"/>
            <a:r>
              <a:rPr lang="en-US" dirty="0"/>
              <a:t>The if(...) statement evaluates a condition in parentheses and, if the result is true, executes a block of code</a:t>
            </a:r>
            <a:r>
              <a:rPr lang="en-US" dirty="0" smtClean="0"/>
              <a:t>.</a:t>
            </a:r>
          </a:p>
          <a:p>
            <a:r>
              <a:rPr lang="en-US" dirty="0" smtClean="0"/>
              <a:t>Else statement</a:t>
            </a:r>
          </a:p>
          <a:p>
            <a:pPr lvl="1"/>
            <a:r>
              <a:rPr lang="en-US" dirty="0"/>
              <a:t>The if statement may contain an optional “else” block. It executes when the condition is </a:t>
            </a:r>
            <a:r>
              <a:rPr lang="en-US" dirty="0" err="1"/>
              <a:t>falsy</a:t>
            </a:r>
            <a:r>
              <a:rPr lang="en-US" dirty="0" smtClean="0"/>
              <a:t>.</a:t>
            </a:r>
          </a:p>
          <a:p>
            <a:r>
              <a:rPr lang="en-US" dirty="0" smtClean="0"/>
              <a:t>Else if Ladder</a:t>
            </a:r>
          </a:p>
          <a:p>
            <a:pPr lvl="1"/>
            <a:r>
              <a:rPr lang="en-US" dirty="0"/>
              <a:t>Sometimes, we’d like to test several variants of a condition. The else if clause lets us do that.</a:t>
            </a:r>
          </a:p>
        </p:txBody>
      </p:sp>
    </p:spTree>
    <p:extLst>
      <p:ext uri="{BB962C8B-B14F-4D97-AF65-F5344CB8AC3E}">
        <p14:creationId xmlns:p14="http://schemas.microsoft.com/office/powerpoint/2010/main" val="26530449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Dialogs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There are basically three types of dialogs that we will use in JavaScript, namely :-</a:t>
            </a:r>
          </a:p>
          <a:p>
            <a:pPr lvl="1"/>
            <a:r>
              <a:rPr lang="en-US" dirty="0" smtClean="0"/>
              <a:t>Alert</a:t>
            </a:r>
          </a:p>
          <a:p>
            <a:pPr lvl="2"/>
            <a:r>
              <a:rPr lang="en-US" dirty="0"/>
              <a:t> It shows a message and waits for the user to press “OK</a:t>
            </a:r>
            <a:r>
              <a:rPr lang="en-US" dirty="0" smtClean="0"/>
              <a:t>”.</a:t>
            </a:r>
          </a:p>
          <a:p>
            <a:pPr lvl="2"/>
            <a:r>
              <a:rPr lang="en-US" dirty="0"/>
              <a:t>alert</a:t>
            </a:r>
            <a:r>
              <a:rPr lang="en-US" dirty="0" smtClean="0"/>
              <a:t>(“You are directing to Website");</a:t>
            </a:r>
          </a:p>
          <a:p>
            <a:pPr lvl="1"/>
            <a:r>
              <a:rPr lang="en-US" dirty="0" smtClean="0"/>
              <a:t>Confirm</a:t>
            </a:r>
          </a:p>
          <a:p>
            <a:pPr lvl="2"/>
            <a:r>
              <a:rPr lang="en-US" dirty="0"/>
              <a:t>The function confirm shows a modal window with a question and two buttons: OK and Cancel</a:t>
            </a:r>
            <a:r>
              <a:rPr lang="en-US" dirty="0" smtClean="0"/>
              <a:t>.</a:t>
            </a:r>
            <a:endParaRPr lang="en-US" dirty="0"/>
          </a:p>
          <a:p>
            <a:pPr lvl="2"/>
            <a:r>
              <a:rPr lang="en-US" dirty="0"/>
              <a:t>The result is true if OK is pressed and false otherwise</a:t>
            </a:r>
            <a:r>
              <a:rPr lang="en-US" dirty="0" smtClean="0"/>
              <a:t>.</a:t>
            </a:r>
          </a:p>
          <a:p>
            <a:pPr lvl="2"/>
            <a:r>
              <a:rPr lang="en-US" dirty="0"/>
              <a:t>confirm</a:t>
            </a:r>
            <a:r>
              <a:rPr lang="en-US" dirty="0" smtClean="0"/>
              <a:t>(“Are you 18 years old”);</a:t>
            </a:r>
          </a:p>
          <a:p>
            <a:pPr lvl="1"/>
            <a:r>
              <a:rPr lang="en-US" dirty="0" smtClean="0"/>
              <a:t>Prompt</a:t>
            </a:r>
          </a:p>
          <a:p>
            <a:pPr lvl="2"/>
            <a:r>
              <a:rPr lang="en-US" dirty="0"/>
              <a:t> prompt</a:t>
            </a:r>
            <a:r>
              <a:rPr lang="en-US" dirty="0" smtClean="0"/>
              <a:t>(“Enter your age”, [default]);</a:t>
            </a:r>
          </a:p>
          <a:p>
            <a:pPr lvl="2"/>
            <a:r>
              <a:rPr lang="en-US" dirty="0"/>
              <a:t>It shows a modal window with a text message, an input field for the visitor, and the buttons OK/Cancel</a:t>
            </a:r>
            <a:r>
              <a:rPr lang="en-US" dirty="0" smtClean="0"/>
              <a:t>.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8710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Loops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Loops are a way to repeat the same code multiple times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There are 3 basic loops :-</a:t>
            </a:r>
          </a:p>
          <a:p>
            <a:pPr lvl="1"/>
            <a:r>
              <a:rPr lang="en-US" dirty="0" smtClean="0"/>
              <a:t>While</a:t>
            </a:r>
          </a:p>
          <a:p>
            <a:pPr marL="914400" lvl="2" indent="0">
              <a:buNone/>
            </a:pPr>
            <a:r>
              <a:rPr lang="en-US" dirty="0"/>
              <a:t>while (condition) {</a:t>
            </a:r>
          </a:p>
          <a:p>
            <a:pPr marL="914400" lvl="2" indent="0">
              <a:buNone/>
            </a:pPr>
            <a:r>
              <a:rPr lang="en-US" dirty="0"/>
              <a:t>  // </a:t>
            </a:r>
            <a:r>
              <a:rPr lang="en-US" dirty="0" smtClean="0"/>
              <a:t>code }</a:t>
            </a:r>
          </a:p>
          <a:p>
            <a:pPr lvl="1"/>
            <a:r>
              <a:rPr lang="en-US" dirty="0" smtClean="0"/>
              <a:t>Do…while</a:t>
            </a:r>
          </a:p>
          <a:p>
            <a:pPr marL="914400" lvl="2" indent="0">
              <a:buNone/>
            </a:pPr>
            <a:r>
              <a:rPr lang="en-US" dirty="0"/>
              <a:t>do {</a:t>
            </a:r>
          </a:p>
          <a:p>
            <a:pPr marL="914400" lvl="2" indent="0">
              <a:buNone/>
            </a:pPr>
            <a:r>
              <a:rPr lang="en-US" dirty="0"/>
              <a:t>  // loop body</a:t>
            </a:r>
          </a:p>
          <a:p>
            <a:pPr marL="914400" lvl="2" indent="0">
              <a:buNone/>
            </a:pPr>
            <a:r>
              <a:rPr lang="en-US" dirty="0"/>
              <a:t>} while (condition);</a:t>
            </a:r>
            <a:endParaRPr lang="en-US" dirty="0" smtClean="0"/>
          </a:p>
          <a:p>
            <a:pPr lvl="1"/>
            <a:r>
              <a:rPr lang="en-US" dirty="0" smtClean="0"/>
              <a:t>For</a:t>
            </a:r>
          </a:p>
          <a:p>
            <a:pPr marL="914400" lvl="2" indent="0">
              <a:buNone/>
            </a:pPr>
            <a:r>
              <a:rPr lang="en-US" dirty="0"/>
              <a:t>for (begin; condition; step) {</a:t>
            </a:r>
          </a:p>
          <a:p>
            <a:pPr marL="914400" lvl="2" indent="0">
              <a:buNone/>
            </a:pPr>
            <a:r>
              <a:rPr lang="en-US" dirty="0"/>
              <a:t>  // ... loop body </a:t>
            </a:r>
            <a:r>
              <a:rPr lang="en-US" dirty="0" smtClean="0"/>
              <a:t>... 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32894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Loops – Continue &amp; Break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Normally, a loop exits when its condition becomes </a:t>
            </a:r>
            <a:r>
              <a:rPr lang="en-US" dirty="0" err="1"/>
              <a:t>falsy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But we can force the exit at any time using the special break directive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The continue directive is a “lighter version” of break. It doesn’t stop the whole loop. Instead, it stops the current iteration and forces the loop to start a new one (if the condition allows).</a:t>
            </a:r>
          </a:p>
        </p:txBody>
      </p:sp>
    </p:spTree>
    <p:extLst>
      <p:ext uri="{BB962C8B-B14F-4D97-AF65-F5344CB8AC3E}">
        <p14:creationId xmlns:p14="http://schemas.microsoft.com/office/powerpoint/2010/main" val="14334834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Function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Functions are the main “building blocks” of the program. They allow the code to be called many times without repetition</a:t>
            </a:r>
            <a:r>
              <a:rPr lang="en-US" dirty="0" smtClean="0"/>
              <a:t>.</a:t>
            </a:r>
          </a:p>
          <a:p>
            <a:r>
              <a:rPr lang="en-US" dirty="0"/>
              <a:t>To create a function we can use a function declaration</a:t>
            </a:r>
            <a:r>
              <a:rPr lang="en-US" dirty="0" smtClean="0"/>
              <a:t>.</a:t>
            </a:r>
          </a:p>
          <a:p>
            <a:pPr marL="457200" lvl="1" indent="0">
              <a:buNone/>
            </a:pPr>
            <a:r>
              <a:rPr lang="en-US" dirty="0"/>
              <a:t>function name(parameter1, parameter2, ... </a:t>
            </a:r>
            <a:r>
              <a:rPr lang="en-US" dirty="0" err="1"/>
              <a:t>parameterN</a:t>
            </a:r>
            <a:r>
              <a:rPr lang="en-US" dirty="0"/>
              <a:t>) {</a:t>
            </a:r>
          </a:p>
          <a:p>
            <a:pPr marL="457200" lvl="1" indent="0">
              <a:buNone/>
            </a:pPr>
            <a:r>
              <a:rPr lang="en-US" dirty="0"/>
              <a:t>  ...body...</a:t>
            </a:r>
          </a:p>
          <a:p>
            <a:pPr marL="457200" lvl="1" indent="0">
              <a:buNone/>
            </a:pPr>
            <a:r>
              <a:rPr lang="en-US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64779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is JavaScript?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JavaScript is </a:t>
            </a:r>
            <a:r>
              <a:rPr lang="en-US" dirty="0" smtClean="0"/>
              <a:t>the </a:t>
            </a:r>
            <a:r>
              <a:rPr lang="en-US" dirty="0"/>
              <a:t>scripting language of the </a:t>
            </a:r>
            <a:r>
              <a:rPr lang="en-US" dirty="0" smtClean="0"/>
              <a:t>Web. </a:t>
            </a:r>
          </a:p>
          <a:p>
            <a:r>
              <a:rPr lang="en-US" dirty="0" smtClean="0"/>
              <a:t>JavaScript </a:t>
            </a:r>
            <a:r>
              <a:rPr lang="en-US" dirty="0"/>
              <a:t>is used in Web pages to add functionality, validate forms, detect </a:t>
            </a:r>
            <a:r>
              <a:rPr lang="en-US" dirty="0" smtClean="0"/>
              <a:t>browsers, and </a:t>
            </a:r>
            <a:r>
              <a:rPr lang="en-US" dirty="0"/>
              <a:t>much more.</a:t>
            </a:r>
          </a:p>
          <a:p>
            <a:r>
              <a:rPr lang="en-US" dirty="0"/>
              <a:t>JavaScript is the most popular scripting language on the internet and works on </a:t>
            </a:r>
            <a:r>
              <a:rPr lang="en-US" dirty="0" smtClean="0"/>
              <a:t>all major </a:t>
            </a:r>
            <a:r>
              <a:rPr lang="en-US" dirty="0"/>
              <a:t>browsers available like IE, Firefox, Chrome etc..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88322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Function Variables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Local variables</a:t>
            </a:r>
          </a:p>
          <a:p>
            <a:pPr lvl="1"/>
            <a:r>
              <a:rPr lang="en-US" dirty="0"/>
              <a:t>A variable declared inside a function is only visible inside that function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smtClean="0"/>
              <a:t>Outer Variables or Global Variables</a:t>
            </a:r>
          </a:p>
          <a:p>
            <a:pPr lvl="1"/>
            <a:r>
              <a:rPr lang="en-US" dirty="0"/>
              <a:t>Variables declared outside of any </a:t>
            </a:r>
            <a:r>
              <a:rPr lang="en-US" dirty="0" smtClean="0"/>
              <a:t>function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Global variables are visible from any </a:t>
            </a:r>
            <a:r>
              <a:rPr lang="en-US" dirty="0" smtClean="0"/>
              <a:t>function.</a:t>
            </a:r>
          </a:p>
          <a:p>
            <a:pPr lvl="1"/>
            <a:r>
              <a:rPr lang="en-US" dirty="0">
                <a:effectLst/>
              </a:rPr>
              <a:t>If a same-named variable is declared inside the function then it </a:t>
            </a:r>
            <a:r>
              <a:rPr lang="en-US" i="1" dirty="0">
                <a:effectLst/>
              </a:rPr>
              <a:t>shadows</a:t>
            </a:r>
            <a:r>
              <a:rPr lang="en-US" dirty="0">
                <a:effectLst/>
              </a:rPr>
              <a:t> the outer one.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6069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Function Parameters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We can pass arbitrary data to functions using parameters</a:t>
            </a:r>
            <a:r>
              <a:rPr lang="en-US" dirty="0" smtClean="0"/>
              <a:t>.</a:t>
            </a:r>
          </a:p>
          <a:p>
            <a:r>
              <a:rPr lang="en-US" dirty="0">
                <a:effectLst/>
              </a:rPr>
              <a:t>When a value is passed as a function parameter, it’s also called an </a:t>
            </a:r>
            <a:r>
              <a:rPr lang="en-US" i="1" dirty="0">
                <a:effectLst/>
              </a:rPr>
              <a:t>argument</a:t>
            </a:r>
            <a:r>
              <a:rPr lang="en-US" dirty="0" smtClean="0">
                <a:effectLst/>
              </a:rPr>
              <a:t>.</a:t>
            </a:r>
          </a:p>
          <a:p>
            <a:pPr marL="457200" lvl="1" indent="0">
              <a:buNone/>
            </a:pPr>
            <a:r>
              <a:rPr lang="en-US" dirty="0"/>
              <a:t>function name(parameter1, parameter2, ... </a:t>
            </a:r>
            <a:r>
              <a:rPr lang="en-US" dirty="0" err="1"/>
              <a:t>parameterN</a:t>
            </a:r>
            <a:r>
              <a:rPr lang="en-US" dirty="0"/>
              <a:t>) {</a:t>
            </a:r>
          </a:p>
          <a:p>
            <a:pPr marL="457200" lvl="1" indent="0">
              <a:buNone/>
            </a:pPr>
            <a:r>
              <a:rPr lang="en-US" dirty="0"/>
              <a:t>  ...body...</a:t>
            </a:r>
          </a:p>
          <a:p>
            <a:pPr marL="457200" lvl="1" indent="0">
              <a:buNone/>
            </a:pPr>
            <a:r>
              <a:rPr lang="en-US" dirty="0" smtClean="0"/>
              <a:t>}</a:t>
            </a:r>
          </a:p>
          <a:p>
            <a:pPr marL="457200" lvl="1" indent="0">
              <a:buNone/>
            </a:pPr>
            <a:r>
              <a:rPr lang="en-US" dirty="0" smtClean="0"/>
              <a:t>name(2,”String”,true)</a:t>
            </a:r>
            <a:endParaRPr lang="en-US" dirty="0"/>
          </a:p>
          <a:p>
            <a:r>
              <a:rPr lang="en-US" dirty="0" smtClean="0"/>
              <a:t>Default Parameters</a:t>
            </a:r>
          </a:p>
          <a:p>
            <a:pPr lvl="1"/>
            <a:r>
              <a:rPr lang="en-US" dirty="0"/>
              <a:t>If a function is called, but an argument is not provided, then the corresponding value becomes undefined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To avoid this we use default parameter for function.</a:t>
            </a:r>
          </a:p>
          <a:p>
            <a:pPr lvl="1"/>
            <a:r>
              <a:rPr lang="en-US" dirty="0" smtClean="0"/>
              <a:t>function </a:t>
            </a:r>
            <a:r>
              <a:rPr lang="en-US" dirty="0" err="1" smtClean="0"/>
              <a:t>getName</a:t>
            </a:r>
            <a:r>
              <a:rPr lang="en-US" dirty="0" smtClean="0"/>
              <a:t>(name=“No name Provided”) {….}</a:t>
            </a:r>
          </a:p>
        </p:txBody>
      </p:sp>
    </p:spTree>
    <p:extLst>
      <p:ext uri="{BB962C8B-B14F-4D97-AF65-F5344CB8AC3E}">
        <p14:creationId xmlns:p14="http://schemas.microsoft.com/office/powerpoint/2010/main" val="8005358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Function Return Value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function can return a value back into the calling code as the result</a:t>
            </a:r>
            <a:r>
              <a:rPr lang="en-US" dirty="0" smtClean="0"/>
              <a:t>.</a:t>
            </a:r>
          </a:p>
          <a:p>
            <a:r>
              <a:rPr lang="en-US" dirty="0"/>
              <a:t>There may be many occurrences of return in a single function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Syntax:-</a:t>
            </a:r>
          </a:p>
          <a:p>
            <a:pPr marL="457200" lvl="1" indent="0">
              <a:buNone/>
            </a:pPr>
            <a:r>
              <a:rPr lang="en-US" dirty="0" smtClean="0"/>
              <a:t>function name(….){</a:t>
            </a:r>
          </a:p>
          <a:p>
            <a:pPr marL="914400" lvl="2" indent="0">
              <a:buNone/>
            </a:pPr>
            <a:r>
              <a:rPr lang="en-US" dirty="0" smtClean="0"/>
              <a:t>return “Hello”;</a:t>
            </a:r>
          </a:p>
          <a:p>
            <a:pPr marL="457200" lvl="1" indent="0">
              <a:buNone/>
            </a:pPr>
            <a:r>
              <a:rPr lang="en-US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2637953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Arrays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 </a:t>
            </a:r>
            <a:r>
              <a:rPr lang="en-US" dirty="0"/>
              <a:t>store ordered </a:t>
            </a:r>
            <a:r>
              <a:rPr lang="en-US" dirty="0" smtClean="0"/>
              <a:t>collections in </a:t>
            </a:r>
            <a:r>
              <a:rPr lang="en-US" dirty="0" err="1" smtClean="0"/>
              <a:t>javascript</a:t>
            </a:r>
            <a:r>
              <a:rPr lang="en-US" dirty="0" smtClean="0"/>
              <a:t>, we use special data structure named Array.</a:t>
            </a:r>
          </a:p>
          <a:p>
            <a:r>
              <a:rPr lang="en-US" dirty="0">
                <a:effectLst/>
              </a:rPr>
              <a:t>There are two syntaxes for creating an empty array</a:t>
            </a:r>
            <a:r>
              <a:rPr lang="en-US" dirty="0" smtClean="0">
                <a:effectLst/>
              </a:rPr>
              <a:t>:</a:t>
            </a:r>
          </a:p>
          <a:p>
            <a:pPr lvl="1"/>
            <a:r>
              <a:rPr lang="en-US" dirty="0"/>
              <a:t>let </a:t>
            </a:r>
            <a:r>
              <a:rPr lang="en-US" dirty="0" err="1"/>
              <a:t>arr</a:t>
            </a:r>
            <a:r>
              <a:rPr lang="en-US" dirty="0"/>
              <a:t> = new Array();</a:t>
            </a:r>
          </a:p>
          <a:p>
            <a:pPr lvl="1"/>
            <a:r>
              <a:rPr lang="en-US" dirty="0"/>
              <a:t>let </a:t>
            </a:r>
            <a:r>
              <a:rPr lang="en-US" dirty="0" err="1"/>
              <a:t>arr</a:t>
            </a:r>
            <a:r>
              <a:rPr lang="en-US" dirty="0"/>
              <a:t> = </a:t>
            </a:r>
            <a:r>
              <a:rPr lang="en-US" dirty="0" smtClean="0"/>
              <a:t>[];</a:t>
            </a:r>
          </a:p>
          <a:p>
            <a:r>
              <a:rPr lang="en-US" dirty="0" smtClean="0"/>
              <a:t>For array initialization we use</a:t>
            </a:r>
          </a:p>
          <a:p>
            <a:pPr lvl="1"/>
            <a:r>
              <a:rPr lang="en-US" dirty="0" smtClean="0"/>
              <a:t>Colors = [“Red", “Green", “Blue"];</a:t>
            </a:r>
          </a:p>
          <a:p>
            <a:r>
              <a:rPr lang="en-US" dirty="0">
                <a:effectLst/>
              </a:rPr>
              <a:t>Array elements are numbered, starting with zero</a:t>
            </a:r>
            <a:r>
              <a:rPr lang="en-US" dirty="0" smtClean="0">
                <a:effectLst/>
              </a:rPr>
              <a:t>.</a:t>
            </a:r>
          </a:p>
          <a:p>
            <a:r>
              <a:rPr lang="en-US" dirty="0">
                <a:effectLst/>
              </a:rPr>
              <a:t>We can get an element by its number in square </a:t>
            </a:r>
            <a:r>
              <a:rPr lang="en-US" dirty="0" smtClean="0">
                <a:effectLst/>
              </a:rPr>
              <a:t>brackets.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919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Arrays Functions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total count of the elements in the array is its </a:t>
            </a:r>
            <a:r>
              <a:rPr lang="en-US" dirty="0" smtClean="0"/>
              <a:t>length.</a:t>
            </a:r>
          </a:p>
          <a:p>
            <a:pPr lvl="1"/>
            <a:r>
              <a:rPr lang="en-US" dirty="0" err="1" smtClean="0"/>
              <a:t>Color.length</a:t>
            </a:r>
            <a:endParaRPr lang="en-US" dirty="0" smtClean="0"/>
          </a:p>
          <a:p>
            <a:r>
              <a:rPr lang="en-US" dirty="0" smtClean="0"/>
              <a:t>Array Loops</a:t>
            </a:r>
          </a:p>
          <a:p>
            <a:pPr lvl="1"/>
            <a:r>
              <a:rPr lang="en-US" dirty="0" smtClean="0"/>
              <a:t>For of loop</a:t>
            </a:r>
          </a:p>
          <a:p>
            <a:pPr lvl="2"/>
            <a:r>
              <a:rPr lang="en-US" dirty="0"/>
              <a:t>The </a:t>
            </a:r>
            <a:r>
              <a:rPr lang="en-US" dirty="0" err="1"/>
              <a:t>for..of</a:t>
            </a:r>
            <a:r>
              <a:rPr lang="en-US" dirty="0"/>
              <a:t> </a:t>
            </a:r>
            <a:r>
              <a:rPr lang="en-US" dirty="0" smtClean="0"/>
              <a:t>give </a:t>
            </a:r>
            <a:r>
              <a:rPr lang="en-US" dirty="0"/>
              <a:t>access to the </a:t>
            </a:r>
            <a:r>
              <a:rPr lang="en-US" dirty="0" smtClean="0"/>
              <a:t>value of </a:t>
            </a:r>
            <a:r>
              <a:rPr lang="en-US" dirty="0"/>
              <a:t>the current </a:t>
            </a:r>
            <a:r>
              <a:rPr lang="en-US" dirty="0" smtClean="0"/>
              <a:t>element.</a:t>
            </a:r>
          </a:p>
          <a:p>
            <a:pPr lvl="1"/>
            <a:r>
              <a:rPr lang="en-US" dirty="0" smtClean="0"/>
              <a:t>For In loop</a:t>
            </a:r>
          </a:p>
          <a:p>
            <a:pPr lvl="2"/>
            <a:r>
              <a:rPr lang="en-US" dirty="0"/>
              <a:t>The </a:t>
            </a:r>
            <a:r>
              <a:rPr lang="en-US" dirty="0" err="1"/>
              <a:t>for..of</a:t>
            </a:r>
            <a:r>
              <a:rPr lang="en-US" dirty="0"/>
              <a:t> give access to the </a:t>
            </a:r>
            <a:r>
              <a:rPr lang="en-US" dirty="0" smtClean="0"/>
              <a:t>index </a:t>
            </a:r>
            <a:r>
              <a:rPr lang="en-US" dirty="0"/>
              <a:t>of the current element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28843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Arrays Functions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at keyword is used for retrieving values from particular array.</a:t>
            </a:r>
          </a:p>
          <a:p>
            <a:pPr lvl="1"/>
            <a:r>
              <a:rPr lang="en-US" dirty="0"/>
              <a:t>In other words, arr.at(</a:t>
            </a:r>
            <a:r>
              <a:rPr lang="en-US" dirty="0" err="1"/>
              <a:t>i</a:t>
            </a:r>
            <a:r>
              <a:rPr lang="en-US" dirty="0" smtClean="0"/>
              <a:t>):</a:t>
            </a:r>
            <a:endParaRPr lang="en-US" dirty="0"/>
          </a:p>
          <a:p>
            <a:pPr lvl="2"/>
            <a:r>
              <a:rPr lang="en-US" dirty="0"/>
              <a:t>is exactly the same as </a:t>
            </a:r>
            <a:r>
              <a:rPr lang="en-US" dirty="0" err="1"/>
              <a:t>arr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], if </a:t>
            </a:r>
            <a:r>
              <a:rPr lang="en-US" dirty="0" err="1"/>
              <a:t>i</a:t>
            </a:r>
            <a:r>
              <a:rPr lang="en-US" dirty="0"/>
              <a:t> &gt;= 0.</a:t>
            </a:r>
          </a:p>
          <a:p>
            <a:pPr lvl="2"/>
            <a:r>
              <a:rPr lang="en-US" dirty="0"/>
              <a:t>for negative values of </a:t>
            </a:r>
            <a:r>
              <a:rPr lang="en-US" dirty="0" err="1"/>
              <a:t>i</a:t>
            </a:r>
            <a:r>
              <a:rPr lang="en-US" dirty="0"/>
              <a:t>, it steps back from the end of the array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smtClean="0"/>
              <a:t>There are some other common methods namely push, pop, shift, </a:t>
            </a:r>
            <a:r>
              <a:rPr lang="en-US" dirty="0" err="1" smtClean="0"/>
              <a:t>unshift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925825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Arrays For Each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dirty="0" err="1"/>
              <a:t>arr.forEach</a:t>
            </a:r>
            <a:r>
              <a:rPr lang="en-US" dirty="0"/>
              <a:t> method allows to run a function for every element of the array</a:t>
            </a:r>
            <a:r>
              <a:rPr lang="en-US" dirty="0" smtClean="0"/>
              <a:t>.</a:t>
            </a:r>
          </a:p>
          <a:p>
            <a:pPr marL="457200" lvl="1" indent="0">
              <a:buNone/>
            </a:pPr>
            <a:r>
              <a:rPr lang="en-US" dirty="0" err="1"/>
              <a:t>arr.forEach</a:t>
            </a:r>
            <a:r>
              <a:rPr lang="en-US" dirty="0"/>
              <a:t>(function(item, index, array) {</a:t>
            </a:r>
          </a:p>
          <a:p>
            <a:pPr marL="457200" lvl="1" indent="0">
              <a:buNone/>
            </a:pPr>
            <a:r>
              <a:rPr lang="en-US" dirty="0"/>
              <a:t>  // ... </a:t>
            </a:r>
            <a:r>
              <a:rPr lang="en-US" dirty="0" smtClean="0"/>
              <a:t>code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189948091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Strings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JavaScript, the textual data is stored as strings. There is no separate type for a single character</a:t>
            </a:r>
            <a:r>
              <a:rPr lang="en-US" dirty="0" smtClean="0"/>
              <a:t>.</a:t>
            </a:r>
          </a:p>
          <a:p>
            <a:r>
              <a:rPr lang="en-US" dirty="0" smtClean="0"/>
              <a:t>String with </a:t>
            </a:r>
            <a:r>
              <a:rPr lang="en-US" dirty="0" err="1" smtClean="0"/>
              <a:t>backtics</a:t>
            </a:r>
            <a:r>
              <a:rPr lang="en-US" dirty="0" smtClean="0"/>
              <a:t> are special. They allow multiline </a:t>
            </a:r>
            <a:r>
              <a:rPr lang="en-US" dirty="0" err="1" smtClean="0"/>
              <a:t>spaning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54581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Strings </a:t>
            </a:r>
            <a:r>
              <a:rPr lang="en-IN" dirty="0"/>
              <a:t>- Special characters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There are some special character used in string. Some of them are:-</a:t>
            </a:r>
          </a:p>
          <a:p>
            <a:pPr lvl="1"/>
            <a:r>
              <a:rPr lang="en-US" dirty="0" smtClean="0"/>
              <a:t>\n</a:t>
            </a:r>
          </a:p>
          <a:p>
            <a:pPr lvl="1"/>
            <a:r>
              <a:rPr lang="en-US" dirty="0" smtClean="0"/>
              <a:t>\t</a:t>
            </a:r>
          </a:p>
          <a:p>
            <a:pPr lvl="1"/>
            <a:r>
              <a:rPr lang="en-US" dirty="0" smtClean="0"/>
              <a:t>\”</a:t>
            </a:r>
          </a:p>
          <a:p>
            <a:pPr lvl="1"/>
            <a:r>
              <a:rPr lang="en-US" dirty="0" smtClean="0"/>
              <a:t>\’</a:t>
            </a:r>
          </a:p>
          <a:p>
            <a:pPr lvl="1"/>
            <a:r>
              <a:rPr lang="en-US" dirty="0" smtClean="0"/>
              <a:t>\\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65339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Strings </a:t>
            </a:r>
            <a:r>
              <a:rPr lang="en-IN" dirty="0"/>
              <a:t>- </a:t>
            </a:r>
            <a:r>
              <a:rPr lang="en-IN" dirty="0" smtClean="0"/>
              <a:t>Function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String length</a:t>
            </a:r>
          </a:p>
          <a:p>
            <a:pPr lvl="1"/>
            <a:r>
              <a:rPr lang="en-US" dirty="0"/>
              <a:t>The </a:t>
            </a:r>
            <a:r>
              <a:rPr lang="en-US" dirty="0" smtClean="0"/>
              <a:t>length </a:t>
            </a:r>
            <a:r>
              <a:rPr lang="en-US" dirty="0"/>
              <a:t>property </a:t>
            </a:r>
            <a:r>
              <a:rPr lang="en-US" dirty="0" smtClean="0"/>
              <a:t>gives the </a:t>
            </a:r>
            <a:r>
              <a:rPr lang="en-US" dirty="0"/>
              <a:t>string </a:t>
            </a:r>
            <a:r>
              <a:rPr lang="en-US" dirty="0" smtClean="0"/>
              <a:t>length.</a:t>
            </a:r>
          </a:p>
          <a:p>
            <a:r>
              <a:rPr lang="en-US" dirty="0" smtClean="0"/>
              <a:t>String </a:t>
            </a:r>
            <a:r>
              <a:rPr lang="en-US" dirty="0" err="1" smtClean="0"/>
              <a:t>chatAt</a:t>
            </a:r>
            <a:endParaRPr lang="en-US" dirty="0" smtClean="0"/>
          </a:p>
          <a:p>
            <a:pPr lvl="1"/>
            <a:r>
              <a:rPr lang="en-US" dirty="0"/>
              <a:t>To get a character at </a:t>
            </a:r>
            <a:r>
              <a:rPr lang="en-US" dirty="0" smtClean="0"/>
              <a:t>certain index, </a:t>
            </a:r>
            <a:r>
              <a:rPr lang="en-US" dirty="0"/>
              <a:t>use square brackets </a:t>
            </a:r>
            <a:r>
              <a:rPr lang="en-US" dirty="0" smtClean="0"/>
              <a:t>[index] </a:t>
            </a:r>
            <a:r>
              <a:rPr lang="en-US" dirty="0"/>
              <a:t>or call the method </a:t>
            </a:r>
            <a:r>
              <a:rPr lang="en-US" dirty="0" err="1" smtClean="0"/>
              <a:t>str.charAt</a:t>
            </a:r>
            <a:r>
              <a:rPr lang="en-US" dirty="0" smtClean="0"/>
              <a:t>(index).</a:t>
            </a:r>
          </a:p>
          <a:p>
            <a:r>
              <a:rPr lang="en-US" dirty="0"/>
              <a:t>Changing the case</a:t>
            </a:r>
          </a:p>
          <a:p>
            <a:pPr lvl="1"/>
            <a:r>
              <a:rPr lang="en-US" dirty="0"/>
              <a:t>Methods </a:t>
            </a:r>
            <a:r>
              <a:rPr lang="en-US" dirty="0" err="1"/>
              <a:t>toLowerCase</a:t>
            </a:r>
            <a:r>
              <a:rPr lang="en-US" dirty="0"/>
              <a:t>() and </a:t>
            </a:r>
            <a:r>
              <a:rPr lang="en-US" dirty="0" err="1"/>
              <a:t>toUpperCase</a:t>
            </a:r>
            <a:r>
              <a:rPr lang="en-US" dirty="0"/>
              <a:t>() change the </a:t>
            </a:r>
            <a:r>
              <a:rPr lang="en-US" dirty="0" smtClean="0"/>
              <a:t>case.</a:t>
            </a:r>
          </a:p>
          <a:p>
            <a:r>
              <a:rPr lang="en-US" dirty="0" smtClean="0"/>
              <a:t>Get Substring</a:t>
            </a:r>
          </a:p>
          <a:p>
            <a:pPr lvl="1"/>
            <a:r>
              <a:rPr lang="en-US" dirty="0" err="1" smtClean="0"/>
              <a:t>String.substring</a:t>
            </a:r>
            <a:r>
              <a:rPr lang="en-US" dirty="0" smtClean="0"/>
              <a:t>(start, end) between start and end indexes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986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</a:t>
            </a:r>
            <a:r>
              <a:rPr lang="en-IN" dirty="0"/>
              <a:t>is Need of JavaScript?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putting dynamic content into an HTML Page.</a:t>
            </a:r>
          </a:p>
          <a:p>
            <a:r>
              <a:rPr lang="en-US" dirty="0"/>
              <a:t>For client side Validation.</a:t>
            </a:r>
          </a:p>
          <a:p>
            <a:r>
              <a:rPr lang="en-US" dirty="0"/>
              <a:t>For storing and retrieving client's information in the form of Cookies.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7637881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Strings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Strings are immutable</a:t>
            </a:r>
          </a:p>
          <a:p>
            <a:pPr lvl="1"/>
            <a:r>
              <a:rPr lang="en-US" dirty="0"/>
              <a:t>Strings can’t </a:t>
            </a:r>
            <a:r>
              <a:rPr lang="en-US" dirty="0" smtClean="0"/>
              <a:t>be </a:t>
            </a:r>
            <a:r>
              <a:rPr lang="en-US" dirty="0"/>
              <a:t>changed in JavaScript. It is impossible to change a character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Comparing </a:t>
            </a:r>
            <a:r>
              <a:rPr lang="en-US" dirty="0" smtClean="0"/>
              <a:t>strings</a:t>
            </a:r>
          </a:p>
          <a:p>
            <a:pPr lvl="1"/>
            <a:r>
              <a:rPr lang="en-US" dirty="0"/>
              <a:t>strings are compared character-by-character in alphabetical order</a:t>
            </a:r>
            <a:r>
              <a:rPr lang="en-US" dirty="0" smtClean="0"/>
              <a:t>.</a:t>
            </a:r>
          </a:p>
          <a:p>
            <a:pPr lvl="2"/>
            <a:r>
              <a:rPr lang="en-US" dirty="0" smtClean="0"/>
              <a:t>But, a </a:t>
            </a:r>
            <a:r>
              <a:rPr lang="en-US" dirty="0"/>
              <a:t>lowercase letter is always greater than the </a:t>
            </a:r>
            <a:r>
              <a:rPr lang="en-US" dirty="0" smtClean="0"/>
              <a:t>uppercase.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96798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Hash Table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1007984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Document Object Model</a:t>
            </a:r>
            <a:endParaRPr lang="en-IN" dirty="0"/>
          </a:p>
        </p:txBody>
      </p:sp>
      <p:pic>
        <p:nvPicPr>
          <p:cNvPr id="1026" name="Picture 2" descr="https://www.tutorialspoint.com/javascript/images/html-dom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4786" y="1935921"/>
            <a:ext cx="7104865" cy="4373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56616" y="1935921"/>
            <a:ext cx="403250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Document Object Model, or DOM for short, represents all page content as objects that can be modified.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document object is the main “entry point” to the page. We can change or create anything on the page using it.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3444458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DOM Tree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backbone of an HTML document is tags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According to the Document Object Model (DOM), every HTML tag is an object. Nested tags are “children” of the enclosing one. The text inside a tag is an object as well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All these objects are accessible using JavaScript, and we can use them to modify the page</a:t>
            </a:r>
            <a:r>
              <a:rPr lang="en-US" dirty="0" smtClean="0"/>
              <a:t>.</a:t>
            </a:r>
            <a:endParaRPr lang="en-IN" dirty="0"/>
          </a:p>
          <a:p>
            <a:r>
              <a:rPr lang="en-US" dirty="0" smtClean="0"/>
              <a:t>Comments &amp; whitespaces are also part of DOM.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931149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DOM Traversal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2096064"/>
            <a:ext cx="5194397" cy="369513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topmost tree nodes are available directly as document </a:t>
            </a:r>
            <a:r>
              <a:rPr lang="en-US" dirty="0" smtClean="0"/>
              <a:t>properties.</a:t>
            </a:r>
          </a:p>
          <a:p>
            <a:r>
              <a:rPr lang="en-US" dirty="0" smtClean="0"/>
              <a:t>The </a:t>
            </a:r>
            <a:r>
              <a:rPr lang="en-US" dirty="0"/>
              <a:t>topmost document node is </a:t>
            </a:r>
            <a:r>
              <a:rPr lang="en-US" dirty="0" err="1"/>
              <a:t>document.documentElement</a:t>
            </a:r>
            <a:r>
              <a:rPr lang="en-US" dirty="0"/>
              <a:t>. That’s the DOM node of the &lt;html&gt; tag.</a:t>
            </a:r>
          </a:p>
          <a:p>
            <a:r>
              <a:rPr lang="en-US" dirty="0" smtClean="0"/>
              <a:t>Another </a:t>
            </a:r>
            <a:r>
              <a:rPr lang="en-US" dirty="0"/>
              <a:t>widely used DOM node is the &lt;body&gt; element – </a:t>
            </a:r>
            <a:r>
              <a:rPr lang="en-US" dirty="0" err="1"/>
              <a:t>document.body</a:t>
            </a:r>
            <a:r>
              <a:rPr lang="en-US" dirty="0"/>
              <a:t>.</a:t>
            </a:r>
          </a:p>
          <a:p>
            <a:r>
              <a:rPr lang="en-US" dirty="0" smtClean="0"/>
              <a:t>The </a:t>
            </a:r>
            <a:r>
              <a:rPr lang="en-US" dirty="0"/>
              <a:t>&lt;head&gt; tag is available as </a:t>
            </a:r>
            <a:r>
              <a:rPr lang="en-US" dirty="0" err="1"/>
              <a:t>document.head</a:t>
            </a:r>
            <a:r>
              <a:rPr lang="en-US" dirty="0"/>
              <a:t>.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1556" y="1721015"/>
            <a:ext cx="5334744" cy="4915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428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DOM Traversal</a:t>
            </a:r>
            <a:endParaRPr lang="en-IN" dirty="0"/>
          </a:p>
        </p:txBody>
      </p:sp>
      <p:pic>
        <p:nvPicPr>
          <p:cNvPr id="2050" name="Picture 2" descr="https://www.qualitestgroup.com/images/howto/DOMTree_HowTo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561" y="2095500"/>
            <a:ext cx="6753352" cy="3695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931081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DOM Element Traversal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2096064"/>
            <a:ext cx="5322413" cy="3695136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Navigation properties listed </a:t>
            </a:r>
            <a:r>
              <a:rPr lang="en-US" dirty="0" smtClean="0"/>
              <a:t>till now </a:t>
            </a:r>
            <a:r>
              <a:rPr lang="en-US" dirty="0"/>
              <a:t>refer to all nodes. For instance, in </a:t>
            </a:r>
            <a:r>
              <a:rPr lang="en-US" dirty="0" err="1"/>
              <a:t>childNodes</a:t>
            </a:r>
            <a:r>
              <a:rPr lang="en-US" dirty="0"/>
              <a:t> we can see both text nodes, element nodes, and even comment nodes if they exist</a:t>
            </a:r>
            <a:r>
              <a:rPr lang="en-US" dirty="0" smtClean="0"/>
              <a:t>.</a:t>
            </a:r>
            <a:endParaRPr lang="en-IN" dirty="0"/>
          </a:p>
          <a:p>
            <a:r>
              <a:rPr lang="en-US" dirty="0"/>
              <a:t>The links are similar to those given above, just with Element word inside</a:t>
            </a:r>
            <a:r>
              <a:rPr lang="en-US" dirty="0" smtClean="0"/>
              <a:t>:</a:t>
            </a:r>
            <a:endParaRPr lang="en-US" dirty="0"/>
          </a:p>
          <a:p>
            <a:pPr lvl="1"/>
            <a:r>
              <a:rPr lang="en-US" dirty="0"/>
              <a:t>children – only those children that are element nodes.</a:t>
            </a:r>
          </a:p>
          <a:p>
            <a:pPr lvl="1"/>
            <a:r>
              <a:rPr lang="en-US" dirty="0" err="1"/>
              <a:t>firstElementChild</a:t>
            </a:r>
            <a:r>
              <a:rPr lang="en-US" dirty="0"/>
              <a:t>, </a:t>
            </a:r>
            <a:r>
              <a:rPr lang="en-US" dirty="0" err="1"/>
              <a:t>lastElementChild</a:t>
            </a:r>
            <a:r>
              <a:rPr lang="en-US" dirty="0"/>
              <a:t> – first and last element children.</a:t>
            </a:r>
          </a:p>
          <a:p>
            <a:pPr lvl="1"/>
            <a:r>
              <a:rPr lang="en-US" dirty="0" err="1"/>
              <a:t>previousElementSibling</a:t>
            </a:r>
            <a:r>
              <a:rPr lang="en-US" dirty="0"/>
              <a:t>, </a:t>
            </a:r>
            <a:r>
              <a:rPr lang="en-US" dirty="0" err="1"/>
              <a:t>nextElementSibling</a:t>
            </a:r>
            <a:r>
              <a:rPr lang="en-US" dirty="0"/>
              <a:t> – neighbor elements.</a:t>
            </a:r>
          </a:p>
          <a:p>
            <a:pPr lvl="1"/>
            <a:r>
              <a:rPr lang="en-US" dirty="0" err="1"/>
              <a:t>parentElement</a:t>
            </a:r>
            <a:r>
              <a:rPr lang="en-US" dirty="0"/>
              <a:t> – parent element.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4618" y="1952629"/>
            <a:ext cx="5410955" cy="3982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18669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Searching Dom: </a:t>
            </a:r>
            <a:r>
              <a:rPr lang="en-IN" cap="none" dirty="0" err="1" smtClean="0"/>
              <a:t>getElement</a:t>
            </a:r>
            <a:r>
              <a:rPr lang="en-IN" dirty="0" smtClean="0"/>
              <a:t>*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err="1" smtClean="0"/>
              <a:t>document.getElementById</a:t>
            </a:r>
            <a:endParaRPr lang="en-US" dirty="0"/>
          </a:p>
          <a:p>
            <a:pPr lvl="1"/>
            <a:r>
              <a:rPr lang="en-US" dirty="0"/>
              <a:t>If an element has the id attribute, we can get the element using the method </a:t>
            </a:r>
            <a:r>
              <a:rPr lang="en-US" dirty="0" err="1"/>
              <a:t>document.getElementById</a:t>
            </a:r>
            <a:r>
              <a:rPr lang="en-US" dirty="0"/>
              <a:t>(id), no matter where it </a:t>
            </a:r>
            <a:r>
              <a:rPr lang="en-US" dirty="0" smtClean="0"/>
              <a:t>is in the page.</a:t>
            </a:r>
          </a:p>
          <a:p>
            <a:r>
              <a:rPr lang="en-US" dirty="0" err="1"/>
              <a:t>getElementsByTagName</a:t>
            </a:r>
            <a:r>
              <a:rPr lang="en-US" dirty="0"/>
              <a:t>(tag)</a:t>
            </a:r>
          </a:p>
          <a:p>
            <a:pPr lvl="1"/>
            <a:r>
              <a:rPr lang="en-US" dirty="0" err="1" smtClean="0"/>
              <a:t>getElementsByTagName</a:t>
            </a:r>
            <a:r>
              <a:rPr lang="en-US" dirty="0" smtClean="0"/>
              <a:t>(tag</a:t>
            </a:r>
            <a:r>
              <a:rPr lang="en-US" dirty="0"/>
              <a:t>) looks for elements with the given tag and returns the collection of them. The tag parameter can also be a star "*" for “any tags”.</a:t>
            </a:r>
          </a:p>
          <a:p>
            <a:r>
              <a:rPr lang="en-US" dirty="0" err="1"/>
              <a:t>getElementsByClassName</a:t>
            </a:r>
            <a:r>
              <a:rPr lang="en-US" dirty="0"/>
              <a:t>(</a:t>
            </a:r>
            <a:r>
              <a:rPr lang="en-US" dirty="0" err="1"/>
              <a:t>className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getElementsByClassName</a:t>
            </a:r>
            <a:r>
              <a:rPr lang="en-US" dirty="0" smtClean="0"/>
              <a:t>(</a:t>
            </a:r>
            <a:r>
              <a:rPr lang="en-US" dirty="0" err="1" smtClean="0"/>
              <a:t>className</a:t>
            </a:r>
            <a:r>
              <a:rPr lang="en-US" dirty="0"/>
              <a:t>) returns elements that have the given CSS class</a:t>
            </a:r>
            <a:r>
              <a:rPr lang="en-US" dirty="0" smtClean="0"/>
              <a:t>.</a:t>
            </a:r>
          </a:p>
          <a:p>
            <a:r>
              <a:rPr lang="en-US" dirty="0" err="1"/>
              <a:t>getElementsByName</a:t>
            </a:r>
            <a:r>
              <a:rPr lang="en-US" dirty="0"/>
              <a:t>(name)</a:t>
            </a:r>
          </a:p>
          <a:p>
            <a:pPr lvl="1"/>
            <a:r>
              <a:rPr lang="en-US" dirty="0" err="1" smtClean="0"/>
              <a:t>getElementsByName</a:t>
            </a:r>
            <a:r>
              <a:rPr lang="en-US" dirty="0" smtClean="0"/>
              <a:t>(name</a:t>
            </a:r>
            <a:r>
              <a:rPr lang="en-US" dirty="0"/>
              <a:t>) returns elements with the given name attribute, document-wide. Very rarely used.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4333228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Searching Dom: </a:t>
            </a:r>
            <a:r>
              <a:rPr lang="en-IN" cap="none" dirty="0" err="1" smtClean="0"/>
              <a:t>querySelector</a:t>
            </a:r>
            <a:r>
              <a:rPr lang="en-IN" dirty="0" smtClean="0"/>
              <a:t>*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querySelectorAll</a:t>
            </a:r>
            <a:r>
              <a:rPr lang="en-US" dirty="0" smtClean="0"/>
              <a:t>(</a:t>
            </a:r>
            <a:r>
              <a:rPr lang="en-US" dirty="0" err="1" smtClean="0"/>
              <a:t>css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querySelectorAll</a:t>
            </a:r>
            <a:r>
              <a:rPr lang="en-US" dirty="0" smtClean="0"/>
              <a:t>(</a:t>
            </a:r>
            <a:r>
              <a:rPr lang="en-US" dirty="0" err="1" smtClean="0"/>
              <a:t>css</a:t>
            </a:r>
            <a:r>
              <a:rPr lang="en-US" dirty="0" smtClean="0"/>
              <a:t>) returns all elements inside </a:t>
            </a:r>
            <a:r>
              <a:rPr lang="en-US" dirty="0" err="1" smtClean="0"/>
              <a:t>elem</a:t>
            </a:r>
            <a:r>
              <a:rPr lang="en-US" dirty="0" smtClean="0"/>
              <a:t> matching the given CSS selector.</a:t>
            </a:r>
            <a:endParaRPr lang="en-IN" dirty="0" smtClean="0"/>
          </a:p>
          <a:p>
            <a:r>
              <a:rPr lang="en-IN" dirty="0" err="1" smtClean="0"/>
              <a:t>querySelector</a:t>
            </a:r>
            <a:r>
              <a:rPr lang="en-IN" dirty="0" smtClean="0"/>
              <a:t>(</a:t>
            </a:r>
            <a:r>
              <a:rPr lang="en-IN" dirty="0" err="1" smtClean="0"/>
              <a:t>css</a:t>
            </a:r>
            <a:r>
              <a:rPr lang="en-IN" dirty="0" smtClean="0"/>
              <a:t>)</a:t>
            </a:r>
          </a:p>
          <a:p>
            <a:pPr lvl="1"/>
            <a:r>
              <a:rPr lang="en-US" dirty="0" err="1" smtClean="0"/>
              <a:t>querySelector</a:t>
            </a:r>
            <a:r>
              <a:rPr lang="en-US" dirty="0" smtClean="0"/>
              <a:t>(</a:t>
            </a:r>
            <a:r>
              <a:rPr lang="en-US" dirty="0" err="1" smtClean="0"/>
              <a:t>css</a:t>
            </a:r>
            <a:r>
              <a:rPr lang="en-US" dirty="0" smtClean="0"/>
              <a:t>) returns the first element for the given CSS selector.</a:t>
            </a:r>
          </a:p>
          <a:p>
            <a:r>
              <a:rPr lang="en-US" dirty="0" smtClean="0"/>
              <a:t>matches(</a:t>
            </a:r>
            <a:r>
              <a:rPr lang="en-US" dirty="0" err="1" smtClean="0"/>
              <a:t>css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matches(</a:t>
            </a:r>
            <a:r>
              <a:rPr lang="en-US" dirty="0" err="1" smtClean="0"/>
              <a:t>css</a:t>
            </a:r>
            <a:r>
              <a:rPr lang="en-US" dirty="0" smtClean="0"/>
              <a:t>) does not look for anything, it merely checks if </a:t>
            </a:r>
            <a:r>
              <a:rPr lang="en-US" dirty="0" err="1" smtClean="0"/>
              <a:t>elem</a:t>
            </a:r>
            <a:r>
              <a:rPr lang="en-US" dirty="0" smtClean="0"/>
              <a:t> matches the given CSS-selector. It returns true or false.</a:t>
            </a:r>
          </a:p>
          <a:p>
            <a:r>
              <a:rPr lang="en-US" dirty="0" smtClean="0"/>
              <a:t>closest(</a:t>
            </a:r>
            <a:r>
              <a:rPr lang="en-US" dirty="0" err="1" smtClean="0"/>
              <a:t>css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closest(</a:t>
            </a:r>
            <a:r>
              <a:rPr lang="en-US" dirty="0" err="1"/>
              <a:t>css</a:t>
            </a:r>
            <a:r>
              <a:rPr lang="en-US" dirty="0"/>
              <a:t>) looks for the nearest ancestor that matches the CSS-selector. The </a:t>
            </a:r>
            <a:r>
              <a:rPr lang="en-US" dirty="0" smtClean="0"/>
              <a:t>element </a:t>
            </a:r>
            <a:r>
              <a:rPr lang="en-US" dirty="0"/>
              <a:t>itself is also included in the search.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5315174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Remember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Only </a:t>
            </a:r>
            <a:r>
              <a:rPr lang="en-US" dirty="0" err="1" smtClean="0"/>
              <a:t>document.getElement</a:t>
            </a:r>
            <a:r>
              <a:rPr lang="en-US" dirty="0" smtClean="0"/>
              <a:t>*/</a:t>
            </a:r>
            <a:r>
              <a:rPr lang="en-US" dirty="0" err="1" smtClean="0"/>
              <a:t>querySelector</a:t>
            </a:r>
            <a:r>
              <a:rPr lang="en-US" dirty="0" smtClean="0"/>
              <a:t>*, or </a:t>
            </a:r>
            <a:r>
              <a:rPr lang="en-US" dirty="0" err="1" smtClean="0"/>
              <a:t>anyElem.getElement</a:t>
            </a:r>
            <a:r>
              <a:rPr lang="en-US" dirty="0" smtClean="0"/>
              <a:t>*/</a:t>
            </a:r>
            <a:r>
              <a:rPr lang="en-US" dirty="0" err="1" smtClean="0"/>
              <a:t>querySelector</a:t>
            </a:r>
            <a:r>
              <a:rPr lang="en-US" dirty="0"/>
              <a:t>*</a:t>
            </a:r>
          </a:p>
          <a:p>
            <a:pPr lvl="1"/>
            <a:r>
              <a:rPr lang="en-US" dirty="0"/>
              <a:t>The method </a:t>
            </a:r>
            <a:r>
              <a:rPr lang="en-US" dirty="0" err="1"/>
              <a:t>getElementById</a:t>
            </a:r>
            <a:r>
              <a:rPr lang="en-US" dirty="0"/>
              <a:t> can be called only on document object. It looks for the given id in the whole document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Other all can be on any element.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443374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How does JavaScript works?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a JavaScript is inserted into an HTML document, the Internet browser will </a:t>
            </a:r>
            <a:r>
              <a:rPr lang="en-US" dirty="0" smtClean="0"/>
              <a:t>read the </a:t>
            </a:r>
            <a:r>
              <a:rPr lang="en-US" dirty="0"/>
              <a:t>HTML and interpret the </a:t>
            </a:r>
            <a:r>
              <a:rPr lang="en-US" dirty="0" smtClean="0"/>
              <a:t>JavaScript.</a:t>
            </a:r>
          </a:p>
          <a:p>
            <a:r>
              <a:rPr lang="en-US" dirty="0" smtClean="0"/>
              <a:t>The </a:t>
            </a:r>
            <a:r>
              <a:rPr lang="en-US" dirty="0"/>
              <a:t>JavaScript can be executed immediately, </a:t>
            </a:r>
            <a:r>
              <a:rPr lang="en-US" dirty="0" smtClean="0"/>
              <a:t>or at </a:t>
            </a:r>
            <a:r>
              <a:rPr lang="en-US" dirty="0"/>
              <a:t>a later event.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7628070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Dom Inner &amp; Outer HTML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dirty="0" err="1"/>
              <a:t>innerHTML</a:t>
            </a:r>
            <a:r>
              <a:rPr lang="en-US" dirty="0"/>
              <a:t> property allows to get the HTML inside the element as a string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We can also modify it. So it’s one of the most powerful ways to change the page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/>
              <a:t>The </a:t>
            </a:r>
            <a:r>
              <a:rPr lang="en-US" dirty="0" err="1"/>
              <a:t>outerHTML</a:t>
            </a:r>
            <a:r>
              <a:rPr lang="en-US" dirty="0"/>
              <a:t> property contains the full HTML of the element. That’s like </a:t>
            </a:r>
            <a:r>
              <a:rPr lang="en-US" dirty="0" err="1"/>
              <a:t>innerHTML</a:t>
            </a:r>
            <a:r>
              <a:rPr lang="en-US" dirty="0"/>
              <a:t> plus the element itself</a:t>
            </a:r>
            <a:r>
              <a:rPr lang="en-US" dirty="0" smtClean="0"/>
              <a:t>.</a:t>
            </a:r>
          </a:p>
          <a:p>
            <a:r>
              <a:rPr lang="en-US" dirty="0"/>
              <a:t>unlike </a:t>
            </a:r>
            <a:r>
              <a:rPr lang="en-US" dirty="0" err="1"/>
              <a:t>innerHTML</a:t>
            </a:r>
            <a:r>
              <a:rPr lang="en-US" dirty="0"/>
              <a:t>, writing to </a:t>
            </a:r>
            <a:r>
              <a:rPr lang="en-US" dirty="0" err="1"/>
              <a:t>outerHTML</a:t>
            </a:r>
            <a:r>
              <a:rPr lang="en-US" dirty="0"/>
              <a:t> does not change the element. Instead, it replaces it in the DOM.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385633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Embedding JS in HTML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In HTML you can use script tag for embedding </a:t>
            </a:r>
            <a:r>
              <a:rPr lang="en-US" dirty="0" err="1" smtClean="0"/>
              <a:t>javascript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&lt;SCRIPT&gt;……&lt;/SCRIPT&gt;</a:t>
            </a:r>
          </a:p>
          <a:p>
            <a:pPr lvl="1"/>
            <a:endParaRPr lang="en-US" dirty="0"/>
          </a:p>
          <a:p>
            <a:r>
              <a:rPr lang="en-US" dirty="0" smtClean="0"/>
              <a:t>Attributes for script tag</a:t>
            </a:r>
          </a:p>
          <a:p>
            <a:pPr lvl="1"/>
            <a:r>
              <a:rPr lang="en-US" dirty="0" err="1" smtClean="0"/>
              <a:t>src</a:t>
            </a:r>
            <a:r>
              <a:rPr lang="en-US" dirty="0" smtClean="0"/>
              <a:t> :- Specifies the </a:t>
            </a:r>
            <a:r>
              <a:rPr lang="en-US" dirty="0" err="1" smtClean="0"/>
              <a:t>url</a:t>
            </a:r>
            <a:r>
              <a:rPr lang="en-US" dirty="0" smtClean="0"/>
              <a:t> of external script file</a:t>
            </a:r>
          </a:p>
          <a:p>
            <a:pPr lvl="1"/>
            <a:r>
              <a:rPr lang="en-US" dirty="0" smtClean="0"/>
              <a:t>type :- Specifies the media type of the script</a:t>
            </a:r>
          </a:p>
          <a:p>
            <a:pPr lvl="1"/>
            <a:r>
              <a:rPr lang="en-US" dirty="0" err="1" smtClean="0"/>
              <a:t>async</a:t>
            </a:r>
            <a:r>
              <a:rPr lang="en-US" dirty="0" smtClean="0"/>
              <a:t>, </a:t>
            </a:r>
            <a:r>
              <a:rPr lang="en-US" dirty="0" err="1" smtClean="0"/>
              <a:t>reffererpolicy</a:t>
            </a:r>
            <a:r>
              <a:rPr lang="en-US" dirty="0" smtClean="0"/>
              <a:t> &amp; many more…</a:t>
            </a:r>
          </a:p>
          <a:p>
            <a:pPr lvl="1"/>
            <a:endParaRPr lang="en-US" dirty="0"/>
          </a:p>
          <a:p>
            <a:r>
              <a:rPr lang="en-US" dirty="0"/>
              <a:t>Use the &lt;NOSCRIPT&gt; tag to specify alternate content for browsers that do not </a:t>
            </a:r>
            <a:r>
              <a:rPr lang="en-US" dirty="0" smtClean="0"/>
              <a:t>support JavaScript.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759565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Where to write JS?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Head Section</a:t>
            </a:r>
          </a:p>
          <a:p>
            <a:pPr lvl="1"/>
            <a:r>
              <a:rPr lang="en-US" dirty="0"/>
              <a:t>If you want the Scripts to be executed when they are called, or </a:t>
            </a:r>
            <a:r>
              <a:rPr lang="en-US" dirty="0" smtClean="0"/>
              <a:t>whenever a </a:t>
            </a:r>
            <a:r>
              <a:rPr lang="en-US" dirty="0"/>
              <a:t>user action happens, put script tag in the head section.</a:t>
            </a:r>
            <a:endParaRPr lang="en-US" dirty="0" smtClean="0"/>
          </a:p>
          <a:p>
            <a:r>
              <a:rPr lang="en-US" dirty="0" smtClean="0"/>
              <a:t>Body Section</a:t>
            </a:r>
          </a:p>
          <a:p>
            <a:pPr lvl="1"/>
            <a:r>
              <a:rPr lang="en-US" dirty="0"/>
              <a:t>If you want the Scripts to be executed when the page loads then </a:t>
            </a:r>
            <a:r>
              <a:rPr lang="en-US" dirty="0" smtClean="0"/>
              <a:t>put script </a:t>
            </a:r>
            <a:r>
              <a:rPr lang="en-US" dirty="0"/>
              <a:t>tag in the body section</a:t>
            </a:r>
            <a:endParaRPr lang="en-US" dirty="0" smtClean="0"/>
          </a:p>
          <a:p>
            <a:r>
              <a:rPr lang="en-US" dirty="0" smtClean="0"/>
              <a:t>External File</a:t>
            </a:r>
          </a:p>
          <a:p>
            <a:pPr lvl="1"/>
            <a:r>
              <a:rPr lang="en-US" dirty="0"/>
              <a:t> If you want to run the same JavaScript on several pages, without </a:t>
            </a:r>
            <a:r>
              <a:rPr lang="en-US" dirty="0" smtClean="0"/>
              <a:t>having to </a:t>
            </a:r>
            <a:r>
              <a:rPr lang="en-US" dirty="0"/>
              <a:t>write the same script on every page, you can write a JavaScript in an external file.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313923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Where to write JS?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Head Section</a:t>
            </a:r>
          </a:p>
          <a:p>
            <a:pPr lvl="1"/>
            <a:r>
              <a:rPr lang="en-US" dirty="0"/>
              <a:t>If you want the Scripts to be executed when they are called, or </a:t>
            </a:r>
            <a:r>
              <a:rPr lang="en-US" dirty="0" smtClean="0"/>
              <a:t>whenever a </a:t>
            </a:r>
            <a:r>
              <a:rPr lang="en-US" dirty="0"/>
              <a:t>user action happens, put script tag in the head section.</a:t>
            </a:r>
            <a:endParaRPr lang="en-US" dirty="0" smtClean="0"/>
          </a:p>
          <a:p>
            <a:r>
              <a:rPr lang="en-US" dirty="0" smtClean="0"/>
              <a:t>Body Section</a:t>
            </a:r>
          </a:p>
          <a:p>
            <a:pPr lvl="1"/>
            <a:r>
              <a:rPr lang="en-US" dirty="0"/>
              <a:t>If you want the Scripts to be executed when the page loads then </a:t>
            </a:r>
            <a:r>
              <a:rPr lang="en-US" dirty="0" smtClean="0"/>
              <a:t>put script </a:t>
            </a:r>
            <a:r>
              <a:rPr lang="en-US" dirty="0"/>
              <a:t>tag in the body section</a:t>
            </a:r>
            <a:endParaRPr lang="en-US" dirty="0" smtClean="0"/>
          </a:p>
          <a:p>
            <a:r>
              <a:rPr lang="en-US" dirty="0" smtClean="0"/>
              <a:t>External File</a:t>
            </a:r>
          </a:p>
          <a:p>
            <a:pPr lvl="1"/>
            <a:r>
              <a:rPr lang="en-US" dirty="0"/>
              <a:t> If you want to run the same JavaScript on several pages, without </a:t>
            </a:r>
            <a:r>
              <a:rPr lang="en-US" dirty="0" smtClean="0"/>
              <a:t>having to </a:t>
            </a:r>
            <a:r>
              <a:rPr lang="en-US" dirty="0"/>
              <a:t>write the same script on every page, you can write a JavaScript in an external file.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961793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Hello World Using JS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Let’s implement the hello world program using JavaScript.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23521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Damask</Template>
  <TotalTime>492</TotalTime>
  <Words>2639</Words>
  <Application>Microsoft Office PowerPoint</Application>
  <PresentationFormat>Widescreen</PresentationFormat>
  <Paragraphs>301</Paragraphs>
  <Slides>50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4" baseType="lpstr">
      <vt:lpstr>Arial</vt:lpstr>
      <vt:lpstr>Bookman Old Style</vt:lpstr>
      <vt:lpstr>Rockwell</vt:lpstr>
      <vt:lpstr>Damask</vt:lpstr>
      <vt:lpstr>Module – 03</vt:lpstr>
      <vt:lpstr>Basic Concept of JavaScript</vt:lpstr>
      <vt:lpstr>What is JavaScript?</vt:lpstr>
      <vt:lpstr>What is Need of JavaScript?</vt:lpstr>
      <vt:lpstr>How does JavaScript works?</vt:lpstr>
      <vt:lpstr>Embedding JS in HTML</vt:lpstr>
      <vt:lpstr>Where to write JS?</vt:lpstr>
      <vt:lpstr>Where to write JS?</vt:lpstr>
      <vt:lpstr>Hello World Using JS</vt:lpstr>
      <vt:lpstr>Statement, Semicolon &amp; Comments</vt:lpstr>
      <vt:lpstr>Variables In JS</vt:lpstr>
      <vt:lpstr>Let Keyword</vt:lpstr>
      <vt:lpstr>Var Keyword</vt:lpstr>
      <vt:lpstr>Const Keyword</vt:lpstr>
      <vt:lpstr>Datatypes</vt:lpstr>
      <vt:lpstr>Number</vt:lpstr>
      <vt:lpstr>Bigint</vt:lpstr>
      <vt:lpstr>String</vt:lpstr>
      <vt:lpstr>Boolean</vt:lpstr>
      <vt:lpstr>Null</vt:lpstr>
      <vt:lpstr>Undefined</vt:lpstr>
      <vt:lpstr>Objects</vt:lpstr>
      <vt:lpstr>TypeOF</vt:lpstr>
      <vt:lpstr>Operators</vt:lpstr>
      <vt:lpstr>Conditionals</vt:lpstr>
      <vt:lpstr>Dialogs</vt:lpstr>
      <vt:lpstr>Loops</vt:lpstr>
      <vt:lpstr>Loops – Continue &amp; Break</vt:lpstr>
      <vt:lpstr>Function</vt:lpstr>
      <vt:lpstr>Function Variables</vt:lpstr>
      <vt:lpstr>Function Parameters</vt:lpstr>
      <vt:lpstr>Function Return Value</vt:lpstr>
      <vt:lpstr>Arrays</vt:lpstr>
      <vt:lpstr>Arrays Functions</vt:lpstr>
      <vt:lpstr>Arrays Functions</vt:lpstr>
      <vt:lpstr>Arrays For Each</vt:lpstr>
      <vt:lpstr>Strings</vt:lpstr>
      <vt:lpstr>Strings - Special characters</vt:lpstr>
      <vt:lpstr>Strings - Function</vt:lpstr>
      <vt:lpstr>Strings</vt:lpstr>
      <vt:lpstr>Hash Table</vt:lpstr>
      <vt:lpstr>Document Object Model</vt:lpstr>
      <vt:lpstr>DOM Tree</vt:lpstr>
      <vt:lpstr>DOM Traversal</vt:lpstr>
      <vt:lpstr>DOM Traversal</vt:lpstr>
      <vt:lpstr>DOM Element Traversal</vt:lpstr>
      <vt:lpstr>Searching Dom: getElement*</vt:lpstr>
      <vt:lpstr>Searching Dom: querySelector*</vt:lpstr>
      <vt:lpstr>Remember</vt:lpstr>
      <vt:lpstr>Dom Inner &amp; Outer HTML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– 03</dc:title>
  <dc:creator>Sahaj</dc:creator>
  <cp:lastModifiedBy>Sahaj</cp:lastModifiedBy>
  <cp:revision>43</cp:revision>
  <dcterms:created xsi:type="dcterms:W3CDTF">2022-08-09T02:17:32Z</dcterms:created>
  <dcterms:modified xsi:type="dcterms:W3CDTF">2022-08-17T12:34:36Z</dcterms:modified>
</cp:coreProperties>
</file>