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311" r:id="rId2"/>
    <p:sldId id="284" r:id="rId3"/>
    <p:sldId id="310" r:id="rId4"/>
    <p:sldId id="285" r:id="rId5"/>
    <p:sldId id="286" r:id="rId6"/>
    <p:sldId id="287" r:id="rId7"/>
    <p:sldId id="288" r:id="rId8"/>
    <p:sldId id="290" r:id="rId9"/>
    <p:sldId id="291" r:id="rId10"/>
    <p:sldId id="258" r:id="rId11"/>
    <p:sldId id="292" r:id="rId12"/>
    <p:sldId id="293" r:id="rId13"/>
    <p:sldId id="294" r:id="rId14"/>
    <p:sldId id="295" r:id="rId15"/>
    <p:sldId id="298" r:id="rId16"/>
    <p:sldId id="299" r:id="rId17"/>
    <p:sldId id="296" r:id="rId18"/>
    <p:sldId id="309" r:id="rId19"/>
    <p:sldId id="297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1" autoAdjust="0"/>
    <p:restoredTop sz="94660"/>
  </p:normalViewPr>
  <p:slideViewPr>
    <p:cSldViewPr snapToGrid="0">
      <p:cViewPr varScale="1">
        <p:scale>
          <a:sx n="89" d="100"/>
          <a:sy n="89" d="100"/>
        </p:scale>
        <p:origin x="52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6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656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497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050842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395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02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8288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66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6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7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2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8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2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3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3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59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fog.ccsf.edu/~hyip/nodejs/week01/note/week_01_install_nodejs_mac.doc" TargetMode="External"/><Relationship Id="rId2" Type="http://schemas.openxmlformats.org/officeDocument/2006/relationships/hyperlink" Target="http://fog.ccsf.edu/~hyip/nodejs/week01/note/week_01_install_nodejs_windows.do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1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Node.jS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8325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6210-7048-4C62-84DD-C50AE3852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Structures of Node.js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3AB75C-F025-4613-A804-3F9D432AE372}"/>
              </a:ext>
            </a:extLst>
          </p:cNvPr>
          <p:cNvSpPr/>
          <p:nvPr/>
        </p:nvSpPr>
        <p:spPr>
          <a:xfrm>
            <a:off x="4799407" y="3212308"/>
            <a:ext cx="1228726" cy="11144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Core Node.js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42BC6E-089A-47F4-85A9-E859D4C7BC52}"/>
              </a:ext>
            </a:extLst>
          </p:cNvPr>
          <p:cNvSpPr/>
          <p:nvPr/>
        </p:nvSpPr>
        <p:spPr>
          <a:xfrm>
            <a:off x="3323315" y="2103437"/>
            <a:ext cx="1357310" cy="132556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Buffer Module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1CA447-7499-4DD4-9AD9-767CBAAD77E1}"/>
              </a:ext>
            </a:extLst>
          </p:cNvPr>
          <p:cNvSpPr/>
          <p:nvPr/>
        </p:nvSpPr>
        <p:spPr>
          <a:xfrm>
            <a:off x="4765021" y="1868939"/>
            <a:ext cx="1314451" cy="115252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Console Module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AF37A0-008B-42A2-9B11-5F1E84A594F2}"/>
              </a:ext>
            </a:extLst>
          </p:cNvPr>
          <p:cNvSpPr/>
          <p:nvPr/>
        </p:nvSpPr>
        <p:spPr>
          <a:xfrm>
            <a:off x="6163869" y="2214563"/>
            <a:ext cx="1357310" cy="1214437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dns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Module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867128-2F3D-4A91-8A87-E46847B8303C}"/>
              </a:ext>
            </a:extLst>
          </p:cNvPr>
          <p:cNvSpPr/>
          <p:nvPr/>
        </p:nvSpPr>
        <p:spPr>
          <a:xfrm>
            <a:off x="6310313" y="3519488"/>
            <a:ext cx="1309685" cy="1214437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 Module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ACD5944-8136-4ABF-B2AC-DABB315D1B19}"/>
              </a:ext>
            </a:extLst>
          </p:cNvPr>
          <p:cNvSpPr/>
          <p:nvPr/>
        </p:nvSpPr>
        <p:spPr>
          <a:xfrm>
            <a:off x="5312569" y="4498526"/>
            <a:ext cx="1357309" cy="1214437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 Module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622200-EE20-4317-95AC-E1102F70C132}"/>
              </a:ext>
            </a:extLst>
          </p:cNvPr>
          <p:cNvSpPr/>
          <p:nvPr/>
        </p:nvSpPr>
        <p:spPr>
          <a:xfrm>
            <a:off x="3807628" y="4387400"/>
            <a:ext cx="1357309" cy="132556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 Module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9D918F0-09E6-4559-B449-EA2F464D82F4}"/>
              </a:ext>
            </a:extLst>
          </p:cNvPr>
          <p:cNvSpPr/>
          <p:nvPr/>
        </p:nvSpPr>
        <p:spPr>
          <a:xfrm>
            <a:off x="2917034" y="3429000"/>
            <a:ext cx="1309685" cy="117157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express Module</a:t>
            </a:r>
          </a:p>
        </p:txBody>
      </p:sp>
    </p:spTree>
    <p:extLst>
      <p:ext uri="{BB962C8B-B14F-4D97-AF65-F5344CB8AC3E}">
        <p14:creationId xmlns:p14="http://schemas.microsoft.com/office/powerpoint/2010/main" val="58666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FD57-68E4-43C6-A92D-544BA9043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Download and Install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EB3A7-8D08-4A99-9A15-A5CAA7024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en-US" sz="2400" dirty="0"/>
              <a:t>Download and install latest version of Node.js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Instruction for windows O/S click </a:t>
            </a:r>
            <a:r>
              <a:rPr lang="en-US" altLang="en-US" sz="2400" dirty="0">
                <a:hlinkClick r:id="rId2"/>
              </a:rPr>
              <a:t>here</a:t>
            </a:r>
            <a:r>
              <a:rPr lang="en-US" altLang="en-US" sz="2400" dirty="0"/>
              <a:t>.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Instruction for Mac O/S click </a:t>
            </a:r>
            <a:r>
              <a:rPr lang="en-US" altLang="en-US" sz="2400" dirty="0">
                <a:hlinkClick r:id="rId3"/>
              </a:rPr>
              <a:t>here</a:t>
            </a:r>
            <a:r>
              <a:rPr lang="en-US" altLang="en-US" sz="2400" dirty="0"/>
              <a:t>.</a:t>
            </a:r>
          </a:p>
          <a:p>
            <a:pPr>
              <a:defRPr/>
            </a:pPr>
            <a:r>
              <a:rPr lang="en-US" altLang="en-US" sz="2400" dirty="0"/>
              <a:t>Create a working folder (c:\</a:t>
            </a:r>
            <a:r>
              <a:rPr lang="en-US" altLang="en-US" sz="2400" dirty="0" err="1"/>
              <a:t>nodejs_workspace</a:t>
            </a:r>
            <a:r>
              <a:rPr lang="en-US" altLang="en-US" sz="2400" dirty="0"/>
              <a:t>).</a:t>
            </a:r>
          </a:p>
          <a:p>
            <a:pPr>
              <a:defRPr/>
            </a:pPr>
            <a:r>
              <a:rPr lang="en-US" altLang="en-US" sz="2400" dirty="0"/>
              <a:t>Check the Node.js version that just installed.</a:t>
            </a:r>
          </a:p>
          <a:p>
            <a:pPr>
              <a:defRPr/>
            </a:pPr>
            <a:r>
              <a:rPr lang="en-US" altLang="en-US" sz="2400" dirty="0"/>
              <a:t>Go to </a:t>
            </a:r>
            <a:r>
              <a:rPr lang="en-US" altLang="en-US" sz="2400" dirty="0" err="1"/>
              <a:t>cmd</a:t>
            </a:r>
            <a:r>
              <a:rPr lang="en-US" altLang="en-US" sz="2400" dirty="0"/>
              <a:t> terminal, enter:</a:t>
            </a:r>
          </a:p>
          <a:p>
            <a:pPr marL="0" indent="0">
              <a:buNone/>
              <a:defRPr/>
            </a:pPr>
            <a:r>
              <a:rPr lang="en-US" altLang="en-US" sz="2400" dirty="0"/>
              <a:t>	</a:t>
            </a:r>
          </a:p>
          <a:p>
            <a:pPr marL="0" indent="0">
              <a:buNone/>
              <a:defRPr/>
            </a:pPr>
            <a:r>
              <a:rPr lang="en-US" altLang="en-US" sz="2400" dirty="0"/>
              <a:t>	node --version  (or node –v)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18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7FE84-F92A-4268-9161-6D4CE2DE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Compare Blocking vs Non-blocking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6D194-1546-4FAF-8FCD-A4CB6E561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74545"/>
            <a:ext cx="10058400" cy="3849624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>
                <a:highlight>
                  <a:srgbClr val="FFFF00"/>
                </a:highlight>
              </a:rPr>
              <a:t>Blocking</a:t>
            </a:r>
            <a:r>
              <a:rPr lang="en-US" sz="2400" dirty="0"/>
              <a:t> methods execute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synchronously</a:t>
            </a:r>
            <a:r>
              <a:rPr lang="en-US" sz="2400" dirty="0"/>
              <a:t> and </a:t>
            </a:r>
            <a:r>
              <a:rPr lang="en-US" sz="2400" b="1" dirty="0">
                <a:highlight>
                  <a:srgbClr val="FFFF00"/>
                </a:highlight>
              </a:rPr>
              <a:t>non-blocking</a:t>
            </a:r>
            <a:r>
              <a:rPr lang="en-US" sz="2400" dirty="0">
                <a:highlight>
                  <a:srgbClr val="FFFF00"/>
                </a:highlight>
              </a:rPr>
              <a:t> </a:t>
            </a:r>
            <a:r>
              <a:rPr lang="en-US" sz="2400" dirty="0"/>
              <a:t>methods executes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asynchronously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Using the File System modules, this is a </a:t>
            </a:r>
            <a:r>
              <a:rPr lang="en-US" sz="2400" dirty="0">
                <a:highlight>
                  <a:srgbClr val="FFFF00"/>
                </a:highlight>
              </a:rPr>
              <a:t>synchronous</a:t>
            </a:r>
            <a:r>
              <a:rPr lang="en-US" sz="2400" dirty="0"/>
              <a:t> file read: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const fs = require("fs");</a:t>
            </a:r>
          </a:p>
          <a:p>
            <a:pPr marL="0" indent="0">
              <a:buNone/>
            </a:pPr>
            <a:r>
              <a:rPr lang="en-US" sz="2400" dirty="0"/>
              <a:t>const data = </a:t>
            </a:r>
            <a:r>
              <a:rPr lang="en-US" sz="2400" dirty="0" err="1"/>
              <a:t>fs.readFileSync</a:t>
            </a:r>
            <a:r>
              <a:rPr lang="en-US" sz="2400" dirty="0"/>
              <a:t>("./test.txt");   </a:t>
            </a:r>
          </a:p>
          <a:p>
            <a:pPr marL="0" indent="0">
              <a:buNone/>
            </a:pPr>
            <a:r>
              <a:rPr lang="en-US" sz="2400" dirty="0"/>
              <a:t>console.log(</a:t>
            </a:r>
            <a:r>
              <a:rPr lang="en-US" sz="2400" dirty="0" err="1"/>
              <a:t>data.toString</a:t>
            </a:r>
            <a:r>
              <a:rPr lang="en-US" sz="2400" dirty="0"/>
              <a:t>());</a:t>
            </a:r>
          </a:p>
          <a:p>
            <a:pPr marL="0" indent="0">
              <a:buNone/>
            </a:pPr>
            <a:r>
              <a:rPr lang="en-US" sz="2400" dirty="0"/>
              <a:t>console.log("This statement runs after read file!");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1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5969-3C18-4731-96F7-A2A22885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Compare Blocking vs Non-blocking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A4B66-05DC-4F14-A97C-0F021877E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Here is an equivalent </a:t>
            </a:r>
            <a:r>
              <a:rPr lang="en-US" sz="2400" dirty="0">
                <a:highlight>
                  <a:srgbClr val="FFFF00"/>
                </a:highlight>
              </a:rPr>
              <a:t>asynchronous </a:t>
            </a:r>
            <a:r>
              <a:rPr lang="en-US" sz="2400" dirty="0"/>
              <a:t>example: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const fs = require("fs");</a:t>
            </a:r>
          </a:p>
          <a:p>
            <a:pPr marL="0" indent="0">
              <a:buNone/>
            </a:pPr>
            <a:r>
              <a:rPr lang="en-US" sz="2400" dirty="0" err="1"/>
              <a:t>fs.readFile</a:t>
            </a:r>
            <a:r>
              <a:rPr lang="en-US" sz="2400" dirty="0"/>
              <a:t>("./test.txt", (err, data) =&gt; {</a:t>
            </a:r>
          </a:p>
          <a:p>
            <a:pPr marL="0" indent="0">
              <a:buNone/>
            </a:pPr>
            <a:r>
              <a:rPr lang="en-US" sz="2400" dirty="0"/>
              <a:t>	if(err) console.log("Read error!!");</a:t>
            </a:r>
          </a:p>
          <a:p>
            <a:pPr marL="0" indent="0">
              <a:buNone/>
            </a:pPr>
            <a:r>
              <a:rPr lang="en-US" sz="2400" dirty="0"/>
              <a:t>	console.log(</a:t>
            </a:r>
            <a:r>
              <a:rPr lang="en-US" sz="2400" dirty="0" err="1"/>
              <a:t>data.toString</a:t>
            </a:r>
            <a:r>
              <a:rPr lang="en-US" sz="2400" dirty="0"/>
              <a:t>());</a:t>
            </a:r>
          </a:p>
          <a:p>
            <a:pPr marL="0" indent="0">
              <a:buNone/>
            </a:pPr>
            <a:r>
              <a:rPr lang="en-US" sz="2400" dirty="0"/>
              <a:t>});</a:t>
            </a:r>
          </a:p>
          <a:p>
            <a:pPr marL="0" indent="0">
              <a:buNone/>
            </a:pPr>
            <a:r>
              <a:rPr lang="en-US" sz="2400" dirty="0"/>
              <a:t>console.log("This statement runs after read statement?");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63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1C77-62A8-44CD-A1F7-990F5BE5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Node.js – Node Package Manager (NPM)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38A27-33FF-4BCD-A54A-A123C7B47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z="3000" b="1" dirty="0">
                <a:highlight>
                  <a:srgbClr val="FFFF00"/>
                </a:highlight>
              </a:rPr>
              <a:t>Node Package Manager (NPM) </a:t>
            </a:r>
            <a:r>
              <a:rPr lang="en-US" sz="3000" dirty="0"/>
              <a:t>provides two main functionalities: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3000" dirty="0"/>
              <a:t>Online </a:t>
            </a:r>
            <a:r>
              <a:rPr lang="en-US" sz="3000" dirty="0">
                <a:solidFill>
                  <a:srgbClr val="FF0000"/>
                </a:solidFill>
              </a:rPr>
              <a:t>repositories</a:t>
            </a:r>
            <a:r>
              <a:rPr lang="en-US" sz="3000" dirty="0"/>
              <a:t> for Node.js packages/modules.</a:t>
            </a:r>
          </a:p>
          <a:p>
            <a:pPr lvl="2" indent="0">
              <a:buNone/>
              <a:defRPr/>
            </a:pPr>
            <a:r>
              <a:rPr lang="en-US" sz="2800" dirty="0"/>
              <a:t>		 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3000" dirty="0">
                <a:solidFill>
                  <a:srgbClr val="FF0000"/>
                </a:solidFill>
              </a:rPr>
              <a:t>Command line utility</a:t>
            </a:r>
            <a:r>
              <a:rPr lang="en-US" sz="3000" dirty="0"/>
              <a:t> to install packages, do version management and dependency management of Node.js packages. </a:t>
            </a:r>
          </a:p>
          <a:p>
            <a:pPr>
              <a:defRPr/>
            </a:pPr>
            <a:r>
              <a:rPr lang="en-US" sz="3000" dirty="0"/>
              <a:t>NOTE: NPM comes bundled with Node.js after v0.6.3 version. </a:t>
            </a:r>
          </a:p>
          <a:p>
            <a:pPr>
              <a:defRPr/>
            </a:pPr>
            <a:r>
              <a:rPr lang="en-US" sz="3000" dirty="0"/>
              <a:t>To verify the NPM version, go to </a:t>
            </a:r>
            <a:r>
              <a:rPr lang="en-US" sz="3000" dirty="0" err="1"/>
              <a:t>cmd</a:t>
            </a:r>
            <a:r>
              <a:rPr lang="en-US" sz="3000" dirty="0"/>
              <a:t> terminal, enter:</a:t>
            </a:r>
          </a:p>
          <a:p>
            <a:pPr lvl="1" indent="0">
              <a:buNone/>
              <a:defRPr/>
            </a:pPr>
            <a:endParaRPr lang="en-US" sz="3000" dirty="0"/>
          </a:p>
          <a:p>
            <a:pPr lvl="1" indent="0">
              <a:buNone/>
              <a:defRPr/>
            </a:pPr>
            <a:r>
              <a:rPr lang="en-US" sz="3000" dirty="0" err="1"/>
              <a:t>npm</a:t>
            </a:r>
            <a:r>
              <a:rPr lang="en-US" sz="3000" dirty="0"/>
              <a:t> --version  (or </a:t>
            </a:r>
            <a:r>
              <a:rPr lang="en-US" sz="3000" dirty="0" err="1"/>
              <a:t>npm</a:t>
            </a:r>
            <a:r>
              <a:rPr lang="en-US" sz="3000" dirty="0"/>
              <a:t> –v)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7355-A71D-4CEF-8295-7DE1D544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NPM Global vs Local Installation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03C56-0CD2-4F54-87C0-3C7CAB3A0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en-US" sz="3300" dirty="0"/>
              <a:t>By default, </a:t>
            </a:r>
            <a:r>
              <a:rPr lang="en-US" altLang="en-US" sz="3300" dirty="0" err="1"/>
              <a:t>npm</a:t>
            </a:r>
            <a:r>
              <a:rPr lang="en-US" altLang="en-US" sz="3300" dirty="0"/>
              <a:t> installs any dependency (modules or packages) in the </a:t>
            </a:r>
            <a:r>
              <a:rPr lang="en-US" altLang="en-US" sz="3300" b="1" dirty="0"/>
              <a:t>local mode</a:t>
            </a:r>
            <a:r>
              <a:rPr lang="en-US" altLang="en-US" sz="3300" dirty="0"/>
              <a:t>. Locally deployed packages are accessible via </a:t>
            </a:r>
            <a:r>
              <a:rPr lang="en-US" altLang="en-US" sz="3300" b="1" dirty="0"/>
              <a:t>require</a:t>
            </a:r>
            <a:r>
              <a:rPr lang="en-US" altLang="en-US" sz="3300" dirty="0"/>
              <a:t>.</a:t>
            </a:r>
          </a:p>
          <a:p>
            <a:pPr>
              <a:defRPr/>
            </a:pPr>
            <a:r>
              <a:rPr lang="en-US" sz="3300" dirty="0"/>
              <a:t>Install express, a popular web framework using local installation (go to </a:t>
            </a:r>
            <a:r>
              <a:rPr lang="en-US" sz="3300" dirty="0" err="1"/>
              <a:t>cmd</a:t>
            </a:r>
            <a:r>
              <a:rPr lang="en-US" sz="3300" dirty="0"/>
              <a:t> terminal).</a:t>
            </a:r>
          </a:p>
          <a:p>
            <a:pPr marL="0" indent="0">
              <a:buNone/>
              <a:defRPr/>
            </a:pPr>
            <a:endParaRPr lang="en-US" sz="3300" dirty="0"/>
          </a:p>
          <a:p>
            <a:pPr marL="0" lvl="1" indent="0">
              <a:spcBef>
                <a:spcPts val="1000"/>
              </a:spcBef>
              <a:buNone/>
              <a:defRPr/>
            </a:pPr>
            <a:r>
              <a:rPr lang="en-US" sz="3300" dirty="0"/>
              <a:t>	c:\nodejs_workspace&gt; </a:t>
            </a:r>
            <a:r>
              <a:rPr lang="en-US" sz="3300" dirty="0" err="1"/>
              <a:t>npm</a:t>
            </a:r>
            <a:r>
              <a:rPr lang="en-US" sz="3300" dirty="0"/>
              <a:t> install express</a:t>
            </a:r>
          </a:p>
          <a:p>
            <a:pPr marL="0" lvl="1" indent="0">
              <a:spcBef>
                <a:spcPts val="1000"/>
              </a:spcBef>
              <a:buNone/>
              <a:defRPr/>
            </a:pPr>
            <a:endParaRPr lang="en-US" sz="3300" dirty="0"/>
          </a:p>
          <a:p>
            <a:pPr>
              <a:defRPr/>
            </a:pPr>
            <a:r>
              <a:rPr lang="en-US" sz="3300" dirty="0"/>
              <a:t>Once </a:t>
            </a:r>
            <a:r>
              <a:rPr lang="en-US" sz="3300" dirty="0" err="1"/>
              <a:t>npm</a:t>
            </a:r>
            <a:r>
              <a:rPr lang="en-US" sz="3300" dirty="0"/>
              <a:t> completes the download, you can verify by looking at the content of c:\nodejs_workspace\node_modules</a:t>
            </a:r>
          </a:p>
          <a:p>
            <a:pPr>
              <a:defRPr/>
            </a:pPr>
            <a:r>
              <a:rPr lang="en-US" sz="3300" dirty="0"/>
              <a:t>Or type the following command:</a:t>
            </a:r>
          </a:p>
          <a:p>
            <a:pPr marL="0" indent="0">
              <a:buNone/>
              <a:defRPr/>
            </a:pPr>
            <a:endParaRPr lang="en-US" sz="3300" dirty="0"/>
          </a:p>
          <a:p>
            <a:pPr marL="0" indent="0">
              <a:buNone/>
              <a:defRPr/>
            </a:pPr>
            <a:r>
              <a:rPr lang="en-US" sz="3300" dirty="0"/>
              <a:t>	c:\nodejs_workspace&gt; </a:t>
            </a:r>
            <a:r>
              <a:rPr lang="en-US" sz="3300" dirty="0" err="1"/>
              <a:t>npm</a:t>
            </a:r>
            <a:r>
              <a:rPr lang="en-US" sz="3300" dirty="0"/>
              <a:t> ls</a:t>
            </a:r>
          </a:p>
          <a:p>
            <a:endParaRPr lang="en-US" alt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9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5E60-A7EF-4E45-98BA-A8311E63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NPM Global vs Local Installation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DF856-B5F6-41EB-BBEC-88B4F9C7F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en-US" sz="3300" dirty="0"/>
              <a:t>Globally installed packages/dependencies are stored in &lt;</a:t>
            </a:r>
            <a:r>
              <a:rPr lang="en-US" altLang="en-US" sz="3300" b="1" dirty="0"/>
              <a:t>user-directory</a:t>
            </a:r>
            <a:r>
              <a:rPr lang="en-US" altLang="en-US" sz="3300" dirty="0"/>
              <a:t>&gt;/</a:t>
            </a:r>
            <a:r>
              <a:rPr lang="en-US" altLang="en-US" sz="3300" dirty="0" err="1"/>
              <a:t>npm</a:t>
            </a:r>
            <a:r>
              <a:rPr lang="en-US" altLang="en-US" sz="3300" dirty="0"/>
              <a:t> directory. Such dependencies can be used in CLI (Command Line Interface) function of any Node.js but can not be imported using </a:t>
            </a:r>
            <a:r>
              <a:rPr lang="en-US" altLang="en-US" sz="3300" b="1" dirty="0"/>
              <a:t>require</a:t>
            </a:r>
            <a:r>
              <a:rPr lang="en-US" altLang="en-US" sz="3300" dirty="0"/>
              <a:t> in Node application directly.</a:t>
            </a:r>
          </a:p>
          <a:p>
            <a:pPr>
              <a:defRPr/>
            </a:pPr>
            <a:r>
              <a:rPr lang="en-US" sz="3300" dirty="0"/>
              <a:t>Install express, a popular web framework using global installation.</a:t>
            </a:r>
          </a:p>
          <a:p>
            <a:pPr lvl="1" indent="0">
              <a:buNone/>
              <a:defRPr/>
            </a:pPr>
            <a:r>
              <a:rPr lang="en-US" sz="3300" dirty="0"/>
              <a:t>	</a:t>
            </a:r>
          </a:p>
          <a:p>
            <a:pPr lvl="1" indent="0">
              <a:buNone/>
              <a:defRPr/>
            </a:pPr>
            <a:r>
              <a:rPr lang="en-US" sz="3300" dirty="0"/>
              <a:t>	c:\nodejs_workspace&gt; </a:t>
            </a:r>
            <a:r>
              <a:rPr lang="en-US" sz="3300" dirty="0" err="1"/>
              <a:t>npm</a:t>
            </a:r>
            <a:r>
              <a:rPr lang="en-US" sz="3300" dirty="0"/>
              <a:t> install express –g</a:t>
            </a:r>
          </a:p>
          <a:p>
            <a:pPr lvl="1" indent="0">
              <a:buNone/>
              <a:defRPr/>
            </a:pPr>
            <a:endParaRPr lang="en-US" sz="3300" dirty="0"/>
          </a:p>
          <a:p>
            <a:pPr>
              <a:defRPr/>
            </a:pPr>
            <a:r>
              <a:rPr lang="en-US" sz="3300" dirty="0"/>
              <a:t>Once </a:t>
            </a:r>
            <a:r>
              <a:rPr lang="en-US" sz="3300" dirty="0" err="1"/>
              <a:t>npm</a:t>
            </a:r>
            <a:r>
              <a:rPr lang="en-US" sz="3300" dirty="0"/>
              <a:t> completes the download, you can verify by looking at the content of &lt;user-directory&gt;/</a:t>
            </a:r>
            <a:r>
              <a:rPr lang="en-US" sz="3300" dirty="0" err="1"/>
              <a:t>npm</a:t>
            </a:r>
            <a:r>
              <a:rPr lang="en-US" sz="3300" dirty="0"/>
              <a:t>/</a:t>
            </a:r>
            <a:r>
              <a:rPr lang="en-US" sz="3300" dirty="0" err="1"/>
              <a:t>node_modules</a:t>
            </a:r>
            <a:r>
              <a:rPr lang="en-US" sz="3300" dirty="0"/>
              <a:t>.</a:t>
            </a:r>
          </a:p>
          <a:p>
            <a:pPr>
              <a:defRPr/>
            </a:pPr>
            <a:r>
              <a:rPr lang="en-US" sz="3300" dirty="0"/>
              <a:t>NOTE: &lt;user-directory&gt; = c:\Users\my_uid\AppData\Roaming</a:t>
            </a:r>
          </a:p>
          <a:p>
            <a:pPr>
              <a:defRPr/>
            </a:pPr>
            <a:r>
              <a:rPr lang="en-US" sz="3300" dirty="0"/>
              <a:t>Or type the following command: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3300" dirty="0"/>
          </a:p>
          <a:p>
            <a:pPr lvl="1" indent="0">
              <a:buNone/>
              <a:defRPr/>
            </a:pPr>
            <a:r>
              <a:rPr lang="en-US" sz="3300" dirty="0"/>
              <a:t>	c:\nodejs_workspace&gt; </a:t>
            </a:r>
            <a:r>
              <a:rPr lang="en-US" sz="3300" dirty="0" err="1"/>
              <a:t>npm</a:t>
            </a:r>
            <a:r>
              <a:rPr lang="en-US" sz="3300" dirty="0"/>
              <a:t> ls -g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74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C0F6E-FFC6-4AE5-A271-2D218E477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Callbacks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FBD88-0F1F-4137-88B5-7926DCB57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en-US" sz="8600" b="1" dirty="0">
                <a:highlight>
                  <a:srgbClr val="FFFF00"/>
                </a:highlight>
              </a:rPr>
              <a:t>Callback</a:t>
            </a:r>
            <a:r>
              <a:rPr lang="en-US" altLang="en-US" sz="8600" dirty="0"/>
              <a:t> is an </a:t>
            </a:r>
            <a:r>
              <a:rPr lang="en-US" altLang="en-US" sz="8600" b="1" dirty="0"/>
              <a:t>asynchronous</a:t>
            </a:r>
            <a:r>
              <a:rPr lang="en-US" altLang="en-US" sz="8600" dirty="0"/>
              <a:t> equivalent for a </a:t>
            </a:r>
            <a:r>
              <a:rPr lang="en-US" altLang="en-US" sz="8600" b="1" dirty="0"/>
              <a:t>function</a:t>
            </a:r>
            <a:r>
              <a:rPr lang="en-US" altLang="en-US" sz="8600" dirty="0"/>
              <a:t>. </a:t>
            </a:r>
          </a:p>
          <a:p>
            <a:r>
              <a:rPr lang="en-US" altLang="en-US" sz="8600" dirty="0"/>
              <a:t>A </a:t>
            </a:r>
            <a:r>
              <a:rPr lang="en-US" altLang="en-US" sz="8600" b="1" dirty="0"/>
              <a:t>callback</a:t>
            </a:r>
            <a:r>
              <a:rPr lang="en-US" altLang="en-US" sz="8600" dirty="0"/>
              <a:t> function is called at the </a:t>
            </a:r>
            <a:r>
              <a:rPr lang="en-US" altLang="en-US" sz="8600" b="1" dirty="0"/>
              <a:t>completion of a given task</a:t>
            </a:r>
            <a:r>
              <a:rPr lang="en-US" altLang="en-US" sz="8600" dirty="0"/>
              <a:t>.</a:t>
            </a:r>
          </a:p>
          <a:p>
            <a:r>
              <a:rPr lang="en-US" altLang="en-US" sz="8600" dirty="0"/>
              <a:t>Node.js makes heavy use of callbacks.</a:t>
            </a:r>
          </a:p>
          <a:p>
            <a:pPr marL="0" indent="0">
              <a:buNone/>
            </a:pPr>
            <a:endParaRPr lang="en-US" altLang="en-US" sz="8600" dirty="0"/>
          </a:p>
          <a:p>
            <a:pPr marL="0" indent="0">
              <a:buNone/>
            </a:pPr>
            <a:r>
              <a:rPr lang="en-US" sz="8600" dirty="0" err="1"/>
              <a:t>API_function</a:t>
            </a:r>
            <a:r>
              <a:rPr lang="en-US" sz="8600" dirty="0"/>
              <a:t>("</a:t>
            </a:r>
            <a:r>
              <a:rPr lang="en-US" sz="8600" dirty="0" err="1"/>
              <a:t>data_here</a:t>
            </a:r>
            <a:r>
              <a:rPr lang="en-US" sz="8600" dirty="0"/>
              <a:t>", </a:t>
            </a:r>
            <a:r>
              <a:rPr lang="en-US" sz="8600" dirty="0" err="1">
                <a:highlight>
                  <a:srgbClr val="FFFF00"/>
                </a:highlight>
              </a:rPr>
              <a:t>callback_function</a:t>
            </a:r>
            <a:r>
              <a:rPr lang="en-US" sz="8600" dirty="0">
                <a:highlight>
                  <a:srgbClr val="FFFF00"/>
                </a:highlight>
              </a:rPr>
              <a:t>(</a:t>
            </a:r>
            <a:r>
              <a:rPr lang="en-US" sz="8600" dirty="0" err="1">
                <a:highlight>
                  <a:srgbClr val="FFFF00"/>
                </a:highlight>
              </a:rPr>
              <a:t>var_data</a:t>
            </a:r>
            <a:r>
              <a:rPr lang="en-US" sz="8600" dirty="0">
                <a:highlight>
                  <a:srgbClr val="FFFF00"/>
                </a:highlight>
              </a:rPr>
              <a:t>){</a:t>
            </a:r>
          </a:p>
          <a:p>
            <a:pPr marL="0" indent="0">
              <a:buNone/>
            </a:pPr>
            <a:r>
              <a:rPr lang="en-US" sz="8600" dirty="0">
                <a:highlight>
                  <a:srgbClr val="FFFF00"/>
                </a:highlight>
              </a:rPr>
              <a:t>	// </a:t>
            </a:r>
            <a:r>
              <a:rPr lang="en-US" sz="8600" dirty="0" err="1">
                <a:highlight>
                  <a:srgbClr val="FFFF00"/>
                </a:highlight>
              </a:rPr>
              <a:t>cunction</a:t>
            </a:r>
            <a:r>
              <a:rPr lang="en-US" sz="8600" dirty="0">
                <a:highlight>
                  <a:srgbClr val="FFFF00"/>
                </a:highlight>
              </a:rPr>
              <a:t> content</a:t>
            </a:r>
          </a:p>
          <a:p>
            <a:pPr marL="0" indent="0">
              <a:buNone/>
            </a:pPr>
            <a:r>
              <a:rPr lang="en-US" sz="8600" dirty="0">
                <a:highlight>
                  <a:srgbClr val="FFFF00"/>
                </a:highlight>
              </a:rPr>
              <a:t>}</a:t>
            </a:r>
            <a:r>
              <a:rPr lang="en-US" sz="8600" dirty="0"/>
              <a:t>);</a:t>
            </a:r>
          </a:p>
          <a:p>
            <a:r>
              <a:rPr lang="en-US" sz="8600" dirty="0"/>
              <a:t>OR (No name function)</a:t>
            </a:r>
          </a:p>
          <a:p>
            <a:pPr marL="0" indent="0">
              <a:buNone/>
            </a:pPr>
            <a:endParaRPr lang="en-US" sz="8600" dirty="0"/>
          </a:p>
          <a:p>
            <a:pPr marL="0" indent="0">
              <a:buNone/>
            </a:pPr>
            <a:r>
              <a:rPr lang="en-US" sz="8600" dirty="0" err="1"/>
              <a:t>API_function</a:t>
            </a:r>
            <a:r>
              <a:rPr lang="en-US" sz="8600" dirty="0"/>
              <a:t>("</a:t>
            </a:r>
            <a:r>
              <a:rPr lang="en-US" sz="8600" dirty="0" err="1"/>
              <a:t>data_here</a:t>
            </a:r>
            <a:r>
              <a:rPr lang="en-US" sz="8600" dirty="0"/>
              <a:t>", </a:t>
            </a:r>
            <a:r>
              <a:rPr lang="en-US" sz="8600" dirty="0">
                <a:highlight>
                  <a:srgbClr val="FFFF00"/>
                </a:highlight>
              </a:rPr>
              <a:t>(</a:t>
            </a:r>
            <a:r>
              <a:rPr lang="en-US" sz="8600" dirty="0" err="1">
                <a:highlight>
                  <a:srgbClr val="FFFF00"/>
                </a:highlight>
              </a:rPr>
              <a:t>var_data</a:t>
            </a:r>
            <a:r>
              <a:rPr lang="en-US" sz="8600" dirty="0">
                <a:highlight>
                  <a:srgbClr val="FFFF00"/>
                </a:highlight>
              </a:rPr>
              <a:t>) =&gt; {</a:t>
            </a:r>
          </a:p>
          <a:p>
            <a:pPr marL="0" indent="0">
              <a:buNone/>
            </a:pPr>
            <a:r>
              <a:rPr lang="en-US" sz="8600" dirty="0">
                <a:highlight>
                  <a:srgbClr val="FFFF00"/>
                </a:highlight>
              </a:rPr>
              <a:t>	// function content</a:t>
            </a:r>
          </a:p>
          <a:p>
            <a:pPr marL="0" indent="0">
              <a:buNone/>
            </a:pPr>
            <a:r>
              <a:rPr lang="en-US" sz="8600" dirty="0">
                <a:highlight>
                  <a:srgbClr val="FFFF00"/>
                </a:highlight>
              </a:rPr>
              <a:t>}</a:t>
            </a:r>
            <a:r>
              <a:rPr lang="en-US" sz="8600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48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94425-2AD0-40E2-A179-677E65CC6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Callback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08585-A973-48BE-A1E5-A578C4369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sz="2800" dirty="0"/>
              <a:t>For example (non-blocking) </a:t>
            </a:r>
            <a:r>
              <a:rPr lang="en-US" altLang="en-US" sz="2800" dirty="0" err="1"/>
              <a:t>readFile</a:t>
            </a:r>
            <a:r>
              <a:rPr lang="en-US" altLang="en-US" sz="2800" dirty="0"/>
              <a:t>(), a function to read a file may start reading file and return the control to execution environment immediately so that next instruction can be executed. </a:t>
            </a:r>
          </a:p>
          <a:p>
            <a:r>
              <a:rPr lang="en-US" altLang="en-US" sz="2800" dirty="0"/>
              <a:t>Once file I/O is complete, it will call the callback function while passing the callback function, the content of the file as parameter. So there is no blocking or wait for file I/O.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fs.readFile</a:t>
            </a:r>
            <a:r>
              <a:rPr lang="en-US" sz="2800" dirty="0"/>
              <a:t>(“location/</a:t>
            </a:r>
            <a:r>
              <a:rPr lang="en-US" sz="2800" dirty="0" err="1"/>
              <a:t>file_name</a:t>
            </a:r>
            <a:r>
              <a:rPr lang="en-US" sz="2800" dirty="0"/>
              <a:t>", </a:t>
            </a:r>
            <a:r>
              <a:rPr lang="en-US" sz="2800" dirty="0" err="1"/>
              <a:t>callback_function</a:t>
            </a:r>
            <a:r>
              <a:rPr lang="en-US" sz="2800" dirty="0"/>
              <a:t>());</a:t>
            </a:r>
          </a:p>
          <a:p>
            <a:pPr marL="0" indent="0">
              <a:buNone/>
            </a:pPr>
            <a:r>
              <a:rPr lang="en-US" sz="2800" dirty="0"/>
              <a:t>	console.log("This statement runs after read statement?");</a:t>
            </a:r>
            <a:endParaRPr lang="en-US" alt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5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0428-9474-4A54-9FDB-5464E92A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Node.js – Sync vs Async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4C2BF-C524-4A75-B5FB-D55E8A2C5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7200" dirty="0"/>
              <a:t>var fs = require('fs');</a:t>
            </a:r>
          </a:p>
          <a:p>
            <a:pPr>
              <a:buNone/>
            </a:pPr>
            <a:r>
              <a:rPr lang="en-US" sz="7200" dirty="0"/>
              <a:t>var </a:t>
            </a:r>
            <a:r>
              <a:rPr lang="en-US" sz="7200" dirty="0" err="1"/>
              <a:t>out_data</a:t>
            </a:r>
            <a:r>
              <a:rPr lang="en-US" sz="7200" dirty="0"/>
              <a:t> = '</a:t>
            </a:r>
            <a:r>
              <a:rPr lang="en-US" sz="7200" dirty="0" err="1"/>
              <a:t>Outdata</a:t>
            </a:r>
            <a:r>
              <a:rPr lang="en-US" sz="7200" dirty="0"/>
              <a:t> line 1. \r\</a:t>
            </a:r>
            <a:r>
              <a:rPr lang="en-US" sz="7200" dirty="0" err="1"/>
              <a:t>nOutdata</a:t>
            </a:r>
            <a:r>
              <a:rPr lang="en-US" sz="7200" dirty="0"/>
              <a:t> last line.';</a:t>
            </a:r>
          </a:p>
          <a:p>
            <a:pPr>
              <a:buNone/>
            </a:pPr>
            <a:r>
              <a:rPr lang="en-US" sz="7200" dirty="0"/>
              <a:t>// Asynchronous write</a:t>
            </a:r>
          </a:p>
          <a:p>
            <a:pPr>
              <a:buNone/>
            </a:pPr>
            <a:r>
              <a:rPr lang="en-US" sz="7200" dirty="0" err="1"/>
              <a:t>fs.writeFile</a:t>
            </a:r>
            <a:r>
              <a:rPr lang="en-US" sz="7200" dirty="0"/>
              <a:t>('./output_async.txt', </a:t>
            </a:r>
            <a:r>
              <a:rPr lang="en-US" sz="7200" dirty="0" err="1"/>
              <a:t>out_data</a:t>
            </a:r>
            <a:r>
              <a:rPr lang="en-US" sz="7200" dirty="0"/>
              <a:t>, function (err) {</a:t>
            </a:r>
          </a:p>
          <a:p>
            <a:pPr>
              <a:buNone/>
            </a:pPr>
            <a:r>
              <a:rPr lang="en-US" sz="7200" dirty="0"/>
              <a:t>		if (err) console.log(err);</a:t>
            </a:r>
          </a:p>
          <a:p>
            <a:pPr>
              <a:buNone/>
            </a:pPr>
            <a:r>
              <a:rPr lang="en-US" sz="7200" dirty="0"/>
              <a:t>		console.log('Output Async file content: ' + </a:t>
            </a:r>
            <a:r>
              <a:rPr lang="en-US" sz="7200" dirty="0" err="1"/>
              <a:t>out_data</a:t>
            </a:r>
            <a:r>
              <a:rPr lang="en-US" sz="7200" dirty="0"/>
              <a:t>);</a:t>
            </a:r>
          </a:p>
          <a:p>
            <a:pPr>
              <a:buNone/>
            </a:pPr>
            <a:r>
              <a:rPr lang="en-US" sz="7200" dirty="0"/>
              <a:t>});</a:t>
            </a:r>
          </a:p>
          <a:p>
            <a:pPr>
              <a:buNone/>
            </a:pPr>
            <a:r>
              <a:rPr lang="en-US" sz="7200" dirty="0"/>
              <a:t>// Synchronous write</a:t>
            </a:r>
          </a:p>
          <a:p>
            <a:pPr>
              <a:buNone/>
            </a:pPr>
            <a:r>
              <a:rPr lang="en-US" sz="7200" dirty="0" err="1"/>
              <a:t>fs.writeFileSync</a:t>
            </a:r>
            <a:r>
              <a:rPr lang="en-US" sz="7200" dirty="0"/>
              <a:t>('./output_sync.txt', </a:t>
            </a:r>
            <a:r>
              <a:rPr lang="en-US" sz="7200" dirty="0" err="1"/>
              <a:t>out_data</a:t>
            </a:r>
            <a:r>
              <a:rPr lang="en-US" sz="7200" dirty="0"/>
              <a:t>);</a:t>
            </a:r>
          </a:p>
          <a:p>
            <a:pPr>
              <a:buNone/>
            </a:pPr>
            <a:r>
              <a:rPr lang="en-US" sz="7200" dirty="0"/>
              <a:t>console.log('Output Sync file content: ' + </a:t>
            </a:r>
            <a:r>
              <a:rPr lang="en-US" sz="7200" dirty="0" err="1"/>
              <a:t>out_data</a:t>
            </a:r>
            <a:r>
              <a:rPr lang="en-US" sz="7200" dirty="0"/>
              <a:t>);</a:t>
            </a:r>
          </a:p>
          <a:p>
            <a:pPr>
              <a:buNone/>
            </a:pPr>
            <a:r>
              <a:rPr lang="en-US" sz="7200" dirty="0"/>
              <a:t>console.log('Program Ended.');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9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DA08-7390-4611-BD7F-02C79976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Learning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EEBF6-3F95-44F8-BF61-3DC2438DC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200" dirty="0"/>
              <a:t>What is Node.js?</a:t>
            </a:r>
          </a:p>
          <a:p>
            <a:r>
              <a:rPr lang="en-US" sz="2200" dirty="0"/>
              <a:t>Features of Node.js</a:t>
            </a:r>
          </a:p>
          <a:p>
            <a:r>
              <a:rPr lang="en-US" sz="2200" dirty="0"/>
              <a:t>Node.js background</a:t>
            </a:r>
          </a:p>
          <a:p>
            <a:r>
              <a:rPr lang="en-US" sz="2200" dirty="0"/>
              <a:t>Download and install Node.js</a:t>
            </a:r>
          </a:p>
          <a:p>
            <a:r>
              <a:rPr lang="en-US" sz="2200" dirty="0"/>
              <a:t>Comparing blocking vs non-blocking</a:t>
            </a:r>
          </a:p>
          <a:p>
            <a:r>
              <a:rPr lang="en-US" sz="2200" dirty="0"/>
              <a:t>Node Package Manager (NPM)</a:t>
            </a:r>
          </a:p>
          <a:p>
            <a:r>
              <a:rPr lang="en-US" sz="2200" dirty="0"/>
              <a:t>Callback concept</a:t>
            </a:r>
          </a:p>
          <a:p>
            <a:r>
              <a:rPr lang="en-US" sz="2200" dirty="0"/>
              <a:t>Node.js Modules</a:t>
            </a:r>
          </a:p>
          <a:p>
            <a:r>
              <a:rPr lang="en-US" sz="2200" dirty="0"/>
              <a:t>HTTP module</a:t>
            </a:r>
          </a:p>
        </p:txBody>
      </p:sp>
    </p:spTree>
    <p:extLst>
      <p:ext uri="{BB962C8B-B14F-4D97-AF65-F5344CB8AC3E}">
        <p14:creationId xmlns:p14="http://schemas.microsoft.com/office/powerpoint/2010/main" val="91298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3AE2-FCF9-47AE-BD90-FADBD814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Node.js - Modules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DCB1074-F600-419F-98C4-06A120BC04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315619"/>
              </p:ext>
            </p:extLst>
          </p:nvPr>
        </p:nvGraphicFramePr>
        <p:xfrm>
          <a:off x="1066800" y="2144078"/>
          <a:ext cx="100584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575">
                  <a:extLst>
                    <a:ext uri="{9D8B030D-6E8A-4147-A177-3AD203B41FA5}">
                      <a16:colId xmlns:a16="http://schemas.microsoft.com/office/drawing/2014/main" val="376430053"/>
                    </a:ext>
                  </a:extLst>
                </a:gridCol>
                <a:gridCol w="8124825">
                  <a:extLst>
                    <a:ext uri="{9D8B030D-6E8A-4147-A177-3AD203B41FA5}">
                      <a16:colId xmlns:a16="http://schemas.microsoft.com/office/drawing/2014/main" val="3011639914"/>
                    </a:ext>
                  </a:extLst>
                </a:gridCol>
              </a:tblGrid>
              <a:tr h="362903">
                <a:tc>
                  <a:txBody>
                    <a:bodyPr/>
                    <a:lstStyle/>
                    <a:p>
                      <a:r>
                        <a:rPr lang="en-US" dirty="0"/>
                        <a:t>Module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740806"/>
                  </a:ext>
                </a:extLst>
              </a:tr>
              <a:tr h="362903">
                <a:tc>
                  <a:txBody>
                    <a:bodyPr/>
                    <a:lstStyle/>
                    <a:p>
                      <a:r>
                        <a:rPr lang="en-US" dirty="0"/>
                        <a:t>buffer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buffer</a:t>
                      </a:r>
                      <a:r>
                        <a:rPr lang="en-US" sz="1800" baseline="0" dirty="0"/>
                        <a:t> module can be used to create Buffer class.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808877"/>
                  </a:ext>
                </a:extLst>
              </a:tr>
              <a:tr h="362903">
                <a:tc>
                  <a:txBody>
                    <a:bodyPr/>
                    <a:lstStyle/>
                    <a:p>
                      <a:r>
                        <a:rPr lang="en-US" dirty="0"/>
                        <a:t>console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console module</a:t>
                      </a:r>
                      <a:r>
                        <a:rPr lang="en-US" sz="1800" baseline="0" dirty="0"/>
                        <a:t> is used to print information on </a:t>
                      </a:r>
                      <a:r>
                        <a:rPr lang="en-US" sz="1800" baseline="0" dirty="0" err="1"/>
                        <a:t>stdout</a:t>
                      </a:r>
                      <a:r>
                        <a:rPr lang="en-US" sz="1800" baseline="0" dirty="0"/>
                        <a:t> and stderr.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788902"/>
                  </a:ext>
                </a:extLst>
              </a:tr>
              <a:tr h="362903">
                <a:tc>
                  <a:txBody>
                    <a:bodyPr/>
                    <a:lstStyle/>
                    <a:p>
                      <a:r>
                        <a:rPr lang="en-US" dirty="0" err="1"/>
                        <a:t>dns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dns</a:t>
                      </a:r>
                      <a:r>
                        <a:rPr lang="en-US" sz="1800" baseline="0" dirty="0"/>
                        <a:t> module is used to do actual DNS lookup and underlying o/s name resolution functionalities.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154993"/>
                  </a:ext>
                </a:extLst>
              </a:tr>
              <a:tr h="362903">
                <a:tc>
                  <a:txBody>
                    <a:bodyPr/>
                    <a:lstStyle/>
                    <a:p>
                      <a:r>
                        <a:rPr lang="en-US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domain module provides</a:t>
                      </a:r>
                      <a:r>
                        <a:rPr lang="en-US" sz="1800" baseline="0" dirty="0"/>
                        <a:t> way to handle multiple different I/O operations as a single group.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504972"/>
                  </a:ext>
                </a:extLst>
              </a:tr>
              <a:tr h="362903">
                <a:tc>
                  <a:txBody>
                    <a:bodyPr/>
                    <a:lstStyle/>
                    <a:p>
                      <a:r>
                        <a:rPr lang="en-US" dirty="0"/>
                        <a:t>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fs module</a:t>
                      </a:r>
                      <a:r>
                        <a:rPr lang="en-US" sz="1800" baseline="0" dirty="0"/>
                        <a:t> is used for File I/O.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090553"/>
                  </a:ext>
                </a:extLst>
              </a:tr>
              <a:tr h="362903">
                <a:tc>
                  <a:txBody>
                    <a:bodyPr/>
                    <a:lstStyle/>
                    <a:p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to make Node.js act as an HTTP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218444"/>
                  </a:ext>
                </a:extLst>
              </a:tr>
              <a:tr h="362903">
                <a:tc>
                  <a:txBody>
                    <a:bodyPr/>
                    <a:lstStyle/>
                    <a:p>
                      <a:r>
                        <a:rPr lang="en-US" dirty="0"/>
                        <a:t>https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to make Node.js act as an HTTPS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72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681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4C9E2-F201-4169-8028-66008C95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Node.js - Modules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A5A09E0-8438-4AD6-9F42-3F9403051C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1518168"/>
              </p:ext>
            </p:extLst>
          </p:nvPr>
        </p:nvGraphicFramePr>
        <p:xfrm>
          <a:off x="1038225" y="2103438"/>
          <a:ext cx="10086975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475">
                  <a:extLst>
                    <a:ext uri="{9D8B030D-6E8A-4147-A177-3AD203B41FA5}">
                      <a16:colId xmlns:a16="http://schemas.microsoft.com/office/drawing/2014/main" val="834042115"/>
                    </a:ext>
                  </a:extLst>
                </a:gridCol>
                <a:gridCol w="7810500">
                  <a:extLst>
                    <a:ext uri="{9D8B030D-6E8A-4147-A177-3AD203B41FA5}">
                      <a16:colId xmlns:a16="http://schemas.microsoft.com/office/drawing/2014/main" val="3058982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60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net</a:t>
                      </a:r>
                      <a:r>
                        <a:rPr lang="en-US" sz="1800" baseline="0" dirty="0"/>
                        <a:t> module provides servers and clients as streams. Acts as a network  wrapper.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0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os</a:t>
                      </a:r>
                      <a:r>
                        <a:rPr lang="en-US" sz="1800" dirty="0"/>
                        <a:t> module provides</a:t>
                      </a:r>
                      <a:r>
                        <a:rPr lang="en-US" sz="1800" baseline="0" dirty="0"/>
                        <a:t> basic o/s related utility functions.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99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path module provides utilities</a:t>
                      </a:r>
                      <a:r>
                        <a:rPr lang="en-US" sz="1800" baseline="0" dirty="0"/>
                        <a:t> for handling and transforming file paths.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845148"/>
                  </a:ext>
                </a:extLst>
              </a:tr>
              <a:tr h="299402"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process module is used to get information on current process.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966493"/>
                  </a:ext>
                </a:extLst>
              </a:tr>
              <a:tr h="299402">
                <a:tc>
                  <a:txBody>
                    <a:bodyPr/>
                    <a:lstStyle/>
                    <a:p>
                      <a:r>
                        <a:rPr lang="en-US" dirty="0" err="1"/>
                        <a:t>querystring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to handle URL query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062650"/>
                  </a:ext>
                </a:extLst>
              </a:tr>
              <a:tr h="299402">
                <a:tc>
                  <a:txBody>
                    <a:bodyPr/>
                    <a:lstStyle/>
                    <a:p>
                      <a:r>
                        <a:rPr lang="en-US" dirty="0" err="1"/>
                        <a:t>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to parse URL strings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017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535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BDCD-DB55-41A2-B788-B45D945B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Node.js – HTTP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FAF3B-7257-46B6-9F84-91C359B4B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dirty="0"/>
              <a:t>Node.js has a built-in module called </a:t>
            </a:r>
            <a:r>
              <a:rPr lang="en-US" sz="3200" b="1" dirty="0"/>
              <a:t>HTTP</a:t>
            </a:r>
            <a:r>
              <a:rPr lang="en-US" sz="3200" dirty="0"/>
              <a:t>, which allows Node.js to transfer data over the Hyper Text Transfer Protocol (HTTP).</a:t>
            </a:r>
          </a:p>
          <a:p>
            <a:r>
              <a:rPr lang="en-US" sz="3200" dirty="0"/>
              <a:t>Set up node.js as a </a:t>
            </a:r>
            <a:r>
              <a:rPr lang="en-US" sz="3200" b="1" dirty="0"/>
              <a:t>Web Server</a:t>
            </a:r>
            <a:r>
              <a:rPr lang="en-US" sz="3200" dirty="0"/>
              <a:t>:</a:t>
            </a:r>
          </a:p>
          <a:p>
            <a:pPr lvl="1"/>
            <a:r>
              <a:rPr lang="en-US" sz="3200" dirty="0"/>
              <a:t>The HTTP module can create an HTTP server that listens to server ports and gives a response back to the client.</a:t>
            </a:r>
          </a:p>
          <a:p>
            <a:pPr lvl="1"/>
            <a:r>
              <a:rPr lang="en-US" sz="3200" dirty="0"/>
              <a:t>Use the </a:t>
            </a:r>
            <a:r>
              <a:rPr lang="en-US" sz="3200" dirty="0" err="1"/>
              <a:t>createServer</a:t>
            </a:r>
            <a:r>
              <a:rPr lang="en-US" sz="3200" dirty="0"/>
              <a:t>() method to create an HTTP server.</a:t>
            </a:r>
          </a:p>
          <a:p>
            <a:pPr lvl="1"/>
            <a:r>
              <a:rPr lang="en-US" sz="3200" dirty="0"/>
              <a:t>The function passed into the </a:t>
            </a:r>
            <a:r>
              <a:rPr lang="en-US" sz="3200" dirty="0" err="1"/>
              <a:t>http.createServer</a:t>
            </a:r>
            <a:r>
              <a:rPr lang="en-US" sz="3200" dirty="0"/>
              <a:t>() method, will be executed when someone tries to access the computer on port 8081.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926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D298-90ED-42A2-98A3-6BB4A1073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http_server.js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71C31-EDF8-4781-B7F8-9362D126B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var http = require('http');</a:t>
            </a:r>
          </a:p>
          <a:p>
            <a:pPr marL="0" indent="0">
              <a:buNone/>
            </a:pPr>
            <a:r>
              <a:rPr lang="en-US" sz="2400" dirty="0" err="1"/>
              <a:t>http.createServer</a:t>
            </a:r>
            <a:r>
              <a:rPr lang="en-US" sz="2400" dirty="0"/>
              <a:t>(function (request, response)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response.writeHead</a:t>
            </a:r>
            <a:r>
              <a:rPr lang="en-US" sz="2400" dirty="0"/>
              <a:t>(200, {'Content-Type' : 'text/html'});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response.write</a:t>
            </a:r>
            <a:r>
              <a:rPr lang="en-US" sz="2400" dirty="0"/>
              <a:t>('Hello World!');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response.end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}).listen(8081);</a:t>
            </a:r>
          </a:p>
          <a:p>
            <a:pPr marL="0" indent="0">
              <a:buNone/>
            </a:pPr>
            <a:r>
              <a:rPr lang="en-US" sz="2400" dirty="0"/>
              <a:t>console.log('Server running at http://127.0.0.1:8081/ or http://localhost:8081');</a:t>
            </a:r>
          </a:p>
          <a:p>
            <a:pPr marL="0" indent="0">
              <a:buNone/>
            </a:pPr>
            <a:r>
              <a:rPr lang="en-US" sz="2400" dirty="0"/>
              <a:t>console.log('Server Program Ended.');</a:t>
            </a:r>
          </a:p>
        </p:txBody>
      </p:sp>
    </p:spTree>
    <p:extLst>
      <p:ext uri="{BB962C8B-B14F-4D97-AF65-F5344CB8AC3E}">
        <p14:creationId xmlns:p14="http://schemas.microsoft.com/office/powerpoint/2010/main" val="193642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235D-F9BB-4BE0-A22D-22FE0514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your 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DA5EA-882B-4371-959F-2CFE8A1B6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From </a:t>
            </a:r>
            <a:r>
              <a:rPr lang="en-US" sz="3200" dirty="0" err="1"/>
              <a:t>cmd</a:t>
            </a:r>
            <a:r>
              <a:rPr lang="en-US" sz="3200" dirty="0"/>
              <a:t> terminal, enter:</a:t>
            </a:r>
          </a:p>
          <a:p>
            <a:pPr marL="0" indent="0">
              <a:buNone/>
            </a:pPr>
            <a:r>
              <a:rPr lang="en-US" sz="3200" dirty="0"/>
              <a:t>	c:\nodejs_workspace&gt; node http_server.js</a:t>
            </a:r>
          </a:p>
          <a:p>
            <a:r>
              <a:rPr lang="en-US" sz="3200" dirty="0"/>
              <a:t>From browser, enter: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hlinkClick r:id="rId2"/>
              </a:rPr>
              <a:t>http://localhost:8081</a:t>
            </a:r>
            <a:endParaRPr lang="en-US" sz="3200" dirty="0"/>
          </a:p>
          <a:p>
            <a:r>
              <a:rPr lang="en-US" sz="3200" dirty="0"/>
              <a:t>To terminate the web server, from </a:t>
            </a:r>
            <a:r>
              <a:rPr lang="en-US" sz="3200" dirty="0" err="1"/>
              <a:t>cmd</a:t>
            </a:r>
            <a:r>
              <a:rPr lang="en-US" sz="3200" dirty="0"/>
              <a:t> terminal, enter:</a:t>
            </a:r>
          </a:p>
          <a:p>
            <a:pPr marL="822960" lvl="3" indent="0">
              <a:buNone/>
            </a:pPr>
            <a:r>
              <a:rPr lang="en-US" sz="2800" dirty="0"/>
              <a:t>	c:\nodejs_workspace&gt; CTRL C</a:t>
            </a:r>
          </a:p>
        </p:txBody>
      </p:sp>
    </p:spTree>
    <p:extLst>
      <p:ext uri="{BB962C8B-B14F-4D97-AF65-F5344CB8AC3E}">
        <p14:creationId xmlns:p14="http://schemas.microsoft.com/office/powerpoint/2010/main" val="721096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20FC9-65DB-404F-A051-AADC44A2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http_client.js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04014-444C-4DC0-96A3-188213624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var http = require('http');</a:t>
            </a:r>
          </a:p>
          <a:p>
            <a:pPr marL="0" indent="0">
              <a:buNone/>
            </a:pPr>
            <a:r>
              <a:rPr lang="en-US" dirty="0"/>
              <a:t>var options = {</a:t>
            </a:r>
          </a:p>
          <a:p>
            <a:pPr marL="0" indent="0">
              <a:buNone/>
            </a:pPr>
            <a:r>
              <a:rPr lang="en-US" dirty="0"/>
              <a:t>	host: 'localhost',</a:t>
            </a:r>
          </a:p>
          <a:p>
            <a:pPr marL="0" indent="0">
              <a:buNone/>
            </a:pPr>
            <a:r>
              <a:rPr lang="en-US" dirty="0"/>
              <a:t>	port: '8081',</a:t>
            </a:r>
          </a:p>
          <a:p>
            <a:pPr marL="0" indent="0">
              <a:buNone/>
            </a:pPr>
            <a:r>
              <a:rPr lang="en-US" dirty="0"/>
              <a:t>	path: '/'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var callback = function (response) {</a:t>
            </a:r>
          </a:p>
          <a:p>
            <a:pPr marL="0" indent="0">
              <a:buNone/>
            </a:pPr>
            <a:r>
              <a:rPr lang="en-US" dirty="0"/>
              <a:t>	var body = '';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response.on</a:t>
            </a:r>
            <a:r>
              <a:rPr lang="en-US" dirty="0"/>
              <a:t>('data', function (data) {</a:t>
            </a:r>
          </a:p>
          <a:p>
            <a:pPr marL="0" indent="0">
              <a:buNone/>
            </a:pPr>
            <a:r>
              <a:rPr lang="en-US" dirty="0"/>
              <a:t>		body += data;</a:t>
            </a:r>
          </a:p>
          <a:p>
            <a:pPr marL="0" indent="0">
              <a:buNone/>
            </a:pPr>
            <a:r>
              <a:rPr lang="en-US" dirty="0"/>
              <a:t>	});</a:t>
            </a:r>
          </a:p>
        </p:txBody>
      </p:sp>
    </p:spTree>
    <p:extLst>
      <p:ext uri="{BB962C8B-B14F-4D97-AF65-F5344CB8AC3E}">
        <p14:creationId xmlns:p14="http://schemas.microsoft.com/office/powerpoint/2010/main" val="1770357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3B03A-1ED1-482F-BF1B-EDB291DEF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http_client.js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D7CB6-3F90-4880-A326-754ADE3E7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response.on</a:t>
            </a:r>
            <a:r>
              <a:rPr lang="en-US" dirty="0"/>
              <a:t>('end', function () {</a:t>
            </a:r>
          </a:p>
          <a:p>
            <a:pPr marL="0" indent="0">
              <a:buNone/>
            </a:pPr>
            <a:r>
              <a:rPr lang="en-US" dirty="0"/>
              <a:t>		console.log(body);</a:t>
            </a:r>
          </a:p>
          <a:p>
            <a:pPr marL="0" indent="0">
              <a:buNone/>
            </a:pPr>
            <a:r>
              <a:rPr lang="en-US" dirty="0"/>
              <a:t>	});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response.on</a:t>
            </a:r>
            <a:r>
              <a:rPr lang="en-US" dirty="0"/>
              <a:t>('error', function (error)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console.error</a:t>
            </a:r>
            <a:r>
              <a:rPr lang="en-US" dirty="0"/>
              <a:t>(error)</a:t>
            </a:r>
          </a:p>
          <a:p>
            <a:pPr marL="0" indent="0">
              <a:buNone/>
            </a:pPr>
            <a:r>
              <a:rPr lang="en-US" dirty="0"/>
              <a:t>	});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var req = </a:t>
            </a:r>
            <a:r>
              <a:rPr lang="en-US" dirty="0" err="1"/>
              <a:t>http.request</a:t>
            </a:r>
            <a:r>
              <a:rPr lang="en-US" dirty="0"/>
              <a:t>(options, callback);</a:t>
            </a:r>
          </a:p>
          <a:p>
            <a:pPr marL="0" indent="0">
              <a:buNone/>
            </a:pPr>
            <a:r>
              <a:rPr lang="en-US" dirty="0" err="1"/>
              <a:t>req.end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console.log('Client Program Ended.');</a:t>
            </a:r>
          </a:p>
        </p:txBody>
      </p:sp>
    </p:spTree>
    <p:extLst>
      <p:ext uri="{BB962C8B-B14F-4D97-AF65-F5344CB8AC3E}">
        <p14:creationId xmlns:p14="http://schemas.microsoft.com/office/powerpoint/2010/main" val="1137749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DEFC-07CB-424E-8AD7-D99F68C9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your http_client.js (API)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A80AE-AEA0-4211-949A-F8359E7B2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Start the http_server.js</a:t>
            </a:r>
          </a:p>
          <a:p>
            <a:pPr lvl="1"/>
            <a:r>
              <a:rPr lang="en-US" sz="3200" dirty="0"/>
              <a:t>From </a:t>
            </a:r>
            <a:r>
              <a:rPr lang="en-US" sz="3200" dirty="0" err="1"/>
              <a:t>cmd</a:t>
            </a:r>
            <a:r>
              <a:rPr lang="en-US" sz="3200" dirty="0"/>
              <a:t> terminal, enter:</a:t>
            </a:r>
          </a:p>
          <a:p>
            <a:pPr marL="548640" lvl="2" indent="0">
              <a:buNone/>
            </a:pPr>
            <a:r>
              <a:rPr lang="en-US" sz="3200" dirty="0"/>
              <a:t>	c:\nodejs_workspace&gt; node http_server.js</a:t>
            </a:r>
          </a:p>
          <a:p>
            <a:endParaRPr lang="en-US" sz="3200" dirty="0"/>
          </a:p>
          <a:p>
            <a:r>
              <a:rPr lang="en-US" sz="3200" dirty="0"/>
              <a:t>Open another </a:t>
            </a:r>
            <a:r>
              <a:rPr lang="en-US" sz="3200" dirty="0" err="1"/>
              <a:t>cmd</a:t>
            </a:r>
            <a:r>
              <a:rPr lang="en-US" sz="3200" dirty="0"/>
              <a:t> terminal, enter:</a:t>
            </a:r>
          </a:p>
          <a:p>
            <a:pPr marL="822960" lvl="3" indent="0">
              <a:buNone/>
            </a:pPr>
            <a:r>
              <a:rPr lang="en-US" sz="3200" dirty="0"/>
              <a:t>c:\nodejs_workspace&gt; node http_client.js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62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B918-2005-433B-8474-1BEA80AE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of curl (API to API)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899AE-511E-435F-91A9-0E1DC46F5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Start the http_server.js</a:t>
            </a:r>
          </a:p>
          <a:p>
            <a:pPr lvl="1"/>
            <a:r>
              <a:rPr lang="en-US" sz="3200" dirty="0"/>
              <a:t>From </a:t>
            </a:r>
            <a:r>
              <a:rPr lang="en-US" sz="3200" dirty="0" err="1"/>
              <a:t>cmd</a:t>
            </a:r>
            <a:r>
              <a:rPr lang="en-US" sz="3200" dirty="0"/>
              <a:t> terminal, enter:</a:t>
            </a:r>
          </a:p>
          <a:p>
            <a:pPr marL="548640" lvl="2" indent="0">
              <a:buNone/>
            </a:pPr>
            <a:r>
              <a:rPr lang="en-US" sz="3200" dirty="0"/>
              <a:t>	c:\nodejs_workspace&gt; node http_server.js</a:t>
            </a:r>
          </a:p>
          <a:p>
            <a:endParaRPr lang="en-US" sz="3200" dirty="0"/>
          </a:p>
          <a:p>
            <a:r>
              <a:rPr lang="en-US" sz="3200" dirty="0"/>
              <a:t>Open another </a:t>
            </a:r>
            <a:r>
              <a:rPr lang="en-US" sz="3200" dirty="0" err="1"/>
              <a:t>cmd</a:t>
            </a:r>
            <a:r>
              <a:rPr lang="en-US" sz="3200" dirty="0"/>
              <a:t> terminal, enter:</a:t>
            </a:r>
          </a:p>
          <a:p>
            <a:pPr marL="822960" lvl="3" indent="0">
              <a:buNone/>
            </a:pPr>
            <a:r>
              <a:rPr lang="en-US" sz="3200" dirty="0"/>
              <a:t>c:\nodejs_workspace&gt; curl http://localhost:8081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7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DC0CA628-626D-4E19-A25B-DC7B35AFEE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9499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85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462A-847D-42E6-AE5E-9625F2D2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AB3D7-B2AA-4AE8-9E34-731777B3E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b="1" dirty="0">
                <a:highlight>
                  <a:srgbClr val="00FFFF"/>
                </a:highlight>
              </a:rPr>
              <a:t>Node.js</a:t>
            </a:r>
            <a:r>
              <a:rPr lang="en-US" sz="2800" dirty="0">
                <a:highlight>
                  <a:srgbClr val="00FFFF"/>
                </a:highlight>
              </a:rPr>
              <a:t> </a:t>
            </a:r>
            <a:r>
              <a:rPr lang="en-US" sz="2800" dirty="0"/>
              <a:t>provides a </a:t>
            </a:r>
            <a:r>
              <a:rPr lang="en-US" sz="2800" b="1" dirty="0">
                <a:highlight>
                  <a:srgbClr val="FFFF00"/>
                </a:highlight>
              </a:rPr>
              <a:t>non-blocking architecture </a:t>
            </a:r>
            <a:r>
              <a:rPr lang="en-US" sz="2800" dirty="0"/>
              <a:t>using </a:t>
            </a:r>
            <a:r>
              <a:rPr lang="en-US" sz="2800" b="1" dirty="0">
                <a:highlight>
                  <a:srgbClr val="FFFF00"/>
                </a:highlight>
              </a:rPr>
              <a:t>event loop processing </a:t>
            </a:r>
            <a:r>
              <a:rPr lang="en-US" sz="2800" dirty="0"/>
              <a:t>based on </a:t>
            </a:r>
            <a:r>
              <a:rPr lang="en-US" sz="2800" b="1" dirty="0">
                <a:highlight>
                  <a:srgbClr val="FFFF00"/>
                </a:highlight>
              </a:rPr>
              <a:t>single threaded </a:t>
            </a:r>
            <a:r>
              <a:rPr lang="en-US" sz="2800" dirty="0">
                <a:solidFill>
                  <a:srgbClr val="FF0000"/>
                </a:solidFill>
              </a:rPr>
              <a:t>JavaScript </a:t>
            </a:r>
            <a:r>
              <a:rPr lang="en-US" sz="2800" dirty="0"/>
              <a:t>model and built on top of Google’s V8 JavaScript Engine. </a:t>
            </a:r>
          </a:p>
        </p:txBody>
      </p:sp>
    </p:spTree>
    <p:extLst>
      <p:ext uri="{BB962C8B-B14F-4D97-AF65-F5344CB8AC3E}">
        <p14:creationId xmlns:p14="http://schemas.microsoft.com/office/powerpoint/2010/main" val="78161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B325-AF06-4328-BE22-63A6A1BF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of Node.js: Non-blocking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30264-303D-4171-A508-FFB25BF6A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Non-blocking</a:t>
            </a:r>
            <a:r>
              <a:rPr lang="en-US" sz="2800" dirty="0"/>
              <a:t> execution means </a:t>
            </a:r>
            <a:r>
              <a:rPr lang="en-US" sz="2800" b="1" dirty="0">
                <a:highlight>
                  <a:srgbClr val="FFFF00"/>
                </a:highlight>
              </a:rPr>
              <a:t>asynchronous</a:t>
            </a:r>
            <a:r>
              <a:rPr lang="en-US" sz="2800" dirty="0"/>
              <a:t> execution. </a:t>
            </a:r>
          </a:p>
          <a:p>
            <a:r>
              <a:rPr lang="en-US" sz="2800" dirty="0"/>
              <a:t>All APIs of Node.js library are </a:t>
            </a:r>
            <a:r>
              <a:rPr lang="en-US" sz="2800" b="1" dirty="0"/>
              <a:t>asynchronous</a:t>
            </a:r>
            <a:r>
              <a:rPr lang="en-US" sz="2800" dirty="0"/>
              <a:t> and </a:t>
            </a:r>
            <a:r>
              <a:rPr lang="en-US" sz="2800" b="1" dirty="0"/>
              <a:t>non-blocking</a:t>
            </a:r>
            <a:r>
              <a:rPr lang="en-US" sz="2800" dirty="0"/>
              <a:t>. </a:t>
            </a:r>
          </a:p>
          <a:p>
            <a:r>
              <a:rPr lang="en-US" sz="2800" dirty="0"/>
              <a:t>Node.js server never waits for an API to return data. Server moves to next API after calling it and a notification mechanism of Events of Node.js helps server to get response from the previous API call.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94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A70C2-031F-4479-A770-3F19FE01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of Node.js: Event loop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37B7F-3787-4F2C-B781-0C5033BCA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Event loop processing </a:t>
            </a:r>
            <a:r>
              <a:rPr lang="en-US" sz="2800" dirty="0"/>
              <a:t>in Node.js is a programming style where the </a:t>
            </a:r>
            <a:r>
              <a:rPr lang="en-US" sz="2800" dirty="0">
                <a:solidFill>
                  <a:srgbClr val="FF0000"/>
                </a:solidFill>
              </a:rPr>
              <a:t>flow of execution </a:t>
            </a:r>
            <a:r>
              <a:rPr lang="en-US" sz="2800" dirty="0"/>
              <a:t>is determined by </a:t>
            </a:r>
            <a:r>
              <a:rPr lang="en-US" sz="2800" dirty="0">
                <a:solidFill>
                  <a:srgbClr val="FF0000"/>
                </a:solidFill>
              </a:rPr>
              <a:t>events</a:t>
            </a:r>
            <a:r>
              <a:rPr lang="en-US" sz="2800" dirty="0"/>
              <a:t>. </a:t>
            </a:r>
          </a:p>
          <a:p>
            <a:r>
              <a:rPr lang="en-US" sz="2800" b="1" dirty="0">
                <a:highlight>
                  <a:srgbClr val="FFFF00"/>
                </a:highlight>
              </a:rPr>
              <a:t>Events </a:t>
            </a:r>
            <a:r>
              <a:rPr lang="en-US" sz="2800" dirty="0"/>
              <a:t>are handled by </a:t>
            </a:r>
            <a:r>
              <a:rPr lang="en-US" sz="2800" b="1" dirty="0"/>
              <a:t>event handlers </a:t>
            </a:r>
            <a:r>
              <a:rPr lang="en-US" sz="2800" dirty="0"/>
              <a:t>or </a:t>
            </a:r>
            <a:r>
              <a:rPr lang="en-US" sz="2800" b="1" dirty="0"/>
              <a:t>event callbacks</a:t>
            </a:r>
            <a:r>
              <a:rPr lang="en-US" sz="2800" dirty="0"/>
              <a:t>. </a:t>
            </a:r>
          </a:p>
          <a:p>
            <a:r>
              <a:rPr lang="en-US" sz="2800" dirty="0"/>
              <a:t>An </a:t>
            </a:r>
            <a:r>
              <a:rPr lang="en-US" sz="2800" b="1" dirty="0">
                <a:highlight>
                  <a:srgbClr val="FFFF00"/>
                </a:highlight>
              </a:rPr>
              <a:t>event callback </a:t>
            </a:r>
            <a:r>
              <a:rPr lang="en-US" sz="2800" dirty="0"/>
              <a:t>is a function that is invoked when something significant happens such as when the result of a database query is available.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1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BF1EB-547C-42C7-9911-E0D63792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of Node.js: Single Threaded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5F165-9948-41A2-A4D0-B6E5ABE9E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Node is a </a:t>
            </a:r>
            <a:r>
              <a:rPr lang="en-US" sz="2800" b="1" dirty="0">
                <a:highlight>
                  <a:srgbClr val="FFFF00"/>
                </a:highlight>
              </a:rPr>
              <a:t>single-threaded environment</a:t>
            </a:r>
            <a:r>
              <a:rPr lang="en-US" sz="2800" dirty="0"/>
              <a:t>. At most, only one line of your code will ever be executing at any time. </a:t>
            </a:r>
          </a:p>
          <a:p>
            <a:r>
              <a:rPr lang="en-US" sz="2800" dirty="0"/>
              <a:t>Note: </a:t>
            </a:r>
            <a:r>
              <a:rPr lang="en-US" sz="2800" b="1" dirty="0"/>
              <a:t>event loop </a:t>
            </a:r>
            <a:r>
              <a:rPr lang="en-US" sz="2800" dirty="0"/>
              <a:t>in Node.js is just </a:t>
            </a:r>
            <a:r>
              <a:rPr lang="en-US" sz="2800" b="1" dirty="0"/>
              <a:t>one thread </a:t>
            </a:r>
            <a:r>
              <a:rPr lang="en-US" sz="2800" dirty="0"/>
              <a:t>running inside one process, which means that, when an event happens, the event handler can run without interruption.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7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0661B-B9B7-4BF2-A226-F284E884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Node.js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91DCF-31B8-4B43-8F6C-CB90D4DCB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400" b="1" dirty="0"/>
              <a:t>Node.js</a:t>
            </a:r>
            <a:r>
              <a:rPr lang="en-US" sz="2400" dirty="0"/>
              <a:t> was </a:t>
            </a:r>
            <a:r>
              <a:rPr lang="en-US" sz="2400" dirty="0">
                <a:solidFill>
                  <a:srgbClr val="FF0000"/>
                </a:solidFill>
              </a:rPr>
              <a:t>invented in 2009 </a:t>
            </a:r>
            <a:r>
              <a:rPr lang="en-US" sz="2400" dirty="0"/>
              <a:t>by Ryan Dahl along with other developers while working at </a:t>
            </a:r>
            <a:r>
              <a:rPr lang="en-US" sz="2400" dirty="0" err="1"/>
              <a:t>Joyent</a:t>
            </a:r>
            <a:r>
              <a:rPr lang="en-US" sz="2400" dirty="0"/>
              <a:t>. </a:t>
            </a:r>
          </a:p>
          <a:p>
            <a:pPr>
              <a:defRPr/>
            </a:pPr>
            <a:r>
              <a:rPr lang="en-US" sz="2400" dirty="0"/>
              <a:t>The </a:t>
            </a:r>
            <a:r>
              <a:rPr lang="en-US" sz="2400" b="1" dirty="0">
                <a:highlight>
                  <a:srgbClr val="FFFF00"/>
                </a:highlight>
              </a:rPr>
              <a:t>Node.js’ Package Manager (NPM) </a:t>
            </a:r>
            <a:r>
              <a:rPr lang="en-US" sz="2400" dirty="0"/>
              <a:t>was introduced in 2011, allowing </a:t>
            </a:r>
            <a:r>
              <a:rPr lang="en-US" sz="2400" dirty="0">
                <a:solidFill>
                  <a:srgbClr val="FF0000"/>
                </a:solidFill>
              </a:rPr>
              <a:t>publishing and sharing node.js source code </a:t>
            </a:r>
            <a:r>
              <a:rPr lang="en-US" sz="2400" dirty="0"/>
              <a:t>by the community. </a:t>
            </a:r>
          </a:p>
          <a:p>
            <a:pPr>
              <a:defRPr/>
            </a:pPr>
            <a:r>
              <a:rPr lang="en-US" sz="2400" b="1" dirty="0"/>
              <a:t>Node.js </a:t>
            </a:r>
            <a:r>
              <a:rPr lang="en-US" sz="2400" dirty="0"/>
              <a:t>was originally developed for the </a:t>
            </a:r>
            <a:r>
              <a:rPr lang="en-US" sz="2400" b="1" dirty="0"/>
              <a:t>Linux environment</a:t>
            </a:r>
            <a:r>
              <a:rPr lang="en-US" sz="2400" dirty="0"/>
              <a:t>. </a:t>
            </a:r>
          </a:p>
          <a:p>
            <a:pPr>
              <a:defRPr/>
            </a:pPr>
            <a:r>
              <a:rPr lang="en-US" sz="2400" dirty="0"/>
              <a:t>The first node.js to support </a:t>
            </a:r>
            <a:r>
              <a:rPr lang="en-US" sz="2400" b="1" dirty="0"/>
              <a:t>Windows </a:t>
            </a:r>
            <a:r>
              <a:rPr lang="en-US" sz="2400" dirty="0"/>
              <a:t>was released in July 2011. </a:t>
            </a:r>
          </a:p>
          <a:p>
            <a:pPr>
              <a:defRPr/>
            </a:pPr>
            <a:r>
              <a:rPr lang="en-US" sz="2400" dirty="0"/>
              <a:t>Node.js </a:t>
            </a:r>
            <a:r>
              <a:rPr lang="en-US" sz="2400" dirty="0">
                <a:solidFill>
                  <a:srgbClr val="FF0000"/>
                </a:solidFill>
              </a:rPr>
              <a:t>went through several technical changes </a:t>
            </a:r>
            <a:r>
              <a:rPr lang="en-US" sz="2400" dirty="0"/>
              <a:t>including internal conflict over </a:t>
            </a:r>
            <a:r>
              <a:rPr lang="en-US" sz="2400" dirty="0" err="1"/>
              <a:t>Joyent’s</a:t>
            </a:r>
            <a:r>
              <a:rPr lang="en-US" sz="2400" dirty="0"/>
              <a:t> governance, resulting </a:t>
            </a:r>
            <a:r>
              <a:rPr lang="en-US" sz="2400" dirty="0" err="1"/>
              <a:t>Fedor</a:t>
            </a:r>
            <a:r>
              <a:rPr lang="en-US" sz="2400" dirty="0"/>
              <a:t> </a:t>
            </a:r>
            <a:r>
              <a:rPr lang="en-US" sz="2400" dirty="0" err="1"/>
              <a:t>Indutny</a:t>
            </a:r>
            <a:r>
              <a:rPr lang="en-US" sz="2400" dirty="0"/>
              <a:t> (Node.js core team developer) </a:t>
            </a:r>
            <a:r>
              <a:rPr lang="en-US" sz="2400"/>
              <a:t>in December 2014 </a:t>
            </a:r>
            <a:r>
              <a:rPr lang="en-US" sz="2400" dirty="0"/>
              <a:t>starting io.js, a fork of Node.js.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1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8CDE-752E-43F7-8186-C74C492D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Node.js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CA42C-D20D-4F54-BA8B-BF6180762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z="2800" dirty="0"/>
              <a:t>In February 2015, the </a:t>
            </a:r>
            <a:r>
              <a:rPr lang="en-US" sz="2800" dirty="0">
                <a:solidFill>
                  <a:srgbClr val="FF0000"/>
                </a:solidFill>
              </a:rPr>
              <a:t>Node.js foundation </a:t>
            </a:r>
            <a:r>
              <a:rPr lang="en-US" sz="2800" dirty="0"/>
              <a:t>was announced, providing the opportunity of </a:t>
            </a:r>
            <a:r>
              <a:rPr lang="en-US" sz="2800" dirty="0">
                <a:solidFill>
                  <a:srgbClr val="FF0000"/>
                </a:solidFill>
              </a:rPr>
              <a:t>merging Node.js and io.js communities </a:t>
            </a:r>
            <a:r>
              <a:rPr lang="en-US" sz="2800" dirty="0"/>
              <a:t>together under the Node.js foundation. </a:t>
            </a:r>
          </a:p>
          <a:p>
            <a:pPr>
              <a:defRPr/>
            </a:pPr>
            <a:r>
              <a:rPr lang="en-US" sz="2800" dirty="0"/>
              <a:t>On Oct12, 2015, </a:t>
            </a:r>
            <a:r>
              <a:rPr lang="en-US" sz="2800" dirty="0">
                <a:solidFill>
                  <a:srgbClr val="FF0000"/>
                </a:solidFill>
              </a:rPr>
              <a:t>Node 4.2.0 (LTS) </a:t>
            </a:r>
            <a:r>
              <a:rPr lang="en-US" sz="2800" dirty="0"/>
              <a:t>was announced, the first release covered under the new </a:t>
            </a:r>
            <a:r>
              <a:rPr lang="en-US" sz="2800" dirty="0">
                <a:solidFill>
                  <a:srgbClr val="FF0000"/>
                </a:solidFill>
              </a:rPr>
              <a:t>LTS plan (Long Term Support).</a:t>
            </a:r>
          </a:p>
          <a:p>
            <a:pPr>
              <a:defRPr/>
            </a:pPr>
            <a:r>
              <a:rPr lang="en-US" sz="2800" dirty="0"/>
              <a:t>Node’s </a:t>
            </a:r>
            <a:r>
              <a:rPr lang="en-US" sz="2800" dirty="0">
                <a:solidFill>
                  <a:srgbClr val="FF0000"/>
                </a:solidFill>
              </a:rPr>
              <a:t>core functionalities </a:t>
            </a:r>
            <a:r>
              <a:rPr lang="en-US" sz="2800" dirty="0"/>
              <a:t>are kept to a </a:t>
            </a:r>
            <a:r>
              <a:rPr lang="en-US" sz="2800" dirty="0">
                <a:solidFill>
                  <a:srgbClr val="FF0000"/>
                </a:solidFill>
              </a:rPr>
              <a:t>minimum</a:t>
            </a:r>
            <a:r>
              <a:rPr lang="en-US" sz="2800" dirty="0"/>
              <a:t>. </a:t>
            </a:r>
          </a:p>
          <a:p>
            <a:pPr>
              <a:defRPr/>
            </a:pPr>
            <a:r>
              <a:rPr lang="en-US" sz="2800" dirty="0"/>
              <a:t>There are many </a:t>
            </a:r>
            <a:r>
              <a:rPr lang="en-US" sz="2800" b="1" dirty="0"/>
              <a:t>third-party modules</a:t>
            </a:r>
            <a:r>
              <a:rPr lang="en-US" sz="2800" dirty="0"/>
              <a:t> supporting Node.js and can be downloaded, installed, and managed using </a:t>
            </a:r>
            <a:r>
              <a:rPr lang="en-US" sz="2800" b="1" dirty="0"/>
              <a:t>Node Package Manager (NPM) </a:t>
            </a:r>
            <a:r>
              <a:rPr lang="en-US" sz="2800" dirty="0"/>
              <a:t>to expand node’s functionalities.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64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95</TotalTime>
  <Words>1173</Words>
  <Application>Microsoft Office PowerPoint</Application>
  <PresentationFormat>Widescreen</PresentationFormat>
  <Paragraphs>222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Bookman Old Style</vt:lpstr>
      <vt:lpstr>Calibri</vt:lpstr>
      <vt:lpstr>Rockwell</vt:lpstr>
      <vt:lpstr>Times New Roman</vt:lpstr>
      <vt:lpstr>Damask</vt:lpstr>
      <vt:lpstr>Node.jS</vt:lpstr>
      <vt:lpstr>Learning Objectives</vt:lpstr>
      <vt:lpstr>PowerPoint Presentation</vt:lpstr>
      <vt:lpstr>What is Node.js?</vt:lpstr>
      <vt:lpstr>Features of Node.js: Non-blocking</vt:lpstr>
      <vt:lpstr>Features of Node.js: Event loop processing</vt:lpstr>
      <vt:lpstr>Features of Node.js: Single Threaded</vt:lpstr>
      <vt:lpstr>Node.js Background</vt:lpstr>
      <vt:lpstr>Node.js Background</vt:lpstr>
      <vt:lpstr>Structures of Node.js</vt:lpstr>
      <vt:lpstr>Download and Install Node.js</vt:lpstr>
      <vt:lpstr>Compare Blocking vs Non-blocking </vt:lpstr>
      <vt:lpstr>Compare Blocking vs Non-blocking </vt:lpstr>
      <vt:lpstr>Node.js – Node Package Manager (NPM)</vt:lpstr>
      <vt:lpstr>NPM Global vs Local Installation</vt:lpstr>
      <vt:lpstr>NPM Global vs Local Installation</vt:lpstr>
      <vt:lpstr>Callbacks Concept</vt:lpstr>
      <vt:lpstr>Callback sample</vt:lpstr>
      <vt:lpstr>Node.js – Sync vs Async Write</vt:lpstr>
      <vt:lpstr>Node.js - Modules</vt:lpstr>
      <vt:lpstr>Node.js - Modules</vt:lpstr>
      <vt:lpstr>Node.js – HTTP Module</vt:lpstr>
      <vt:lpstr>http_server.js</vt:lpstr>
      <vt:lpstr>Test your web server</vt:lpstr>
      <vt:lpstr>Create http_client.js</vt:lpstr>
      <vt:lpstr>http_client.js</vt:lpstr>
      <vt:lpstr>Test your http_client.js (API)</vt:lpstr>
      <vt:lpstr>Use of curl (API to API)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node.js</dc:title>
  <dc:creator>Hans Yip</dc:creator>
  <cp:lastModifiedBy>Sahaj</cp:lastModifiedBy>
  <cp:revision>4</cp:revision>
  <dcterms:created xsi:type="dcterms:W3CDTF">2021-01-15T02:16:31Z</dcterms:created>
  <dcterms:modified xsi:type="dcterms:W3CDTF">2022-09-09T04:00:25Z</dcterms:modified>
</cp:coreProperties>
</file>