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57" r:id="rId5"/>
    <p:sldId id="258" r:id="rId6"/>
    <p:sldId id="259" r:id="rId7"/>
    <p:sldId id="260" r:id="rId8"/>
    <p:sldId id="264" r:id="rId9"/>
    <p:sldId id="261" r:id="rId10"/>
    <p:sldId id="265" r:id="rId11"/>
    <p:sldId id="266" r:id="rId12"/>
    <p:sldId id="262" r:id="rId13"/>
    <p:sldId id="263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40EB3-3658-0569-7728-08BFF25FAA08}" v="6" dt="2024-07-05T15:40:35.974"/>
    <p1510:client id="{3FD54682-43EC-910F-CDA6-9606C587645A}" v="5" dt="2024-07-05T15:21:06.711"/>
    <p1510:client id="{82B587BE-358B-460A-9260-AD346441D464}" v="95" dt="2024-07-05T16:19:55.845"/>
    <p1510:client id="{B2EA18D3-7EA2-46FF-B513-3715070602F3}" v="66" dt="2024-07-04T16:38:00.273"/>
    <p1510:client id="{C1B55EC5-A558-92D8-6B7A-FCD8D6556D72}" v="32" dt="2024-07-05T15:20:39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d8a391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d8a391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d8a3913e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d8a3913e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d8a3913e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d8a3913e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e14d3b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e14d3b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8a3913e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d8a3913e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8a3913e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d8a3913e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1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09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769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d8a3913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d8a3913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0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01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01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UIT.CS519.ResearchMethodology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60950" y="10199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RESEARCHING AND EVALUATION OF NETWORK-BASED INTRUSION DETECTION SYSTEM BASED ON SWARM LEARNING FOR IOT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2675050" y="2262538"/>
            <a:ext cx="514307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/>
              <a:t>Phạm Nguyễn Hải Anh - 21520586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/>
              <a:t>Ngô Thanh Sang - 21522543</a:t>
            </a:r>
            <a:endParaRPr sz="4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Tài liệu tham khảo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246900" y="728400"/>
            <a:ext cx="867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Li, Y., Chen, C., Liu, N., Huang, H., Zheng, Z., &amp; Yan, Q: A blockchain-based decentralized federated learning framework with committee consensus. IEEE Network 2020: 234-241.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Sun, Y., Ochiai, H., &amp; Esaki, H: Decentralized deep learning for multi-access edge computing: A survey on communication efficiency and trustworthiness. IEEE Transactions on Artificial Intelligence 2021: 963-972.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Warnat-Herresthal, S., Schultze, H., Shastry, K. L., Manamohan, S., Mukherjee, S., Garg, V., ... &amp; Schultze, J. L.: Swarm learning for decentralized and confidential clinical machine learning. Nature 2021: 265-270.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Rashid, M. M., Khan, S. U., Eusufzai, F., Redwan, M. A., Sabuj, S. R., &amp; Elsharief, M.: A Federated Learning-Based Approach for Improving Intrusion Detection in Industrial Internet of Things Networks. Network 2023: 158-179.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Moustafa, N.: A new distributed architecture for evaluating AI-based security systems at the edge: Network TON_IoT datasets. Sustainable Cities and Society 2021: 102994.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Koroniotis, N., Moustafa, N., Sitnikova, E., &amp; Turnbull, B.: Towards the development of realistic botnet dataset in the internet of things for network forensic analytics: Bot-iot dataset. Future Generation Computer Systems 2019: 779-796.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6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Tóm tắt 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71899" y="820500"/>
            <a:ext cx="8574129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/>
              <a:t>Link Github của nhóm: </a:t>
            </a:r>
            <a:r>
              <a:rPr lang="en-US" sz="2000"/>
              <a:t>https://github.com/PNg-HA/CS519.O21.KHTN</a:t>
            </a:r>
            <a:endParaRPr sz="20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000"/>
              <a:t>Link YouTube video:</a:t>
            </a:r>
            <a:r>
              <a:rPr lang="vi-VN" sz="2000"/>
              <a:t> https://youtu.be/CdB5sbcwIQ8</a:t>
            </a: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1C3F98F4-28D6-179E-C367-135656FAD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466" y="1701708"/>
            <a:ext cx="1916249" cy="270062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F2C832E8-ADDC-F895-2D9B-4F6A96EFF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602" y="1701708"/>
            <a:ext cx="1720305" cy="2690735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E7EB4EB-5C95-598B-F138-8955D24FEED0}"/>
              </a:ext>
            </a:extLst>
          </p:cNvPr>
          <p:cNvSpPr txBox="1"/>
          <p:nvPr/>
        </p:nvSpPr>
        <p:spPr>
          <a:xfrm>
            <a:off x="1623783" y="4435463"/>
            <a:ext cx="205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Phạm Nguyễn Hải Anh</a:t>
            </a:r>
            <a:endParaRPr lang="en-US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578A97F8-1B33-A9EE-4A2B-183733D66917}"/>
              </a:ext>
            </a:extLst>
          </p:cNvPr>
          <p:cNvSpPr txBox="1"/>
          <p:nvPr/>
        </p:nvSpPr>
        <p:spPr>
          <a:xfrm>
            <a:off x="5849619" y="4435463"/>
            <a:ext cx="205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Ngô Thanh Sang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Giới thiệu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71900" y="728400"/>
            <a:ext cx="8507849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/>
              <a:buChar char="●"/>
            </a:pPr>
            <a:r>
              <a:rPr lang="vi-VN">
                <a:sym typeface="Arial"/>
              </a:rPr>
              <a:t>Hiện nay, nhu cầu sử dụng các thiết bị </a:t>
            </a:r>
            <a:r>
              <a:rPr lang="vi-VN" err="1">
                <a:sym typeface="Arial"/>
              </a:rPr>
              <a:t>IoT</a:t>
            </a:r>
            <a:r>
              <a:rPr lang="vi-VN">
                <a:sym typeface="Arial"/>
              </a:rPr>
              <a:t> ngày càng tăng nhanh. </a:t>
            </a: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vi-VN">
                <a:sym typeface="Arial"/>
              </a:rPr>
              <a:t>Sự phát triển chóng mặt kèm theo những thách thức về an ninh thông tin.</a:t>
            </a:r>
            <a:endParaRPr lang="vi-VN"/>
          </a:p>
          <a:p>
            <a:pPr algn="just">
              <a:buFont typeface="Arial"/>
              <a:buChar char="●"/>
            </a:pPr>
            <a:r>
              <a:rPr lang="vi-VN">
                <a:sym typeface="Arial"/>
              </a:rPr>
              <a:t>Các hệ thống phát hiện xâm nhập mạng (NIDS) sử dụng</a:t>
            </a:r>
            <a:r>
              <a:rPr lang="en-US">
                <a:sym typeface="Arial"/>
              </a:rPr>
              <a:t> mô hình Centralized Learning và</a:t>
            </a:r>
            <a:r>
              <a:rPr lang="vi-VN">
                <a:sym typeface="Arial"/>
              </a:rPr>
              <a:t> </a:t>
            </a:r>
            <a:r>
              <a:rPr lang="vi-VN" err="1">
                <a:sym typeface="Arial"/>
              </a:rPr>
              <a:t>Federated</a:t>
            </a:r>
            <a:r>
              <a:rPr lang="vi-VN">
                <a:sym typeface="Arial"/>
              </a:rPr>
              <a:t> </a:t>
            </a:r>
            <a:r>
              <a:rPr lang="vi-VN" err="1">
                <a:sym typeface="Arial"/>
              </a:rPr>
              <a:t>Learning</a:t>
            </a:r>
            <a:r>
              <a:rPr lang="vi-VN">
                <a:sym typeface="Arial"/>
              </a:rPr>
              <a:t> chưa đảm bảo hoàn toàn tính bảo mật cũng như tính riêng tư của dữ liệu.</a:t>
            </a:r>
            <a:endParaRPr lang="vi-VN"/>
          </a:p>
          <a:p>
            <a:pPr marL="88900" lvl="0" indent="0" algn="just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vi-VN">
                <a:sym typeface="Arial"/>
              </a:rPr>
              <a:t>=&gt; Sử dụng khung học bầy đàn (</a:t>
            </a:r>
            <a:r>
              <a:rPr lang="vi-VN" err="1">
                <a:sym typeface="Arial"/>
              </a:rPr>
              <a:t>Swarm</a:t>
            </a:r>
            <a:r>
              <a:rPr lang="vi-VN">
                <a:sym typeface="Arial"/>
              </a:rPr>
              <a:t> </a:t>
            </a:r>
            <a:r>
              <a:rPr lang="vi-VN" err="1">
                <a:sym typeface="Arial"/>
              </a:rPr>
              <a:t>Learning</a:t>
            </a:r>
            <a:r>
              <a:rPr lang="vi-VN">
                <a:sym typeface="Arial"/>
              </a:rPr>
              <a:t> </a:t>
            </a:r>
            <a:r>
              <a:rPr lang="vi-VN" err="1">
                <a:sym typeface="Arial"/>
              </a:rPr>
              <a:t>Framework</a:t>
            </a:r>
            <a:r>
              <a:rPr lang="vi-VN">
                <a:sym typeface="Arial"/>
              </a:rPr>
              <a:t>)</a:t>
            </a:r>
            <a:r>
              <a:rPr lang="en-US">
                <a:sym typeface="Arial"/>
              </a:rPr>
              <a:t> tích hợp mã hóa đồng cấu</a:t>
            </a:r>
            <a:r>
              <a:rPr lang="vi-VN">
                <a:sym typeface="Arial"/>
              </a:rPr>
              <a:t> để giải quyết những điểm yếu của các phương pháp trên.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Mục tiêu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/>
              <a:buChar char="●"/>
            </a:pP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Nghiên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cứu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khai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framework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bầy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đàn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đảm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bảo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toàn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lưới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cũng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quyền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riêng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tư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vi-VN" sz="24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Font typeface="Arial"/>
              <a:buChar char="●"/>
            </a:pPr>
            <a:endParaRPr lang="vi-VN" sz="24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buFont typeface="Arial"/>
              <a:buChar char="●"/>
            </a:pP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Xây dựng mô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sâu tích hợp 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mã hóa đồng cấu 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xâm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IoT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framework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bầy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đàn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buFont typeface="Arial"/>
              <a:buChar char="●"/>
            </a:pPr>
            <a:endParaRPr lang="vi-VN" sz="24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buFont typeface="Arial"/>
              <a:buChar char="●"/>
            </a:pP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hiệu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suất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NIDS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xuất</a:t>
            </a:r>
            <a:r>
              <a:rPr lang="en-US" sz="2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Mục tiêu</a:t>
            </a:r>
            <a:endParaRPr/>
          </a:p>
        </p:txBody>
      </p:sp>
      <p:pic>
        <p:nvPicPr>
          <p:cNvPr id="4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35C7BA2-788F-F3A6-BF27-2621EA951E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967" y="658344"/>
            <a:ext cx="4928065" cy="382681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2AD8D6C-AD41-4BA2-C585-97228E78ECFE}"/>
              </a:ext>
            </a:extLst>
          </p:cNvPr>
          <p:cNvSpPr txBox="1"/>
          <p:nvPr/>
        </p:nvSpPr>
        <p:spPr>
          <a:xfrm>
            <a:off x="2296950" y="448515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400" b="1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1400" b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1: </a:t>
            </a:r>
            <a:r>
              <a:rPr lang="en-US" sz="1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vi-VN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triển khai</a:t>
            </a:r>
            <a:endParaRPr lang="en-US" sz="14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8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249830" y="853157"/>
            <a:ext cx="8150755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Nghiên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cứu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và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tìm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hiểu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các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công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nghệ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liên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lang="vi-V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quan (CNN, RNN trên FL, nghệ </a:t>
            </a:r>
            <a:r>
              <a:rPr lang="vi-VN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Blockchain</a:t>
            </a:r>
            <a:r>
              <a:rPr lang="vi-V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trong </a:t>
            </a:r>
            <a:r>
              <a:rPr lang="vi-VN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framework</a:t>
            </a:r>
            <a:r>
              <a:rPr lang="vi-V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học bầy đàn,…).</a:t>
            </a: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vi-V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Nghiên cứu, triển khai hệ thống trên </a:t>
            </a:r>
            <a:r>
              <a:rPr lang="vi-VN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framework</a:t>
            </a:r>
            <a:r>
              <a:rPr lang="vi-V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học bầy đàn.</a:t>
            </a: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vi-V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Xây dựng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lang="vi-V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mô hình học sâu tích hợp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mã hóa đồng cấu trên</a:t>
            </a:r>
            <a:r>
              <a:rPr lang="vi-V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trên khung học bầy đàn.</a:t>
            </a: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vi-V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Thực nghiệm, đánh giá hiệu suất.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EFDB1B0-D0A5-EE8C-0F91-1C7D61C83FC1}"/>
              </a:ext>
            </a:extLst>
          </p:cNvPr>
          <p:cNvSpPr txBox="1"/>
          <p:nvPr/>
        </p:nvSpPr>
        <p:spPr>
          <a:xfrm>
            <a:off x="2397034" y="453403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400" b="1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1400" b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2: </a:t>
            </a:r>
            <a:r>
              <a:rPr lang="en-US" sz="1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hoạt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động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khung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bầy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đàn</a:t>
            </a:r>
            <a:r>
              <a:rPr lang="en-US" sz="14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  <p:pic>
        <p:nvPicPr>
          <p:cNvPr id="7" name="Hình ảnh 6" descr="Ảnh có chứa văn bản, biểu đồ, vòng tròn, ảnh chụp màn hình">
            <a:extLst>
              <a:ext uri="{FF2B5EF4-FFF2-40B4-BE49-F238E27FC236}">
                <a16:creationId xmlns:a16="http://schemas.microsoft.com/office/drawing/2014/main" id="{5AC1459D-2D34-A2B6-206A-C9391BEE7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322" y="730864"/>
            <a:ext cx="6784238" cy="382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5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7C493CE-3C45-D136-98BA-B7F5B9DA4112}"/>
              </a:ext>
            </a:extLst>
          </p:cNvPr>
          <p:cNvSpPr/>
          <p:nvPr/>
        </p:nvSpPr>
        <p:spPr>
          <a:xfrm>
            <a:off x="567544" y="2549629"/>
            <a:ext cx="1445342" cy="877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Extracted features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5382A3E-400D-3BF0-028B-4A73F7EF9F4C}"/>
              </a:ext>
            </a:extLst>
          </p:cNvPr>
          <p:cNvSpPr/>
          <p:nvPr/>
        </p:nvSpPr>
        <p:spPr>
          <a:xfrm>
            <a:off x="5642003" y="927055"/>
            <a:ext cx="1445342" cy="877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CNN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CA0DB58-B996-2ECE-529D-4191711D460F}"/>
              </a:ext>
            </a:extLst>
          </p:cNvPr>
          <p:cNvSpPr/>
          <p:nvPr/>
        </p:nvSpPr>
        <p:spPr>
          <a:xfrm>
            <a:off x="5642003" y="1896075"/>
            <a:ext cx="1445342" cy="877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RNN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CAC3E98-5EEE-F8F8-B630-364402548CEB}"/>
              </a:ext>
            </a:extLst>
          </p:cNvPr>
          <p:cNvSpPr/>
          <p:nvPr/>
        </p:nvSpPr>
        <p:spPr>
          <a:xfrm>
            <a:off x="2361471" y="2549629"/>
            <a:ext cx="1445342" cy="877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Train set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9BFCB63-6D63-C734-CCB6-F94F41EE2EA3}"/>
              </a:ext>
            </a:extLst>
          </p:cNvPr>
          <p:cNvSpPr/>
          <p:nvPr/>
        </p:nvSpPr>
        <p:spPr>
          <a:xfrm>
            <a:off x="2395579" y="3801399"/>
            <a:ext cx="1445342" cy="877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Test set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4D92528-B02B-0513-1C87-F25B826436E2}"/>
              </a:ext>
            </a:extLst>
          </p:cNvPr>
          <p:cNvCxnSpPr>
            <a:cxnSpLocks/>
          </p:cNvCxnSpPr>
          <p:nvPr/>
        </p:nvCxnSpPr>
        <p:spPr>
          <a:xfrm flipV="1">
            <a:off x="3840921" y="4240163"/>
            <a:ext cx="4307607" cy="77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FB57926-096B-EB6C-08D9-3DDB7F82266A}"/>
              </a:ext>
            </a:extLst>
          </p:cNvPr>
          <p:cNvCxnSpPr>
            <a:cxnSpLocks/>
          </p:cNvCxnSpPr>
          <p:nvPr/>
        </p:nvCxnSpPr>
        <p:spPr>
          <a:xfrm>
            <a:off x="5226281" y="1363211"/>
            <a:ext cx="0" cy="969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637840F-E2A9-33EB-5DC5-0BE722B2189C}"/>
              </a:ext>
            </a:extLst>
          </p:cNvPr>
          <p:cNvCxnSpPr>
            <a:cxnSpLocks/>
          </p:cNvCxnSpPr>
          <p:nvPr/>
        </p:nvCxnSpPr>
        <p:spPr>
          <a:xfrm>
            <a:off x="2147466" y="2993385"/>
            <a:ext cx="0" cy="1246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811B2B6-7FB3-45C9-A5F7-FFC522023345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806813" y="2988394"/>
            <a:ext cx="6579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B8935258-3D34-9D63-6CFB-897DC1C9A88C}"/>
              </a:ext>
            </a:extLst>
          </p:cNvPr>
          <p:cNvSpPr/>
          <p:nvPr/>
        </p:nvSpPr>
        <p:spPr>
          <a:xfrm>
            <a:off x="7388985" y="2571750"/>
            <a:ext cx="1445342" cy="877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Evaluation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8FCE9AD-75CD-2947-2468-23081CDD427B}"/>
              </a:ext>
            </a:extLst>
          </p:cNvPr>
          <p:cNvCxnSpPr>
            <a:stCxn id="79" idx="3"/>
            <a:endCxn id="82" idx="1"/>
          </p:cNvCxnSpPr>
          <p:nvPr/>
        </p:nvCxnSpPr>
        <p:spPr>
          <a:xfrm>
            <a:off x="2012886" y="2988393"/>
            <a:ext cx="3485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C785F59-E0DA-7E72-AA7A-3264862152E1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2142897" y="4240163"/>
            <a:ext cx="25268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519A18D-DDA7-38E2-D2BC-B1849A56DCAA}"/>
              </a:ext>
            </a:extLst>
          </p:cNvPr>
          <p:cNvCxnSpPr>
            <a:cxnSpLocks/>
          </p:cNvCxnSpPr>
          <p:nvPr/>
        </p:nvCxnSpPr>
        <p:spPr>
          <a:xfrm>
            <a:off x="5227391" y="1365818"/>
            <a:ext cx="4146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E004ABF-E84E-6582-B92A-C845CA47E4D3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5227391" y="2334839"/>
            <a:ext cx="41461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4F5D5D8-3488-811C-029E-D4BD1A859157}"/>
              </a:ext>
            </a:extLst>
          </p:cNvPr>
          <p:cNvSpPr txBox="1"/>
          <p:nvPr/>
        </p:nvSpPr>
        <p:spPr>
          <a:xfrm>
            <a:off x="4597460" y="283885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SL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AC2EC23-2DDE-20C2-BB0E-E38DFD797725}"/>
              </a:ext>
            </a:extLst>
          </p:cNvPr>
          <p:cNvCxnSpPr>
            <a:cxnSpLocks/>
            <a:stCxn id="96" idx="6"/>
            <a:endCxn id="97" idx="0"/>
          </p:cNvCxnSpPr>
          <p:nvPr/>
        </p:nvCxnSpPr>
        <p:spPr>
          <a:xfrm>
            <a:off x="4792284" y="2536931"/>
            <a:ext cx="408896" cy="174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4FF9354-E5B9-F06D-3663-480C6F9A15CC}"/>
              </a:ext>
            </a:extLst>
          </p:cNvPr>
          <p:cNvCxnSpPr>
            <a:cxnSpLocks/>
            <a:stCxn id="97" idx="3"/>
            <a:endCxn id="99" idx="7"/>
          </p:cNvCxnSpPr>
          <p:nvPr/>
        </p:nvCxnSpPr>
        <p:spPr>
          <a:xfrm flipH="1">
            <a:off x="4862289" y="3076162"/>
            <a:ext cx="174639" cy="186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4D754DD-3BDB-C879-CE4F-C8E75D69B8F2}"/>
              </a:ext>
            </a:extLst>
          </p:cNvPr>
          <p:cNvSpPr/>
          <p:nvPr/>
        </p:nvSpPr>
        <p:spPr>
          <a:xfrm>
            <a:off x="4327710" y="2323079"/>
            <a:ext cx="464574" cy="4277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1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4DC5B88-CB26-AB23-48AC-482EC22EEC7E}"/>
              </a:ext>
            </a:extLst>
          </p:cNvPr>
          <p:cNvSpPr/>
          <p:nvPr/>
        </p:nvSpPr>
        <p:spPr>
          <a:xfrm>
            <a:off x="4968892" y="2711095"/>
            <a:ext cx="464574" cy="4277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29A6D47-DFB6-7AE7-4030-68994A1AC65A}"/>
              </a:ext>
            </a:extLst>
          </p:cNvPr>
          <p:cNvSpPr/>
          <p:nvPr/>
        </p:nvSpPr>
        <p:spPr>
          <a:xfrm>
            <a:off x="4465750" y="3200426"/>
            <a:ext cx="464574" cy="4277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3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6F284C8-A6E0-982E-5CC7-4FEA3F1CE0CD}"/>
              </a:ext>
            </a:extLst>
          </p:cNvPr>
          <p:cNvCxnSpPr>
            <a:cxnSpLocks/>
            <a:stCxn id="96" idx="3"/>
            <a:endCxn id="99" idx="1"/>
          </p:cNvCxnSpPr>
          <p:nvPr/>
        </p:nvCxnSpPr>
        <p:spPr>
          <a:xfrm>
            <a:off x="4395745" y="2688146"/>
            <a:ext cx="138041" cy="574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64C79F3-4769-76F1-F79C-027923E0B208}"/>
              </a:ext>
            </a:extLst>
          </p:cNvPr>
          <p:cNvCxnSpPr>
            <a:cxnSpLocks/>
          </p:cNvCxnSpPr>
          <p:nvPr/>
        </p:nvCxnSpPr>
        <p:spPr>
          <a:xfrm flipH="1">
            <a:off x="4911452" y="1852714"/>
            <a:ext cx="3148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387065E-7315-348A-91B1-DFFA4C0BA5BD}"/>
              </a:ext>
            </a:extLst>
          </p:cNvPr>
          <p:cNvCxnSpPr>
            <a:cxnSpLocks/>
          </p:cNvCxnSpPr>
          <p:nvPr/>
        </p:nvCxnSpPr>
        <p:spPr>
          <a:xfrm flipH="1">
            <a:off x="4580318" y="1861750"/>
            <a:ext cx="318956" cy="4334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B2FD11F-E48E-18D8-D92A-088B1652D5C5}"/>
              </a:ext>
            </a:extLst>
          </p:cNvPr>
          <p:cNvCxnSpPr>
            <a:cxnSpLocks/>
          </p:cNvCxnSpPr>
          <p:nvPr/>
        </p:nvCxnSpPr>
        <p:spPr>
          <a:xfrm flipV="1">
            <a:off x="5433467" y="3006061"/>
            <a:ext cx="1955519" cy="4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277FF38-B065-0EBB-DA27-07BDDE8EC707}"/>
              </a:ext>
            </a:extLst>
          </p:cNvPr>
          <p:cNvCxnSpPr>
            <a:cxnSpLocks/>
          </p:cNvCxnSpPr>
          <p:nvPr/>
        </p:nvCxnSpPr>
        <p:spPr>
          <a:xfrm flipV="1">
            <a:off x="8148528" y="3582016"/>
            <a:ext cx="0" cy="665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79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614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Kết quả dự kiến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61400" y="794374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/>
              <a:buChar char="●"/>
            </a:pP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xuất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khai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xâm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tầng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IoT cloud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khoa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máy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Truyền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UIT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nền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sâu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tán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framework Swarm Learning. Qua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đó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đảm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bảo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bảo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mật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IoT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hiệu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suất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khi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tập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r>
              <a:rPr lang="en-US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8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e90ab8-9e7d-4b67-ba12-d147179b022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597AE72EEA79B74DA5C86E3CA8C98E55" ma:contentTypeVersion="11" ma:contentTypeDescription="Tạo tài liệu mới." ma:contentTypeScope="" ma:versionID="d697fa5b0bb48f1228b738d6f37fd5c6">
  <xsd:schema xmlns:xsd="http://www.w3.org/2001/XMLSchema" xmlns:xs="http://www.w3.org/2001/XMLSchema" xmlns:p="http://schemas.microsoft.com/office/2006/metadata/properties" xmlns:ns3="81e90ab8-9e7d-4b67-ba12-d147179b0223" xmlns:ns4="86b2c21e-bc8a-47d8-90cc-43181eba94ed" targetNamespace="http://schemas.microsoft.com/office/2006/metadata/properties" ma:root="true" ma:fieldsID="15159c3795a007924710b7e859d8f541" ns3:_="" ns4:_="">
    <xsd:import namespace="81e90ab8-9e7d-4b67-ba12-d147179b0223"/>
    <xsd:import namespace="86b2c21e-bc8a-47d8-90cc-43181eba94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90ab8-9e7d-4b67-ba12-d147179b02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2c21e-bc8a-47d8-90cc-43181eba94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C650FF-BEEC-4D92-B3B3-FB677DDBDE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433476-ACA3-4C9C-B14E-5B9E6EF97E14}">
  <ds:schemaRefs>
    <ds:schemaRef ds:uri="http://www.w3.org/XML/1998/namespace"/>
    <ds:schemaRef ds:uri="http://schemas.microsoft.com/office/2006/documentManagement/types"/>
    <ds:schemaRef ds:uri="http://purl.org/dc/dcmitype/"/>
    <ds:schemaRef ds:uri="81e90ab8-9e7d-4b67-ba12-d147179b0223"/>
    <ds:schemaRef ds:uri="http://purl.org/dc/terms/"/>
    <ds:schemaRef ds:uri="86b2c21e-bc8a-47d8-90cc-43181eba94ed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A3B063D-1370-4F49-AEE4-37CA1A0B56C7}">
  <ds:schemaRefs>
    <ds:schemaRef ds:uri="81e90ab8-9e7d-4b67-ba12-d147179b0223"/>
    <ds:schemaRef ds:uri="86b2c21e-bc8a-47d8-90cc-43181eba94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Office PowerPoint</Application>
  <PresentationFormat>On-screen Show (16:9)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Material - R01</vt:lpstr>
      <vt:lpstr>RESEARCHING AND EVALUATION OF NETWORK-BASED INTRUSION DETECTION SYSTEM BASED ON SWARM LEARNING FOR IOT</vt:lpstr>
      <vt:lpstr>Tóm tắt </vt:lpstr>
      <vt:lpstr>Giới thiệu</vt:lpstr>
      <vt:lpstr>Mục tiêu</vt:lpstr>
      <vt:lpstr>Mục tiêu</vt:lpstr>
      <vt:lpstr>Nội dung và Phương pháp</vt:lpstr>
      <vt:lpstr>Nội dung và Phương pháp</vt:lpstr>
      <vt:lpstr>Nội dung và Phương pháp</vt:lpstr>
      <vt:lpstr>Kết quả dự kiến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KỲ</dc:title>
  <dc:creator>Anh Pham</dc:creator>
  <cp:lastModifiedBy>Phạm Nguyễn Hải Anh</cp:lastModifiedBy>
  <cp:revision>1</cp:revision>
  <dcterms:modified xsi:type="dcterms:W3CDTF">2024-07-05T16:19:55Z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0x010100597AE72EEA79B74DA5C86E3CA8C98E55</vt:lpwstr>
  </property>
</Properties>
</file>