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7"/>
  </p:notesMasterIdLst>
  <p:sldIdLst>
    <p:sldId id="256" r:id="rId5"/>
    <p:sldId id="319" r:id="rId6"/>
    <p:sldId id="288" r:id="rId7"/>
    <p:sldId id="265" r:id="rId8"/>
    <p:sldId id="269" r:id="rId9"/>
    <p:sldId id="267" r:id="rId10"/>
    <p:sldId id="280" r:id="rId11"/>
    <p:sldId id="281" r:id="rId12"/>
    <p:sldId id="293" r:id="rId13"/>
    <p:sldId id="289" r:id="rId14"/>
    <p:sldId id="321" r:id="rId15"/>
    <p:sldId id="263" r:id="rId16"/>
    <p:sldId id="261" r:id="rId17"/>
    <p:sldId id="350" r:id="rId18"/>
    <p:sldId id="351" r:id="rId19"/>
    <p:sldId id="302" r:id="rId20"/>
    <p:sldId id="303" r:id="rId21"/>
    <p:sldId id="297" r:id="rId22"/>
    <p:sldId id="347" r:id="rId23"/>
    <p:sldId id="353" r:id="rId24"/>
    <p:sldId id="258" r:id="rId25"/>
    <p:sldId id="283" r:id="rId26"/>
    <p:sldId id="338" r:id="rId27"/>
    <p:sldId id="339" r:id="rId28"/>
    <p:sldId id="336" r:id="rId29"/>
    <p:sldId id="337" r:id="rId30"/>
    <p:sldId id="342" r:id="rId31"/>
    <p:sldId id="341" r:id="rId32"/>
    <p:sldId id="346" r:id="rId33"/>
    <p:sldId id="343" r:id="rId34"/>
    <p:sldId id="345" r:id="rId35"/>
    <p:sldId id="344" r:id="rId36"/>
    <p:sldId id="305" r:id="rId37"/>
    <p:sldId id="317" r:id="rId38"/>
    <p:sldId id="306" r:id="rId39"/>
    <p:sldId id="291" r:id="rId40"/>
    <p:sldId id="307" r:id="rId41"/>
    <p:sldId id="286" r:id="rId42"/>
    <p:sldId id="334" r:id="rId43"/>
    <p:sldId id="316" r:id="rId44"/>
    <p:sldId id="292" r:id="rId45"/>
    <p:sldId id="287" r:id="rId46"/>
    <p:sldId id="309" r:id="rId47"/>
    <p:sldId id="290" r:id="rId48"/>
    <p:sldId id="310" r:id="rId49"/>
    <p:sldId id="294" r:id="rId50"/>
    <p:sldId id="311" r:id="rId51"/>
    <p:sldId id="295" r:id="rId52"/>
    <p:sldId id="313" r:id="rId53"/>
    <p:sldId id="335" r:id="rId54"/>
    <p:sldId id="296" r:id="rId55"/>
    <p:sldId id="318" r:id="rId56"/>
    <p:sldId id="308" r:id="rId57"/>
    <p:sldId id="312" r:id="rId58"/>
    <p:sldId id="349" r:id="rId59"/>
    <p:sldId id="348" r:id="rId60"/>
    <p:sldId id="268" r:id="rId61"/>
    <p:sldId id="278" r:id="rId62"/>
    <p:sldId id="274" r:id="rId63"/>
    <p:sldId id="279" r:id="rId64"/>
    <p:sldId id="320" r:id="rId65"/>
    <p:sldId id="35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0B2"/>
    <a:srgbClr val="EFF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A238C5-8416-491B-8DAA-BDFDA2388C4B}" v="144" dt="2024-06-07T11:23:10.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06:14:54.64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18296-4CF1-461C-84DC-008867B30D3C}"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AC797-DFB2-43DF-AD5D-417FB6136D61}" type="slidenum">
              <a:rPr lang="en-US" smtClean="0"/>
              <a:t>‹#›</a:t>
            </a:fld>
            <a:endParaRPr lang="en-US"/>
          </a:p>
        </p:txBody>
      </p:sp>
    </p:spTree>
    <p:extLst>
      <p:ext uri="{BB962C8B-B14F-4D97-AF65-F5344CB8AC3E}">
        <p14:creationId xmlns:p14="http://schemas.microsoft.com/office/powerpoint/2010/main" val="94519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security/business/security-101/what-is-cspm#layout-container-uid1bbf"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paloaltonetworks.com/cyberpedia/what-is-cloud-security-posture-manage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icrosoft.com/en-us/security/business/security-101/what-is-cspm#layout-container-uid1bbf"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s://www.paloaltonetworks.com/cyberpedia/what-is-cloud-security-posture-managemen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com/en-us/security/business/security-101/what-is-cspm#layout-container-uid1bbf"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www.paloaltonetworks.com/cyberpedia/what-is-cloud-security-posture-manage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What is CSPM? | Microsoft Security</a:t>
            </a:r>
            <a:endParaRPr lang="en-US"/>
          </a:p>
          <a:p>
            <a:r>
              <a:rPr lang="en-US">
                <a:hlinkClick r:id="rId4"/>
              </a:rPr>
              <a:t>What Is CSPM? - Palo Alto Networks</a:t>
            </a:r>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6</a:t>
            </a:fld>
            <a:endParaRPr lang="en-US"/>
          </a:p>
        </p:txBody>
      </p:sp>
    </p:spTree>
    <p:extLst>
      <p:ext uri="{BB962C8B-B14F-4D97-AF65-F5344CB8AC3E}">
        <p14:creationId xmlns:p14="http://schemas.microsoft.com/office/powerpoint/2010/main" val="269099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11</a:t>
            </a:fld>
            <a:endParaRPr lang="en-US"/>
          </a:p>
        </p:txBody>
      </p:sp>
    </p:spTree>
    <p:extLst>
      <p:ext uri="{BB962C8B-B14F-4D97-AF65-F5344CB8AC3E}">
        <p14:creationId xmlns:p14="http://schemas.microsoft.com/office/powerpoint/2010/main" val="236996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What is CSPM? | Microsoft Security</a:t>
            </a:r>
            <a:endParaRPr lang="en-US"/>
          </a:p>
          <a:p>
            <a:r>
              <a:rPr lang="en-US">
                <a:hlinkClick r:id="rId4"/>
              </a:rPr>
              <a:t>What Is CSPM? - Palo Alto Networks</a:t>
            </a:r>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58</a:t>
            </a:fld>
            <a:endParaRPr lang="en-US"/>
          </a:p>
        </p:txBody>
      </p:sp>
    </p:spTree>
    <p:extLst>
      <p:ext uri="{BB962C8B-B14F-4D97-AF65-F5344CB8AC3E}">
        <p14:creationId xmlns:p14="http://schemas.microsoft.com/office/powerpoint/2010/main" val="100457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What is CSPM? | Microsoft Security</a:t>
            </a:r>
            <a:endParaRPr lang="en-US"/>
          </a:p>
          <a:p>
            <a:r>
              <a:rPr lang="en-US">
                <a:hlinkClick r:id="rId4"/>
              </a:rPr>
              <a:t>What Is CSPM? - Palo Alto Networks</a:t>
            </a:r>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59</a:t>
            </a:fld>
            <a:endParaRPr lang="en-US"/>
          </a:p>
        </p:txBody>
      </p:sp>
    </p:spTree>
    <p:extLst>
      <p:ext uri="{BB962C8B-B14F-4D97-AF65-F5344CB8AC3E}">
        <p14:creationId xmlns:p14="http://schemas.microsoft.com/office/powerpoint/2010/main" val="50734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61</a:t>
            </a:fld>
            <a:endParaRPr lang="en-US"/>
          </a:p>
        </p:txBody>
      </p:sp>
    </p:spTree>
    <p:extLst>
      <p:ext uri="{BB962C8B-B14F-4D97-AF65-F5344CB8AC3E}">
        <p14:creationId xmlns:p14="http://schemas.microsoft.com/office/powerpoint/2010/main" val="87711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80A5-77AB-1174-44C5-0D4BE567E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00F61-8B16-FC14-1170-AE36087DF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CD569B-9028-91C5-91EA-46A9368DEDB6}"/>
              </a:ext>
            </a:extLst>
          </p:cNvPr>
          <p:cNvSpPr>
            <a:spLocks noGrp="1"/>
          </p:cNvSpPr>
          <p:nvPr>
            <p:ph type="dt" sz="half" idx="10"/>
          </p:nvPr>
        </p:nvSpPr>
        <p:spPr/>
        <p:txBody>
          <a:bodyPr/>
          <a:lstStyle/>
          <a:p>
            <a:fld id="{458E87DB-2487-4C03-BA61-07612EDAD654}" type="datetime1">
              <a:rPr lang="en-US" smtClean="0"/>
              <a:t>6/10/2024</a:t>
            </a:fld>
            <a:endParaRPr lang="en-US"/>
          </a:p>
        </p:txBody>
      </p:sp>
      <p:sp>
        <p:nvSpPr>
          <p:cNvPr id="5" name="Footer Placeholder 4">
            <a:extLst>
              <a:ext uri="{FF2B5EF4-FFF2-40B4-BE49-F238E27FC236}">
                <a16:creationId xmlns:a16="http://schemas.microsoft.com/office/drawing/2014/main" id="{D142AAC4-F1FC-8D5F-1E0D-AB3A9480B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B7A7-88AD-FFCD-F172-D646A5B92F52}"/>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103197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547F-9A88-F3E0-E2F8-8327695D56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D52B1C-3637-B201-7DB3-688699B4B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F5BCD-DDF0-58A1-66A2-375A381A7FE6}"/>
              </a:ext>
            </a:extLst>
          </p:cNvPr>
          <p:cNvSpPr>
            <a:spLocks noGrp="1"/>
          </p:cNvSpPr>
          <p:nvPr>
            <p:ph type="dt" sz="half" idx="10"/>
          </p:nvPr>
        </p:nvSpPr>
        <p:spPr/>
        <p:txBody>
          <a:bodyPr/>
          <a:lstStyle/>
          <a:p>
            <a:fld id="{EC1AE168-FE2E-44C6-9C33-CFC45CBCC145}" type="datetime1">
              <a:rPr lang="en-US" smtClean="0"/>
              <a:t>6/10/2024</a:t>
            </a:fld>
            <a:endParaRPr lang="en-US"/>
          </a:p>
        </p:txBody>
      </p:sp>
      <p:sp>
        <p:nvSpPr>
          <p:cNvPr id="5" name="Footer Placeholder 4">
            <a:extLst>
              <a:ext uri="{FF2B5EF4-FFF2-40B4-BE49-F238E27FC236}">
                <a16:creationId xmlns:a16="http://schemas.microsoft.com/office/drawing/2014/main" id="{3E63A733-3A04-A40A-1636-9A487D1AC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8A042-7C64-CA1F-1711-83722D945D18}"/>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414960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D1BFB-35A4-094C-12F5-676032AB7F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0A2C83-B3AF-ED9A-65AC-6C566A6E5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7EF66-13A0-ECAA-D30D-4A82B6839C27}"/>
              </a:ext>
            </a:extLst>
          </p:cNvPr>
          <p:cNvSpPr>
            <a:spLocks noGrp="1"/>
          </p:cNvSpPr>
          <p:nvPr>
            <p:ph type="dt" sz="half" idx="10"/>
          </p:nvPr>
        </p:nvSpPr>
        <p:spPr/>
        <p:txBody>
          <a:bodyPr/>
          <a:lstStyle/>
          <a:p>
            <a:fld id="{AD82B251-CF46-438F-AC31-48263B4ED601}" type="datetime1">
              <a:rPr lang="en-US" smtClean="0"/>
              <a:t>6/10/2024</a:t>
            </a:fld>
            <a:endParaRPr lang="en-US"/>
          </a:p>
        </p:txBody>
      </p:sp>
      <p:sp>
        <p:nvSpPr>
          <p:cNvPr id="5" name="Footer Placeholder 4">
            <a:extLst>
              <a:ext uri="{FF2B5EF4-FFF2-40B4-BE49-F238E27FC236}">
                <a16:creationId xmlns:a16="http://schemas.microsoft.com/office/drawing/2014/main" id="{3A3E09CF-B92B-3AED-2843-A7E79B6AD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DB06A-7688-3A88-3930-707832F80353}"/>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154020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DF2E-024D-D730-A182-3192E76B0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19695-0F70-33CC-AD35-FBD0AB6C47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6702E-A3C0-0A2E-ADCE-AFBB2016515B}"/>
              </a:ext>
            </a:extLst>
          </p:cNvPr>
          <p:cNvSpPr>
            <a:spLocks noGrp="1"/>
          </p:cNvSpPr>
          <p:nvPr>
            <p:ph type="dt" sz="half" idx="10"/>
          </p:nvPr>
        </p:nvSpPr>
        <p:spPr/>
        <p:txBody>
          <a:bodyPr/>
          <a:lstStyle/>
          <a:p>
            <a:fld id="{3856BA8E-C868-4E95-912E-7E9682035E1F}" type="datetime1">
              <a:rPr lang="en-US" smtClean="0"/>
              <a:t>6/10/2024</a:t>
            </a:fld>
            <a:endParaRPr lang="en-US"/>
          </a:p>
        </p:txBody>
      </p:sp>
      <p:sp>
        <p:nvSpPr>
          <p:cNvPr id="5" name="Footer Placeholder 4">
            <a:extLst>
              <a:ext uri="{FF2B5EF4-FFF2-40B4-BE49-F238E27FC236}">
                <a16:creationId xmlns:a16="http://schemas.microsoft.com/office/drawing/2014/main" id="{FB659A0D-96C6-210A-2072-29E799AFC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79282-18AB-6DD7-0D54-81B5B4F19415}"/>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303337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35A5-A8D8-5788-45F2-C690C1611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E0793-B860-1FBF-7343-0FBC1752D8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AFAF7-D4A3-C0FE-6C86-C65582F271F5}"/>
              </a:ext>
            </a:extLst>
          </p:cNvPr>
          <p:cNvSpPr>
            <a:spLocks noGrp="1"/>
          </p:cNvSpPr>
          <p:nvPr>
            <p:ph type="dt" sz="half" idx="10"/>
          </p:nvPr>
        </p:nvSpPr>
        <p:spPr/>
        <p:txBody>
          <a:bodyPr/>
          <a:lstStyle/>
          <a:p>
            <a:fld id="{485AABFF-A400-417E-AAB3-B9914C902653}" type="datetime1">
              <a:rPr lang="en-US" smtClean="0"/>
              <a:t>6/10/2024</a:t>
            </a:fld>
            <a:endParaRPr lang="en-US"/>
          </a:p>
        </p:txBody>
      </p:sp>
      <p:sp>
        <p:nvSpPr>
          <p:cNvPr id="5" name="Footer Placeholder 4">
            <a:extLst>
              <a:ext uri="{FF2B5EF4-FFF2-40B4-BE49-F238E27FC236}">
                <a16:creationId xmlns:a16="http://schemas.microsoft.com/office/drawing/2014/main" id="{289CA4EC-6A3E-44AB-1F91-B83D8AEF4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8D087-95C2-0C8C-700E-8674A0DC196B}"/>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165335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9004-16E4-46C3-5046-6ACB1F93A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C941A-7DED-D5EE-D5C0-3B3F3450E2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602EC6-C12C-A4A3-38EF-98646E285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6EFB3-11CE-90E5-58FE-D4F55C758F1E}"/>
              </a:ext>
            </a:extLst>
          </p:cNvPr>
          <p:cNvSpPr>
            <a:spLocks noGrp="1"/>
          </p:cNvSpPr>
          <p:nvPr>
            <p:ph type="dt" sz="half" idx="10"/>
          </p:nvPr>
        </p:nvSpPr>
        <p:spPr/>
        <p:txBody>
          <a:bodyPr/>
          <a:lstStyle/>
          <a:p>
            <a:fld id="{D7B18D65-1EA2-4D59-B089-643753D12F10}" type="datetime1">
              <a:rPr lang="en-US" smtClean="0"/>
              <a:t>6/10/2024</a:t>
            </a:fld>
            <a:endParaRPr lang="en-US"/>
          </a:p>
        </p:txBody>
      </p:sp>
      <p:sp>
        <p:nvSpPr>
          <p:cNvPr id="6" name="Footer Placeholder 5">
            <a:extLst>
              <a:ext uri="{FF2B5EF4-FFF2-40B4-BE49-F238E27FC236}">
                <a16:creationId xmlns:a16="http://schemas.microsoft.com/office/drawing/2014/main" id="{0912FB77-EF88-71E2-A6E7-3DAF0B23A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64A84-20A3-499E-118B-393ECA0614A1}"/>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14999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1C36-9AC8-78C4-44A8-A759A9FCCA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F0511-7F61-0799-D563-D6FFA75DF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A52A1-3EA0-7250-A5BB-38D12B6ED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06CE80-48D7-A8EE-265E-05B811D88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8FAD3-D63B-BB95-E772-D66CFC1D43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C0D0CA-3967-F213-8373-B1339F036619}"/>
              </a:ext>
            </a:extLst>
          </p:cNvPr>
          <p:cNvSpPr>
            <a:spLocks noGrp="1"/>
          </p:cNvSpPr>
          <p:nvPr>
            <p:ph type="dt" sz="half" idx="10"/>
          </p:nvPr>
        </p:nvSpPr>
        <p:spPr/>
        <p:txBody>
          <a:bodyPr/>
          <a:lstStyle/>
          <a:p>
            <a:fld id="{479E6E77-CE9D-4491-8130-444BD3D42C5A}" type="datetime1">
              <a:rPr lang="en-US" smtClean="0"/>
              <a:t>6/10/2024</a:t>
            </a:fld>
            <a:endParaRPr lang="en-US"/>
          </a:p>
        </p:txBody>
      </p:sp>
      <p:sp>
        <p:nvSpPr>
          <p:cNvPr id="8" name="Footer Placeholder 7">
            <a:extLst>
              <a:ext uri="{FF2B5EF4-FFF2-40B4-BE49-F238E27FC236}">
                <a16:creationId xmlns:a16="http://schemas.microsoft.com/office/drawing/2014/main" id="{94EA9704-7264-F6AD-A18D-628C23271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C9A258-EBF3-342C-3161-AF458E488B25}"/>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381723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62BA-CFF7-D19E-DB4A-BB1D99C138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0EE7FB-B768-B1EA-0B2F-45D2BB79D23A}"/>
              </a:ext>
            </a:extLst>
          </p:cNvPr>
          <p:cNvSpPr>
            <a:spLocks noGrp="1"/>
          </p:cNvSpPr>
          <p:nvPr>
            <p:ph type="dt" sz="half" idx="10"/>
          </p:nvPr>
        </p:nvSpPr>
        <p:spPr/>
        <p:txBody>
          <a:bodyPr/>
          <a:lstStyle/>
          <a:p>
            <a:fld id="{4CBD8F57-9982-4C57-A6C5-EBB7F5E4E956}" type="datetime1">
              <a:rPr lang="en-US" smtClean="0"/>
              <a:t>6/10/2024</a:t>
            </a:fld>
            <a:endParaRPr lang="en-US"/>
          </a:p>
        </p:txBody>
      </p:sp>
      <p:sp>
        <p:nvSpPr>
          <p:cNvPr id="4" name="Footer Placeholder 3">
            <a:extLst>
              <a:ext uri="{FF2B5EF4-FFF2-40B4-BE49-F238E27FC236}">
                <a16:creationId xmlns:a16="http://schemas.microsoft.com/office/drawing/2014/main" id="{6653C003-43AD-8266-AB5D-1148C8B82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DCF06-FABC-A5F6-8EE2-4283C1DC3547}"/>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212237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66DC66-E0FF-C5D5-2F49-3F67FB96EAC9}"/>
              </a:ext>
            </a:extLst>
          </p:cNvPr>
          <p:cNvSpPr>
            <a:spLocks noGrp="1"/>
          </p:cNvSpPr>
          <p:nvPr>
            <p:ph type="dt" sz="half" idx="10"/>
          </p:nvPr>
        </p:nvSpPr>
        <p:spPr/>
        <p:txBody>
          <a:bodyPr/>
          <a:lstStyle/>
          <a:p>
            <a:fld id="{8CF8F2B8-4AE3-4DCE-8DA0-682F44420237}" type="datetime1">
              <a:rPr lang="en-US" smtClean="0"/>
              <a:t>6/10/2024</a:t>
            </a:fld>
            <a:endParaRPr lang="en-US"/>
          </a:p>
        </p:txBody>
      </p:sp>
      <p:sp>
        <p:nvSpPr>
          <p:cNvPr id="3" name="Footer Placeholder 2">
            <a:extLst>
              <a:ext uri="{FF2B5EF4-FFF2-40B4-BE49-F238E27FC236}">
                <a16:creationId xmlns:a16="http://schemas.microsoft.com/office/drawing/2014/main" id="{7CF749CB-8E63-32FC-C54D-C78EE69C5A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3AE22B-38B1-6384-D09F-55CC732F77AE}"/>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325613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A03C-9FA2-4C2E-9663-0682DE68D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B9D0C4-44F2-6141-DE29-097F9D906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C90E8A-0D8D-64C0-4CE7-6BAD28A93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A0008-2ABB-6C5D-1584-3DFF78CAF4F2}"/>
              </a:ext>
            </a:extLst>
          </p:cNvPr>
          <p:cNvSpPr>
            <a:spLocks noGrp="1"/>
          </p:cNvSpPr>
          <p:nvPr>
            <p:ph type="dt" sz="half" idx="10"/>
          </p:nvPr>
        </p:nvSpPr>
        <p:spPr/>
        <p:txBody>
          <a:bodyPr/>
          <a:lstStyle/>
          <a:p>
            <a:fld id="{59F79DF3-124C-4560-9697-BC879F5EFC48}" type="datetime1">
              <a:rPr lang="en-US" smtClean="0"/>
              <a:t>6/10/2024</a:t>
            </a:fld>
            <a:endParaRPr lang="en-US"/>
          </a:p>
        </p:txBody>
      </p:sp>
      <p:sp>
        <p:nvSpPr>
          <p:cNvPr id="6" name="Footer Placeholder 5">
            <a:extLst>
              <a:ext uri="{FF2B5EF4-FFF2-40B4-BE49-F238E27FC236}">
                <a16:creationId xmlns:a16="http://schemas.microsoft.com/office/drawing/2014/main" id="{5B40666D-DC51-4F96-A335-CBB70222D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FAD41-1BB4-25C1-05D9-0360404C9458}"/>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424301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78A6-9257-ADC7-6D0D-E34F15E9B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7B3E4-84B3-A144-9A65-050B49F50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341221-5562-B6BA-5D4D-9FB3F4151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80D690-E504-B318-8EB1-3DBECC02251A}"/>
              </a:ext>
            </a:extLst>
          </p:cNvPr>
          <p:cNvSpPr>
            <a:spLocks noGrp="1"/>
          </p:cNvSpPr>
          <p:nvPr>
            <p:ph type="dt" sz="half" idx="10"/>
          </p:nvPr>
        </p:nvSpPr>
        <p:spPr/>
        <p:txBody>
          <a:bodyPr/>
          <a:lstStyle/>
          <a:p>
            <a:fld id="{FA7C6EE0-218D-4109-A898-3A68BD8A1C92}" type="datetime1">
              <a:rPr lang="en-US" smtClean="0"/>
              <a:t>6/10/2024</a:t>
            </a:fld>
            <a:endParaRPr lang="en-US"/>
          </a:p>
        </p:txBody>
      </p:sp>
      <p:sp>
        <p:nvSpPr>
          <p:cNvPr id="6" name="Footer Placeholder 5">
            <a:extLst>
              <a:ext uri="{FF2B5EF4-FFF2-40B4-BE49-F238E27FC236}">
                <a16:creationId xmlns:a16="http://schemas.microsoft.com/office/drawing/2014/main" id="{B47AE716-4DB6-576F-DC2B-2D7882B74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22EE1-DB05-A83E-2DD3-926F1A52A347}"/>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217594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6502C-9A34-1EF8-4365-8A9C7D746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15A6C6-DE9B-4660-F132-80243CDCE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BE123-3A69-B5B9-9994-5E5C5A4CC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AD1C3A-C295-43E7-80E2-38FE3BE2CDB5}" type="datetime1">
              <a:rPr lang="en-US" smtClean="0"/>
              <a:t>6/10/2024</a:t>
            </a:fld>
            <a:endParaRPr lang="en-US"/>
          </a:p>
        </p:txBody>
      </p:sp>
      <p:sp>
        <p:nvSpPr>
          <p:cNvPr id="5" name="Footer Placeholder 4">
            <a:extLst>
              <a:ext uri="{FF2B5EF4-FFF2-40B4-BE49-F238E27FC236}">
                <a16:creationId xmlns:a16="http://schemas.microsoft.com/office/drawing/2014/main" id="{8C893E80-912B-4D9D-36B3-22E9A39D2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7A2DB5-7002-C2CC-EB49-4ED202310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2360C-A40E-417E-BD28-40AAEF0DDC85}" type="slidenum">
              <a:rPr lang="en-US" smtClean="0"/>
              <a:t>‹#›</a:t>
            </a:fld>
            <a:endParaRPr lang="en-US"/>
          </a:p>
        </p:txBody>
      </p:sp>
    </p:spTree>
    <p:extLst>
      <p:ext uri="{BB962C8B-B14F-4D97-AF65-F5344CB8AC3E}">
        <p14:creationId xmlns:p14="http://schemas.microsoft.com/office/powerpoint/2010/main" val="422935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aws.amazon.com/config/latest/developerguide/restricted-ssh.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curity Hub | AWS Security Blog">
            <a:extLst>
              <a:ext uri="{FF2B5EF4-FFF2-40B4-BE49-F238E27FC236}">
                <a16:creationId xmlns:a16="http://schemas.microsoft.com/office/drawing/2014/main" id="{FAD372EB-3A48-2C22-B0C8-F0331A21B5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22" t="-1734" r="25434" b="1734"/>
          <a:stretch/>
        </p:blipFill>
        <p:spPr bwMode="auto">
          <a:xfrm>
            <a:off x="10543533" y="495201"/>
            <a:ext cx="1287160" cy="13176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BDA279-B4A4-3C71-4F2E-CDFFD04505DA}"/>
              </a:ext>
            </a:extLst>
          </p:cNvPr>
          <p:cNvSpPr>
            <a:spLocks noGrp="1"/>
          </p:cNvSpPr>
          <p:nvPr>
            <p:ph type="ctrTitle"/>
          </p:nvPr>
        </p:nvSpPr>
        <p:spPr>
          <a:xfrm>
            <a:off x="1524000" y="1626215"/>
            <a:ext cx="9144000" cy="2387600"/>
          </a:xfrm>
        </p:spPr>
        <p:txBody>
          <a:bodyPr/>
          <a:lstStyle/>
          <a:p>
            <a:r>
              <a:rPr lang="en-US">
                <a:latin typeface="Univers Condensed" panose="020B0506020202050204" pitchFamily="34" charset="0"/>
              </a:rPr>
              <a:t>CLOUD SECURITY</a:t>
            </a:r>
            <a:br>
              <a:rPr lang="en-US">
                <a:latin typeface="Univers Condensed" panose="020B0506020202050204" pitchFamily="34" charset="0"/>
              </a:rPr>
            </a:br>
            <a:r>
              <a:rPr lang="en-US">
                <a:latin typeface="Univers Condensed" panose="020B0506020202050204" pitchFamily="34" charset="0"/>
              </a:rPr>
              <a:t>POSTURE MANAGEMENT</a:t>
            </a:r>
          </a:p>
        </p:txBody>
      </p:sp>
      <p:sp>
        <p:nvSpPr>
          <p:cNvPr id="3" name="Subtitle 2">
            <a:extLst>
              <a:ext uri="{FF2B5EF4-FFF2-40B4-BE49-F238E27FC236}">
                <a16:creationId xmlns:a16="http://schemas.microsoft.com/office/drawing/2014/main" id="{ECCC5961-4A1A-03AA-65C9-F55B3B034E74}"/>
              </a:ext>
            </a:extLst>
          </p:cNvPr>
          <p:cNvSpPr>
            <a:spLocks noGrp="1"/>
          </p:cNvSpPr>
          <p:nvPr>
            <p:ph type="subTitle" idx="1"/>
          </p:nvPr>
        </p:nvSpPr>
        <p:spPr>
          <a:xfrm>
            <a:off x="379445" y="4013815"/>
            <a:ext cx="11433110" cy="1655762"/>
          </a:xfrm>
        </p:spPr>
        <p:txBody>
          <a:bodyPr>
            <a:normAutofit/>
          </a:bodyPr>
          <a:lstStyle/>
          <a:p>
            <a:r>
              <a:rPr lang="en-US" sz="3200">
                <a:latin typeface="Univers Condensed" panose="020B0506020202050204" pitchFamily="34" charset="0"/>
              </a:rPr>
              <a:t>AWS SECURITY HUB</a:t>
            </a:r>
          </a:p>
        </p:txBody>
      </p:sp>
    </p:spTree>
    <p:extLst>
      <p:ext uri="{BB962C8B-B14F-4D97-AF65-F5344CB8AC3E}">
        <p14:creationId xmlns:p14="http://schemas.microsoft.com/office/powerpoint/2010/main" val="424488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2758657"/>
            <a:ext cx="12192000" cy="1340686"/>
          </a:xfrm>
          <a:prstGeom prst="rect">
            <a:avLst/>
          </a:prstGeom>
          <a:solidFill>
            <a:srgbClr val="0E50B2"/>
          </a:solidFill>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endParaRPr lang="en-US" sz="2400">
              <a:solidFill>
                <a:schemeClr val="bg1"/>
              </a:solidFill>
            </a:endParaRPr>
          </a:p>
        </p:txBody>
      </p:sp>
      <p:sp>
        <p:nvSpPr>
          <p:cNvPr id="3" name="TextBox 2">
            <a:extLst>
              <a:ext uri="{FF2B5EF4-FFF2-40B4-BE49-F238E27FC236}">
                <a16:creationId xmlns:a16="http://schemas.microsoft.com/office/drawing/2014/main" id="{1DA330F6-A52E-0365-520D-A5699ECF7469}"/>
              </a:ext>
            </a:extLst>
          </p:cNvPr>
          <p:cNvSpPr txBox="1"/>
          <p:nvPr/>
        </p:nvSpPr>
        <p:spPr>
          <a:xfrm>
            <a:off x="1591827" y="3108346"/>
            <a:ext cx="9008346" cy="646331"/>
          </a:xfrm>
          <a:prstGeom prst="rect">
            <a:avLst/>
          </a:prstGeom>
          <a:noFill/>
        </p:spPr>
        <p:txBody>
          <a:bodyPr wrap="square" lIns="91440" tIns="45720" rIns="91440" bIns="45720" anchor="t">
            <a:spAutoFit/>
          </a:bodyPr>
          <a:lstStyle/>
          <a:p>
            <a:pPr algn="ctr"/>
            <a:r>
              <a:rPr lang="en-US" sz="3600" b="1">
                <a:solidFill>
                  <a:schemeClr val="bg1"/>
                </a:solidFill>
              </a:rPr>
              <a:t>AWS SECURITY HUB </a:t>
            </a:r>
          </a:p>
        </p:txBody>
      </p:sp>
      <p:sp>
        <p:nvSpPr>
          <p:cNvPr id="2" name="Slide Number Placeholder 1">
            <a:extLst>
              <a:ext uri="{FF2B5EF4-FFF2-40B4-BE49-F238E27FC236}">
                <a16:creationId xmlns:a16="http://schemas.microsoft.com/office/drawing/2014/main" id="{D4626984-8811-120A-91CA-2994604E1097}"/>
              </a:ext>
            </a:extLst>
          </p:cNvPr>
          <p:cNvSpPr>
            <a:spLocks noGrp="1"/>
          </p:cNvSpPr>
          <p:nvPr>
            <p:ph type="sldNum" sz="quarter" idx="12"/>
          </p:nvPr>
        </p:nvSpPr>
        <p:spPr/>
        <p:txBody>
          <a:bodyPr/>
          <a:lstStyle/>
          <a:p>
            <a:fld id="{2E02360C-A40E-417E-BD28-40AAEF0DDC85}" type="slidenum">
              <a:rPr lang="en-US" smtClean="0"/>
              <a:t>10</a:t>
            </a:fld>
            <a:endParaRPr lang="en-US"/>
          </a:p>
        </p:txBody>
      </p:sp>
    </p:spTree>
    <p:extLst>
      <p:ext uri="{BB962C8B-B14F-4D97-AF65-F5344CB8AC3E}">
        <p14:creationId xmlns:p14="http://schemas.microsoft.com/office/powerpoint/2010/main" val="27203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Scope of work</a:t>
            </a:r>
          </a:p>
        </p:txBody>
      </p:sp>
      <p:sp>
        <p:nvSpPr>
          <p:cNvPr id="4" name="Slide Number Placeholder 3">
            <a:extLst>
              <a:ext uri="{FF2B5EF4-FFF2-40B4-BE49-F238E27FC236}">
                <a16:creationId xmlns:a16="http://schemas.microsoft.com/office/drawing/2014/main" id="{9517D96D-6875-09ED-AD4A-0FCBA31987C8}"/>
              </a:ext>
            </a:extLst>
          </p:cNvPr>
          <p:cNvSpPr>
            <a:spLocks noGrp="1"/>
          </p:cNvSpPr>
          <p:nvPr>
            <p:ph type="sldNum" sz="quarter" idx="12"/>
          </p:nvPr>
        </p:nvSpPr>
        <p:spPr/>
        <p:txBody>
          <a:bodyPr/>
          <a:lstStyle/>
          <a:p>
            <a:fld id="{2E02360C-A40E-417E-BD28-40AAEF0DDC85}" type="slidenum">
              <a:rPr lang="en-US" smtClean="0"/>
              <a:t>11</a:t>
            </a:fld>
            <a:endParaRPr lang="en-US"/>
          </a:p>
        </p:txBody>
      </p:sp>
      <p:sp>
        <p:nvSpPr>
          <p:cNvPr id="6" name="TextBox 5">
            <a:extLst>
              <a:ext uri="{FF2B5EF4-FFF2-40B4-BE49-F238E27FC236}">
                <a16:creationId xmlns:a16="http://schemas.microsoft.com/office/drawing/2014/main" id="{B1839E43-C076-0E6C-E01A-37A711B51FEB}"/>
              </a:ext>
            </a:extLst>
          </p:cNvPr>
          <p:cNvSpPr txBox="1"/>
          <p:nvPr/>
        </p:nvSpPr>
        <p:spPr>
          <a:xfrm>
            <a:off x="127000" y="846957"/>
            <a:ext cx="11938000" cy="1107996"/>
          </a:xfrm>
          <a:prstGeom prst="rect">
            <a:avLst/>
          </a:prstGeom>
          <a:noFill/>
        </p:spPr>
        <p:txBody>
          <a:bodyPr wrap="square">
            <a:spAutoFit/>
          </a:bodyPr>
          <a:lstStyle/>
          <a:p>
            <a:pPr algn="just">
              <a:spcBef>
                <a:spcPts val="600"/>
              </a:spcBef>
              <a:spcAft>
                <a:spcPts val="600"/>
              </a:spcAft>
            </a:pPr>
            <a:r>
              <a:rPr lang="en-US" sz="2200" b="1">
                <a:latin typeface="Arial" panose="020B0604020202020204" pitchFamily="34" charset="0"/>
                <a:cs typeface="Arial" panose="020B0604020202020204" pitchFamily="34" charset="0"/>
              </a:rPr>
              <a:t>Boundary: </a:t>
            </a:r>
            <a:r>
              <a:rPr lang="en-US" sz="2200">
                <a:latin typeface="Arial" panose="020B0604020202020204" pitchFamily="34" charset="0"/>
                <a:cs typeface="Arial" panose="020B0604020202020204" pitchFamily="34" charset="0"/>
              </a:rPr>
              <a:t>Deploy features of AWS Security Hub related to CSPM, aimining to enhance security in </a:t>
            </a:r>
            <a:r>
              <a:rPr lang="en-US" sz="2200">
                <a:solidFill>
                  <a:srgbClr val="FF0000"/>
                </a:solidFill>
                <a:latin typeface="Arial" panose="020B0604020202020204" pitchFamily="34" charset="0"/>
                <a:cs typeface="Arial" panose="020B0604020202020204" pitchFamily="34" charset="0"/>
              </a:rPr>
              <a:t>AWS and AWS only </a:t>
            </a:r>
            <a:r>
              <a:rPr lang="en-US" sz="2200">
                <a:latin typeface="Arial" panose="020B0604020202020204" pitchFamily="34" charset="0"/>
                <a:cs typeface="Arial" panose="020B0604020202020204" pitchFamily="34" charset="0"/>
              </a:rPr>
              <a:t>by security check for </a:t>
            </a:r>
            <a:r>
              <a:rPr lang="en-US" sz="2200">
                <a:highlight>
                  <a:srgbClr val="FFFF00"/>
                </a:highlight>
                <a:latin typeface="Arial" panose="020B0604020202020204" pitchFamily="34" charset="0"/>
                <a:cs typeface="Arial" panose="020B0604020202020204" pitchFamily="34" charset="0"/>
              </a:rPr>
              <a:t>misconfig</a:t>
            </a:r>
            <a:r>
              <a:rPr lang="en-US" sz="2200">
                <a:latin typeface="Arial" panose="020B0604020202020204" pitchFamily="34" charset="0"/>
                <a:cs typeface="Arial" panose="020B0604020202020204" pitchFamily="34" charset="0"/>
              </a:rPr>
              <a:t> in AWS resources and remediations for </a:t>
            </a:r>
            <a:r>
              <a:rPr lang="en-US" sz="2200">
                <a:highlight>
                  <a:srgbClr val="FFFF00"/>
                </a:highlight>
                <a:latin typeface="Arial" panose="020B0604020202020204" pitchFamily="34" charset="0"/>
                <a:cs typeface="Arial" panose="020B0604020202020204" pitchFamily="34" charset="0"/>
              </a:rPr>
              <a:t>findings</a:t>
            </a:r>
            <a:r>
              <a:rPr lang="en-US" sz="22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779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AWS Security Hub - A CSPM tool</a:t>
            </a:r>
          </a:p>
        </p:txBody>
      </p:sp>
      <p:sp>
        <p:nvSpPr>
          <p:cNvPr id="29" name="Rectangle 28">
            <a:extLst>
              <a:ext uri="{FF2B5EF4-FFF2-40B4-BE49-F238E27FC236}">
                <a16:creationId xmlns:a16="http://schemas.microsoft.com/office/drawing/2014/main" id="{085D8B58-4EFB-0BB7-E5F0-CDAB8B7E5C7A}"/>
              </a:ext>
            </a:extLst>
          </p:cNvPr>
          <p:cNvSpPr/>
          <p:nvPr/>
        </p:nvSpPr>
        <p:spPr>
          <a:xfrm>
            <a:off x="3144416" y="1535944"/>
            <a:ext cx="1660849" cy="48819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0" name="Rectangle 29">
            <a:extLst>
              <a:ext uri="{FF2B5EF4-FFF2-40B4-BE49-F238E27FC236}">
                <a16:creationId xmlns:a16="http://schemas.microsoft.com/office/drawing/2014/main" id="{2F8DB438-D8B6-7A28-F265-139E33A5FB3C}"/>
              </a:ext>
            </a:extLst>
          </p:cNvPr>
          <p:cNvSpPr/>
          <p:nvPr/>
        </p:nvSpPr>
        <p:spPr>
          <a:xfrm>
            <a:off x="4960667" y="1539054"/>
            <a:ext cx="1660849" cy="48819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nvGrpSpPr>
          <p:cNvPr id="35" name="Group 34">
            <a:extLst>
              <a:ext uri="{FF2B5EF4-FFF2-40B4-BE49-F238E27FC236}">
                <a16:creationId xmlns:a16="http://schemas.microsoft.com/office/drawing/2014/main" id="{225319A3-8AFC-A972-DE81-AB885B862008}"/>
              </a:ext>
            </a:extLst>
          </p:cNvPr>
          <p:cNvGrpSpPr/>
          <p:nvPr/>
        </p:nvGrpSpPr>
        <p:grpSpPr>
          <a:xfrm>
            <a:off x="99752" y="695167"/>
            <a:ext cx="11837094" cy="4936916"/>
            <a:chOff x="99752" y="1314594"/>
            <a:chExt cx="11837094" cy="4936916"/>
          </a:xfrm>
        </p:grpSpPr>
        <p:grpSp>
          <p:nvGrpSpPr>
            <p:cNvPr id="28" name="Group 27">
              <a:extLst>
                <a:ext uri="{FF2B5EF4-FFF2-40B4-BE49-F238E27FC236}">
                  <a16:creationId xmlns:a16="http://schemas.microsoft.com/office/drawing/2014/main" id="{CB1D42A4-5AF8-F97F-A8CB-A99804178837}"/>
                </a:ext>
              </a:extLst>
            </p:cNvPr>
            <p:cNvGrpSpPr/>
            <p:nvPr/>
          </p:nvGrpSpPr>
          <p:grpSpPr>
            <a:xfrm>
              <a:off x="99752" y="1314594"/>
              <a:ext cx="11837094" cy="4936916"/>
              <a:chOff x="99752" y="1314594"/>
              <a:chExt cx="11837094" cy="4936916"/>
            </a:xfrm>
          </p:grpSpPr>
          <p:grpSp>
            <p:nvGrpSpPr>
              <p:cNvPr id="27" name="Group 26">
                <a:extLst>
                  <a:ext uri="{FF2B5EF4-FFF2-40B4-BE49-F238E27FC236}">
                    <a16:creationId xmlns:a16="http://schemas.microsoft.com/office/drawing/2014/main" id="{F2DFAFC5-D1F7-B77D-F242-BC2F05B1FE8A}"/>
                  </a:ext>
                </a:extLst>
              </p:cNvPr>
              <p:cNvGrpSpPr/>
              <p:nvPr/>
            </p:nvGrpSpPr>
            <p:grpSpPr>
              <a:xfrm>
                <a:off x="99752" y="1314594"/>
                <a:ext cx="11837094" cy="4936916"/>
                <a:chOff x="99752" y="1314594"/>
                <a:chExt cx="11837094" cy="4936916"/>
              </a:xfrm>
            </p:grpSpPr>
            <p:pic>
              <p:nvPicPr>
                <p:cNvPr id="9" name="Picture 8">
                  <a:extLst>
                    <a:ext uri="{FF2B5EF4-FFF2-40B4-BE49-F238E27FC236}">
                      <a16:creationId xmlns:a16="http://schemas.microsoft.com/office/drawing/2014/main" id="{BC41DF26-D5DE-2C4C-9117-5D5CC4D39AD6}"/>
                    </a:ext>
                  </a:extLst>
                </p:cNvPr>
                <p:cNvPicPr>
                  <a:picLocks noChangeAspect="1"/>
                </p:cNvPicPr>
                <p:nvPr/>
              </p:nvPicPr>
              <p:blipFill rotWithShape="1">
                <a:blip r:embed="rId2"/>
                <a:srcRect t="754"/>
                <a:stretch/>
              </p:blipFill>
              <p:spPr>
                <a:xfrm>
                  <a:off x="255154" y="1314594"/>
                  <a:ext cx="11681692" cy="4936916"/>
                </a:xfrm>
                <a:prstGeom prst="rect">
                  <a:avLst/>
                </a:prstGeom>
              </p:spPr>
            </p:pic>
            <p:pic>
              <p:nvPicPr>
                <p:cNvPr id="11" name="Picture 10">
                  <a:extLst>
                    <a:ext uri="{FF2B5EF4-FFF2-40B4-BE49-F238E27FC236}">
                      <a16:creationId xmlns:a16="http://schemas.microsoft.com/office/drawing/2014/main" id="{9C440CA8-35DE-A132-1EA9-02159B8DCE40}"/>
                    </a:ext>
                  </a:extLst>
                </p:cNvPr>
                <p:cNvPicPr>
                  <a:picLocks noChangeAspect="1"/>
                </p:cNvPicPr>
                <p:nvPr/>
              </p:nvPicPr>
              <p:blipFill>
                <a:blip r:embed="rId3"/>
                <a:stretch>
                  <a:fillRect/>
                </a:stretch>
              </p:blipFill>
              <p:spPr>
                <a:xfrm>
                  <a:off x="99752" y="4042172"/>
                  <a:ext cx="2261957" cy="854384"/>
                </a:xfrm>
                <a:prstGeom prst="rect">
                  <a:avLst/>
                </a:prstGeom>
              </p:spPr>
            </p:pic>
          </p:grpSp>
          <p:grpSp>
            <p:nvGrpSpPr>
              <p:cNvPr id="20" name="Group 19">
                <a:extLst>
                  <a:ext uri="{FF2B5EF4-FFF2-40B4-BE49-F238E27FC236}">
                    <a16:creationId xmlns:a16="http://schemas.microsoft.com/office/drawing/2014/main" id="{DCFFED34-5F85-DEBF-831E-5780102D0992}"/>
                  </a:ext>
                </a:extLst>
              </p:cNvPr>
              <p:cNvGrpSpPr/>
              <p:nvPr/>
            </p:nvGrpSpPr>
            <p:grpSpPr>
              <a:xfrm>
                <a:off x="245676" y="4046219"/>
                <a:ext cx="2080329" cy="850676"/>
                <a:chOff x="245676" y="4046219"/>
                <a:chExt cx="2080329" cy="850676"/>
              </a:xfrm>
            </p:grpSpPr>
            <p:pic>
              <p:nvPicPr>
                <p:cNvPr id="15" name="Picture 14">
                  <a:extLst>
                    <a:ext uri="{FF2B5EF4-FFF2-40B4-BE49-F238E27FC236}">
                      <a16:creationId xmlns:a16="http://schemas.microsoft.com/office/drawing/2014/main" id="{4AB04F36-B74E-9F77-E5CE-C0B92B4AF27A}"/>
                    </a:ext>
                  </a:extLst>
                </p:cNvPr>
                <p:cNvPicPr>
                  <a:picLocks noChangeAspect="1"/>
                </p:cNvPicPr>
                <p:nvPr/>
              </p:nvPicPr>
              <p:blipFill rotWithShape="1">
                <a:blip r:embed="rId4"/>
                <a:srcRect t="60438"/>
                <a:stretch/>
              </p:blipFill>
              <p:spPr>
                <a:xfrm>
                  <a:off x="245676" y="4046219"/>
                  <a:ext cx="2080329" cy="81513"/>
                </a:xfrm>
                <a:prstGeom prst="rect">
                  <a:avLst/>
                </a:prstGeom>
              </p:spPr>
            </p:pic>
            <p:pic>
              <p:nvPicPr>
                <p:cNvPr id="17" name="Picture 16">
                  <a:extLst>
                    <a:ext uri="{FF2B5EF4-FFF2-40B4-BE49-F238E27FC236}">
                      <a16:creationId xmlns:a16="http://schemas.microsoft.com/office/drawing/2014/main" id="{2114880A-C783-5386-4088-AD57FEA74B4A}"/>
                    </a:ext>
                  </a:extLst>
                </p:cNvPr>
                <p:cNvPicPr>
                  <a:picLocks noChangeAspect="1"/>
                </p:cNvPicPr>
                <p:nvPr/>
              </p:nvPicPr>
              <p:blipFill>
                <a:blip r:embed="rId5"/>
                <a:stretch>
                  <a:fillRect/>
                </a:stretch>
              </p:blipFill>
              <p:spPr>
                <a:xfrm>
                  <a:off x="1205848" y="4114800"/>
                  <a:ext cx="175275" cy="782095"/>
                </a:xfrm>
                <a:prstGeom prst="rect">
                  <a:avLst/>
                </a:prstGeom>
              </p:spPr>
            </p:pic>
          </p:grpSp>
        </p:grpSp>
        <p:pic>
          <p:nvPicPr>
            <p:cNvPr id="33" name="Picture 32">
              <a:extLst>
                <a:ext uri="{FF2B5EF4-FFF2-40B4-BE49-F238E27FC236}">
                  <a16:creationId xmlns:a16="http://schemas.microsoft.com/office/drawing/2014/main" id="{F1D5A9EC-13A8-D65A-7293-038F2C63B0C4}"/>
                </a:ext>
              </a:extLst>
            </p:cNvPr>
            <p:cNvPicPr>
              <a:picLocks noChangeAspect="1"/>
            </p:cNvPicPr>
            <p:nvPr/>
          </p:nvPicPr>
          <p:blipFill>
            <a:blip r:embed="rId6"/>
            <a:stretch>
              <a:fillRect/>
            </a:stretch>
          </p:blipFill>
          <p:spPr>
            <a:xfrm>
              <a:off x="9988503" y="4212333"/>
              <a:ext cx="1553257" cy="587027"/>
            </a:xfrm>
            <a:prstGeom prst="rect">
              <a:avLst/>
            </a:prstGeom>
          </p:spPr>
        </p:pic>
        <p:pic>
          <p:nvPicPr>
            <p:cNvPr id="34" name="Picture 33">
              <a:extLst>
                <a:ext uri="{FF2B5EF4-FFF2-40B4-BE49-F238E27FC236}">
                  <a16:creationId xmlns:a16="http://schemas.microsoft.com/office/drawing/2014/main" id="{D5A6AB5F-E2A9-79F3-A821-D5950B01CD34}"/>
                </a:ext>
              </a:extLst>
            </p:cNvPr>
            <p:cNvPicPr>
              <a:picLocks noChangeAspect="1"/>
            </p:cNvPicPr>
            <p:nvPr/>
          </p:nvPicPr>
          <p:blipFill>
            <a:blip r:embed="rId6"/>
            <a:stretch>
              <a:fillRect/>
            </a:stretch>
          </p:blipFill>
          <p:spPr>
            <a:xfrm>
              <a:off x="7153863" y="3764301"/>
              <a:ext cx="1654857" cy="969189"/>
            </a:xfrm>
            <a:prstGeom prst="rect">
              <a:avLst/>
            </a:prstGeom>
          </p:spPr>
        </p:pic>
      </p:grpSp>
      <p:sp>
        <p:nvSpPr>
          <p:cNvPr id="4" name="Slide Number Placeholder 3">
            <a:extLst>
              <a:ext uri="{FF2B5EF4-FFF2-40B4-BE49-F238E27FC236}">
                <a16:creationId xmlns:a16="http://schemas.microsoft.com/office/drawing/2014/main" id="{A22029E3-7ADF-F8E7-ABEF-110EE6CF0259}"/>
              </a:ext>
            </a:extLst>
          </p:cNvPr>
          <p:cNvSpPr>
            <a:spLocks noGrp="1"/>
          </p:cNvSpPr>
          <p:nvPr>
            <p:ph type="sldNum" sz="quarter" idx="12"/>
          </p:nvPr>
        </p:nvSpPr>
        <p:spPr/>
        <p:txBody>
          <a:bodyPr/>
          <a:lstStyle/>
          <a:p>
            <a:fld id="{2E02360C-A40E-417E-BD28-40AAEF0DDC85}" type="slidenum">
              <a:rPr lang="en-US" smtClean="0"/>
              <a:t>12</a:t>
            </a:fld>
            <a:endParaRPr lang="en-US"/>
          </a:p>
        </p:txBody>
      </p:sp>
      <p:pic>
        <p:nvPicPr>
          <p:cNvPr id="14" name="Picture 13">
            <a:extLst>
              <a:ext uri="{FF2B5EF4-FFF2-40B4-BE49-F238E27FC236}">
                <a16:creationId xmlns:a16="http://schemas.microsoft.com/office/drawing/2014/main" id="{9F14F13B-D927-3654-7354-E06828CF8312}"/>
              </a:ext>
            </a:extLst>
          </p:cNvPr>
          <p:cNvPicPr>
            <a:picLocks noChangeAspect="1"/>
          </p:cNvPicPr>
          <p:nvPr/>
        </p:nvPicPr>
        <p:blipFill>
          <a:blip r:embed="rId7"/>
          <a:stretch>
            <a:fillRect/>
          </a:stretch>
        </p:blipFill>
        <p:spPr>
          <a:xfrm>
            <a:off x="3022959" y="1331240"/>
            <a:ext cx="3875749" cy="3016284"/>
          </a:xfrm>
          <a:prstGeom prst="rect">
            <a:avLst/>
          </a:prstGeom>
        </p:spPr>
      </p:pic>
      <p:pic>
        <p:nvPicPr>
          <p:cNvPr id="16" name="Picture 15">
            <a:extLst>
              <a:ext uri="{FF2B5EF4-FFF2-40B4-BE49-F238E27FC236}">
                <a16:creationId xmlns:a16="http://schemas.microsoft.com/office/drawing/2014/main" id="{2E33FA29-7BC3-D1EF-D4A3-80F02744B7A8}"/>
              </a:ext>
            </a:extLst>
          </p:cNvPr>
          <p:cNvPicPr>
            <a:picLocks noChangeAspect="1"/>
          </p:cNvPicPr>
          <p:nvPr/>
        </p:nvPicPr>
        <p:blipFill>
          <a:blip r:embed="rId8"/>
          <a:stretch>
            <a:fillRect/>
          </a:stretch>
        </p:blipFill>
        <p:spPr>
          <a:xfrm>
            <a:off x="4847275" y="1386390"/>
            <a:ext cx="1419423" cy="504895"/>
          </a:xfrm>
          <a:prstGeom prst="rect">
            <a:avLst/>
          </a:prstGeom>
        </p:spPr>
      </p:pic>
      <p:pic>
        <p:nvPicPr>
          <p:cNvPr id="18" name="Picture 17">
            <a:extLst>
              <a:ext uri="{FF2B5EF4-FFF2-40B4-BE49-F238E27FC236}">
                <a16:creationId xmlns:a16="http://schemas.microsoft.com/office/drawing/2014/main" id="{F5F20A0F-0092-245B-CF26-ABF05F51B3FF}"/>
              </a:ext>
            </a:extLst>
          </p:cNvPr>
          <p:cNvPicPr>
            <a:picLocks noChangeAspect="1"/>
          </p:cNvPicPr>
          <p:nvPr/>
        </p:nvPicPr>
        <p:blipFill>
          <a:blip r:embed="rId9"/>
          <a:stretch>
            <a:fillRect/>
          </a:stretch>
        </p:blipFill>
        <p:spPr>
          <a:xfrm>
            <a:off x="3145135" y="1367004"/>
            <a:ext cx="1467055" cy="476316"/>
          </a:xfrm>
          <a:prstGeom prst="rect">
            <a:avLst/>
          </a:prstGeom>
        </p:spPr>
      </p:pic>
      <p:pic>
        <p:nvPicPr>
          <p:cNvPr id="7" name="Picture 6">
            <a:extLst>
              <a:ext uri="{FF2B5EF4-FFF2-40B4-BE49-F238E27FC236}">
                <a16:creationId xmlns:a16="http://schemas.microsoft.com/office/drawing/2014/main" id="{09D0905C-2DD8-3328-EC29-D32915FD85B8}"/>
              </a:ext>
            </a:extLst>
          </p:cNvPr>
          <p:cNvPicPr>
            <a:picLocks noChangeAspect="1"/>
          </p:cNvPicPr>
          <p:nvPr/>
        </p:nvPicPr>
        <p:blipFill>
          <a:blip r:embed="rId10"/>
          <a:stretch>
            <a:fillRect/>
          </a:stretch>
        </p:blipFill>
        <p:spPr>
          <a:xfrm>
            <a:off x="3167998" y="4365783"/>
            <a:ext cx="3453517" cy="630195"/>
          </a:xfrm>
          <a:prstGeom prst="rect">
            <a:avLst/>
          </a:prstGeom>
        </p:spPr>
      </p:pic>
      <p:sp>
        <p:nvSpPr>
          <p:cNvPr id="12" name="Rectangle 11">
            <a:extLst>
              <a:ext uri="{FF2B5EF4-FFF2-40B4-BE49-F238E27FC236}">
                <a16:creationId xmlns:a16="http://schemas.microsoft.com/office/drawing/2014/main" id="{B4B3B89F-D459-757A-914A-8DB65D3442CF}"/>
              </a:ext>
            </a:extLst>
          </p:cNvPr>
          <p:cNvSpPr/>
          <p:nvPr/>
        </p:nvSpPr>
        <p:spPr>
          <a:xfrm>
            <a:off x="3022959" y="1299271"/>
            <a:ext cx="3424283" cy="72487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13" name="Picture 12">
            <a:extLst>
              <a:ext uri="{FF2B5EF4-FFF2-40B4-BE49-F238E27FC236}">
                <a16:creationId xmlns:a16="http://schemas.microsoft.com/office/drawing/2014/main" id="{77310A28-9518-AA0F-3F29-C2EBD35F60EA}"/>
              </a:ext>
            </a:extLst>
          </p:cNvPr>
          <p:cNvPicPr>
            <a:picLocks noChangeAspect="1"/>
          </p:cNvPicPr>
          <p:nvPr/>
        </p:nvPicPr>
        <p:blipFill>
          <a:blip r:embed="rId7"/>
          <a:stretch>
            <a:fillRect/>
          </a:stretch>
        </p:blipFill>
        <p:spPr>
          <a:xfrm>
            <a:off x="7386308" y="1710813"/>
            <a:ext cx="1243956" cy="1434061"/>
          </a:xfrm>
          <a:prstGeom prst="rect">
            <a:avLst/>
          </a:prstGeom>
        </p:spPr>
      </p:pic>
      <p:sp>
        <p:nvSpPr>
          <p:cNvPr id="19" name="TextBox 18">
            <a:extLst>
              <a:ext uri="{FF2B5EF4-FFF2-40B4-BE49-F238E27FC236}">
                <a16:creationId xmlns:a16="http://schemas.microsoft.com/office/drawing/2014/main" id="{16289BA8-2417-D720-13DA-60B3E239221C}"/>
              </a:ext>
            </a:extLst>
          </p:cNvPr>
          <p:cNvSpPr txBox="1"/>
          <p:nvPr/>
        </p:nvSpPr>
        <p:spPr>
          <a:xfrm>
            <a:off x="2783960" y="2681580"/>
            <a:ext cx="6385081" cy="21185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Continuously central, aggregate findings </a:t>
            </a:r>
          </a:p>
          <a:p>
            <a:pPr marL="285750" indent="-285750">
              <a:lnSpc>
                <a:spcPct val="150000"/>
              </a:lnSpc>
              <a:buFont typeface="Arial" panose="020B0604020202020204" pitchFamily="34" charset="0"/>
              <a:buChar char="•"/>
            </a:pPr>
            <a:r>
              <a:rPr lang="en-US" i="1">
                <a:latin typeface="Arial" panose="020B0604020202020204" pitchFamily="34" charset="0"/>
                <a:cs typeface="Arial" panose="020B0604020202020204" pitchFamily="34" charset="0"/>
              </a:rPr>
              <a:t>Loggings</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Security standard check</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Automatically remediate findings across multiple accounts</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Notice remediation actions and results</a:t>
            </a:r>
          </a:p>
        </p:txBody>
      </p:sp>
      <p:pic>
        <p:nvPicPr>
          <p:cNvPr id="3" name="Picture 2">
            <a:extLst>
              <a:ext uri="{FF2B5EF4-FFF2-40B4-BE49-F238E27FC236}">
                <a16:creationId xmlns:a16="http://schemas.microsoft.com/office/drawing/2014/main" id="{02BEFF48-8A69-BB22-1E8A-FF989A352ACD}"/>
              </a:ext>
            </a:extLst>
          </p:cNvPr>
          <p:cNvPicPr>
            <a:picLocks noChangeAspect="1"/>
          </p:cNvPicPr>
          <p:nvPr/>
        </p:nvPicPr>
        <p:blipFill>
          <a:blip r:embed="rId7"/>
          <a:stretch>
            <a:fillRect/>
          </a:stretch>
        </p:blipFill>
        <p:spPr>
          <a:xfrm>
            <a:off x="9521175" y="2088528"/>
            <a:ext cx="1832625" cy="2112692"/>
          </a:xfrm>
          <a:prstGeom prst="rect">
            <a:avLst/>
          </a:prstGeom>
        </p:spPr>
      </p:pic>
    </p:spTree>
    <p:extLst>
      <p:ext uri="{BB962C8B-B14F-4D97-AF65-F5344CB8AC3E}">
        <p14:creationId xmlns:p14="http://schemas.microsoft.com/office/powerpoint/2010/main" val="2145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Terminology</a:t>
            </a:r>
          </a:p>
        </p:txBody>
      </p:sp>
      <p:sp>
        <p:nvSpPr>
          <p:cNvPr id="3" name="TextBox 2">
            <a:extLst>
              <a:ext uri="{FF2B5EF4-FFF2-40B4-BE49-F238E27FC236}">
                <a16:creationId xmlns:a16="http://schemas.microsoft.com/office/drawing/2014/main" id="{64EBC373-44F1-A9F2-BAC1-73471A8FB825}"/>
              </a:ext>
            </a:extLst>
          </p:cNvPr>
          <p:cNvSpPr txBox="1"/>
          <p:nvPr/>
        </p:nvSpPr>
        <p:spPr>
          <a:xfrm>
            <a:off x="0" y="1296712"/>
            <a:ext cx="12192000" cy="27938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AWS Config rule: an ideal config setting</a:t>
            </a:r>
          </a:p>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Scurity control: a representation of a rule -&gt; in one or more </a:t>
            </a:r>
            <a:r>
              <a:rPr lang="en-US" sz="2400" i="1">
                <a:latin typeface="Arial" panose="020B0604020202020204" pitchFamily="34" charset="0"/>
                <a:cs typeface="Arial" panose="020B0604020202020204" pitchFamily="34" charset="0"/>
              </a:rPr>
              <a:t>security standards</a:t>
            </a:r>
          </a:p>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Finding: a potential security issue generated after security check</a:t>
            </a:r>
          </a:p>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Playbook: a set of remediation</a:t>
            </a:r>
          </a:p>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Runbook: defines actions that SSM performs on resources when an automation runs.</a:t>
            </a:r>
          </a:p>
        </p:txBody>
      </p:sp>
      <p:sp>
        <p:nvSpPr>
          <p:cNvPr id="4" name="Isosceles Triangle 3">
            <a:extLst>
              <a:ext uri="{FF2B5EF4-FFF2-40B4-BE49-F238E27FC236}">
                <a16:creationId xmlns:a16="http://schemas.microsoft.com/office/drawing/2014/main" id="{90810361-2F34-A0C6-D2EB-95E370E28F75}"/>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7296E8F-C3E0-0A10-A140-9773D5E19F4A}"/>
              </a:ext>
            </a:extLst>
          </p:cNvPr>
          <p:cNvSpPr>
            <a:spLocks noGrp="1"/>
          </p:cNvSpPr>
          <p:nvPr>
            <p:ph type="sldNum" sz="quarter" idx="12"/>
          </p:nvPr>
        </p:nvSpPr>
        <p:spPr/>
        <p:txBody>
          <a:bodyPr/>
          <a:lstStyle/>
          <a:p>
            <a:fld id="{2E02360C-A40E-417E-BD28-40AAEF0DDC85}" type="slidenum">
              <a:rPr lang="en-US" smtClean="0"/>
              <a:t>13</a:t>
            </a:fld>
            <a:endParaRPr lang="en-US"/>
          </a:p>
        </p:txBody>
      </p:sp>
    </p:spTree>
    <p:extLst>
      <p:ext uri="{BB962C8B-B14F-4D97-AF65-F5344CB8AC3E}">
        <p14:creationId xmlns:p14="http://schemas.microsoft.com/office/powerpoint/2010/main" val="368221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0C045B-6874-FBB7-E954-76D7CB7BD6F4}"/>
              </a:ext>
            </a:extLst>
          </p:cNvPr>
          <p:cNvSpPr>
            <a:spLocks noGrp="1"/>
          </p:cNvSpPr>
          <p:nvPr>
            <p:ph type="sldNum" sz="quarter" idx="12"/>
          </p:nvPr>
        </p:nvSpPr>
        <p:spPr/>
        <p:txBody>
          <a:bodyPr/>
          <a:lstStyle/>
          <a:p>
            <a:fld id="{2E02360C-A40E-417E-BD28-40AAEF0DDC85}" type="slidenum">
              <a:rPr lang="en-US" smtClean="0"/>
              <a:t>14</a:t>
            </a:fld>
            <a:endParaRPr lang="en-US"/>
          </a:p>
        </p:txBody>
      </p:sp>
      <p:sp>
        <p:nvSpPr>
          <p:cNvPr id="6" name="TextBox 5">
            <a:extLst>
              <a:ext uri="{FF2B5EF4-FFF2-40B4-BE49-F238E27FC236}">
                <a16:creationId xmlns:a16="http://schemas.microsoft.com/office/drawing/2014/main" id="{46693F22-A141-3E52-DB89-D16FACDC461E}"/>
              </a:ext>
            </a:extLst>
          </p:cNvPr>
          <p:cNvSpPr txBox="1"/>
          <p:nvPr/>
        </p:nvSpPr>
        <p:spPr>
          <a:xfrm>
            <a:off x="0" y="933564"/>
            <a:ext cx="1219200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Related requirements:</a:t>
            </a:r>
            <a:r>
              <a:rPr kumimoji="0" lang="en-US" altLang="en-US" sz="2400" b="0" i="0" u="none" strike="noStrike" cap="none" normalizeH="0" baseline="0">
                <a:ln>
                  <a:noFill/>
                </a:ln>
                <a:solidFill>
                  <a:srgbClr val="16191F"/>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Category:</a:t>
            </a:r>
            <a:r>
              <a:rPr kumimoji="0" lang="en-US" altLang="en-US" sz="2400" b="0" i="0" u="none" strike="noStrike" cap="none" normalizeH="0" baseline="0">
                <a:ln>
                  <a:noFill/>
                </a:ln>
                <a:solidFill>
                  <a:srgbClr val="16191F"/>
                </a:solidFill>
                <a:effectLst/>
                <a:cs typeface="Arial" panose="020B0604020202020204" pitchFamily="34" charset="0"/>
              </a:rPr>
              <a:t> Protect &gt; Secure network configuration</a:t>
            </a:r>
            <a:endParaRPr kumimoji="0" lang="en-US" altLang="en-US" sz="24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Severity:</a:t>
            </a:r>
            <a:r>
              <a:rPr kumimoji="0" lang="en-US" altLang="en-US" sz="2400" b="0" i="0" u="none" strike="noStrike" cap="none" normalizeH="0" baseline="0">
                <a:ln>
                  <a:noFill/>
                </a:ln>
                <a:solidFill>
                  <a:srgbClr val="16191F"/>
                </a:solidFill>
                <a:effectLst/>
                <a:cs typeface="Arial" panose="020B0604020202020204" pitchFamily="34" charset="0"/>
              </a:rPr>
              <a:t> High</a:t>
            </a:r>
            <a:endParaRPr kumimoji="0" lang="en-US" altLang="en-US" sz="24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Resource type:</a:t>
            </a:r>
            <a:r>
              <a:rPr kumimoji="0" lang="en-US" altLang="en-US" sz="2400" b="0" i="0" u="none" strike="noStrike" cap="none" normalizeH="0" baseline="0">
                <a:ln>
                  <a:noFill/>
                </a:ln>
                <a:solidFill>
                  <a:srgbClr val="16191F"/>
                </a:solidFill>
                <a:effectLst/>
                <a:cs typeface="Arial" panose="020B0604020202020204" pitchFamily="34" charset="0"/>
              </a:rPr>
              <a:t> AWS::EC2::SecurityGroup</a:t>
            </a:r>
            <a:endParaRPr kumimoji="0" lang="en-US" altLang="en-US" sz="24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AWS Config rule:</a:t>
            </a:r>
            <a:r>
              <a:rPr kumimoji="0" lang="en-US" altLang="en-US" sz="2400" b="0" i="0" u="none" strike="noStrike" cap="none" normalizeH="0" baseline="0">
                <a:ln>
                  <a:noFill/>
                </a:ln>
                <a:solidFill>
                  <a:srgbClr val="16191F"/>
                </a:solidFill>
                <a:effectLst/>
                <a:cs typeface="Arial" panose="020B0604020202020204" pitchFamily="34" charset="0"/>
              </a:rPr>
              <a:t> </a:t>
            </a:r>
            <a:r>
              <a:rPr kumimoji="0" lang="en-US" altLang="en-US" sz="2400" b="0" i="0" u="none" strike="noStrike" cap="none" normalizeH="0" baseline="0">
                <a:ln>
                  <a:noFill/>
                </a:ln>
                <a:solidFill>
                  <a:srgbClr val="16191F"/>
                </a:solidFill>
                <a:effectLst/>
                <a:cs typeface="Arial" panose="020B0604020202020204" pitchFamily="34" charset="0"/>
                <a:hlinkClick r:id="rId2"/>
              </a:rPr>
              <a:t>restricted-ssh</a:t>
            </a:r>
            <a:endParaRPr kumimoji="0" lang="en-US" altLang="en-US" sz="2400" b="0" i="0" u="none" strike="noStrike" cap="none" normalizeH="0" baseline="0">
              <a:ln>
                <a:noFill/>
              </a:ln>
              <a:solidFill>
                <a:srgbClr val="16191F"/>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Parameters:</a:t>
            </a:r>
            <a:r>
              <a:rPr kumimoji="0" lang="en-US" altLang="en-US" sz="2400" b="0" i="0" u="none" strike="noStrike" cap="none" normalizeH="0" baseline="0">
                <a:ln>
                  <a:noFill/>
                </a:ln>
                <a:solidFill>
                  <a:srgbClr val="16191F"/>
                </a:solidFill>
                <a:effectLst/>
                <a:cs typeface="Arial" panose="020B0604020202020204" pitchFamily="34" charset="0"/>
              </a:rPr>
              <a:t> None</a:t>
            </a:r>
            <a:endParaRPr kumimoji="0" lang="en-US" altLang="en-US" sz="2400" b="0" i="0" u="none" strike="noStrike" cap="none" normalizeH="0" baseline="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6191F"/>
                </a:solidFill>
                <a:effectLst/>
                <a:cs typeface="Arial" panose="020B0604020202020204" pitchFamily="34" charset="0"/>
              </a:rPr>
              <a:t>This control checks whether an Amazon EC2 security group allows ingress from 0.0.0.0/0 or ::/0 to port 22. The control fails if the security group allows ingress from 0.0.0.0/0 or ::/0 to port 22.</a:t>
            </a:r>
            <a:endParaRPr kumimoji="0" lang="en-US" altLang="en-US" sz="2400" b="0" i="0" u="none" strike="noStrike" cap="none" normalizeH="0" baseline="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6191F"/>
                </a:solidFill>
                <a:effectLst/>
                <a:cs typeface="Arial" panose="020B0604020202020204" pitchFamily="34" charset="0"/>
              </a:rPr>
              <a:t>Security groups provide stateful filtering of ingress and egress network traffic to AWS resources. We recommend that no security group allow unrestricted ingress access to port 22. Removing unfettered connectivity to remote console services, such as SSH, reduces a server's exposure to risk.</a:t>
            </a:r>
            <a:endParaRPr kumimoji="0" lang="en-US" altLang="en-US" sz="2400" b="1" i="0" u="none" strike="noStrike" cap="none" normalizeH="0" baseline="0">
              <a:ln>
                <a:noFill/>
              </a:ln>
              <a:solidFill>
                <a:srgbClr val="16191F"/>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Remediation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6191F"/>
                </a:solidFill>
                <a:effectLst/>
                <a:cs typeface="Arial" panose="020B0604020202020204" pitchFamily="34" charset="0"/>
              </a:rPr>
              <a:t>To prohibit ingress to port 22, remove the rule that allows such access for each security group associated with a VPC.</a:t>
            </a:r>
            <a:endParaRPr lang="en-US" sz="2400"/>
          </a:p>
        </p:txBody>
      </p:sp>
      <p:sp>
        <p:nvSpPr>
          <p:cNvPr id="10" name="TextBox 9">
            <a:extLst>
              <a:ext uri="{FF2B5EF4-FFF2-40B4-BE49-F238E27FC236}">
                <a16:creationId xmlns:a16="http://schemas.microsoft.com/office/drawing/2014/main" id="{511910E6-4288-B4FA-6723-BE519BD12CD6}"/>
              </a:ext>
            </a:extLst>
          </p:cNvPr>
          <p:cNvSpPr txBox="1"/>
          <p:nvPr/>
        </p:nvSpPr>
        <p:spPr>
          <a:xfrm>
            <a:off x="0" y="637292"/>
            <a:ext cx="11833184" cy="461665"/>
          </a:xfrm>
          <a:prstGeom prst="rect">
            <a:avLst/>
          </a:prstGeom>
          <a:noFill/>
        </p:spPr>
        <p:txBody>
          <a:bodyPr wrap="square">
            <a:spAutoFit/>
          </a:bodyPr>
          <a:lstStyle/>
          <a:p>
            <a:r>
              <a:rPr lang="en-US" sz="2400" b="1"/>
              <a:t>[EC2.13] Security groups should not allow ingress from 0.0.0.0/0 or ::/0 to port 22</a:t>
            </a:r>
          </a:p>
        </p:txBody>
      </p:sp>
      <p:sp>
        <p:nvSpPr>
          <p:cNvPr id="11" name="Title 1">
            <a:extLst>
              <a:ext uri="{FF2B5EF4-FFF2-40B4-BE49-F238E27FC236}">
                <a16:creationId xmlns:a16="http://schemas.microsoft.com/office/drawing/2014/main" id="{8B2C0F01-0EEC-D502-9751-58C5F482BE2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Control example</a:t>
            </a:r>
          </a:p>
        </p:txBody>
      </p:sp>
    </p:spTree>
    <p:extLst>
      <p:ext uri="{BB962C8B-B14F-4D97-AF65-F5344CB8AC3E}">
        <p14:creationId xmlns:p14="http://schemas.microsoft.com/office/powerpoint/2010/main" val="417324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0C045B-6874-FBB7-E954-76D7CB7BD6F4}"/>
              </a:ext>
            </a:extLst>
          </p:cNvPr>
          <p:cNvSpPr>
            <a:spLocks noGrp="1"/>
          </p:cNvSpPr>
          <p:nvPr>
            <p:ph type="sldNum" sz="quarter" idx="12"/>
          </p:nvPr>
        </p:nvSpPr>
        <p:spPr/>
        <p:txBody>
          <a:bodyPr/>
          <a:lstStyle/>
          <a:p>
            <a:fld id="{2E02360C-A40E-417E-BD28-40AAEF0DDC85}" type="slidenum">
              <a:rPr lang="en-US" smtClean="0"/>
              <a:t>15</a:t>
            </a:fld>
            <a:endParaRPr lang="en-US"/>
          </a:p>
        </p:txBody>
      </p:sp>
      <p:sp>
        <p:nvSpPr>
          <p:cNvPr id="11" name="Title 1">
            <a:extLst>
              <a:ext uri="{FF2B5EF4-FFF2-40B4-BE49-F238E27FC236}">
                <a16:creationId xmlns:a16="http://schemas.microsoft.com/office/drawing/2014/main" id="{8B2C0F01-0EEC-D502-9751-58C5F482BE2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AWS Config rule: </a:t>
            </a:r>
            <a:r>
              <a:rPr kumimoji="0" lang="en-US" altLang="en-US" sz="4000" b="1" i="0" u="none" strike="noStrike" cap="none" normalizeH="0" baseline="0">
                <a:ln>
                  <a:noFill/>
                </a:ln>
                <a:solidFill>
                  <a:schemeClr val="bg1"/>
                </a:solidFill>
                <a:effectLst/>
                <a:latin typeface="Amazon Ember"/>
              </a:rPr>
              <a:t>restricted-ssh</a:t>
            </a:r>
            <a:endParaRPr lang="en-US" sz="4000" b="1">
              <a:solidFill>
                <a:schemeClr val="bg1"/>
              </a:solidFill>
            </a:endParaRPr>
          </a:p>
        </p:txBody>
      </p:sp>
      <p:sp>
        <p:nvSpPr>
          <p:cNvPr id="7" name="TextBox 6">
            <a:extLst>
              <a:ext uri="{FF2B5EF4-FFF2-40B4-BE49-F238E27FC236}">
                <a16:creationId xmlns:a16="http://schemas.microsoft.com/office/drawing/2014/main" id="{DB6E8EFD-CEFA-FDE3-3300-8E57D4D8EC04}"/>
              </a:ext>
            </a:extLst>
          </p:cNvPr>
          <p:cNvSpPr txBox="1"/>
          <p:nvPr/>
        </p:nvSpPr>
        <p:spPr>
          <a:xfrm>
            <a:off x="0" y="1093371"/>
            <a:ext cx="12192000" cy="63709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a:ln>
                  <a:noFill/>
                </a:ln>
                <a:solidFill>
                  <a:schemeClr val="accent2"/>
                </a:solidFill>
                <a:effectLst/>
                <a:latin typeface="Amazon Ember"/>
              </a:rPr>
              <a:t>For this rule, the rule identifier (INCOMING_SSH_DISABLED) and rule name (restricted-ssh) are different.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1" u="none" strike="noStrike" cap="none" normalizeH="0" baseline="0">
              <a:ln>
                <a:noFill/>
              </a:ln>
              <a:solidFill>
                <a:schemeClr val="accent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6191F"/>
                </a:solidFill>
                <a:effectLst/>
                <a:latin typeface="Amazon Ember"/>
              </a:rPr>
              <a:t>Checks if the incoming SSH traffic for the security groups is accessible. The rule is COMPLIANT if the IP addresses of the incoming SSH traffic in the security groups are restricted (CIDR other than 0.0.0.0/0 or ::/0). Otherwise, NON_COMPLIANT.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latin typeface="Amazon Ember"/>
              </a:rPr>
              <a:t>Identifier:</a:t>
            </a:r>
            <a:r>
              <a:rPr kumimoji="0" lang="en-US" altLang="en-US" sz="2400" b="0" i="0" u="none" strike="noStrike" cap="none" normalizeH="0" baseline="0">
                <a:ln>
                  <a:noFill/>
                </a:ln>
                <a:solidFill>
                  <a:srgbClr val="16191F"/>
                </a:solidFill>
                <a:effectLst/>
                <a:latin typeface="Amazon Ember"/>
              </a:rPr>
              <a:t> INCOMING_SSH_DISABLED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latin typeface="Amazon Ember"/>
              </a:rPr>
              <a:t>Resource Types:</a:t>
            </a:r>
            <a:r>
              <a:rPr kumimoji="0" lang="en-US" altLang="en-US" sz="2400" b="0" i="0" u="none" strike="noStrike" cap="none" normalizeH="0" baseline="0">
                <a:ln>
                  <a:noFill/>
                </a:ln>
                <a:solidFill>
                  <a:srgbClr val="16191F"/>
                </a:solidFill>
                <a:effectLst/>
                <a:latin typeface="Amazon Ember"/>
              </a:rPr>
              <a:t> AWS::EC2::SecurityGroup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latin typeface="Amazon Ember"/>
              </a:rPr>
              <a:t>Trigger type:</a:t>
            </a:r>
            <a:r>
              <a:rPr kumimoji="0" lang="en-US" altLang="en-US" sz="2400" b="0" i="0" u="none" strike="noStrike" cap="none" normalizeH="0" baseline="0">
                <a:ln>
                  <a:noFill/>
                </a:ln>
                <a:solidFill>
                  <a:srgbClr val="16191F"/>
                </a:solidFill>
                <a:effectLst/>
                <a:latin typeface="Amazon Ember"/>
              </a:rPr>
              <a:t> Configuration changes and Periodic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latin typeface="Amazon Ember"/>
              </a:rPr>
              <a:t>AWS Region:</a:t>
            </a:r>
            <a:r>
              <a:rPr kumimoji="0" lang="en-US" altLang="en-US" sz="2400" b="0" i="0" u="none" strike="noStrike" cap="none" normalizeH="0" baseline="0">
                <a:ln>
                  <a:noFill/>
                </a:ln>
                <a:solidFill>
                  <a:srgbClr val="16191F"/>
                </a:solidFill>
                <a:effectLst/>
                <a:latin typeface="Amazon Ember"/>
              </a:rPr>
              <a:t> All supported AWS regions except Africa (Cape Town), Europe (Milan) Region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latin typeface="Amazon Ember"/>
              </a:rPr>
              <a:t>Parameters: </a:t>
            </a:r>
            <a:r>
              <a:rPr kumimoji="0" lang="en-US" altLang="en-US" sz="2400" b="0" i="0" u="none" strike="noStrike" cap="none" normalizeH="0" baseline="0">
                <a:ln>
                  <a:noFill/>
                </a:ln>
                <a:solidFill>
                  <a:srgbClr val="16191F"/>
                </a:solidFill>
                <a:effectLst/>
                <a:latin typeface="Amazon Ember"/>
              </a:rPr>
              <a:t>None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p>
            <a:endParaRPr lang="en-US" sz="2400"/>
          </a:p>
        </p:txBody>
      </p:sp>
    </p:spTree>
    <p:extLst>
      <p:ext uri="{BB962C8B-B14F-4D97-AF65-F5344CB8AC3E}">
        <p14:creationId xmlns:p14="http://schemas.microsoft.com/office/powerpoint/2010/main" val="192522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control list</a:t>
            </a:r>
          </a:p>
        </p:txBody>
      </p:sp>
      <p:pic>
        <p:nvPicPr>
          <p:cNvPr id="3" name="Picture 2">
            <a:extLst>
              <a:ext uri="{FF2B5EF4-FFF2-40B4-BE49-F238E27FC236}">
                <a16:creationId xmlns:a16="http://schemas.microsoft.com/office/drawing/2014/main" id="{D2DE2DA6-B8DC-6731-A7C1-8400EB9C0DB1}"/>
              </a:ext>
            </a:extLst>
          </p:cNvPr>
          <p:cNvPicPr>
            <a:picLocks noChangeAspect="1"/>
          </p:cNvPicPr>
          <p:nvPr/>
        </p:nvPicPr>
        <p:blipFill>
          <a:blip r:embed="rId2"/>
          <a:stretch>
            <a:fillRect/>
          </a:stretch>
        </p:blipFill>
        <p:spPr>
          <a:xfrm>
            <a:off x="78658" y="1034120"/>
            <a:ext cx="12034684" cy="4789760"/>
          </a:xfrm>
          <a:prstGeom prst="rect">
            <a:avLst/>
          </a:prstGeom>
        </p:spPr>
      </p:pic>
      <p:sp>
        <p:nvSpPr>
          <p:cNvPr id="2" name="Slide Number Placeholder 1">
            <a:extLst>
              <a:ext uri="{FF2B5EF4-FFF2-40B4-BE49-F238E27FC236}">
                <a16:creationId xmlns:a16="http://schemas.microsoft.com/office/drawing/2014/main" id="{D6698B60-7B94-8D2A-48C1-6CE12693288E}"/>
              </a:ext>
            </a:extLst>
          </p:cNvPr>
          <p:cNvSpPr>
            <a:spLocks noGrp="1"/>
          </p:cNvSpPr>
          <p:nvPr>
            <p:ph type="sldNum" sz="quarter" idx="12"/>
          </p:nvPr>
        </p:nvSpPr>
        <p:spPr/>
        <p:txBody>
          <a:bodyPr/>
          <a:lstStyle/>
          <a:p>
            <a:fld id="{2E02360C-A40E-417E-BD28-40AAEF0DDC85}" type="slidenum">
              <a:rPr lang="en-US" smtClean="0"/>
              <a:t>16</a:t>
            </a:fld>
            <a:endParaRPr lang="en-US"/>
          </a:p>
        </p:txBody>
      </p:sp>
    </p:spTree>
    <p:extLst>
      <p:ext uri="{BB962C8B-B14F-4D97-AF65-F5344CB8AC3E}">
        <p14:creationId xmlns:p14="http://schemas.microsoft.com/office/powerpoint/2010/main" val="17123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Standalone Findings</a:t>
            </a:r>
          </a:p>
        </p:txBody>
      </p:sp>
      <p:sp>
        <p:nvSpPr>
          <p:cNvPr id="2" name="Slide Number Placeholder 1">
            <a:extLst>
              <a:ext uri="{FF2B5EF4-FFF2-40B4-BE49-F238E27FC236}">
                <a16:creationId xmlns:a16="http://schemas.microsoft.com/office/drawing/2014/main" id="{DF6C1CD6-43BB-82AE-F19D-787C56CB8F38}"/>
              </a:ext>
            </a:extLst>
          </p:cNvPr>
          <p:cNvSpPr>
            <a:spLocks noGrp="1"/>
          </p:cNvSpPr>
          <p:nvPr>
            <p:ph type="sldNum" sz="quarter" idx="12"/>
          </p:nvPr>
        </p:nvSpPr>
        <p:spPr/>
        <p:txBody>
          <a:bodyPr/>
          <a:lstStyle/>
          <a:p>
            <a:fld id="{2E02360C-A40E-417E-BD28-40AAEF0DDC85}" type="slidenum">
              <a:rPr lang="en-US" smtClean="0"/>
              <a:t>17</a:t>
            </a:fld>
            <a:endParaRPr lang="en-US"/>
          </a:p>
        </p:txBody>
      </p:sp>
      <p:pic>
        <p:nvPicPr>
          <p:cNvPr id="13" name="Picture 12">
            <a:extLst>
              <a:ext uri="{FF2B5EF4-FFF2-40B4-BE49-F238E27FC236}">
                <a16:creationId xmlns:a16="http://schemas.microsoft.com/office/drawing/2014/main" id="{5AD1306C-8D65-A130-C99F-4A91951E19DF}"/>
              </a:ext>
            </a:extLst>
          </p:cNvPr>
          <p:cNvPicPr>
            <a:picLocks noChangeAspect="1"/>
          </p:cNvPicPr>
          <p:nvPr/>
        </p:nvPicPr>
        <p:blipFill rotWithShape="1">
          <a:blip r:embed="rId2"/>
          <a:srcRect r="79417"/>
          <a:stretch/>
        </p:blipFill>
        <p:spPr>
          <a:xfrm>
            <a:off x="0" y="2876149"/>
            <a:ext cx="2509520" cy="1105701"/>
          </a:xfrm>
          <a:prstGeom prst="rect">
            <a:avLst/>
          </a:prstGeom>
        </p:spPr>
      </p:pic>
      <p:pic>
        <p:nvPicPr>
          <p:cNvPr id="17" name="Picture 16">
            <a:extLst>
              <a:ext uri="{FF2B5EF4-FFF2-40B4-BE49-F238E27FC236}">
                <a16:creationId xmlns:a16="http://schemas.microsoft.com/office/drawing/2014/main" id="{45EF884E-106F-71FB-6109-85CABF9FE52C}"/>
              </a:ext>
            </a:extLst>
          </p:cNvPr>
          <p:cNvPicPr>
            <a:picLocks noChangeAspect="1"/>
          </p:cNvPicPr>
          <p:nvPr/>
        </p:nvPicPr>
        <p:blipFill>
          <a:blip r:embed="rId3"/>
          <a:stretch>
            <a:fillRect/>
          </a:stretch>
        </p:blipFill>
        <p:spPr>
          <a:xfrm>
            <a:off x="0" y="1942397"/>
            <a:ext cx="12192000" cy="859926"/>
          </a:xfrm>
          <a:prstGeom prst="rect">
            <a:avLst/>
          </a:prstGeom>
        </p:spPr>
      </p:pic>
      <p:pic>
        <p:nvPicPr>
          <p:cNvPr id="18" name="Picture 17">
            <a:extLst>
              <a:ext uri="{FF2B5EF4-FFF2-40B4-BE49-F238E27FC236}">
                <a16:creationId xmlns:a16="http://schemas.microsoft.com/office/drawing/2014/main" id="{34D98FE7-359E-3AD8-6C64-1B05EA3E0325}"/>
              </a:ext>
            </a:extLst>
          </p:cNvPr>
          <p:cNvPicPr>
            <a:picLocks noChangeAspect="1"/>
          </p:cNvPicPr>
          <p:nvPr/>
        </p:nvPicPr>
        <p:blipFill rotWithShape="1">
          <a:blip r:embed="rId2"/>
          <a:srcRect l="92500"/>
          <a:stretch/>
        </p:blipFill>
        <p:spPr>
          <a:xfrm>
            <a:off x="11277600" y="2876149"/>
            <a:ext cx="914400" cy="1105701"/>
          </a:xfrm>
          <a:prstGeom prst="rect">
            <a:avLst/>
          </a:prstGeom>
        </p:spPr>
      </p:pic>
      <p:pic>
        <p:nvPicPr>
          <p:cNvPr id="19" name="Picture 18">
            <a:extLst>
              <a:ext uri="{FF2B5EF4-FFF2-40B4-BE49-F238E27FC236}">
                <a16:creationId xmlns:a16="http://schemas.microsoft.com/office/drawing/2014/main" id="{840203EC-8B0B-EE95-A0E2-41A66549B365}"/>
              </a:ext>
            </a:extLst>
          </p:cNvPr>
          <p:cNvPicPr>
            <a:picLocks noChangeAspect="1"/>
          </p:cNvPicPr>
          <p:nvPr/>
        </p:nvPicPr>
        <p:blipFill rotWithShape="1">
          <a:blip r:embed="rId2"/>
          <a:srcRect l="21249" r="18334"/>
          <a:stretch/>
        </p:blipFill>
        <p:spPr>
          <a:xfrm>
            <a:off x="3017520" y="2792998"/>
            <a:ext cx="7366000" cy="1105701"/>
          </a:xfrm>
          <a:prstGeom prst="rect">
            <a:avLst/>
          </a:prstGeom>
        </p:spPr>
      </p:pic>
    </p:spTree>
    <p:extLst>
      <p:ext uri="{BB962C8B-B14F-4D97-AF65-F5344CB8AC3E}">
        <p14:creationId xmlns:p14="http://schemas.microsoft.com/office/powerpoint/2010/main" val="311375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Standard Check</a:t>
            </a:r>
          </a:p>
        </p:txBody>
      </p:sp>
      <p:sp>
        <p:nvSpPr>
          <p:cNvPr id="2" name="Slide Number Placeholder 1">
            <a:extLst>
              <a:ext uri="{FF2B5EF4-FFF2-40B4-BE49-F238E27FC236}">
                <a16:creationId xmlns:a16="http://schemas.microsoft.com/office/drawing/2014/main" id="{ED9B7393-78BC-2278-55C6-6396665EA197}"/>
              </a:ext>
            </a:extLst>
          </p:cNvPr>
          <p:cNvSpPr>
            <a:spLocks noGrp="1"/>
          </p:cNvSpPr>
          <p:nvPr>
            <p:ph type="sldNum" sz="quarter" idx="12"/>
          </p:nvPr>
        </p:nvSpPr>
        <p:spPr/>
        <p:txBody>
          <a:bodyPr/>
          <a:lstStyle/>
          <a:p>
            <a:fld id="{2E02360C-A40E-417E-BD28-40AAEF0DDC85}" type="slidenum">
              <a:rPr lang="en-US" smtClean="0"/>
              <a:t>18</a:t>
            </a:fld>
            <a:endParaRPr lang="en-US"/>
          </a:p>
        </p:txBody>
      </p:sp>
      <p:pic>
        <p:nvPicPr>
          <p:cNvPr id="4" name="Picture 3">
            <a:extLst>
              <a:ext uri="{FF2B5EF4-FFF2-40B4-BE49-F238E27FC236}">
                <a16:creationId xmlns:a16="http://schemas.microsoft.com/office/drawing/2014/main" id="{73234556-92B9-4084-8DF8-053BB977038A}"/>
              </a:ext>
            </a:extLst>
          </p:cNvPr>
          <p:cNvPicPr>
            <a:picLocks noChangeAspect="1"/>
          </p:cNvPicPr>
          <p:nvPr/>
        </p:nvPicPr>
        <p:blipFill rotWithShape="1">
          <a:blip r:embed="rId2"/>
          <a:srcRect r="4288" b="21431"/>
          <a:stretch/>
        </p:blipFill>
        <p:spPr>
          <a:xfrm>
            <a:off x="0" y="3841629"/>
            <a:ext cx="5963055" cy="3016371"/>
          </a:xfrm>
          <a:prstGeom prst="rect">
            <a:avLst/>
          </a:prstGeom>
        </p:spPr>
      </p:pic>
      <p:pic>
        <p:nvPicPr>
          <p:cNvPr id="7" name="Picture 6">
            <a:extLst>
              <a:ext uri="{FF2B5EF4-FFF2-40B4-BE49-F238E27FC236}">
                <a16:creationId xmlns:a16="http://schemas.microsoft.com/office/drawing/2014/main" id="{E058E359-613E-C6D6-DCE1-CB71A1517FDA}"/>
              </a:ext>
            </a:extLst>
          </p:cNvPr>
          <p:cNvPicPr>
            <a:picLocks noChangeAspect="1"/>
          </p:cNvPicPr>
          <p:nvPr/>
        </p:nvPicPr>
        <p:blipFill>
          <a:blip r:embed="rId3"/>
          <a:stretch>
            <a:fillRect/>
          </a:stretch>
        </p:blipFill>
        <p:spPr>
          <a:xfrm>
            <a:off x="4866253" y="772988"/>
            <a:ext cx="7325747" cy="3496163"/>
          </a:xfrm>
          <a:prstGeom prst="rect">
            <a:avLst/>
          </a:prstGeom>
        </p:spPr>
      </p:pic>
    </p:spTree>
    <p:extLst>
      <p:ext uri="{BB962C8B-B14F-4D97-AF65-F5344CB8AC3E}">
        <p14:creationId xmlns:p14="http://schemas.microsoft.com/office/powerpoint/2010/main" val="1411925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Standard Check</a:t>
            </a:r>
          </a:p>
        </p:txBody>
      </p:sp>
      <p:sp>
        <p:nvSpPr>
          <p:cNvPr id="2" name="Slide Number Placeholder 1">
            <a:extLst>
              <a:ext uri="{FF2B5EF4-FFF2-40B4-BE49-F238E27FC236}">
                <a16:creationId xmlns:a16="http://schemas.microsoft.com/office/drawing/2014/main" id="{ED9B7393-78BC-2278-55C6-6396665EA197}"/>
              </a:ext>
            </a:extLst>
          </p:cNvPr>
          <p:cNvSpPr>
            <a:spLocks noGrp="1"/>
          </p:cNvSpPr>
          <p:nvPr>
            <p:ph type="sldNum" sz="quarter" idx="12"/>
          </p:nvPr>
        </p:nvSpPr>
        <p:spPr/>
        <p:txBody>
          <a:bodyPr/>
          <a:lstStyle/>
          <a:p>
            <a:fld id="{2E02360C-A40E-417E-BD28-40AAEF0DDC85}" type="slidenum">
              <a:rPr lang="en-US" smtClean="0"/>
              <a:t>19</a:t>
            </a:fld>
            <a:endParaRPr lang="en-US"/>
          </a:p>
        </p:txBody>
      </p:sp>
      <p:pic>
        <p:nvPicPr>
          <p:cNvPr id="9" name="Picture 8">
            <a:extLst>
              <a:ext uri="{FF2B5EF4-FFF2-40B4-BE49-F238E27FC236}">
                <a16:creationId xmlns:a16="http://schemas.microsoft.com/office/drawing/2014/main" id="{B751EDD0-211B-F2CE-C610-8E917926EDD7}"/>
              </a:ext>
            </a:extLst>
          </p:cNvPr>
          <p:cNvPicPr>
            <a:picLocks noChangeAspect="1"/>
          </p:cNvPicPr>
          <p:nvPr/>
        </p:nvPicPr>
        <p:blipFill>
          <a:blip r:embed="rId2"/>
          <a:stretch>
            <a:fillRect/>
          </a:stretch>
        </p:blipFill>
        <p:spPr>
          <a:xfrm>
            <a:off x="391038" y="1796212"/>
            <a:ext cx="11060068" cy="2715004"/>
          </a:xfrm>
          <a:prstGeom prst="rect">
            <a:avLst/>
          </a:prstGeom>
        </p:spPr>
      </p:pic>
      <p:sp>
        <p:nvSpPr>
          <p:cNvPr id="3" name="TextBox 2">
            <a:extLst>
              <a:ext uri="{FF2B5EF4-FFF2-40B4-BE49-F238E27FC236}">
                <a16:creationId xmlns:a16="http://schemas.microsoft.com/office/drawing/2014/main" id="{BF5E88DC-F445-A78D-8B58-A7511008706C}"/>
              </a:ext>
            </a:extLst>
          </p:cNvPr>
          <p:cNvSpPr txBox="1"/>
          <p:nvPr/>
        </p:nvSpPr>
        <p:spPr>
          <a:xfrm>
            <a:off x="223520" y="924560"/>
            <a:ext cx="2157963" cy="461665"/>
          </a:xfrm>
          <a:prstGeom prst="rect">
            <a:avLst/>
          </a:prstGeom>
          <a:noFill/>
        </p:spPr>
        <p:txBody>
          <a:bodyPr wrap="none" rtlCol="0">
            <a:spAutoFit/>
          </a:bodyPr>
          <a:lstStyle/>
          <a:p>
            <a:r>
              <a:rPr lang="en-US" sz="2400" i="1"/>
              <a:t>PCI DSS v3.2.1</a:t>
            </a:r>
          </a:p>
        </p:txBody>
      </p:sp>
    </p:spTree>
    <p:extLst>
      <p:ext uri="{BB962C8B-B14F-4D97-AF65-F5344CB8AC3E}">
        <p14:creationId xmlns:p14="http://schemas.microsoft.com/office/powerpoint/2010/main" val="3099271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794558"/>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Agenda</a:t>
            </a:r>
          </a:p>
        </p:txBody>
      </p:sp>
      <p:sp>
        <p:nvSpPr>
          <p:cNvPr id="18" name="Oval 17">
            <a:extLst>
              <a:ext uri="{FF2B5EF4-FFF2-40B4-BE49-F238E27FC236}">
                <a16:creationId xmlns:a16="http://schemas.microsoft.com/office/drawing/2014/main" id="{A02FB226-E9B1-EC04-066C-877A1999BD52}"/>
              </a:ext>
            </a:extLst>
          </p:cNvPr>
          <p:cNvSpPr/>
          <p:nvPr/>
        </p:nvSpPr>
        <p:spPr>
          <a:xfrm>
            <a:off x="-597404" y="6260596"/>
            <a:ext cx="1194808" cy="1194808"/>
          </a:xfrm>
          <a:prstGeom prst="ellipse">
            <a:avLst/>
          </a:prstGeom>
          <a:solidFill>
            <a:srgbClr val="0E50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lide Number Placeholder 28">
            <a:extLst>
              <a:ext uri="{FF2B5EF4-FFF2-40B4-BE49-F238E27FC236}">
                <a16:creationId xmlns:a16="http://schemas.microsoft.com/office/drawing/2014/main" id="{F0888CF2-18A6-20C8-19EC-6F446E964ABF}"/>
              </a:ext>
            </a:extLst>
          </p:cNvPr>
          <p:cNvSpPr>
            <a:spLocks noGrp="1"/>
          </p:cNvSpPr>
          <p:nvPr>
            <p:ph type="sldNum" sz="quarter" idx="12"/>
          </p:nvPr>
        </p:nvSpPr>
        <p:spPr/>
        <p:txBody>
          <a:bodyPr/>
          <a:lstStyle/>
          <a:p>
            <a:fld id="{2E02360C-A40E-417E-BD28-40AAEF0DDC85}" type="slidenum">
              <a:rPr lang="en-US" smtClean="0"/>
              <a:t>2</a:t>
            </a:fld>
            <a:endParaRPr lang="en-US"/>
          </a:p>
        </p:txBody>
      </p:sp>
      <p:sp>
        <p:nvSpPr>
          <p:cNvPr id="3" name="Hình chữ nhật 2">
            <a:extLst>
              <a:ext uri="{FF2B5EF4-FFF2-40B4-BE49-F238E27FC236}">
                <a16:creationId xmlns:a16="http://schemas.microsoft.com/office/drawing/2014/main" id="{92775545-9C62-FE49-F199-BA28A826A2AA}"/>
              </a:ext>
            </a:extLst>
          </p:cNvPr>
          <p:cNvSpPr/>
          <p:nvPr/>
        </p:nvSpPr>
        <p:spPr>
          <a:xfrm>
            <a:off x="386522" y="1375612"/>
            <a:ext cx="11418956" cy="444041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AFCF746E-424B-6655-D91B-BBF103630137}"/>
              </a:ext>
            </a:extLst>
          </p:cNvPr>
          <p:cNvSpPr txBox="1"/>
          <p:nvPr/>
        </p:nvSpPr>
        <p:spPr>
          <a:xfrm>
            <a:off x="788908" y="1719605"/>
            <a:ext cx="763104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01. </a:t>
            </a:r>
            <a:r>
              <a:rPr lang="en-US" sz="3000">
                <a:solidFill>
                  <a:srgbClr val="000000"/>
                </a:solidFill>
                <a:latin typeface="Arial"/>
                <a:cs typeface="Arial"/>
              </a:rPr>
              <a:t>Introduction</a:t>
            </a:r>
            <a:endParaRPr lang="vi-VN" sz="3600">
              <a:latin typeface="Arial"/>
              <a:cs typeface="Arial"/>
            </a:endParaRPr>
          </a:p>
        </p:txBody>
      </p:sp>
      <p:sp>
        <p:nvSpPr>
          <p:cNvPr id="6" name="Hộp Văn bản 5">
            <a:extLst>
              <a:ext uri="{FF2B5EF4-FFF2-40B4-BE49-F238E27FC236}">
                <a16:creationId xmlns:a16="http://schemas.microsoft.com/office/drawing/2014/main" id="{69B6BC0F-1986-3A1C-9266-989819107CB0}"/>
              </a:ext>
            </a:extLst>
          </p:cNvPr>
          <p:cNvSpPr txBox="1"/>
          <p:nvPr/>
        </p:nvSpPr>
        <p:spPr>
          <a:xfrm>
            <a:off x="788908" y="2478494"/>
            <a:ext cx="763104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02. </a:t>
            </a:r>
            <a:r>
              <a:rPr lang="en-US" sz="3000">
                <a:solidFill>
                  <a:srgbClr val="000000"/>
                </a:solidFill>
                <a:latin typeface="Arial"/>
                <a:cs typeface="Arial"/>
              </a:rPr>
              <a:t>AWS Security Hub</a:t>
            </a:r>
            <a:endParaRPr lang="vi-VN" sz="3000">
              <a:solidFill>
                <a:srgbClr val="000000"/>
              </a:solidFill>
              <a:latin typeface="Arial"/>
              <a:cs typeface="Arial"/>
            </a:endParaRPr>
          </a:p>
        </p:txBody>
      </p:sp>
      <p:sp>
        <p:nvSpPr>
          <p:cNvPr id="7" name="Hộp Văn bản 6">
            <a:extLst>
              <a:ext uri="{FF2B5EF4-FFF2-40B4-BE49-F238E27FC236}">
                <a16:creationId xmlns:a16="http://schemas.microsoft.com/office/drawing/2014/main" id="{6D15AA70-1B58-9E47-EDF7-FC061A9AF493}"/>
              </a:ext>
            </a:extLst>
          </p:cNvPr>
          <p:cNvSpPr txBox="1"/>
          <p:nvPr/>
        </p:nvSpPr>
        <p:spPr>
          <a:xfrm>
            <a:off x="788908" y="3274946"/>
            <a:ext cx="1115126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03. </a:t>
            </a:r>
            <a:r>
              <a:rPr lang="en-US" sz="3000">
                <a:solidFill>
                  <a:srgbClr val="000000"/>
                </a:solidFill>
                <a:latin typeface="Arial"/>
                <a:cs typeface="Arial"/>
              </a:rPr>
              <a:t>AWS Security Hub Automated Response and Remediation</a:t>
            </a:r>
            <a:endParaRPr lang="vi-VN" sz="3000">
              <a:solidFill>
                <a:srgbClr val="000000"/>
              </a:solidFill>
              <a:latin typeface="Arial"/>
              <a:cs typeface="Arial"/>
            </a:endParaRPr>
          </a:p>
        </p:txBody>
      </p:sp>
      <p:sp>
        <p:nvSpPr>
          <p:cNvPr id="8" name="Hộp Văn bản 7">
            <a:extLst>
              <a:ext uri="{FF2B5EF4-FFF2-40B4-BE49-F238E27FC236}">
                <a16:creationId xmlns:a16="http://schemas.microsoft.com/office/drawing/2014/main" id="{DAAE61AC-019F-5630-7B3F-3014E7B64E0F}"/>
              </a:ext>
            </a:extLst>
          </p:cNvPr>
          <p:cNvSpPr txBox="1"/>
          <p:nvPr/>
        </p:nvSpPr>
        <p:spPr>
          <a:xfrm>
            <a:off x="788907" y="4071399"/>
            <a:ext cx="763104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04. </a:t>
            </a:r>
            <a:r>
              <a:rPr lang="en-US" sz="3000">
                <a:solidFill>
                  <a:srgbClr val="000000"/>
                </a:solidFill>
                <a:latin typeface="Arial"/>
                <a:cs typeface="Arial"/>
              </a:rPr>
              <a:t>Demo</a:t>
            </a:r>
            <a:endParaRPr lang="vi-VN" sz="3600">
              <a:latin typeface="Arial"/>
              <a:cs typeface="Arial"/>
            </a:endParaRPr>
          </a:p>
        </p:txBody>
      </p:sp>
      <p:sp>
        <p:nvSpPr>
          <p:cNvPr id="9" name="Hộp Văn bản 8">
            <a:extLst>
              <a:ext uri="{FF2B5EF4-FFF2-40B4-BE49-F238E27FC236}">
                <a16:creationId xmlns:a16="http://schemas.microsoft.com/office/drawing/2014/main" id="{0AA60AA9-C5E8-1595-FF5E-9FB974021866}"/>
              </a:ext>
            </a:extLst>
          </p:cNvPr>
          <p:cNvSpPr txBox="1"/>
          <p:nvPr/>
        </p:nvSpPr>
        <p:spPr>
          <a:xfrm>
            <a:off x="788907" y="4841021"/>
            <a:ext cx="763104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05. </a:t>
            </a:r>
            <a:r>
              <a:rPr lang="en-US" sz="3000">
                <a:solidFill>
                  <a:srgbClr val="000000"/>
                </a:solidFill>
                <a:latin typeface="Arial"/>
                <a:cs typeface="Arial"/>
              </a:rPr>
              <a:t>Limitation</a:t>
            </a:r>
            <a:endParaRPr lang="vi-VN" sz="3600">
              <a:latin typeface="Arial"/>
              <a:cs typeface="Arial"/>
            </a:endParaRPr>
          </a:p>
        </p:txBody>
      </p:sp>
    </p:spTree>
    <p:extLst>
      <p:ext uri="{BB962C8B-B14F-4D97-AF65-F5344CB8AC3E}">
        <p14:creationId xmlns:p14="http://schemas.microsoft.com/office/powerpoint/2010/main" val="1031663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Standard Check</a:t>
            </a:r>
          </a:p>
        </p:txBody>
      </p:sp>
      <p:sp>
        <p:nvSpPr>
          <p:cNvPr id="2" name="Slide Number Placeholder 1">
            <a:extLst>
              <a:ext uri="{FF2B5EF4-FFF2-40B4-BE49-F238E27FC236}">
                <a16:creationId xmlns:a16="http://schemas.microsoft.com/office/drawing/2014/main" id="{ED9B7393-78BC-2278-55C6-6396665EA197}"/>
              </a:ext>
            </a:extLst>
          </p:cNvPr>
          <p:cNvSpPr>
            <a:spLocks noGrp="1"/>
          </p:cNvSpPr>
          <p:nvPr>
            <p:ph type="sldNum" sz="quarter" idx="12"/>
          </p:nvPr>
        </p:nvSpPr>
        <p:spPr/>
        <p:txBody>
          <a:bodyPr/>
          <a:lstStyle/>
          <a:p>
            <a:fld id="{2E02360C-A40E-417E-BD28-40AAEF0DDC85}" type="slidenum">
              <a:rPr lang="en-US" smtClean="0"/>
              <a:t>20</a:t>
            </a:fld>
            <a:endParaRPr lang="en-US"/>
          </a:p>
        </p:txBody>
      </p:sp>
    </p:spTree>
    <p:extLst>
      <p:ext uri="{BB962C8B-B14F-4D97-AF65-F5344CB8AC3E}">
        <p14:creationId xmlns:p14="http://schemas.microsoft.com/office/powerpoint/2010/main" val="3829454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Architecture Diagram</a:t>
            </a:r>
          </a:p>
        </p:txBody>
      </p:sp>
      <p:sp>
        <p:nvSpPr>
          <p:cNvPr id="2" name="Slide Number Placeholder 1">
            <a:extLst>
              <a:ext uri="{FF2B5EF4-FFF2-40B4-BE49-F238E27FC236}">
                <a16:creationId xmlns:a16="http://schemas.microsoft.com/office/drawing/2014/main" id="{953F2141-A9DD-DFC0-2B84-355CD958C99D}"/>
              </a:ext>
            </a:extLst>
          </p:cNvPr>
          <p:cNvSpPr>
            <a:spLocks noGrp="1"/>
          </p:cNvSpPr>
          <p:nvPr>
            <p:ph type="sldNum" sz="quarter" idx="12"/>
          </p:nvPr>
        </p:nvSpPr>
        <p:spPr/>
        <p:txBody>
          <a:bodyPr/>
          <a:lstStyle/>
          <a:p>
            <a:fld id="{2E02360C-A40E-417E-BD28-40AAEF0DDC85}" type="slidenum">
              <a:rPr lang="en-US" smtClean="0"/>
              <a:t>21</a:t>
            </a:fld>
            <a:endParaRPr lang="en-US"/>
          </a:p>
        </p:txBody>
      </p:sp>
      <p:pic>
        <p:nvPicPr>
          <p:cNvPr id="4" name="Picture 2">
            <a:extLst>
              <a:ext uri="{FF2B5EF4-FFF2-40B4-BE49-F238E27FC236}">
                <a16:creationId xmlns:a16="http://schemas.microsoft.com/office/drawing/2014/main" id="{23D63454-911D-2830-7C6A-DAFF0150F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3541"/>
            <a:ext cx="12192000" cy="4162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1081FF-92FD-275D-4846-2FFECF067E2E}"/>
              </a:ext>
            </a:extLst>
          </p:cNvPr>
          <p:cNvSpPr txBox="1"/>
          <p:nvPr/>
        </p:nvSpPr>
        <p:spPr>
          <a:xfrm>
            <a:off x="10978459" y="2619191"/>
            <a:ext cx="914033" cy="276999"/>
          </a:xfrm>
          <a:prstGeom prst="rect">
            <a:avLst/>
          </a:prstGeom>
          <a:solidFill>
            <a:schemeClr val="bg1">
              <a:lumMod val="95000"/>
            </a:schemeClr>
          </a:solidFill>
          <a:ln>
            <a:noFill/>
          </a:ln>
        </p:spPr>
        <p:txBody>
          <a:bodyPr wrap="none" rtlCol="0">
            <a:spAutoFit/>
          </a:bodyPr>
          <a:lstStyle/>
          <a:p>
            <a:pPr algn="ctr">
              <a:lnSpc>
                <a:spcPct val="20000"/>
              </a:lnSpc>
            </a:pPr>
            <a:r>
              <a:rPr lang="en-US" sz="1000">
                <a:latin typeface="Aptos SemiBold" panose="020F0502020204030204" pitchFamily="34" charset="0"/>
              </a:rPr>
              <a:t>(Execute the </a:t>
            </a:r>
          </a:p>
          <a:p>
            <a:pPr algn="ctr"/>
            <a:r>
              <a:rPr lang="en-US" sz="1000">
                <a:latin typeface="Aptos SemiBold" panose="020F0502020204030204" pitchFamily="34" charset="0"/>
              </a:rPr>
              <a:t>remediation)</a:t>
            </a:r>
          </a:p>
        </p:txBody>
      </p:sp>
      <p:pic>
        <p:nvPicPr>
          <p:cNvPr id="7" name="Picture 6">
            <a:extLst>
              <a:ext uri="{FF2B5EF4-FFF2-40B4-BE49-F238E27FC236}">
                <a16:creationId xmlns:a16="http://schemas.microsoft.com/office/drawing/2014/main" id="{B925F9C9-13BC-A641-C6B6-E6EECD3B7473}"/>
              </a:ext>
            </a:extLst>
          </p:cNvPr>
          <p:cNvPicPr>
            <a:picLocks noChangeAspect="1"/>
          </p:cNvPicPr>
          <p:nvPr/>
        </p:nvPicPr>
        <p:blipFill>
          <a:blip r:embed="rId3"/>
          <a:stretch>
            <a:fillRect/>
          </a:stretch>
        </p:blipFill>
        <p:spPr>
          <a:xfrm>
            <a:off x="5970775" y="1537480"/>
            <a:ext cx="1038370" cy="1454955"/>
          </a:xfrm>
          <a:prstGeom prst="rect">
            <a:avLst/>
          </a:prstGeom>
        </p:spPr>
      </p:pic>
    </p:spTree>
    <p:extLst>
      <p:ext uri="{BB962C8B-B14F-4D97-AF65-F5344CB8AC3E}">
        <p14:creationId xmlns:p14="http://schemas.microsoft.com/office/powerpoint/2010/main" val="3258521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185652"/>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DEMO</a:t>
            </a:r>
          </a:p>
        </p:txBody>
      </p:sp>
      <p:sp>
        <p:nvSpPr>
          <p:cNvPr id="2" name="Slide Number Placeholder 1">
            <a:extLst>
              <a:ext uri="{FF2B5EF4-FFF2-40B4-BE49-F238E27FC236}">
                <a16:creationId xmlns:a16="http://schemas.microsoft.com/office/drawing/2014/main" id="{BAEC89F2-FD76-B440-5E2F-97034564736C}"/>
              </a:ext>
            </a:extLst>
          </p:cNvPr>
          <p:cNvSpPr>
            <a:spLocks noGrp="1"/>
          </p:cNvSpPr>
          <p:nvPr>
            <p:ph type="sldNum" sz="quarter" idx="12"/>
          </p:nvPr>
        </p:nvSpPr>
        <p:spPr/>
        <p:txBody>
          <a:bodyPr/>
          <a:lstStyle/>
          <a:p>
            <a:fld id="{2E02360C-A40E-417E-BD28-40AAEF0DDC85}" type="slidenum">
              <a:rPr lang="en-US" smtClean="0"/>
              <a:t>22</a:t>
            </a:fld>
            <a:endParaRPr lang="en-US"/>
          </a:p>
        </p:txBody>
      </p:sp>
    </p:spTree>
    <p:extLst>
      <p:ext uri="{BB962C8B-B14F-4D97-AF65-F5344CB8AC3E}">
        <p14:creationId xmlns:p14="http://schemas.microsoft.com/office/powerpoint/2010/main" val="2167633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01DB19-4ECE-F39C-5C0A-AEA7E9D9A99D}"/>
              </a:ext>
            </a:extLst>
          </p:cNvPr>
          <p:cNvSpPr>
            <a:spLocks noGrp="1"/>
          </p:cNvSpPr>
          <p:nvPr>
            <p:ph type="sldNum" sz="quarter" idx="12"/>
          </p:nvPr>
        </p:nvSpPr>
        <p:spPr/>
        <p:txBody>
          <a:bodyPr/>
          <a:lstStyle/>
          <a:p>
            <a:fld id="{2E02360C-A40E-417E-BD28-40AAEF0DDC85}" type="slidenum">
              <a:rPr lang="en-US" smtClean="0"/>
              <a:t>23</a:t>
            </a:fld>
            <a:endParaRPr lang="en-US"/>
          </a:p>
        </p:txBody>
      </p:sp>
      <p:pic>
        <p:nvPicPr>
          <p:cNvPr id="4" name="Picture 3">
            <a:extLst>
              <a:ext uri="{FF2B5EF4-FFF2-40B4-BE49-F238E27FC236}">
                <a16:creationId xmlns:a16="http://schemas.microsoft.com/office/drawing/2014/main" id="{EE406239-F578-4341-2278-9C5B8F8324F6}"/>
              </a:ext>
            </a:extLst>
          </p:cNvPr>
          <p:cNvPicPr>
            <a:picLocks noChangeAspect="1"/>
          </p:cNvPicPr>
          <p:nvPr/>
        </p:nvPicPr>
        <p:blipFill>
          <a:blip r:embed="rId2"/>
          <a:stretch>
            <a:fillRect/>
          </a:stretch>
        </p:blipFill>
        <p:spPr>
          <a:xfrm>
            <a:off x="0" y="695167"/>
            <a:ext cx="12192000" cy="6177826"/>
          </a:xfrm>
          <a:prstGeom prst="rect">
            <a:avLst/>
          </a:prstGeom>
        </p:spPr>
      </p:pic>
      <p:sp>
        <p:nvSpPr>
          <p:cNvPr id="3" name="Title 1">
            <a:extLst>
              <a:ext uri="{FF2B5EF4-FFF2-40B4-BE49-F238E27FC236}">
                <a16:creationId xmlns:a16="http://schemas.microsoft.com/office/drawing/2014/main" id="{A9D4C1E9-EEF5-41E8-C1E2-A0D72473BC53}"/>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Detect virus</a:t>
            </a:r>
          </a:p>
        </p:txBody>
      </p:sp>
    </p:spTree>
    <p:extLst>
      <p:ext uri="{BB962C8B-B14F-4D97-AF65-F5344CB8AC3E}">
        <p14:creationId xmlns:p14="http://schemas.microsoft.com/office/powerpoint/2010/main" val="104250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3AD77-EE9F-FD06-5C41-B890F1B46802}"/>
              </a:ext>
            </a:extLst>
          </p:cNvPr>
          <p:cNvSpPr>
            <a:spLocks noGrp="1"/>
          </p:cNvSpPr>
          <p:nvPr>
            <p:ph type="sldNum" sz="quarter" idx="12"/>
          </p:nvPr>
        </p:nvSpPr>
        <p:spPr/>
        <p:txBody>
          <a:bodyPr/>
          <a:lstStyle/>
          <a:p>
            <a:fld id="{2E02360C-A40E-417E-BD28-40AAEF0DDC85}" type="slidenum">
              <a:rPr lang="en-US" smtClean="0"/>
              <a:t>24</a:t>
            </a:fld>
            <a:endParaRPr lang="en-US"/>
          </a:p>
        </p:txBody>
      </p:sp>
      <p:pic>
        <p:nvPicPr>
          <p:cNvPr id="6" name="Picture 5">
            <a:extLst>
              <a:ext uri="{FF2B5EF4-FFF2-40B4-BE49-F238E27FC236}">
                <a16:creationId xmlns:a16="http://schemas.microsoft.com/office/drawing/2014/main" id="{8A88E83B-C37D-2DFE-CE6E-896CD4AE0E2A}"/>
              </a:ext>
            </a:extLst>
          </p:cNvPr>
          <p:cNvPicPr>
            <a:picLocks noChangeAspect="1"/>
          </p:cNvPicPr>
          <p:nvPr/>
        </p:nvPicPr>
        <p:blipFill>
          <a:blip r:embed="rId2"/>
          <a:stretch>
            <a:fillRect/>
          </a:stretch>
        </p:blipFill>
        <p:spPr>
          <a:xfrm>
            <a:off x="9092165" y="659605"/>
            <a:ext cx="5096586" cy="5696745"/>
          </a:xfrm>
          <a:prstGeom prst="rect">
            <a:avLst/>
          </a:prstGeom>
        </p:spPr>
      </p:pic>
      <p:pic>
        <p:nvPicPr>
          <p:cNvPr id="13" name="Picture 12">
            <a:extLst>
              <a:ext uri="{FF2B5EF4-FFF2-40B4-BE49-F238E27FC236}">
                <a16:creationId xmlns:a16="http://schemas.microsoft.com/office/drawing/2014/main" id="{17723957-503B-DB3D-4122-409A92C3B72E}"/>
              </a:ext>
            </a:extLst>
          </p:cNvPr>
          <p:cNvPicPr>
            <a:picLocks noChangeAspect="1"/>
          </p:cNvPicPr>
          <p:nvPr/>
        </p:nvPicPr>
        <p:blipFill>
          <a:blip r:embed="rId3"/>
          <a:stretch>
            <a:fillRect/>
          </a:stretch>
        </p:blipFill>
        <p:spPr>
          <a:xfrm>
            <a:off x="14584" y="0"/>
            <a:ext cx="4457247" cy="6858000"/>
          </a:xfrm>
          <a:prstGeom prst="rect">
            <a:avLst/>
          </a:prstGeom>
        </p:spPr>
      </p:pic>
      <p:pic>
        <p:nvPicPr>
          <p:cNvPr id="15" name="Picture 14">
            <a:extLst>
              <a:ext uri="{FF2B5EF4-FFF2-40B4-BE49-F238E27FC236}">
                <a16:creationId xmlns:a16="http://schemas.microsoft.com/office/drawing/2014/main" id="{4BE8BAC6-BEF4-4B89-EA38-B9D6EBB79A92}"/>
              </a:ext>
            </a:extLst>
          </p:cNvPr>
          <p:cNvPicPr>
            <a:picLocks noChangeAspect="1"/>
          </p:cNvPicPr>
          <p:nvPr/>
        </p:nvPicPr>
        <p:blipFill>
          <a:blip r:embed="rId4"/>
          <a:stretch>
            <a:fillRect/>
          </a:stretch>
        </p:blipFill>
        <p:spPr>
          <a:xfrm>
            <a:off x="4481163" y="589796"/>
            <a:ext cx="4639322" cy="5401429"/>
          </a:xfrm>
          <a:prstGeom prst="rect">
            <a:avLst/>
          </a:prstGeom>
        </p:spPr>
      </p:pic>
      <p:sp>
        <p:nvSpPr>
          <p:cNvPr id="3" name="Title 1">
            <a:extLst>
              <a:ext uri="{FF2B5EF4-FFF2-40B4-BE49-F238E27FC236}">
                <a16:creationId xmlns:a16="http://schemas.microsoft.com/office/drawing/2014/main" id="{1CFDD6F2-32C6-E36D-3797-7C4C048CEB37}"/>
              </a:ext>
            </a:extLst>
          </p:cNvPr>
          <p:cNvSpPr txBox="1">
            <a:spLocks/>
          </p:cNvSpPr>
          <p:nvPr/>
        </p:nvSpPr>
        <p:spPr>
          <a:xfrm>
            <a:off x="6302807" y="30997"/>
            <a:ext cx="5874609"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solidFill>
                  <a:schemeClr val="bg1"/>
                </a:solidFill>
              </a:rPr>
              <a:t>GuardDuty – Detailed report</a:t>
            </a:r>
          </a:p>
        </p:txBody>
      </p:sp>
    </p:spTree>
    <p:extLst>
      <p:ext uri="{BB962C8B-B14F-4D97-AF65-F5344CB8AC3E}">
        <p14:creationId xmlns:p14="http://schemas.microsoft.com/office/powerpoint/2010/main" val="104834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26D97E-F02F-F663-71FE-355185E49F06}"/>
              </a:ext>
            </a:extLst>
          </p:cNvPr>
          <p:cNvSpPr>
            <a:spLocks noGrp="1"/>
          </p:cNvSpPr>
          <p:nvPr>
            <p:ph type="sldNum" sz="quarter" idx="12"/>
          </p:nvPr>
        </p:nvSpPr>
        <p:spPr/>
        <p:txBody>
          <a:bodyPr/>
          <a:lstStyle/>
          <a:p>
            <a:fld id="{2E02360C-A40E-417E-BD28-40AAEF0DDC85}" type="slidenum">
              <a:rPr lang="en-US" smtClean="0"/>
              <a:t>25</a:t>
            </a:fld>
            <a:endParaRPr lang="en-US"/>
          </a:p>
        </p:txBody>
      </p:sp>
      <p:pic>
        <p:nvPicPr>
          <p:cNvPr id="4" name="Picture 3">
            <a:extLst>
              <a:ext uri="{FF2B5EF4-FFF2-40B4-BE49-F238E27FC236}">
                <a16:creationId xmlns:a16="http://schemas.microsoft.com/office/drawing/2014/main" id="{C494DBE6-F184-BA42-6AC0-1EE19C5B313E}"/>
              </a:ext>
            </a:extLst>
          </p:cNvPr>
          <p:cNvPicPr>
            <a:picLocks noChangeAspect="1"/>
          </p:cNvPicPr>
          <p:nvPr/>
        </p:nvPicPr>
        <p:blipFill rotWithShape="1">
          <a:blip r:embed="rId2"/>
          <a:srcRect r="7987" b="66673"/>
          <a:stretch/>
        </p:blipFill>
        <p:spPr>
          <a:xfrm>
            <a:off x="-12033" y="1741513"/>
            <a:ext cx="12192001" cy="1908066"/>
          </a:xfrm>
          <a:prstGeom prst="rect">
            <a:avLst/>
          </a:prstGeom>
        </p:spPr>
      </p:pic>
      <p:sp>
        <p:nvSpPr>
          <p:cNvPr id="8" name="Title 1">
            <a:extLst>
              <a:ext uri="{FF2B5EF4-FFF2-40B4-BE49-F238E27FC236}">
                <a16:creationId xmlns:a16="http://schemas.microsoft.com/office/drawing/2014/main" id="{B4EA6706-5F47-2673-0E4B-83DDDBE88071}"/>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Hub aggregates finding from GuardDuy</a:t>
            </a:r>
          </a:p>
        </p:txBody>
      </p:sp>
    </p:spTree>
    <p:extLst>
      <p:ext uri="{BB962C8B-B14F-4D97-AF65-F5344CB8AC3E}">
        <p14:creationId xmlns:p14="http://schemas.microsoft.com/office/powerpoint/2010/main" val="1163152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9926D-3913-B05B-ED42-F0A28D324B8C}"/>
              </a:ext>
            </a:extLst>
          </p:cNvPr>
          <p:cNvSpPr>
            <a:spLocks noGrp="1"/>
          </p:cNvSpPr>
          <p:nvPr>
            <p:ph type="sldNum" sz="quarter" idx="12"/>
          </p:nvPr>
        </p:nvSpPr>
        <p:spPr/>
        <p:txBody>
          <a:bodyPr/>
          <a:lstStyle/>
          <a:p>
            <a:fld id="{2E02360C-A40E-417E-BD28-40AAEF0DDC85}" type="slidenum">
              <a:rPr lang="en-US" smtClean="0"/>
              <a:t>26</a:t>
            </a:fld>
            <a:endParaRPr lang="en-US"/>
          </a:p>
        </p:txBody>
      </p:sp>
      <p:pic>
        <p:nvPicPr>
          <p:cNvPr id="4" name="Picture 3">
            <a:extLst>
              <a:ext uri="{FF2B5EF4-FFF2-40B4-BE49-F238E27FC236}">
                <a16:creationId xmlns:a16="http://schemas.microsoft.com/office/drawing/2014/main" id="{0599D334-8B20-FBC7-8018-ACBF2CA6AE84}"/>
              </a:ext>
            </a:extLst>
          </p:cNvPr>
          <p:cNvPicPr>
            <a:picLocks noChangeAspect="1"/>
          </p:cNvPicPr>
          <p:nvPr/>
        </p:nvPicPr>
        <p:blipFill>
          <a:blip r:embed="rId2"/>
          <a:stretch>
            <a:fillRect/>
          </a:stretch>
        </p:blipFill>
        <p:spPr>
          <a:xfrm>
            <a:off x="0" y="194376"/>
            <a:ext cx="3000794" cy="6344535"/>
          </a:xfrm>
          <a:prstGeom prst="rect">
            <a:avLst/>
          </a:prstGeom>
        </p:spPr>
      </p:pic>
      <p:pic>
        <p:nvPicPr>
          <p:cNvPr id="6" name="Picture 5">
            <a:extLst>
              <a:ext uri="{FF2B5EF4-FFF2-40B4-BE49-F238E27FC236}">
                <a16:creationId xmlns:a16="http://schemas.microsoft.com/office/drawing/2014/main" id="{E642986C-DB8D-544B-D520-7CA9613E93C2}"/>
              </a:ext>
            </a:extLst>
          </p:cNvPr>
          <p:cNvPicPr>
            <a:picLocks noChangeAspect="1"/>
          </p:cNvPicPr>
          <p:nvPr/>
        </p:nvPicPr>
        <p:blipFill>
          <a:blip r:embed="rId3"/>
          <a:stretch>
            <a:fillRect/>
          </a:stretch>
        </p:blipFill>
        <p:spPr>
          <a:xfrm>
            <a:off x="5239035" y="65314"/>
            <a:ext cx="2743583" cy="6411220"/>
          </a:xfrm>
          <a:prstGeom prst="rect">
            <a:avLst/>
          </a:prstGeom>
        </p:spPr>
      </p:pic>
      <p:pic>
        <p:nvPicPr>
          <p:cNvPr id="8" name="Picture 7">
            <a:extLst>
              <a:ext uri="{FF2B5EF4-FFF2-40B4-BE49-F238E27FC236}">
                <a16:creationId xmlns:a16="http://schemas.microsoft.com/office/drawing/2014/main" id="{E3FFC976-AC96-288F-9F19-EAE588076CBC}"/>
              </a:ext>
            </a:extLst>
          </p:cNvPr>
          <p:cNvPicPr>
            <a:picLocks noChangeAspect="1"/>
          </p:cNvPicPr>
          <p:nvPr/>
        </p:nvPicPr>
        <p:blipFill>
          <a:blip r:embed="rId4"/>
          <a:stretch>
            <a:fillRect/>
          </a:stretch>
        </p:blipFill>
        <p:spPr>
          <a:xfrm>
            <a:off x="8050432" y="2323511"/>
            <a:ext cx="3143689" cy="2086266"/>
          </a:xfrm>
          <a:prstGeom prst="rect">
            <a:avLst/>
          </a:prstGeom>
        </p:spPr>
      </p:pic>
      <p:sp>
        <p:nvSpPr>
          <p:cNvPr id="3" name="TextBox 2">
            <a:extLst>
              <a:ext uri="{FF2B5EF4-FFF2-40B4-BE49-F238E27FC236}">
                <a16:creationId xmlns:a16="http://schemas.microsoft.com/office/drawing/2014/main" id="{75C04932-962D-8CA3-A389-1CF29B96C519}"/>
              </a:ext>
            </a:extLst>
          </p:cNvPr>
          <p:cNvSpPr txBox="1"/>
          <p:nvPr/>
        </p:nvSpPr>
        <p:spPr>
          <a:xfrm>
            <a:off x="3735633" y="144521"/>
            <a:ext cx="1465466" cy="369332"/>
          </a:xfrm>
          <a:prstGeom prst="rect">
            <a:avLst/>
          </a:prstGeom>
          <a:noFill/>
        </p:spPr>
        <p:txBody>
          <a:bodyPr wrap="none" rtlCol="0">
            <a:spAutoFit/>
          </a:bodyPr>
          <a:lstStyle/>
          <a:p>
            <a:r>
              <a:rPr lang="en-US"/>
              <a:t>Security Hub</a:t>
            </a:r>
          </a:p>
        </p:txBody>
      </p:sp>
      <p:sp>
        <p:nvSpPr>
          <p:cNvPr id="5" name="Rectangle 4">
            <a:extLst>
              <a:ext uri="{FF2B5EF4-FFF2-40B4-BE49-F238E27FC236}">
                <a16:creationId xmlns:a16="http://schemas.microsoft.com/office/drawing/2014/main" id="{99B57D51-EE31-D183-7254-51B5C2C6F04A}"/>
              </a:ext>
            </a:extLst>
          </p:cNvPr>
          <p:cNvSpPr/>
          <p:nvPr/>
        </p:nvSpPr>
        <p:spPr>
          <a:xfrm>
            <a:off x="232914" y="3270924"/>
            <a:ext cx="914400" cy="3607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a:extLst>
              <a:ext uri="{FF2B5EF4-FFF2-40B4-BE49-F238E27FC236}">
                <a16:creationId xmlns:a16="http://schemas.microsoft.com/office/drawing/2014/main" id="{A8795706-1A49-B13C-90D1-955E3303188D}"/>
              </a:ext>
            </a:extLst>
          </p:cNvPr>
          <p:cNvSpPr/>
          <p:nvPr/>
        </p:nvSpPr>
        <p:spPr>
          <a:xfrm>
            <a:off x="224288" y="4457857"/>
            <a:ext cx="914400" cy="3607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529704C7-C042-BA54-692D-0F5A24E9964C}"/>
              </a:ext>
            </a:extLst>
          </p:cNvPr>
          <p:cNvSpPr/>
          <p:nvPr/>
        </p:nvSpPr>
        <p:spPr>
          <a:xfrm>
            <a:off x="238026" y="4904917"/>
            <a:ext cx="914400" cy="3607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69400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65DDD-590D-3FB5-A42A-5C06A6B59F87}"/>
              </a:ext>
            </a:extLst>
          </p:cNvPr>
          <p:cNvSpPr>
            <a:spLocks noGrp="1"/>
          </p:cNvSpPr>
          <p:nvPr>
            <p:ph type="sldNum" sz="quarter" idx="12"/>
          </p:nvPr>
        </p:nvSpPr>
        <p:spPr/>
        <p:txBody>
          <a:bodyPr/>
          <a:lstStyle/>
          <a:p>
            <a:fld id="{2E02360C-A40E-417E-BD28-40AAEF0DDC85}" type="slidenum">
              <a:rPr lang="en-US" smtClean="0"/>
              <a:t>27</a:t>
            </a:fld>
            <a:endParaRPr lang="en-US"/>
          </a:p>
        </p:txBody>
      </p:sp>
      <p:pic>
        <p:nvPicPr>
          <p:cNvPr id="6" name="Picture 5">
            <a:extLst>
              <a:ext uri="{FF2B5EF4-FFF2-40B4-BE49-F238E27FC236}">
                <a16:creationId xmlns:a16="http://schemas.microsoft.com/office/drawing/2014/main" id="{7B6165AB-6490-3CBE-9AB9-7A584C5DB6FC}"/>
              </a:ext>
            </a:extLst>
          </p:cNvPr>
          <p:cNvPicPr>
            <a:picLocks noChangeAspect="1"/>
          </p:cNvPicPr>
          <p:nvPr/>
        </p:nvPicPr>
        <p:blipFill>
          <a:blip r:embed="rId2"/>
          <a:stretch>
            <a:fillRect/>
          </a:stretch>
        </p:blipFill>
        <p:spPr>
          <a:xfrm>
            <a:off x="0" y="-14477"/>
            <a:ext cx="12192000" cy="6573315"/>
          </a:xfrm>
          <a:prstGeom prst="rect">
            <a:avLst/>
          </a:prstGeom>
        </p:spPr>
      </p:pic>
      <p:pic>
        <p:nvPicPr>
          <p:cNvPr id="8" name="Picture 7">
            <a:extLst>
              <a:ext uri="{FF2B5EF4-FFF2-40B4-BE49-F238E27FC236}">
                <a16:creationId xmlns:a16="http://schemas.microsoft.com/office/drawing/2014/main" id="{1D3FAF20-CF57-A1B2-21C9-B49CEA21212F}"/>
              </a:ext>
            </a:extLst>
          </p:cNvPr>
          <p:cNvPicPr>
            <a:picLocks noChangeAspect="1"/>
          </p:cNvPicPr>
          <p:nvPr/>
        </p:nvPicPr>
        <p:blipFill>
          <a:blip r:embed="rId3">
            <a:duotone>
              <a:prstClr val="black"/>
              <a:schemeClr val="accent3">
                <a:tint val="45000"/>
                <a:satMod val="400000"/>
              </a:schemeClr>
            </a:duotone>
          </a:blip>
          <a:stretch>
            <a:fillRect/>
          </a:stretch>
        </p:blipFill>
        <p:spPr>
          <a:xfrm>
            <a:off x="3091542" y="2551007"/>
            <a:ext cx="9050694" cy="1135512"/>
          </a:xfrm>
          <a:prstGeom prst="rect">
            <a:avLst/>
          </a:prstGeom>
        </p:spPr>
      </p:pic>
      <p:cxnSp>
        <p:nvCxnSpPr>
          <p:cNvPr id="10" name="Straight Arrow Connector 9">
            <a:extLst>
              <a:ext uri="{FF2B5EF4-FFF2-40B4-BE49-F238E27FC236}">
                <a16:creationId xmlns:a16="http://schemas.microsoft.com/office/drawing/2014/main" id="{35667B44-7C0A-EDAC-ED70-E62A888A0435}"/>
              </a:ext>
            </a:extLst>
          </p:cNvPr>
          <p:cNvCxnSpPr>
            <a:cxnSpLocks/>
          </p:cNvCxnSpPr>
          <p:nvPr/>
        </p:nvCxnSpPr>
        <p:spPr>
          <a:xfrm>
            <a:off x="2789853" y="2825463"/>
            <a:ext cx="2519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17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304B6-9128-2054-801F-B80976E6664A}"/>
              </a:ext>
            </a:extLst>
          </p:cNvPr>
          <p:cNvSpPr>
            <a:spLocks noGrp="1"/>
          </p:cNvSpPr>
          <p:nvPr>
            <p:ph type="sldNum" sz="quarter" idx="12"/>
          </p:nvPr>
        </p:nvSpPr>
        <p:spPr/>
        <p:txBody>
          <a:bodyPr/>
          <a:lstStyle/>
          <a:p>
            <a:fld id="{2E02360C-A40E-417E-BD28-40AAEF0DDC85}" type="slidenum">
              <a:rPr lang="en-US" smtClean="0"/>
              <a:t>28</a:t>
            </a:fld>
            <a:endParaRPr lang="en-US"/>
          </a:p>
        </p:txBody>
      </p:sp>
      <p:sp>
        <p:nvSpPr>
          <p:cNvPr id="12" name="TextBox 11">
            <a:extLst>
              <a:ext uri="{FF2B5EF4-FFF2-40B4-BE49-F238E27FC236}">
                <a16:creationId xmlns:a16="http://schemas.microsoft.com/office/drawing/2014/main" id="{85D41D55-DFA8-857D-EA00-43A3F201784E}"/>
              </a:ext>
            </a:extLst>
          </p:cNvPr>
          <p:cNvSpPr txBox="1"/>
          <p:nvPr/>
        </p:nvSpPr>
        <p:spPr>
          <a:xfrm>
            <a:off x="35990" y="0"/>
            <a:ext cx="6094378" cy="369332"/>
          </a:xfrm>
          <a:prstGeom prst="rect">
            <a:avLst/>
          </a:prstGeom>
          <a:noFill/>
        </p:spPr>
        <p:txBody>
          <a:bodyPr wrap="square">
            <a:spAutoFit/>
          </a:bodyPr>
          <a:lstStyle/>
          <a:p>
            <a:r>
              <a:rPr lang="en-US"/>
              <a:t>Runbook EC2.13</a:t>
            </a:r>
          </a:p>
        </p:txBody>
      </p:sp>
      <p:pic>
        <p:nvPicPr>
          <p:cNvPr id="10" name="Picture 9">
            <a:extLst>
              <a:ext uri="{FF2B5EF4-FFF2-40B4-BE49-F238E27FC236}">
                <a16:creationId xmlns:a16="http://schemas.microsoft.com/office/drawing/2014/main" id="{A2E4C501-ACF0-272F-A949-5B3027E8181A}"/>
              </a:ext>
            </a:extLst>
          </p:cNvPr>
          <p:cNvPicPr>
            <a:picLocks noChangeAspect="1"/>
          </p:cNvPicPr>
          <p:nvPr/>
        </p:nvPicPr>
        <p:blipFill>
          <a:blip r:embed="rId2"/>
          <a:stretch>
            <a:fillRect/>
          </a:stretch>
        </p:blipFill>
        <p:spPr>
          <a:xfrm>
            <a:off x="8335597" y="136525"/>
            <a:ext cx="3676650" cy="4867275"/>
          </a:xfrm>
          <a:prstGeom prst="rect">
            <a:avLst/>
          </a:prstGeom>
        </p:spPr>
      </p:pic>
      <p:pic>
        <p:nvPicPr>
          <p:cNvPr id="17" name="Picture 16">
            <a:extLst>
              <a:ext uri="{FF2B5EF4-FFF2-40B4-BE49-F238E27FC236}">
                <a16:creationId xmlns:a16="http://schemas.microsoft.com/office/drawing/2014/main" id="{3F818BC6-358C-A9FA-75F4-8A2248150B24}"/>
              </a:ext>
            </a:extLst>
          </p:cNvPr>
          <p:cNvPicPr>
            <a:picLocks noChangeAspect="1"/>
          </p:cNvPicPr>
          <p:nvPr/>
        </p:nvPicPr>
        <p:blipFill>
          <a:blip r:embed="rId3"/>
          <a:stretch>
            <a:fillRect/>
          </a:stretch>
        </p:blipFill>
        <p:spPr>
          <a:xfrm>
            <a:off x="35990" y="516187"/>
            <a:ext cx="8169511" cy="3368523"/>
          </a:xfrm>
          <a:prstGeom prst="rect">
            <a:avLst/>
          </a:prstGeom>
        </p:spPr>
      </p:pic>
    </p:spTree>
    <p:extLst>
      <p:ext uri="{BB962C8B-B14F-4D97-AF65-F5344CB8AC3E}">
        <p14:creationId xmlns:p14="http://schemas.microsoft.com/office/powerpoint/2010/main" val="3152086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304B6-9128-2054-801F-B80976E6664A}"/>
              </a:ext>
            </a:extLst>
          </p:cNvPr>
          <p:cNvSpPr>
            <a:spLocks noGrp="1"/>
          </p:cNvSpPr>
          <p:nvPr>
            <p:ph type="sldNum" sz="quarter" idx="12"/>
          </p:nvPr>
        </p:nvSpPr>
        <p:spPr/>
        <p:txBody>
          <a:bodyPr/>
          <a:lstStyle/>
          <a:p>
            <a:fld id="{2E02360C-A40E-417E-BD28-40AAEF0DDC85}" type="slidenum">
              <a:rPr lang="en-US" smtClean="0"/>
              <a:t>29</a:t>
            </a:fld>
            <a:endParaRPr lang="en-US"/>
          </a:p>
        </p:txBody>
      </p:sp>
      <p:pic>
        <p:nvPicPr>
          <p:cNvPr id="10" name="Picture 9">
            <a:extLst>
              <a:ext uri="{FF2B5EF4-FFF2-40B4-BE49-F238E27FC236}">
                <a16:creationId xmlns:a16="http://schemas.microsoft.com/office/drawing/2014/main" id="{A2E4C501-ACF0-272F-A949-5B3027E8181A}"/>
              </a:ext>
            </a:extLst>
          </p:cNvPr>
          <p:cNvPicPr>
            <a:picLocks noChangeAspect="1"/>
          </p:cNvPicPr>
          <p:nvPr/>
        </p:nvPicPr>
        <p:blipFill rotWithShape="1">
          <a:blip r:embed="rId2"/>
          <a:srcRect b="62548"/>
          <a:stretch/>
        </p:blipFill>
        <p:spPr>
          <a:xfrm>
            <a:off x="8335597" y="136526"/>
            <a:ext cx="3676650" cy="1822904"/>
          </a:xfrm>
          <a:prstGeom prst="rect">
            <a:avLst/>
          </a:prstGeom>
        </p:spPr>
      </p:pic>
      <p:sp>
        <p:nvSpPr>
          <p:cNvPr id="19" name="TextBox 18">
            <a:extLst>
              <a:ext uri="{FF2B5EF4-FFF2-40B4-BE49-F238E27FC236}">
                <a16:creationId xmlns:a16="http://schemas.microsoft.com/office/drawing/2014/main" id="{457CCCCC-A100-5118-1F04-3465F5A2FCFD}"/>
              </a:ext>
            </a:extLst>
          </p:cNvPr>
          <p:cNvSpPr txBox="1"/>
          <p:nvPr/>
        </p:nvSpPr>
        <p:spPr>
          <a:xfrm>
            <a:off x="1521418" y="170815"/>
            <a:ext cx="6577157" cy="1754326"/>
          </a:xfrm>
          <a:prstGeom prst="rect">
            <a:avLst/>
          </a:prstGeom>
          <a:noFill/>
        </p:spPr>
        <p:txBody>
          <a:bodyPr wrap="square">
            <a:spAutoFit/>
          </a:bodyPr>
          <a:lstStyle/>
          <a:p>
            <a:r>
              <a:rPr lang="en-US"/>
              <a:t>expected_control_id:</a:t>
            </a:r>
          </a:p>
          <a:p>
            <a:r>
              <a:rPr lang="en-US"/>
              <a:t>  - EC2.13</a:t>
            </a:r>
          </a:p>
          <a:p>
            <a:r>
              <a:rPr lang="en-US"/>
              <a:t>  - EC2.14</a:t>
            </a:r>
          </a:p>
          <a:p>
            <a:r>
              <a:rPr lang="en-US"/>
              <a:t>parse_id_pattern: ^arn:(?:aws|aws-cn|aws-us-gov):ec2:(?:[a-z]{2}(?:-gov)?-[a-z]+-\d):\d{12}:security-group\/(sg-[a-f\d]{8,17})$</a:t>
            </a:r>
          </a:p>
          <a:p>
            <a:r>
              <a:rPr lang="en-US"/>
              <a:t>Finding: '{{ Finding }}'</a:t>
            </a:r>
          </a:p>
        </p:txBody>
      </p:sp>
      <p:pic>
        <p:nvPicPr>
          <p:cNvPr id="6" name="Picture 5">
            <a:extLst>
              <a:ext uri="{FF2B5EF4-FFF2-40B4-BE49-F238E27FC236}">
                <a16:creationId xmlns:a16="http://schemas.microsoft.com/office/drawing/2014/main" id="{5CDC6FB8-F456-A3DF-0D32-04521D80C03A}"/>
              </a:ext>
            </a:extLst>
          </p:cNvPr>
          <p:cNvPicPr>
            <a:picLocks noChangeAspect="1"/>
          </p:cNvPicPr>
          <p:nvPr/>
        </p:nvPicPr>
        <p:blipFill>
          <a:blip r:embed="rId3"/>
          <a:stretch>
            <a:fillRect/>
          </a:stretch>
        </p:blipFill>
        <p:spPr>
          <a:xfrm>
            <a:off x="2461425" y="2155113"/>
            <a:ext cx="4339686" cy="3759303"/>
          </a:xfrm>
          <a:prstGeom prst="rect">
            <a:avLst/>
          </a:prstGeom>
        </p:spPr>
      </p:pic>
    </p:spTree>
    <p:extLst>
      <p:ext uri="{BB962C8B-B14F-4D97-AF65-F5344CB8AC3E}">
        <p14:creationId xmlns:p14="http://schemas.microsoft.com/office/powerpoint/2010/main" val="251629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185652"/>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INTRODUCTION</a:t>
            </a:r>
          </a:p>
        </p:txBody>
      </p:sp>
      <p:sp>
        <p:nvSpPr>
          <p:cNvPr id="2" name="Slide Number Placeholder 1">
            <a:extLst>
              <a:ext uri="{FF2B5EF4-FFF2-40B4-BE49-F238E27FC236}">
                <a16:creationId xmlns:a16="http://schemas.microsoft.com/office/drawing/2014/main" id="{3D23A0EA-4FDC-5A47-E3A3-8F027E37C2FF}"/>
              </a:ext>
            </a:extLst>
          </p:cNvPr>
          <p:cNvSpPr>
            <a:spLocks noGrp="1"/>
          </p:cNvSpPr>
          <p:nvPr>
            <p:ph type="sldNum" sz="quarter" idx="12"/>
          </p:nvPr>
        </p:nvSpPr>
        <p:spPr/>
        <p:txBody>
          <a:bodyPr/>
          <a:lstStyle/>
          <a:p>
            <a:fld id="{2E02360C-A40E-417E-BD28-40AAEF0DDC85}" type="slidenum">
              <a:rPr lang="en-US" smtClean="0"/>
              <a:t>3</a:t>
            </a:fld>
            <a:endParaRPr lang="en-US"/>
          </a:p>
        </p:txBody>
      </p:sp>
    </p:spTree>
    <p:extLst>
      <p:ext uri="{BB962C8B-B14F-4D97-AF65-F5344CB8AC3E}">
        <p14:creationId xmlns:p14="http://schemas.microsoft.com/office/powerpoint/2010/main" val="1510686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3CFBC-3A32-1059-2FFE-797DC7DC0E38}"/>
              </a:ext>
            </a:extLst>
          </p:cNvPr>
          <p:cNvSpPr>
            <a:spLocks noGrp="1"/>
          </p:cNvSpPr>
          <p:nvPr>
            <p:ph type="sldNum" sz="quarter" idx="12"/>
          </p:nvPr>
        </p:nvSpPr>
        <p:spPr/>
        <p:txBody>
          <a:bodyPr/>
          <a:lstStyle/>
          <a:p>
            <a:fld id="{2E02360C-A40E-417E-BD28-40AAEF0DDC85}" type="slidenum">
              <a:rPr lang="en-US" smtClean="0"/>
              <a:t>30</a:t>
            </a:fld>
            <a:endParaRPr lang="en-US"/>
          </a:p>
        </p:txBody>
      </p:sp>
      <p:pic>
        <p:nvPicPr>
          <p:cNvPr id="4" name="Picture 3">
            <a:extLst>
              <a:ext uri="{FF2B5EF4-FFF2-40B4-BE49-F238E27FC236}">
                <a16:creationId xmlns:a16="http://schemas.microsoft.com/office/drawing/2014/main" id="{EBBE8ACB-70DF-E669-4B8C-347F0A4A88D0}"/>
              </a:ext>
            </a:extLst>
          </p:cNvPr>
          <p:cNvPicPr>
            <a:picLocks noChangeAspect="1"/>
          </p:cNvPicPr>
          <p:nvPr/>
        </p:nvPicPr>
        <p:blipFill rotWithShape="1">
          <a:blip r:embed="rId2"/>
          <a:srcRect l="1837" t="10518" b="28561"/>
          <a:stretch/>
        </p:blipFill>
        <p:spPr>
          <a:xfrm>
            <a:off x="-65316" y="0"/>
            <a:ext cx="11968065" cy="3032449"/>
          </a:xfrm>
          <a:prstGeom prst="rect">
            <a:avLst/>
          </a:prstGeom>
        </p:spPr>
      </p:pic>
      <p:pic>
        <p:nvPicPr>
          <p:cNvPr id="10" name="Picture 9">
            <a:extLst>
              <a:ext uri="{FF2B5EF4-FFF2-40B4-BE49-F238E27FC236}">
                <a16:creationId xmlns:a16="http://schemas.microsoft.com/office/drawing/2014/main" id="{41400C8A-CC3E-6BA5-EBB5-A97B90538212}"/>
              </a:ext>
            </a:extLst>
          </p:cNvPr>
          <p:cNvPicPr>
            <a:picLocks noChangeAspect="1"/>
          </p:cNvPicPr>
          <p:nvPr/>
        </p:nvPicPr>
        <p:blipFill>
          <a:blip r:embed="rId3"/>
          <a:stretch>
            <a:fillRect/>
          </a:stretch>
        </p:blipFill>
        <p:spPr>
          <a:xfrm>
            <a:off x="617682" y="3965978"/>
            <a:ext cx="9854779" cy="1802523"/>
          </a:xfrm>
          <a:prstGeom prst="rect">
            <a:avLst/>
          </a:prstGeom>
        </p:spPr>
      </p:pic>
    </p:spTree>
    <p:extLst>
      <p:ext uri="{BB962C8B-B14F-4D97-AF65-F5344CB8AC3E}">
        <p14:creationId xmlns:p14="http://schemas.microsoft.com/office/powerpoint/2010/main" val="3333849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3CFBC-3A32-1059-2FFE-797DC7DC0E38}"/>
              </a:ext>
            </a:extLst>
          </p:cNvPr>
          <p:cNvSpPr>
            <a:spLocks noGrp="1"/>
          </p:cNvSpPr>
          <p:nvPr>
            <p:ph type="sldNum" sz="quarter" idx="12"/>
          </p:nvPr>
        </p:nvSpPr>
        <p:spPr/>
        <p:txBody>
          <a:bodyPr/>
          <a:lstStyle/>
          <a:p>
            <a:fld id="{2E02360C-A40E-417E-BD28-40AAEF0DDC85}" type="slidenum">
              <a:rPr lang="en-US" smtClean="0"/>
              <a:t>31</a:t>
            </a:fld>
            <a:endParaRPr lang="en-US"/>
          </a:p>
        </p:txBody>
      </p:sp>
      <p:pic>
        <p:nvPicPr>
          <p:cNvPr id="5" name="Picture 4">
            <a:extLst>
              <a:ext uri="{FF2B5EF4-FFF2-40B4-BE49-F238E27FC236}">
                <a16:creationId xmlns:a16="http://schemas.microsoft.com/office/drawing/2014/main" id="{27D83441-002D-626C-8C4B-5B8A0BBF5686}"/>
              </a:ext>
            </a:extLst>
          </p:cNvPr>
          <p:cNvPicPr>
            <a:picLocks noChangeAspect="1"/>
          </p:cNvPicPr>
          <p:nvPr/>
        </p:nvPicPr>
        <p:blipFill>
          <a:blip r:embed="rId2"/>
          <a:stretch>
            <a:fillRect/>
          </a:stretch>
        </p:blipFill>
        <p:spPr>
          <a:xfrm>
            <a:off x="65833" y="1191921"/>
            <a:ext cx="5914060" cy="5529554"/>
          </a:xfrm>
          <a:prstGeom prst="rect">
            <a:avLst/>
          </a:prstGeom>
        </p:spPr>
      </p:pic>
      <p:pic>
        <p:nvPicPr>
          <p:cNvPr id="7" name="Picture 6">
            <a:extLst>
              <a:ext uri="{FF2B5EF4-FFF2-40B4-BE49-F238E27FC236}">
                <a16:creationId xmlns:a16="http://schemas.microsoft.com/office/drawing/2014/main" id="{08D4C716-6306-452E-51CC-E7387A9E4AF0}"/>
              </a:ext>
            </a:extLst>
          </p:cNvPr>
          <p:cNvPicPr>
            <a:picLocks noChangeAspect="1"/>
          </p:cNvPicPr>
          <p:nvPr/>
        </p:nvPicPr>
        <p:blipFill>
          <a:blip r:embed="rId3"/>
          <a:stretch>
            <a:fillRect/>
          </a:stretch>
        </p:blipFill>
        <p:spPr>
          <a:xfrm>
            <a:off x="6096000" y="1085523"/>
            <a:ext cx="6030167" cy="2343477"/>
          </a:xfrm>
          <a:prstGeom prst="rect">
            <a:avLst/>
          </a:prstGeom>
        </p:spPr>
      </p:pic>
      <p:pic>
        <p:nvPicPr>
          <p:cNvPr id="10" name="Picture 9">
            <a:extLst>
              <a:ext uri="{FF2B5EF4-FFF2-40B4-BE49-F238E27FC236}">
                <a16:creationId xmlns:a16="http://schemas.microsoft.com/office/drawing/2014/main" id="{CB5EFC6B-F5C4-1BCE-615E-1295795436C4}"/>
              </a:ext>
            </a:extLst>
          </p:cNvPr>
          <p:cNvPicPr>
            <a:picLocks noChangeAspect="1"/>
          </p:cNvPicPr>
          <p:nvPr/>
        </p:nvPicPr>
        <p:blipFill>
          <a:blip r:embed="rId4"/>
          <a:stretch>
            <a:fillRect/>
          </a:stretch>
        </p:blipFill>
        <p:spPr>
          <a:xfrm>
            <a:off x="0" y="-76174"/>
            <a:ext cx="6449325" cy="1076475"/>
          </a:xfrm>
          <a:prstGeom prst="rect">
            <a:avLst/>
          </a:prstGeom>
        </p:spPr>
      </p:pic>
    </p:spTree>
    <p:extLst>
      <p:ext uri="{BB962C8B-B14F-4D97-AF65-F5344CB8AC3E}">
        <p14:creationId xmlns:p14="http://schemas.microsoft.com/office/powerpoint/2010/main" val="625891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AC0E4C-EFF7-A8B3-10F1-AC63B9651642}"/>
              </a:ext>
            </a:extLst>
          </p:cNvPr>
          <p:cNvPicPr>
            <a:picLocks noChangeAspect="1"/>
          </p:cNvPicPr>
          <p:nvPr/>
        </p:nvPicPr>
        <p:blipFill>
          <a:blip r:embed="rId2"/>
          <a:stretch>
            <a:fillRect/>
          </a:stretch>
        </p:blipFill>
        <p:spPr>
          <a:xfrm>
            <a:off x="1549874" y="575917"/>
            <a:ext cx="3559333" cy="809976"/>
          </a:xfrm>
          <a:prstGeom prst="rect">
            <a:avLst/>
          </a:prstGeom>
        </p:spPr>
      </p:pic>
      <p:sp>
        <p:nvSpPr>
          <p:cNvPr id="2" name="Slide Number Placeholder 1">
            <a:extLst>
              <a:ext uri="{FF2B5EF4-FFF2-40B4-BE49-F238E27FC236}">
                <a16:creationId xmlns:a16="http://schemas.microsoft.com/office/drawing/2014/main" id="{4EC6C5FC-5F4F-A2DA-4A87-3AEBD8FB390F}"/>
              </a:ext>
            </a:extLst>
          </p:cNvPr>
          <p:cNvSpPr>
            <a:spLocks noGrp="1"/>
          </p:cNvSpPr>
          <p:nvPr>
            <p:ph type="sldNum" sz="quarter" idx="12"/>
          </p:nvPr>
        </p:nvSpPr>
        <p:spPr/>
        <p:txBody>
          <a:bodyPr/>
          <a:lstStyle/>
          <a:p>
            <a:fld id="{2E02360C-A40E-417E-BD28-40AAEF0DDC85}" type="slidenum">
              <a:rPr lang="en-US" smtClean="0"/>
              <a:t>32</a:t>
            </a:fld>
            <a:endParaRPr lang="en-US"/>
          </a:p>
        </p:txBody>
      </p:sp>
      <p:pic>
        <p:nvPicPr>
          <p:cNvPr id="12" name="Picture 11">
            <a:extLst>
              <a:ext uri="{FF2B5EF4-FFF2-40B4-BE49-F238E27FC236}">
                <a16:creationId xmlns:a16="http://schemas.microsoft.com/office/drawing/2014/main" id="{836A1553-9C01-56C0-2AD8-70CE22861531}"/>
              </a:ext>
            </a:extLst>
          </p:cNvPr>
          <p:cNvPicPr>
            <a:picLocks noChangeAspect="1"/>
          </p:cNvPicPr>
          <p:nvPr/>
        </p:nvPicPr>
        <p:blipFill>
          <a:blip r:embed="rId3"/>
          <a:stretch>
            <a:fillRect/>
          </a:stretch>
        </p:blipFill>
        <p:spPr>
          <a:xfrm>
            <a:off x="255105" y="1645258"/>
            <a:ext cx="7974358" cy="2705586"/>
          </a:xfrm>
          <a:prstGeom prst="rect">
            <a:avLst/>
          </a:prstGeom>
        </p:spPr>
      </p:pic>
    </p:spTree>
    <p:extLst>
      <p:ext uri="{BB962C8B-B14F-4D97-AF65-F5344CB8AC3E}">
        <p14:creationId xmlns:p14="http://schemas.microsoft.com/office/powerpoint/2010/main" val="1295870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Prerequisite</a:t>
            </a:r>
          </a:p>
        </p:txBody>
      </p:sp>
      <p:sp>
        <p:nvSpPr>
          <p:cNvPr id="4" name="Isosceles Triangle 3">
            <a:extLst>
              <a:ext uri="{FF2B5EF4-FFF2-40B4-BE49-F238E27FC236}">
                <a16:creationId xmlns:a16="http://schemas.microsoft.com/office/drawing/2014/main" id="{BCE51E07-75B2-96EA-543F-366D631047FC}"/>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C0D5418-603E-9966-ADA5-C30CF0717DAF}"/>
              </a:ext>
            </a:extLst>
          </p:cNvPr>
          <p:cNvGrpSpPr/>
          <p:nvPr/>
        </p:nvGrpSpPr>
        <p:grpSpPr>
          <a:xfrm>
            <a:off x="1681315" y="1393723"/>
            <a:ext cx="8829367" cy="2035277"/>
            <a:chOff x="904568" y="2384641"/>
            <a:chExt cx="8829367" cy="2035277"/>
          </a:xfrm>
        </p:grpSpPr>
        <p:sp>
          <p:nvSpPr>
            <p:cNvPr id="3" name="TextBox 2">
              <a:extLst>
                <a:ext uri="{FF2B5EF4-FFF2-40B4-BE49-F238E27FC236}">
                  <a16:creationId xmlns:a16="http://schemas.microsoft.com/office/drawing/2014/main" id="{64EBC373-44F1-A9F2-BAC1-73471A8FB825}"/>
                </a:ext>
              </a:extLst>
            </p:cNvPr>
            <p:cNvSpPr txBox="1"/>
            <p:nvPr/>
          </p:nvSpPr>
          <p:spPr>
            <a:xfrm>
              <a:off x="1273941" y="3043476"/>
              <a:ext cx="7708585" cy="130516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Adminstrator account: Pham Nguyen Hai Anh</a:t>
              </a:r>
            </a:p>
            <a:p>
              <a:pPr marL="285750" indent="-285750">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Member account: Anh Pham</a:t>
              </a:r>
            </a:p>
          </p:txBody>
        </p:sp>
        <p:sp>
          <p:nvSpPr>
            <p:cNvPr id="5" name="Rectangle 4">
              <a:extLst>
                <a:ext uri="{FF2B5EF4-FFF2-40B4-BE49-F238E27FC236}">
                  <a16:creationId xmlns:a16="http://schemas.microsoft.com/office/drawing/2014/main" id="{0A96C6EC-0B48-9C31-9B32-973A07DD99CD}"/>
                </a:ext>
              </a:extLst>
            </p:cNvPr>
            <p:cNvSpPr/>
            <p:nvPr/>
          </p:nvSpPr>
          <p:spPr>
            <a:xfrm>
              <a:off x="904568" y="2384641"/>
              <a:ext cx="8829367" cy="2035277"/>
            </a:xfrm>
            <a:prstGeom prst="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a:extLst>
                <a:ext uri="{FF2B5EF4-FFF2-40B4-BE49-F238E27FC236}">
                  <a16:creationId xmlns:a16="http://schemas.microsoft.com/office/drawing/2014/main" id="{5610CBCD-D5A5-0E36-C2C4-6AEAED22BA26}"/>
                </a:ext>
              </a:extLst>
            </p:cNvPr>
            <p:cNvSpPr txBox="1"/>
            <p:nvPr/>
          </p:nvSpPr>
          <p:spPr>
            <a:xfrm>
              <a:off x="904568" y="2384641"/>
              <a:ext cx="3127266" cy="65883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lnSpc>
                  <a:spcPct val="150000"/>
                </a:lnSpc>
              </a:pPr>
              <a:r>
                <a:rPr lang="en-US" sz="2800">
                  <a:latin typeface="Arial" panose="020B0604020202020204" pitchFamily="34" charset="0"/>
                  <a:cs typeface="Arial" panose="020B0604020202020204" pitchFamily="34" charset="0"/>
                </a:rPr>
                <a:t>AWS Organization</a:t>
              </a:r>
            </a:p>
          </p:txBody>
        </p:sp>
      </p:grpSp>
      <p:sp>
        <p:nvSpPr>
          <p:cNvPr id="8" name="TextBox 7">
            <a:extLst>
              <a:ext uri="{FF2B5EF4-FFF2-40B4-BE49-F238E27FC236}">
                <a16:creationId xmlns:a16="http://schemas.microsoft.com/office/drawing/2014/main" id="{EDD181D8-9E56-FD1B-BADF-844515FB6B8C}"/>
              </a:ext>
            </a:extLst>
          </p:cNvPr>
          <p:cNvSpPr txBox="1"/>
          <p:nvPr/>
        </p:nvSpPr>
        <p:spPr>
          <a:xfrm>
            <a:off x="1601436" y="3512781"/>
            <a:ext cx="8989127" cy="1951496"/>
          </a:xfrm>
          <a:prstGeom prst="rect">
            <a:avLst/>
          </a:prstGeom>
          <a:noFill/>
        </p:spPr>
        <p:txBody>
          <a:bodyPr wrap="none" rtlCol="0">
            <a:spAutoFit/>
          </a:bodyPr>
          <a:lstStyle/>
          <a:p>
            <a:pPr>
              <a:lnSpc>
                <a:spcPct val="150000"/>
              </a:lnSpc>
            </a:pPr>
            <a:r>
              <a:rPr lang="en-US" sz="2800">
                <a:latin typeface="Arial" panose="020B0604020202020204" pitchFamily="34" charset="0"/>
                <a:cs typeface="Arial" panose="020B0604020202020204" pitchFamily="34" charset="0"/>
              </a:rPr>
              <a:t>Enable:</a:t>
            </a:r>
          </a:p>
          <a:p>
            <a:pPr marL="285750" indent="-285750">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Required: AWS Security Hub, AWS Config</a:t>
            </a:r>
          </a:p>
          <a:p>
            <a:pPr marL="285750" indent="-285750">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Optional: AWS GuardDuty, AWS WAF, Amazon Macie</a:t>
            </a:r>
          </a:p>
        </p:txBody>
      </p:sp>
      <p:sp>
        <p:nvSpPr>
          <p:cNvPr id="9" name="Slide Number Placeholder 8">
            <a:extLst>
              <a:ext uri="{FF2B5EF4-FFF2-40B4-BE49-F238E27FC236}">
                <a16:creationId xmlns:a16="http://schemas.microsoft.com/office/drawing/2014/main" id="{99A3E542-7CF8-1AC2-363E-BF5D82D0D7BD}"/>
              </a:ext>
            </a:extLst>
          </p:cNvPr>
          <p:cNvSpPr>
            <a:spLocks noGrp="1"/>
          </p:cNvSpPr>
          <p:nvPr>
            <p:ph type="sldNum" sz="quarter" idx="12"/>
          </p:nvPr>
        </p:nvSpPr>
        <p:spPr/>
        <p:txBody>
          <a:bodyPr/>
          <a:lstStyle/>
          <a:p>
            <a:fld id="{2E02360C-A40E-417E-BD28-40AAEF0DDC85}" type="slidenum">
              <a:rPr lang="en-US" smtClean="0"/>
              <a:t>33</a:t>
            </a:fld>
            <a:endParaRPr lang="en-US"/>
          </a:p>
        </p:txBody>
      </p:sp>
    </p:spTree>
    <p:extLst>
      <p:ext uri="{BB962C8B-B14F-4D97-AF65-F5344CB8AC3E}">
        <p14:creationId xmlns:p14="http://schemas.microsoft.com/office/powerpoint/2010/main" val="2112101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E343D5-05E6-79C3-CC3F-2B72E445D570}"/>
              </a:ext>
            </a:extLst>
          </p:cNvPr>
          <p:cNvSpPr>
            <a:spLocks noGrp="1"/>
          </p:cNvSpPr>
          <p:nvPr>
            <p:ph type="sldNum" sz="quarter" idx="12"/>
          </p:nvPr>
        </p:nvSpPr>
        <p:spPr/>
        <p:txBody>
          <a:bodyPr/>
          <a:lstStyle/>
          <a:p>
            <a:fld id="{2E02360C-A40E-417E-BD28-40AAEF0DDC85}" type="slidenum">
              <a:rPr lang="en-US" smtClean="0"/>
              <a:t>34</a:t>
            </a:fld>
            <a:endParaRPr lang="en-US"/>
          </a:p>
        </p:txBody>
      </p:sp>
      <p:pic>
        <p:nvPicPr>
          <p:cNvPr id="4" name="Picture 3">
            <a:extLst>
              <a:ext uri="{FF2B5EF4-FFF2-40B4-BE49-F238E27FC236}">
                <a16:creationId xmlns:a16="http://schemas.microsoft.com/office/drawing/2014/main" id="{4CC98081-9C38-605B-3491-CBEACB0295C7}"/>
              </a:ext>
            </a:extLst>
          </p:cNvPr>
          <p:cNvPicPr>
            <a:picLocks noChangeAspect="1"/>
          </p:cNvPicPr>
          <p:nvPr/>
        </p:nvPicPr>
        <p:blipFill>
          <a:blip r:embed="rId2"/>
          <a:stretch>
            <a:fillRect/>
          </a:stretch>
        </p:blipFill>
        <p:spPr>
          <a:xfrm>
            <a:off x="0" y="691784"/>
            <a:ext cx="12192000" cy="6166216"/>
          </a:xfrm>
          <a:prstGeom prst="rect">
            <a:avLst/>
          </a:prstGeom>
        </p:spPr>
      </p:pic>
      <p:sp>
        <p:nvSpPr>
          <p:cNvPr id="5" name="Title 1">
            <a:extLst>
              <a:ext uri="{FF2B5EF4-FFF2-40B4-BE49-F238E27FC236}">
                <a16:creationId xmlns:a16="http://schemas.microsoft.com/office/drawing/2014/main" id="{FA0FEE6A-3064-7B82-2A5F-1BDF73441A4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Behind the scene - Orchestrator</a:t>
            </a:r>
          </a:p>
        </p:txBody>
      </p:sp>
    </p:spTree>
    <p:extLst>
      <p:ext uri="{BB962C8B-B14F-4D97-AF65-F5344CB8AC3E}">
        <p14:creationId xmlns:p14="http://schemas.microsoft.com/office/powerpoint/2010/main" val="724951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800" b="1">
                <a:solidFill>
                  <a:schemeClr val="bg1"/>
                </a:solidFill>
              </a:rPr>
              <a:t>Scenario 1.1: Security groups should not allow ingress from 0.0.0.0/0 to port 22 – in member</a:t>
            </a:r>
          </a:p>
        </p:txBody>
      </p:sp>
      <p:sp>
        <p:nvSpPr>
          <p:cNvPr id="3" name="TextBox 2">
            <a:extLst>
              <a:ext uri="{FF2B5EF4-FFF2-40B4-BE49-F238E27FC236}">
                <a16:creationId xmlns:a16="http://schemas.microsoft.com/office/drawing/2014/main" id="{2C339AC4-1A37-133F-9BC7-215E306DF486}"/>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Member creates a security group that opens port 22 for all IPv4</a:t>
            </a:r>
          </a:p>
          <a:p>
            <a:pPr>
              <a:lnSpc>
                <a:spcPct val="150000"/>
              </a:lnSpc>
            </a:pPr>
            <a:r>
              <a:rPr lang="en-US" sz="2800">
                <a:latin typeface="Arial" panose="020B0604020202020204" pitchFamily="34" charset="0"/>
                <a:cs typeface="Arial" panose="020B0604020202020204" pitchFamily="34" charset="0"/>
              </a:rPr>
              <a:t>=&gt; violate control EC2.13</a:t>
            </a:r>
          </a:p>
        </p:txBody>
      </p:sp>
      <p:sp>
        <p:nvSpPr>
          <p:cNvPr id="4" name="TextBox 3">
            <a:extLst>
              <a:ext uri="{FF2B5EF4-FFF2-40B4-BE49-F238E27FC236}">
                <a16:creationId xmlns:a16="http://schemas.microsoft.com/office/drawing/2014/main" id="{9614AC4D-8914-3AC3-6D56-D7781A56014F}"/>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admin-member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mail </a:t>
            </a:r>
          </a:p>
          <a:p>
            <a:pPr marL="457200" indent="-457200">
              <a:lnSpc>
                <a:spcPct val="150000"/>
              </a:lnSpc>
              <a:buFontTx/>
              <a:buChar char="-"/>
            </a:pPr>
            <a:r>
              <a:rPr lang="en-US" sz="2800">
                <a:latin typeface="Arial" panose="020B0604020202020204" pitchFamily="34" charset="0"/>
                <a:cs typeface="Arial" panose="020B0604020202020204" pitchFamily="34" charset="0"/>
              </a:rPr>
              <a:t>Successfull automated remediation</a:t>
            </a:r>
          </a:p>
        </p:txBody>
      </p:sp>
      <p:sp>
        <p:nvSpPr>
          <p:cNvPr id="5" name="TextBox 4">
            <a:extLst>
              <a:ext uri="{FF2B5EF4-FFF2-40B4-BE49-F238E27FC236}">
                <a16:creationId xmlns:a16="http://schemas.microsoft.com/office/drawing/2014/main" id="{E43894B6-D90E-0201-77AC-4A7F925F3FD9}"/>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Acion: Monitor &amp; remediate</a:t>
            </a:r>
          </a:p>
        </p:txBody>
      </p:sp>
      <p:sp>
        <p:nvSpPr>
          <p:cNvPr id="2" name="Slide Number Placeholder 1">
            <a:extLst>
              <a:ext uri="{FF2B5EF4-FFF2-40B4-BE49-F238E27FC236}">
                <a16:creationId xmlns:a16="http://schemas.microsoft.com/office/drawing/2014/main" id="{47E7A3F6-A937-CD8D-B39C-2534B67B7C93}"/>
              </a:ext>
            </a:extLst>
          </p:cNvPr>
          <p:cNvSpPr>
            <a:spLocks noGrp="1"/>
          </p:cNvSpPr>
          <p:nvPr>
            <p:ph type="sldNum" sz="quarter" idx="12"/>
          </p:nvPr>
        </p:nvSpPr>
        <p:spPr/>
        <p:txBody>
          <a:bodyPr/>
          <a:lstStyle/>
          <a:p>
            <a:fld id="{2E02360C-A40E-417E-BD28-40AAEF0DDC85}" type="slidenum">
              <a:rPr lang="en-US" smtClean="0"/>
              <a:t>35</a:t>
            </a:fld>
            <a:endParaRPr lang="en-US"/>
          </a:p>
        </p:txBody>
      </p:sp>
    </p:spTree>
    <p:extLst>
      <p:ext uri="{BB962C8B-B14F-4D97-AF65-F5344CB8AC3E}">
        <p14:creationId xmlns:p14="http://schemas.microsoft.com/office/powerpoint/2010/main" val="1801512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097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1.2 – Deploy in admin</a:t>
            </a:r>
          </a:p>
        </p:txBody>
      </p:sp>
      <p:sp>
        <p:nvSpPr>
          <p:cNvPr id="3" name="TextBox 2">
            <a:extLst>
              <a:ext uri="{FF2B5EF4-FFF2-40B4-BE49-F238E27FC236}">
                <a16:creationId xmlns:a16="http://schemas.microsoft.com/office/drawing/2014/main" id="{F75F6534-CDE2-CB43-5D0B-78EBBE84FDB1}"/>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Admin creates a security group that opens port 22 for all IPv4 </a:t>
            </a:r>
          </a:p>
          <a:p>
            <a:pPr>
              <a:lnSpc>
                <a:spcPct val="150000"/>
              </a:lnSpc>
            </a:pPr>
            <a:r>
              <a:rPr lang="en-US" sz="2800">
                <a:latin typeface="Arial" panose="020B0604020202020204" pitchFamily="34" charset="0"/>
                <a:cs typeface="Arial" panose="020B0604020202020204" pitchFamily="34" charset="0"/>
              </a:rPr>
              <a:t>=&gt; Fail control EC2.13</a:t>
            </a:r>
          </a:p>
        </p:txBody>
      </p:sp>
      <p:sp>
        <p:nvSpPr>
          <p:cNvPr id="4" name="TextBox 3">
            <a:extLst>
              <a:ext uri="{FF2B5EF4-FFF2-40B4-BE49-F238E27FC236}">
                <a16:creationId xmlns:a16="http://schemas.microsoft.com/office/drawing/2014/main" id="{C2C69511-031F-E6BA-17BE-08B331F42094}"/>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 mail </a:t>
            </a:r>
          </a:p>
          <a:p>
            <a:pPr marL="457200" indent="-457200">
              <a:lnSpc>
                <a:spcPct val="150000"/>
              </a:lnSpc>
              <a:buFontTx/>
              <a:buChar char="-"/>
            </a:pPr>
            <a:r>
              <a:rPr lang="en-US" sz="2800">
                <a:latin typeface="Arial" panose="020B0604020202020204" pitchFamily="34" charset="0"/>
                <a:cs typeface="Arial" panose="020B0604020202020204" pitchFamily="34" charset="0"/>
              </a:rPr>
              <a:t>Successfull automated remediation</a:t>
            </a:r>
          </a:p>
        </p:txBody>
      </p:sp>
      <p:sp>
        <p:nvSpPr>
          <p:cNvPr id="5" name="TextBox 4">
            <a:extLst>
              <a:ext uri="{FF2B5EF4-FFF2-40B4-BE49-F238E27FC236}">
                <a16:creationId xmlns:a16="http://schemas.microsoft.com/office/drawing/2014/main" id="{2075DE65-5274-0D91-7762-CD7525927AE1}"/>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Acion: Monitor &amp; remediate</a:t>
            </a:r>
          </a:p>
        </p:txBody>
      </p:sp>
      <p:sp>
        <p:nvSpPr>
          <p:cNvPr id="2" name="Slide Number Placeholder 1">
            <a:extLst>
              <a:ext uri="{FF2B5EF4-FFF2-40B4-BE49-F238E27FC236}">
                <a16:creationId xmlns:a16="http://schemas.microsoft.com/office/drawing/2014/main" id="{F6EC03C4-AB05-2F3A-1A84-2BCB54FE95D2}"/>
              </a:ext>
            </a:extLst>
          </p:cNvPr>
          <p:cNvSpPr>
            <a:spLocks noGrp="1"/>
          </p:cNvSpPr>
          <p:nvPr>
            <p:ph type="sldNum" sz="quarter" idx="12"/>
          </p:nvPr>
        </p:nvSpPr>
        <p:spPr/>
        <p:txBody>
          <a:bodyPr/>
          <a:lstStyle/>
          <a:p>
            <a:fld id="{2E02360C-A40E-417E-BD28-40AAEF0DDC85}" type="slidenum">
              <a:rPr lang="en-US" smtClean="0"/>
              <a:t>37</a:t>
            </a:fld>
            <a:endParaRPr lang="en-US"/>
          </a:p>
        </p:txBody>
      </p:sp>
    </p:spTree>
    <p:extLst>
      <p:ext uri="{BB962C8B-B14F-4D97-AF65-F5344CB8AC3E}">
        <p14:creationId xmlns:p14="http://schemas.microsoft.com/office/powerpoint/2010/main" val="3525310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0FB8FA-72EF-3809-A363-F7357DD6E071}"/>
              </a:ext>
            </a:extLst>
          </p:cNvPr>
          <p:cNvSpPr>
            <a:spLocks noGrp="1"/>
          </p:cNvSpPr>
          <p:nvPr>
            <p:ph type="sldNum" sz="quarter" idx="12"/>
          </p:nvPr>
        </p:nvSpPr>
        <p:spPr/>
        <p:txBody>
          <a:bodyPr/>
          <a:lstStyle/>
          <a:p>
            <a:fld id="{2E02360C-A40E-417E-BD28-40AAEF0DDC85}" type="slidenum">
              <a:rPr lang="en-US" smtClean="0"/>
              <a:t>38</a:t>
            </a:fld>
            <a:endParaRPr lang="en-US"/>
          </a:p>
        </p:txBody>
      </p:sp>
    </p:spTree>
    <p:extLst>
      <p:ext uri="{BB962C8B-B14F-4D97-AF65-F5344CB8AC3E}">
        <p14:creationId xmlns:p14="http://schemas.microsoft.com/office/powerpoint/2010/main" val="3446617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081416"/>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1.2: Behind the scene</a:t>
            </a:r>
          </a:p>
        </p:txBody>
      </p:sp>
    </p:spTree>
    <p:extLst>
      <p:ext uri="{BB962C8B-B14F-4D97-AF65-F5344CB8AC3E}">
        <p14:creationId xmlns:p14="http://schemas.microsoft.com/office/powerpoint/2010/main" val="1014344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CSPM explained</a:t>
            </a:r>
          </a:p>
        </p:txBody>
      </p:sp>
      <p:pic>
        <p:nvPicPr>
          <p:cNvPr id="1026" name="Picture 2">
            <a:extLst>
              <a:ext uri="{FF2B5EF4-FFF2-40B4-BE49-F238E27FC236}">
                <a16:creationId xmlns:a16="http://schemas.microsoft.com/office/drawing/2014/main" id="{FCA2057D-037A-8ECB-4E1B-F81E9A8E7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5167"/>
            <a:ext cx="12192000" cy="6392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DBF57B-0A05-B4D3-7304-5A1121487D54}"/>
              </a:ext>
            </a:extLst>
          </p:cNvPr>
          <p:cNvSpPr txBox="1"/>
          <p:nvPr/>
        </p:nvSpPr>
        <p:spPr>
          <a:xfrm>
            <a:off x="2957962" y="3429000"/>
            <a:ext cx="6276077" cy="461665"/>
          </a:xfrm>
          <a:prstGeom prst="rect">
            <a:avLst/>
          </a:prstGeom>
          <a:solidFill>
            <a:srgbClr val="FFFF00"/>
          </a:solidFill>
        </p:spPr>
        <p:txBody>
          <a:bodyPr wrap="none" rtlCol="0">
            <a:spAutoFit/>
          </a:bodyPr>
          <a:lstStyle/>
          <a:p>
            <a:pPr algn="ctr"/>
            <a:r>
              <a:rPr lang="en-US" sz="2400">
                <a:latin typeface="Arial" panose="020B0604020202020204" pitchFamily="34" charset="0"/>
                <a:cs typeface="Arial" panose="020B0604020202020204" pitchFamily="34" charset="0"/>
              </a:rPr>
              <a:t> Adopt CSPM as a standard security practice</a:t>
            </a:r>
          </a:p>
        </p:txBody>
      </p:sp>
      <p:sp>
        <p:nvSpPr>
          <p:cNvPr id="4" name="Slide Number Placeholder 3">
            <a:extLst>
              <a:ext uri="{FF2B5EF4-FFF2-40B4-BE49-F238E27FC236}">
                <a16:creationId xmlns:a16="http://schemas.microsoft.com/office/drawing/2014/main" id="{9517D96D-6875-09ED-AD4A-0FCBA31987C8}"/>
              </a:ext>
            </a:extLst>
          </p:cNvPr>
          <p:cNvSpPr>
            <a:spLocks noGrp="1"/>
          </p:cNvSpPr>
          <p:nvPr>
            <p:ph type="sldNum" sz="quarter" idx="12"/>
          </p:nvPr>
        </p:nvSpPr>
        <p:spPr/>
        <p:txBody>
          <a:bodyPr/>
          <a:lstStyle/>
          <a:p>
            <a:fld id="{2E02360C-A40E-417E-BD28-40AAEF0DDC85}" type="slidenum">
              <a:rPr lang="en-US" smtClean="0"/>
              <a:t>4</a:t>
            </a:fld>
            <a:endParaRPr lang="en-US"/>
          </a:p>
        </p:txBody>
      </p:sp>
    </p:spTree>
    <p:extLst>
      <p:ext uri="{BB962C8B-B14F-4D97-AF65-F5344CB8AC3E}">
        <p14:creationId xmlns:p14="http://schemas.microsoft.com/office/powerpoint/2010/main" val="39793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C87E01-9A62-FCA7-6BEF-34F501DFA29E}"/>
              </a:ext>
            </a:extLst>
          </p:cNvPr>
          <p:cNvSpPr>
            <a:spLocks noGrp="1"/>
          </p:cNvSpPr>
          <p:nvPr>
            <p:ph type="sldNum" sz="quarter" idx="12"/>
          </p:nvPr>
        </p:nvSpPr>
        <p:spPr/>
        <p:txBody>
          <a:bodyPr/>
          <a:lstStyle/>
          <a:p>
            <a:fld id="{2E02360C-A40E-417E-BD28-40AAEF0DDC85}" type="slidenum">
              <a:rPr lang="en-US" smtClean="0"/>
              <a:t>40</a:t>
            </a:fld>
            <a:endParaRPr lang="en-US"/>
          </a:p>
        </p:txBody>
      </p:sp>
    </p:spTree>
    <p:extLst>
      <p:ext uri="{BB962C8B-B14F-4D97-AF65-F5344CB8AC3E}">
        <p14:creationId xmlns:p14="http://schemas.microsoft.com/office/powerpoint/2010/main" val="538342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459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2: Ensure IAM password policy requires at least one number </a:t>
            </a:r>
          </a:p>
        </p:txBody>
      </p:sp>
      <p:sp>
        <p:nvSpPr>
          <p:cNvPr id="5" name="TextBox 4">
            <a:extLst>
              <a:ext uri="{FF2B5EF4-FFF2-40B4-BE49-F238E27FC236}">
                <a16:creationId xmlns:a16="http://schemas.microsoft.com/office/drawing/2014/main" id="{9C14B929-8760-DE86-DD3E-3756FFF77746}"/>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Member configs weak IAM password policies </a:t>
            </a:r>
          </a:p>
          <a:p>
            <a:pPr>
              <a:lnSpc>
                <a:spcPct val="150000"/>
              </a:lnSpc>
            </a:pPr>
            <a:r>
              <a:rPr lang="en-US" sz="2800">
                <a:latin typeface="Arial" panose="020B0604020202020204" pitchFamily="34" charset="0"/>
                <a:cs typeface="Arial" panose="020B0604020202020204" pitchFamily="34" charset="0"/>
              </a:rPr>
              <a:t>=&gt; Fail control IAM.14</a:t>
            </a:r>
          </a:p>
        </p:txBody>
      </p:sp>
      <p:sp>
        <p:nvSpPr>
          <p:cNvPr id="7" name="TextBox 6">
            <a:extLst>
              <a:ext uri="{FF2B5EF4-FFF2-40B4-BE49-F238E27FC236}">
                <a16:creationId xmlns:a16="http://schemas.microsoft.com/office/drawing/2014/main" id="{00499CF4-C750-8FC3-ADFF-C253D1F2886F}"/>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 mail </a:t>
            </a:r>
          </a:p>
          <a:p>
            <a:pPr marL="457200" indent="-457200">
              <a:lnSpc>
                <a:spcPct val="150000"/>
              </a:lnSpc>
              <a:buFontTx/>
              <a:buChar char="-"/>
            </a:pPr>
            <a:r>
              <a:rPr lang="en-US" sz="2800" err="1">
                <a:latin typeface="Arial" panose="020B0604020202020204" pitchFamily="34" charset="0"/>
                <a:cs typeface="Arial" panose="020B0604020202020204" pitchFamily="34" charset="0"/>
              </a:rPr>
              <a:t>Successfull</a:t>
            </a:r>
            <a:r>
              <a:rPr lang="en-US" sz="2800">
                <a:latin typeface="Arial" panose="020B0604020202020204" pitchFamily="34" charset="0"/>
                <a:cs typeface="Arial" panose="020B0604020202020204" pitchFamily="34" charset="0"/>
              </a:rPr>
              <a:t> automated remediation</a:t>
            </a:r>
          </a:p>
        </p:txBody>
      </p:sp>
      <p:sp>
        <p:nvSpPr>
          <p:cNvPr id="8" name="TextBox 7">
            <a:extLst>
              <a:ext uri="{FF2B5EF4-FFF2-40B4-BE49-F238E27FC236}">
                <a16:creationId xmlns:a16="http://schemas.microsoft.com/office/drawing/2014/main" id="{BF9E9170-3891-CCBD-6B61-8309A708099F}"/>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err="1">
                <a:latin typeface="Arial" panose="020B0604020202020204" pitchFamily="34" charset="0"/>
                <a:cs typeface="Arial" panose="020B0604020202020204" pitchFamily="34" charset="0"/>
              </a:rPr>
              <a:t>Acion</a:t>
            </a:r>
            <a:r>
              <a:rPr lang="en-US" sz="2800">
                <a:latin typeface="Arial" panose="020B0604020202020204" pitchFamily="34" charset="0"/>
                <a:cs typeface="Arial" panose="020B0604020202020204" pitchFamily="34" charset="0"/>
              </a:rPr>
              <a:t>: Monitor &amp; remediate</a:t>
            </a:r>
          </a:p>
        </p:txBody>
      </p:sp>
      <p:sp>
        <p:nvSpPr>
          <p:cNvPr id="2" name="Slide Number Placeholder 1">
            <a:extLst>
              <a:ext uri="{FF2B5EF4-FFF2-40B4-BE49-F238E27FC236}">
                <a16:creationId xmlns:a16="http://schemas.microsoft.com/office/drawing/2014/main" id="{858D773B-FA51-5F60-1A72-DEE5F0EA0E2A}"/>
              </a:ext>
            </a:extLst>
          </p:cNvPr>
          <p:cNvSpPr>
            <a:spLocks noGrp="1"/>
          </p:cNvSpPr>
          <p:nvPr>
            <p:ph type="sldNum" sz="quarter" idx="12"/>
          </p:nvPr>
        </p:nvSpPr>
        <p:spPr/>
        <p:txBody>
          <a:bodyPr/>
          <a:lstStyle/>
          <a:p>
            <a:fld id="{2E02360C-A40E-417E-BD28-40AAEF0DDC85}" type="slidenum">
              <a:rPr lang="en-US" smtClean="0"/>
              <a:t>42</a:t>
            </a:fld>
            <a:endParaRPr lang="en-US"/>
          </a:p>
        </p:txBody>
      </p:sp>
    </p:spTree>
    <p:extLst>
      <p:ext uri="{BB962C8B-B14F-4D97-AF65-F5344CB8AC3E}">
        <p14:creationId xmlns:p14="http://schemas.microsoft.com/office/powerpoint/2010/main" val="2888692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CE2932-96A8-2758-2E18-EE7441CBB71A}"/>
              </a:ext>
            </a:extLst>
          </p:cNvPr>
          <p:cNvSpPr>
            <a:spLocks noGrp="1"/>
          </p:cNvSpPr>
          <p:nvPr>
            <p:ph type="sldNum" sz="quarter" idx="12"/>
          </p:nvPr>
        </p:nvSpPr>
        <p:spPr/>
        <p:txBody>
          <a:bodyPr/>
          <a:lstStyle/>
          <a:p>
            <a:fld id="{2E02360C-A40E-417E-BD28-40AAEF0DDC85}" type="slidenum">
              <a:rPr lang="en-US" smtClean="0"/>
              <a:t>43</a:t>
            </a:fld>
            <a:endParaRPr lang="en-US"/>
          </a:p>
        </p:txBody>
      </p:sp>
    </p:spTree>
    <p:extLst>
      <p:ext uri="{BB962C8B-B14F-4D97-AF65-F5344CB8AC3E}">
        <p14:creationId xmlns:p14="http://schemas.microsoft.com/office/powerpoint/2010/main" val="3418257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3: RDS DB clusters should be configured for multiple AZs</a:t>
            </a:r>
          </a:p>
        </p:txBody>
      </p:sp>
      <p:sp>
        <p:nvSpPr>
          <p:cNvPr id="3" name="TextBox 2">
            <a:extLst>
              <a:ext uri="{FF2B5EF4-FFF2-40B4-BE49-F238E27FC236}">
                <a16:creationId xmlns:a16="http://schemas.microsoft.com/office/drawing/2014/main" id="{75ED21B8-3422-04A7-4ACD-551B8695BEE4}"/>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Admin has a RDS DB instance in only one </a:t>
            </a:r>
            <a:r>
              <a:rPr lang="en-US" sz="2800" err="1">
                <a:latin typeface="Arial" panose="020B0604020202020204" pitchFamily="34" charset="0"/>
                <a:cs typeface="Arial" panose="020B0604020202020204" pitchFamily="34" charset="0"/>
              </a:rPr>
              <a:t>Availablity</a:t>
            </a:r>
            <a:r>
              <a:rPr lang="en-US" sz="2800">
                <a:latin typeface="Arial" panose="020B0604020202020204" pitchFamily="34" charset="0"/>
                <a:cs typeface="Arial" panose="020B0604020202020204" pitchFamily="34" charset="0"/>
              </a:rPr>
              <a:t> Zone.</a:t>
            </a:r>
          </a:p>
          <a:p>
            <a:pPr>
              <a:lnSpc>
                <a:spcPct val="150000"/>
              </a:lnSpc>
            </a:pPr>
            <a:r>
              <a:rPr lang="en-US" sz="2800">
                <a:latin typeface="Arial" panose="020B0604020202020204" pitchFamily="34" charset="0"/>
                <a:cs typeface="Arial" panose="020B0604020202020204" pitchFamily="34" charset="0"/>
              </a:rPr>
              <a:t>=&gt; Fail control RDS.5</a:t>
            </a:r>
          </a:p>
        </p:txBody>
      </p:sp>
      <p:sp>
        <p:nvSpPr>
          <p:cNvPr id="4" name="TextBox 3">
            <a:extLst>
              <a:ext uri="{FF2B5EF4-FFF2-40B4-BE49-F238E27FC236}">
                <a16:creationId xmlns:a16="http://schemas.microsoft.com/office/drawing/2014/main" id="{4089A902-9DEA-B11B-AA6C-135769A70D44}"/>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 mail </a:t>
            </a:r>
          </a:p>
          <a:p>
            <a:pPr marL="457200" indent="-457200">
              <a:lnSpc>
                <a:spcPct val="150000"/>
              </a:lnSpc>
              <a:buFontTx/>
              <a:buChar char="-"/>
            </a:pPr>
            <a:r>
              <a:rPr lang="en-US" sz="2800" err="1">
                <a:latin typeface="Arial" panose="020B0604020202020204" pitchFamily="34" charset="0"/>
                <a:cs typeface="Arial" panose="020B0604020202020204" pitchFamily="34" charset="0"/>
              </a:rPr>
              <a:t>Successfull</a:t>
            </a:r>
            <a:r>
              <a:rPr lang="en-US" sz="2800">
                <a:latin typeface="Arial" panose="020B0604020202020204" pitchFamily="34" charset="0"/>
                <a:cs typeface="Arial" panose="020B0604020202020204" pitchFamily="34" charset="0"/>
              </a:rPr>
              <a:t> automated remediation</a:t>
            </a:r>
          </a:p>
        </p:txBody>
      </p:sp>
      <p:sp>
        <p:nvSpPr>
          <p:cNvPr id="5" name="TextBox 4">
            <a:extLst>
              <a:ext uri="{FF2B5EF4-FFF2-40B4-BE49-F238E27FC236}">
                <a16:creationId xmlns:a16="http://schemas.microsoft.com/office/drawing/2014/main" id="{76C82BD2-4DDF-B82E-CF47-D710127825A8}"/>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err="1">
                <a:latin typeface="Arial" panose="020B0604020202020204" pitchFamily="34" charset="0"/>
                <a:cs typeface="Arial" panose="020B0604020202020204" pitchFamily="34" charset="0"/>
              </a:rPr>
              <a:t>Acion</a:t>
            </a:r>
            <a:r>
              <a:rPr lang="en-US" sz="2800">
                <a:latin typeface="Arial" panose="020B0604020202020204" pitchFamily="34" charset="0"/>
                <a:cs typeface="Arial" panose="020B0604020202020204" pitchFamily="34" charset="0"/>
              </a:rPr>
              <a:t>: Monitor &amp; remediate</a:t>
            </a:r>
          </a:p>
        </p:txBody>
      </p:sp>
      <p:sp>
        <p:nvSpPr>
          <p:cNvPr id="2" name="Slide Number Placeholder 1">
            <a:extLst>
              <a:ext uri="{FF2B5EF4-FFF2-40B4-BE49-F238E27FC236}">
                <a16:creationId xmlns:a16="http://schemas.microsoft.com/office/drawing/2014/main" id="{A09CCA75-E116-6A2E-816A-8EC1B7D61E10}"/>
              </a:ext>
            </a:extLst>
          </p:cNvPr>
          <p:cNvSpPr>
            <a:spLocks noGrp="1"/>
          </p:cNvSpPr>
          <p:nvPr>
            <p:ph type="sldNum" sz="quarter" idx="12"/>
          </p:nvPr>
        </p:nvSpPr>
        <p:spPr/>
        <p:txBody>
          <a:bodyPr/>
          <a:lstStyle/>
          <a:p>
            <a:fld id="{2E02360C-A40E-417E-BD28-40AAEF0DDC85}" type="slidenum">
              <a:rPr lang="en-US" smtClean="0"/>
              <a:t>44</a:t>
            </a:fld>
            <a:endParaRPr lang="en-US"/>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9EF5DBD-3997-01E7-6073-084733507C83}"/>
                  </a:ext>
                </a:extLst>
              </p14:cNvPr>
              <p14:cNvContentPartPr/>
              <p14:nvPr/>
            </p14:nvContentPartPr>
            <p14:xfrm>
              <a:off x="-1376710" y="589548"/>
              <a:ext cx="360" cy="360"/>
            </p14:xfrm>
          </p:contentPart>
        </mc:Choice>
        <mc:Fallback xmlns="">
          <p:pic>
            <p:nvPicPr>
              <p:cNvPr id="7" name="Ink 6">
                <a:extLst>
                  <a:ext uri="{FF2B5EF4-FFF2-40B4-BE49-F238E27FC236}">
                    <a16:creationId xmlns:a16="http://schemas.microsoft.com/office/drawing/2014/main" id="{79EF5DBD-3997-01E7-6073-084733507C83}"/>
                  </a:ext>
                </a:extLst>
              </p:cNvPr>
              <p:cNvPicPr/>
              <p:nvPr/>
            </p:nvPicPr>
            <p:blipFill>
              <a:blip r:embed="rId3"/>
              <a:stretch>
                <a:fillRect/>
              </a:stretch>
            </p:blipFill>
            <p:spPr>
              <a:xfrm>
                <a:off x="-1385710" y="580548"/>
                <a:ext cx="18000" cy="18000"/>
              </a:xfrm>
              <a:prstGeom prst="rect">
                <a:avLst/>
              </a:prstGeom>
            </p:spPr>
          </p:pic>
        </mc:Fallback>
      </mc:AlternateContent>
    </p:spTree>
    <p:extLst>
      <p:ext uri="{BB962C8B-B14F-4D97-AF65-F5344CB8AC3E}">
        <p14:creationId xmlns:p14="http://schemas.microsoft.com/office/powerpoint/2010/main" val="2907928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A8E03F-D03E-57D1-3547-F989AF6CC6EF}"/>
              </a:ext>
            </a:extLst>
          </p:cNvPr>
          <p:cNvSpPr>
            <a:spLocks noGrp="1"/>
          </p:cNvSpPr>
          <p:nvPr>
            <p:ph type="sldNum" sz="quarter" idx="12"/>
          </p:nvPr>
        </p:nvSpPr>
        <p:spPr/>
        <p:txBody>
          <a:bodyPr/>
          <a:lstStyle/>
          <a:p>
            <a:fld id="{2E02360C-A40E-417E-BD28-40AAEF0DDC85}" type="slidenum">
              <a:rPr lang="en-US" smtClean="0"/>
              <a:t>45</a:t>
            </a:fld>
            <a:endParaRPr lang="en-US"/>
          </a:p>
        </p:txBody>
      </p:sp>
    </p:spTree>
    <p:extLst>
      <p:ext uri="{BB962C8B-B14F-4D97-AF65-F5344CB8AC3E}">
        <p14:creationId xmlns:p14="http://schemas.microsoft.com/office/powerpoint/2010/main" val="1175395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4: EBS default encryption should be enabled  </a:t>
            </a:r>
          </a:p>
        </p:txBody>
      </p:sp>
      <p:sp>
        <p:nvSpPr>
          <p:cNvPr id="2" name="TextBox 1">
            <a:extLst>
              <a:ext uri="{FF2B5EF4-FFF2-40B4-BE49-F238E27FC236}">
                <a16:creationId xmlns:a16="http://schemas.microsoft.com/office/drawing/2014/main" id="{F8841344-7962-AD0F-065F-53677A0943AC}"/>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Member has an unencrypted EBS volume.</a:t>
            </a:r>
          </a:p>
          <a:p>
            <a:pPr>
              <a:lnSpc>
                <a:spcPct val="150000"/>
              </a:lnSpc>
            </a:pPr>
            <a:r>
              <a:rPr lang="en-US" sz="2800">
                <a:latin typeface="Arial" panose="020B0604020202020204" pitchFamily="34" charset="0"/>
                <a:cs typeface="Arial" panose="020B0604020202020204" pitchFamily="34" charset="0"/>
              </a:rPr>
              <a:t>=&gt; Fail control EC2.7</a:t>
            </a:r>
          </a:p>
        </p:txBody>
      </p:sp>
      <p:sp>
        <p:nvSpPr>
          <p:cNvPr id="4" name="TextBox 3">
            <a:extLst>
              <a:ext uri="{FF2B5EF4-FFF2-40B4-BE49-F238E27FC236}">
                <a16:creationId xmlns:a16="http://schemas.microsoft.com/office/drawing/2014/main" id="{CF156851-12A4-77A7-767C-9B6E20A13219}"/>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admin-member mail </a:t>
            </a:r>
          </a:p>
          <a:p>
            <a:pPr marL="457200" indent="-457200">
              <a:lnSpc>
                <a:spcPct val="150000"/>
              </a:lnSpc>
              <a:buFontTx/>
              <a:buChar char="-"/>
            </a:pPr>
            <a:r>
              <a:rPr lang="en-US" sz="2800" err="1">
                <a:latin typeface="Arial" panose="020B0604020202020204" pitchFamily="34" charset="0"/>
                <a:cs typeface="Arial" panose="020B0604020202020204" pitchFamily="34" charset="0"/>
              </a:rPr>
              <a:t>Successfull</a:t>
            </a:r>
            <a:r>
              <a:rPr lang="en-US" sz="2800">
                <a:latin typeface="Arial" panose="020B0604020202020204" pitchFamily="34" charset="0"/>
                <a:cs typeface="Arial" panose="020B0604020202020204" pitchFamily="34" charset="0"/>
              </a:rPr>
              <a:t> automated remediation</a:t>
            </a:r>
          </a:p>
        </p:txBody>
      </p:sp>
      <p:sp>
        <p:nvSpPr>
          <p:cNvPr id="5" name="TextBox 4">
            <a:extLst>
              <a:ext uri="{FF2B5EF4-FFF2-40B4-BE49-F238E27FC236}">
                <a16:creationId xmlns:a16="http://schemas.microsoft.com/office/drawing/2014/main" id="{98867888-1308-749D-A53F-4A3CF180832C}"/>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err="1">
                <a:latin typeface="Arial" panose="020B0604020202020204" pitchFamily="34" charset="0"/>
                <a:cs typeface="Arial" panose="020B0604020202020204" pitchFamily="34" charset="0"/>
              </a:rPr>
              <a:t>Acion</a:t>
            </a:r>
            <a:r>
              <a:rPr lang="en-US" sz="2800">
                <a:latin typeface="Arial" panose="020B0604020202020204" pitchFamily="34" charset="0"/>
                <a:cs typeface="Arial" panose="020B0604020202020204" pitchFamily="34" charset="0"/>
              </a:rPr>
              <a:t>: Monitor &amp; remediate</a:t>
            </a:r>
          </a:p>
        </p:txBody>
      </p:sp>
      <p:sp>
        <p:nvSpPr>
          <p:cNvPr id="3" name="Slide Number Placeholder 2">
            <a:extLst>
              <a:ext uri="{FF2B5EF4-FFF2-40B4-BE49-F238E27FC236}">
                <a16:creationId xmlns:a16="http://schemas.microsoft.com/office/drawing/2014/main" id="{488A8B00-0F39-9920-37CB-BCEF237C882F}"/>
              </a:ext>
            </a:extLst>
          </p:cNvPr>
          <p:cNvSpPr>
            <a:spLocks noGrp="1"/>
          </p:cNvSpPr>
          <p:nvPr>
            <p:ph type="sldNum" sz="quarter" idx="12"/>
          </p:nvPr>
        </p:nvSpPr>
        <p:spPr/>
        <p:txBody>
          <a:bodyPr/>
          <a:lstStyle/>
          <a:p>
            <a:fld id="{2E02360C-A40E-417E-BD28-40AAEF0DDC85}" type="slidenum">
              <a:rPr lang="en-US" smtClean="0"/>
              <a:t>46</a:t>
            </a:fld>
            <a:endParaRPr lang="en-US"/>
          </a:p>
        </p:txBody>
      </p:sp>
    </p:spTree>
    <p:extLst>
      <p:ext uri="{BB962C8B-B14F-4D97-AF65-F5344CB8AC3E}">
        <p14:creationId xmlns:p14="http://schemas.microsoft.com/office/powerpoint/2010/main" val="1211951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09B99-DD7D-67EC-73C4-1071A6AD013B}"/>
              </a:ext>
            </a:extLst>
          </p:cNvPr>
          <p:cNvSpPr>
            <a:spLocks noGrp="1"/>
          </p:cNvSpPr>
          <p:nvPr>
            <p:ph type="sldNum" sz="quarter" idx="12"/>
          </p:nvPr>
        </p:nvSpPr>
        <p:spPr/>
        <p:txBody>
          <a:bodyPr/>
          <a:lstStyle/>
          <a:p>
            <a:fld id="{2E02360C-A40E-417E-BD28-40AAEF0DDC85}" type="slidenum">
              <a:rPr lang="en-US" smtClean="0"/>
              <a:t>47</a:t>
            </a:fld>
            <a:endParaRPr lang="en-US"/>
          </a:p>
        </p:txBody>
      </p:sp>
    </p:spTree>
    <p:extLst>
      <p:ext uri="{BB962C8B-B14F-4D97-AF65-F5344CB8AC3E}">
        <p14:creationId xmlns:p14="http://schemas.microsoft.com/office/powerpoint/2010/main" val="3314136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1305165"/>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5: S3 general purpose buckets should have block public access settings enabled </a:t>
            </a:r>
          </a:p>
        </p:txBody>
      </p:sp>
      <p:sp>
        <p:nvSpPr>
          <p:cNvPr id="2" name="TextBox 1">
            <a:extLst>
              <a:ext uri="{FF2B5EF4-FFF2-40B4-BE49-F238E27FC236}">
                <a16:creationId xmlns:a16="http://schemas.microsoft.com/office/drawing/2014/main" id="{FFB8560B-3A0F-FE47-A313-90267D8B4CAF}"/>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Member has a S3 bucket with public </a:t>
            </a:r>
            <a:r>
              <a:rPr lang="en-US" sz="2800" err="1">
                <a:latin typeface="Arial" panose="020B0604020202020204" pitchFamily="34" charset="0"/>
                <a:cs typeface="Arial" panose="020B0604020202020204" pitchFamily="34" charset="0"/>
              </a:rPr>
              <a:t>acces</a:t>
            </a:r>
            <a:r>
              <a:rPr lang="en-US" sz="2800">
                <a:latin typeface="Arial" panose="020B0604020202020204" pitchFamily="34" charset="0"/>
                <a:cs typeface="Arial" panose="020B0604020202020204" pitchFamily="34" charset="0"/>
              </a:rPr>
              <a:t>.</a:t>
            </a:r>
          </a:p>
          <a:p>
            <a:pPr>
              <a:lnSpc>
                <a:spcPct val="150000"/>
              </a:lnSpc>
            </a:pPr>
            <a:r>
              <a:rPr lang="en-US" sz="2800">
                <a:latin typeface="Arial" panose="020B0604020202020204" pitchFamily="34" charset="0"/>
                <a:cs typeface="Arial" panose="020B0604020202020204" pitchFamily="34" charset="0"/>
              </a:rPr>
              <a:t>=&gt; Fail control S3.1</a:t>
            </a:r>
          </a:p>
        </p:txBody>
      </p:sp>
      <p:sp>
        <p:nvSpPr>
          <p:cNvPr id="4" name="TextBox 3">
            <a:extLst>
              <a:ext uri="{FF2B5EF4-FFF2-40B4-BE49-F238E27FC236}">
                <a16:creationId xmlns:a16="http://schemas.microsoft.com/office/drawing/2014/main" id="{EA443535-698F-EFE6-129D-9FD647E0D3BD}"/>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admin-member mail </a:t>
            </a:r>
          </a:p>
          <a:p>
            <a:pPr marL="457200" indent="-457200">
              <a:lnSpc>
                <a:spcPct val="150000"/>
              </a:lnSpc>
              <a:buFontTx/>
              <a:buChar char="-"/>
            </a:pPr>
            <a:r>
              <a:rPr lang="en-US" sz="2800" err="1">
                <a:latin typeface="Arial" panose="020B0604020202020204" pitchFamily="34" charset="0"/>
                <a:cs typeface="Arial" panose="020B0604020202020204" pitchFamily="34" charset="0"/>
              </a:rPr>
              <a:t>Successfull</a:t>
            </a:r>
            <a:r>
              <a:rPr lang="en-US" sz="2800">
                <a:latin typeface="Arial" panose="020B0604020202020204" pitchFamily="34" charset="0"/>
                <a:cs typeface="Arial" panose="020B0604020202020204" pitchFamily="34" charset="0"/>
              </a:rPr>
              <a:t> automated remediation</a:t>
            </a:r>
          </a:p>
        </p:txBody>
      </p:sp>
      <p:sp>
        <p:nvSpPr>
          <p:cNvPr id="5" name="TextBox 4">
            <a:extLst>
              <a:ext uri="{FF2B5EF4-FFF2-40B4-BE49-F238E27FC236}">
                <a16:creationId xmlns:a16="http://schemas.microsoft.com/office/drawing/2014/main" id="{C87D4E1C-C2EE-8E34-64DF-76B4CFD31768}"/>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err="1">
                <a:latin typeface="Arial" panose="020B0604020202020204" pitchFamily="34" charset="0"/>
                <a:cs typeface="Arial" panose="020B0604020202020204" pitchFamily="34" charset="0"/>
              </a:rPr>
              <a:t>Acion</a:t>
            </a:r>
            <a:r>
              <a:rPr lang="en-US" sz="2800">
                <a:latin typeface="Arial" panose="020B0604020202020204" pitchFamily="34" charset="0"/>
                <a:cs typeface="Arial" panose="020B0604020202020204" pitchFamily="34" charset="0"/>
              </a:rPr>
              <a:t>: Monitor &amp; remediate</a:t>
            </a:r>
          </a:p>
        </p:txBody>
      </p:sp>
      <p:sp>
        <p:nvSpPr>
          <p:cNvPr id="3" name="Slide Number Placeholder 2">
            <a:extLst>
              <a:ext uri="{FF2B5EF4-FFF2-40B4-BE49-F238E27FC236}">
                <a16:creationId xmlns:a16="http://schemas.microsoft.com/office/drawing/2014/main" id="{E3DCA2D9-A0E3-7FC3-FE88-90929246A530}"/>
              </a:ext>
            </a:extLst>
          </p:cNvPr>
          <p:cNvSpPr>
            <a:spLocks noGrp="1"/>
          </p:cNvSpPr>
          <p:nvPr>
            <p:ph type="sldNum" sz="quarter" idx="12"/>
          </p:nvPr>
        </p:nvSpPr>
        <p:spPr/>
        <p:txBody>
          <a:bodyPr/>
          <a:lstStyle/>
          <a:p>
            <a:fld id="{2E02360C-A40E-417E-BD28-40AAEF0DDC85}" type="slidenum">
              <a:rPr lang="en-US" smtClean="0"/>
              <a:t>48</a:t>
            </a:fld>
            <a:endParaRPr lang="en-US"/>
          </a:p>
        </p:txBody>
      </p:sp>
    </p:spTree>
    <p:extLst>
      <p:ext uri="{BB962C8B-B14F-4D97-AF65-F5344CB8AC3E}">
        <p14:creationId xmlns:p14="http://schemas.microsoft.com/office/powerpoint/2010/main" val="1316173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8055F0-3972-2C9A-4D1E-64F1482396EA}"/>
              </a:ext>
            </a:extLst>
          </p:cNvPr>
          <p:cNvSpPr>
            <a:spLocks noGrp="1"/>
          </p:cNvSpPr>
          <p:nvPr>
            <p:ph type="sldNum" sz="quarter" idx="12"/>
          </p:nvPr>
        </p:nvSpPr>
        <p:spPr/>
        <p:txBody>
          <a:bodyPr/>
          <a:lstStyle/>
          <a:p>
            <a:fld id="{2E02360C-A40E-417E-BD28-40AAEF0DDC85}" type="slidenum">
              <a:rPr lang="en-US" smtClean="0"/>
              <a:t>49</a:t>
            </a:fld>
            <a:endParaRPr lang="en-US"/>
          </a:p>
        </p:txBody>
      </p:sp>
    </p:spTree>
    <p:extLst>
      <p:ext uri="{BB962C8B-B14F-4D97-AF65-F5344CB8AC3E}">
        <p14:creationId xmlns:p14="http://schemas.microsoft.com/office/powerpoint/2010/main" val="189245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CSPM explained</a:t>
            </a:r>
          </a:p>
        </p:txBody>
      </p:sp>
      <p:sp>
        <p:nvSpPr>
          <p:cNvPr id="12" name="TextBox 11">
            <a:extLst>
              <a:ext uri="{FF2B5EF4-FFF2-40B4-BE49-F238E27FC236}">
                <a16:creationId xmlns:a16="http://schemas.microsoft.com/office/drawing/2014/main" id="{7FD5BC76-EED1-3E9D-EEE0-219A75F0AAB2}"/>
              </a:ext>
            </a:extLst>
          </p:cNvPr>
          <p:cNvSpPr txBox="1"/>
          <p:nvPr/>
        </p:nvSpPr>
        <p:spPr>
          <a:xfrm>
            <a:off x="1" y="2120949"/>
            <a:ext cx="5028694" cy="2616101"/>
          </a:xfrm>
          <a:prstGeom prst="rect">
            <a:avLst/>
          </a:prstGeom>
          <a:noFill/>
        </p:spPr>
        <p:txBody>
          <a:bodyPr wrap="square">
            <a:spAutoFit/>
          </a:bodyPr>
          <a:lstStyle/>
          <a:p>
            <a:pPr algn="l"/>
            <a:r>
              <a:rPr lang="en-US" sz="2800">
                <a:solidFill>
                  <a:srgbClr val="000000"/>
                </a:solidFill>
                <a:latin typeface="Arial" panose="020B0604020202020204" pitchFamily="34" charset="0"/>
                <a:cs typeface="Arial" panose="020B0604020202020204" pitchFamily="34" charset="0"/>
              </a:rPr>
              <a:t>I</a:t>
            </a:r>
            <a:r>
              <a:rPr lang="en-US" sz="2800" b="0" i="0">
                <a:solidFill>
                  <a:srgbClr val="000000"/>
                </a:solidFill>
                <a:effectLst/>
                <a:latin typeface="Arial" panose="020B0604020202020204" pitchFamily="34" charset="0"/>
                <a:cs typeface="Arial" panose="020B0604020202020204" pitchFamily="34" charset="0"/>
              </a:rPr>
              <a:t>dentify, remediate risks by:</a:t>
            </a:r>
          </a:p>
          <a:p>
            <a:pPr marL="800100" lvl="1" indent="-342900">
              <a:buFont typeface="Arial" panose="020B0604020202020204" pitchFamily="34" charset="0"/>
              <a:buChar char="•"/>
            </a:pPr>
            <a:r>
              <a:rPr lang="en-US" sz="2800" b="0" i="0">
                <a:solidFill>
                  <a:srgbClr val="000000"/>
                </a:solidFill>
                <a:effectLst/>
                <a:latin typeface="Arial" panose="020B0604020202020204" pitchFamily="34" charset="0"/>
                <a:cs typeface="Arial" panose="020B0604020202020204" pitchFamily="34" charset="0"/>
              </a:rPr>
              <a:t>visibility</a:t>
            </a:r>
          </a:p>
          <a:p>
            <a:pPr marL="800100" lvl="1" indent="-342900">
              <a:buFont typeface="Arial" panose="020B0604020202020204" pitchFamily="34" charset="0"/>
              <a:buChar char="•"/>
            </a:pPr>
            <a:r>
              <a:rPr lang="en-US" sz="2800" b="0" i="0">
                <a:solidFill>
                  <a:srgbClr val="000000"/>
                </a:solidFill>
                <a:effectLst/>
                <a:latin typeface="Arial" panose="020B0604020202020204" pitchFamily="34" charset="0"/>
                <a:cs typeface="Arial" panose="020B0604020202020204" pitchFamily="34" charset="0"/>
              </a:rPr>
              <a:t>uninterrupted monitoring</a:t>
            </a:r>
          </a:p>
          <a:p>
            <a:pPr marL="800100" lvl="1" indent="-342900">
              <a:buFont typeface="Arial" panose="020B0604020202020204" pitchFamily="34" charset="0"/>
              <a:buChar char="•"/>
            </a:pPr>
            <a:r>
              <a:rPr lang="en-US" sz="2800" b="0" i="0">
                <a:solidFill>
                  <a:srgbClr val="000000"/>
                </a:solidFill>
                <a:effectLst/>
                <a:latin typeface="Arial" panose="020B0604020202020204" pitchFamily="34" charset="0"/>
                <a:cs typeface="Arial" panose="020B0604020202020204" pitchFamily="34" charset="0"/>
              </a:rPr>
              <a:t>threat detection</a:t>
            </a:r>
          </a:p>
          <a:p>
            <a:pPr marL="800100" lvl="1" indent="-342900">
              <a:buFont typeface="Arial" panose="020B0604020202020204" pitchFamily="34" charset="0"/>
              <a:buChar char="•"/>
            </a:pPr>
            <a:r>
              <a:rPr lang="en-US" sz="2800" b="0" i="0">
                <a:solidFill>
                  <a:srgbClr val="000000"/>
                </a:solidFill>
                <a:effectLst/>
                <a:latin typeface="Arial" panose="020B0604020202020204" pitchFamily="34" charset="0"/>
                <a:cs typeface="Arial" panose="020B0604020202020204" pitchFamily="34" charset="0"/>
              </a:rPr>
              <a:t>remediation workflows</a:t>
            </a:r>
            <a:endParaRPr lang="en-US" sz="2800">
              <a:solidFill>
                <a:srgbClr val="000000"/>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40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A82795B-B384-BE40-EB82-602B3D7D3C75}"/>
              </a:ext>
            </a:extLst>
          </p:cNvPr>
          <p:cNvSpPr txBox="1"/>
          <p:nvPr/>
        </p:nvSpPr>
        <p:spPr>
          <a:xfrm>
            <a:off x="6542123" y="2474892"/>
            <a:ext cx="5652796" cy="954107"/>
          </a:xfrm>
          <a:prstGeom prst="rect">
            <a:avLst/>
          </a:prstGeom>
          <a:noFill/>
        </p:spPr>
        <p:txBody>
          <a:bodyPr wrap="square">
            <a:spAutoFit/>
          </a:bodyPr>
          <a:lstStyle/>
          <a:p>
            <a:pPr algn="ctr"/>
            <a:r>
              <a:rPr lang="en-US" sz="2800">
                <a:latin typeface="Arial" panose="020B0604020202020204" pitchFamily="34" charset="0"/>
                <a:cs typeface="Arial" panose="020B0604020202020204" pitchFamily="34" charset="0"/>
              </a:rPr>
              <a:t>misconfigs in</a:t>
            </a:r>
          </a:p>
          <a:p>
            <a:pPr algn="ctr"/>
            <a:r>
              <a:rPr lang="en-US" sz="2800">
                <a:latin typeface="Arial" panose="020B0604020202020204" pitchFamily="34" charset="0"/>
                <a:cs typeface="Arial" panose="020B0604020202020204" pitchFamily="34" charset="0"/>
              </a:rPr>
              <a:t>cloud environments/infrastructure</a:t>
            </a:r>
          </a:p>
        </p:txBody>
      </p:sp>
      <p:sp>
        <p:nvSpPr>
          <p:cNvPr id="9" name="TextBox 8">
            <a:extLst>
              <a:ext uri="{FF2B5EF4-FFF2-40B4-BE49-F238E27FC236}">
                <a16:creationId xmlns:a16="http://schemas.microsoft.com/office/drawing/2014/main" id="{40F216F2-70B6-947F-60FD-904D6E39865C}"/>
              </a:ext>
            </a:extLst>
          </p:cNvPr>
          <p:cNvSpPr txBox="1"/>
          <p:nvPr/>
        </p:nvSpPr>
        <p:spPr>
          <a:xfrm>
            <a:off x="5040469" y="2802005"/>
            <a:ext cx="155363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search for</a:t>
            </a:r>
          </a:p>
        </p:txBody>
      </p:sp>
      <p:grpSp>
        <p:nvGrpSpPr>
          <p:cNvPr id="30" name="Group 29">
            <a:extLst>
              <a:ext uri="{FF2B5EF4-FFF2-40B4-BE49-F238E27FC236}">
                <a16:creationId xmlns:a16="http://schemas.microsoft.com/office/drawing/2014/main" id="{CA83EB4D-2BAC-888F-BBA5-8F348D67DE16}"/>
              </a:ext>
            </a:extLst>
          </p:cNvPr>
          <p:cNvGrpSpPr/>
          <p:nvPr/>
        </p:nvGrpSpPr>
        <p:grpSpPr>
          <a:xfrm>
            <a:off x="9405844" y="3428999"/>
            <a:ext cx="1222817" cy="1105853"/>
            <a:chOff x="8472196" y="3811905"/>
            <a:chExt cx="1222817" cy="1105853"/>
          </a:xfrm>
        </p:grpSpPr>
        <p:cxnSp>
          <p:nvCxnSpPr>
            <p:cNvPr id="16" name="Straight Connector 15">
              <a:extLst>
                <a:ext uri="{FF2B5EF4-FFF2-40B4-BE49-F238E27FC236}">
                  <a16:creationId xmlns:a16="http://schemas.microsoft.com/office/drawing/2014/main" id="{568D3966-4591-14F0-6A73-408DDCF415F2}"/>
                </a:ext>
              </a:extLst>
            </p:cNvPr>
            <p:cNvCxnSpPr>
              <a:cxnSpLocks/>
            </p:cNvCxnSpPr>
            <p:nvPr/>
          </p:nvCxnSpPr>
          <p:spPr>
            <a:xfrm>
              <a:off x="8472196" y="3818826"/>
              <a:ext cx="0" cy="9182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8176C82-311C-3CF5-C873-0F7E8B2A6084}"/>
                </a:ext>
              </a:extLst>
            </p:cNvPr>
            <p:cNvCxnSpPr/>
            <p:nvPr/>
          </p:nvCxnSpPr>
          <p:spPr>
            <a:xfrm>
              <a:off x="8472196" y="4021494"/>
              <a:ext cx="2985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5060324-E2FC-27C4-F937-8D492A8CCD4F}"/>
                </a:ext>
              </a:extLst>
            </p:cNvPr>
            <p:cNvCxnSpPr/>
            <p:nvPr/>
          </p:nvCxnSpPr>
          <p:spPr>
            <a:xfrm>
              <a:off x="8472196" y="4377360"/>
              <a:ext cx="2985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5971779-A2B4-D055-E236-F102F92214F9}"/>
                </a:ext>
              </a:extLst>
            </p:cNvPr>
            <p:cNvCxnSpPr/>
            <p:nvPr/>
          </p:nvCxnSpPr>
          <p:spPr>
            <a:xfrm>
              <a:off x="8484637" y="4737050"/>
              <a:ext cx="298580"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190633D-1956-434D-77E6-31F36E9D4E46}"/>
                </a:ext>
              </a:extLst>
            </p:cNvPr>
            <p:cNvSpPr txBox="1"/>
            <p:nvPr/>
          </p:nvSpPr>
          <p:spPr>
            <a:xfrm>
              <a:off x="8566024" y="3811905"/>
              <a:ext cx="1061086" cy="400110"/>
            </a:xfrm>
            <a:prstGeom prst="rect">
              <a:avLst/>
            </a:prstGeom>
            <a:noFill/>
          </p:spPr>
          <p:txBody>
            <a:bodyPr wrap="square">
              <a:spAutoFit/>
            </a:bodyPr>
            <a:lstStyle/>
            <a:p>
              <a:pPr algn="ctr"/>
              <a:r>
                <a:rPr lang="en-US" sz="2000">
                  <a:latin typeface="Arial" panose="020B0604020202020204" pitchFamily="34" charset="0"/>
                  <a:cs typeface="Arial" panose="020B0604020202020204" pitchFamily="34" charset="0"/>
                </a:rPr>
                <a:t>IaaS</a:t>
              </a:r>
            </a:p>
          </p:txBody>
        </p:sp>
        <p:sp>
          <p:nvSpPr>
            <p:cNvPr id="24" name="TextBox 23">
              <a:extLst>
                <a:ext uri="{FF2B5EF4-FFF2-40B4-BE49-F238E27FC236}">
                  <a16:creationId xmlns:a16="http://schemas.microsoft.com/office/drawing/2014/main" id="{B35C37F6-6134-BFE4-EAB5-E4AB874C037E}"/>
                </a:ext>
              </a:extLst>
            </p:cNvPr>
            <p:cNvSpPr txBox="1"/>
            <p:nvPr/>
          </p:nvSpPr>
          <p:spPr>
            <a:xfrm>
              <a:off x="8633927" y="4155548"/>
              <a:ext cx="1061086" cy="400110"/>
            </a:xfrm>
            <a:prstGeom prst="rect">
              <a:avLst/>
            </a:prstGeom>
            <a:noFill/>
          </p:spPr>
          <p:txBody>
            <a:bodyPr wrap="square">
              <a:spAutoFit/>
            </a:bodyPr>
            <a:lstStyle/>
            <a:p>
              <a:pPr algn="ctr"/>
              <a:r>
                <a:rPr lang="en-US" sz="2000">
                  <a:latin typeface="Arial" panose="020B0604020202020204" pitchFamily="34" charset="0"/>
                  <a:cs typeface="Arial" panose="020B0604020202020204" pitchFamily="34" charset="0"/>
                </a:rPr>
                <a:t>PaaS</a:t>
              </a:r>
            </a:p>
          </p:txBody>
        </p:sp>
        <p:sp>
          <p:nvSpPr>
            <p:cNvPr id="27" name="TextBox 26">
              <a:extLst>
                <a:ext uri="{FF2B5EF4-FFF2-40B4-BE49-F238E27FC236}">
                  <a16:creationId xmlns:a16="http://schemas.microsoft.com/office/drawing/2014/main" id="{B8DEC1B2-2482-0C84-3CE1-BEAC68F4802C}"/>
                </a:ext>
              </a:extLst>
            </p:cNvPr>
            <p:cNvSpPr txBox="1"/>
            <p:nvPr/>
          </p:nvSpPr>
          <p:spPr>
            <a:xfrm>
              <a:off x="8623837" y="4517648"/>
              <a:ext cx="1061086" cy="400110"/>
            </a:xfrm>
            <a:prstGeom prst="rect">
              <a:avLst/>
            </a:prstGeom>
            <a:noFill/>
          </p:spPr>
          <p:txBody>
            <a:bodyPr wrap="square">
              <a:spAutoFit/>
            </a:bodyPr>
            <a:lstStyle/>
            <a:p>
              <a:pPr algn="ctr"/>
              <a:r>
                <a:rPr lang="en-US" sz="2000">
                  <a:latin typeface="Arial" panose="020B0604020202020204" pitchFamily="34" charset="0"/>
                  <a:cs typeface="Arial" panose="020B0604020202020204" pitchFamily="34" charset="0"/>
                </a:rPr>
                <a:t>SaaS</a:t>
              </a:r>
            </a:p>
          </p:txBody>
        </p:sp>
      </p:grpSp>
      <p:cxnSp>
        <p:nvCxnSpPr>
          <p:cNvPr id="29" name="Straight Arrow Connector 28">
            <a:extLst>
              <a:ext uri="{FF2B5EF4-FFF2-40B4-BE49-F238E27FC236}">
                <a16:creationId xmlns:a16="http://schemas.microsoft.com/office/drawing/2014/main" id="{53810A46-3605-424C-5823-073A1E54E54D}"/>
              </a:ext>
            </a:extLst>
          </p:cNvPr>
          <p:cNvCxnSpPr/>
          <p:nvPr/>
        </p:nvCxnSpPr>
        <p:spPr>
          <a:xfrm>
            <a:off x="5191533" y="3184894"/>
            <a:ext cx="1376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Isosceles Triangle 3">
            <a:extLst>
              <a:ext uri="{FF2B5EF4-FFF2-40B4-BE49-F238E27FC236}">
                <a16:creationId xmlns:a16="http://schemas.microsoft.com/office/drawing/2014/main" id="{A1292341-9990-3F4D-C189-8E91690AC26A}"/>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B1A237C-4694-1612-A1A6-8DAF1FE7F2DF}"/>
              </a:ext>
            </a:extLst>
          </p:cNvPr>
          <p:cNvSpPr>
            <a:spLocks noGrp="1"/>
          </p:cNvSpPr>
          <p:nvPr>
            <p:ph type="sldNum" sz="quarter" idx="12"/>
          </p:nvPr>
        </p:nvSpPr>
        <p:spPr/>
        <p:txBody>
          <a:bodyPr/>
          <a:lstStyle/>
          <a:p>
            <a:fld id="{2E02360C-A40E-417E-BD28-40AAEF0DDC85}" type="slidenum">
              <a:rPr lang="en-US" smtClean="0"/>
              <a:t>5</a:t>
            </a:fld>
            <a:endParaRPr lang="en-US"/>
          </a:p>
        </p:txBody>
      </p:sp>
    </p:spTree>
    <p:extLst>
      <p:ext uri="{BB962C8B-B14F-4D97-AF65-F5344CB8AC3E}">
        <p14:creationId xmlns:p14="http://schemas.microsoft.com/office/powerpoint/2010/main" val="4104189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081416"/>
            <a:ext cx="12192000" cy="695167"/>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5: Behind the scene</a:t>
            </a:r>
          </a:p>
        </p:txBody>
      </p:sp>
      <p:sp>
        <p:nvSpPr>
          <p:cNvPr id="3" name="Slide Number Placeholder 2">
            <a:extLst>
              <a:ext uri="{FF2B5EF4-FFF2-40B4-BE49-F238E27FC236}">
                <a16:creationId xmlns:a16="http://schemas.microsoft.com/office/drawing/2014/main" id="{249D0ADF-BD77-0210-7A15-40691B880FE5}"/>
              </a:ext>
            </a:extLst>
          </p:cNvPr>
          <p:cNvSpPr>
            <a:spLocks noGrp="1"/>
          </p:cNvSpPr>
          <p:nvPr>
            <p:ph type="sldNum" sz="quarter" idx="12"/>
          </p:nvPr>
        </p:nvSpPr>
        <p:spPr/>
        <p:txBody>
          <a:bodyPr/>
          <a:lstStyle/>
          <a:p>
            <a:fld id="{2E02360C-A40E-417E-BD28-40AAEF0DDC85}" type="slidenum">
              <a:rPr lang="en-US" smtClean="0"/>
              <a:t>50</a:t>
            </a:fld>
            <a:endParaRPr lang="en-US"/>
          </a:p>
        </p:txBody>
      </p:sp>
    </p:spTree>
    <p:extLst>
      <p:ext uri="{BB962C8B-B14F-4D97-AF65-F5344CB8AC3E}">
        <p14:creationId xmlns:p14="http://schemas.microsoft.com/office/powerpoint/2010/main" val="3885796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9D0ADF-BD77-0210-7A15-40691B880FE5}"/>
              </a:ext>
            </a:extLst>
          </p:cNvPr>
          <p:cNvSpPr>
            <a:spLocks noGrp="1"/>
          </p:cNvSpPr>
          <p:nvPr>
            <p:ph type="sldNum" sz="quarter" idx="12"/>
          </p:nvPr>
        </p:nvSpPr>
        <p:spPr/>
        <p:txBody>
          <a:bodyPr/>
          <a:lstStyle/>
          <a:p>
            <a:fld id="{2E02360C-A40E-417E-BD28-40AAEF0DDC85}" type="slidenum">
              <a:rPr lang="en-US" smtClean="0"/>
              <a:t>51</a:t>
            </a:fld>
            <a:endParaRPr lang="en-US"/>
          </a:p>
        </p:txBody>
      </p:sp>
    </p:spTree>
    <p:extLst>
      <p:ext uri="{BB962C8B-B14F-4D97-AF65-F5344CB8AC3E}">
        <p14:creationId xmlns:p14="http://schemas.microsoft.com/office/powerpoint/2010/main" val="181802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9D0ADF-BD77-0210-7A15-40691B880FE5}"/>
              </a:ext>
            </a:extLst>
          </p:cNvPr>
          <p:cNvSpPr>
            <a:spLocks noGrp="1"/>
          </p:cNvSpPr>
          <p:nvPr>
            <p:ph type="sldNum" sz="quarter" idx="12"/>
          </p:nvPr>
        </p:nvSpPr>
        <p:spPr/>
        <p:txBody>
          <a:bodyPr/>
          <a:lstStyle/>
          <a:p>
            <a:fld id="{2E02360C-A40E-417E-BD28-40AAEF0DDC85}" type="slidenum">
              <a:rPr lang="en-US" smtClean="0"/>
              <a:t>52</a:t>
            </a:fld>
            <a:endParaRPr lang="en-US"/>
          </a:p>
        </p:txBody>
      </p:sp>
    </p:spTree>
    <p:extLst>
      <p:ext uri="{BB962C8B-B14F-4D97-AF65-F5344CB8AC3E}">
        <p14:creationId xmlns:p14="http://schemas.microsoft.com/office/powerpoint/2010/main" val="654241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Project limitation</a:t>
            </a:r>
          </a:p>
        </p:txBody>
      </p:sp>
      <p:sp>
        <p:nvSpPr>
          <p:cNvPr id="2" name="TextBox 1">
            <a:extLst>
              <a:ext uri="{FF2B5EF4-FFF2-40B4-BE49-F238E27FC236}">
                <a16:creationId xmlns:a16="http://schemas.microsoft.com/office/drawing/2014/main" id="{06CD427E-F4D4-7F38-3F72-41F135BBECD2}"/>
              </a:ext>
            </a:extLst>
          </p:cNvPr>
          <p:cNvSpPr txBox="1"/>
          <p:nvPr/>
        </p:nvSpPr>
        <p:spPr>
          <a:xfrm>
            <a:off x="3126120" y="2608069"/>
            <a:ext cx="6218237" cy="1107996"/>
          </a:xfrm>
          <a:prstGeom prst="rect">
            <a:avLst/>
          </a:prstGeom>
          <a:noFill/>
        </p:spPr>
        <p:txBody>
          <a:bodyPr wrap="square" rtlCol="0">
            <a:spAutoFit/>
          </a:bodyPr>
          <a:lstStyle/>
          <a:p>
            <a:pPr>
              <a:spcBef>
                <a:spcPts val="600"/>
              </a:spcBef>
              <a:spcAft>
                <a:spcPts val="600"/>
              </a:spcAft>
            </a:pPr>
            <a:r>
              <a:rPr lang="en-US" sz="2800">
                <a:latin typeface="Arial" panose="020B0604020202020204" pitchFamily="34" charset="0"/>
                <a:cs typeface="Arial" panose="020B0604020202020204" pitchFamily="34" charset="0"/>
              </a:rPr>
              <a:t>Slow generating findings (~ 1m 30s)</a:t>
            </a:r>
          </a:p>
          <a:p>
            <a:pPr>
              <a:spcBef>
                <a:spcPts val="600"/>
              </a:spcBef>
              <a:spcAft>
                <a:spcPts val="600"/>
              </a:spcAft>
            </a:pPr>
            <a:r>
              <a:rPr lang="en-US" sz="2800">
                <a:latin typeface="Arial" panose="020B0604020202020204" pitchFamily="34" charset="0"/>
                <a:cs typeface="Arial" panose="020B0604020202020204" pitchFamily="34" charset="0"/>
              </a:rPr>
              <a:t>Only for AWS services</a:t>
            </a:r>
          </a:p>
        </p:txBody>
      </p:sp>
      <p:sp>
        <p:nvSpPr>
          <p:cNvPr id="3" name="Slide Number Placeholder 2">
            <a:extLst>
              <a:ext uri="{FF2B5EF4-FFF2-40B4-BE49-F238E27FC236}">
                <a16:creationId xmlns:a16="http://schemas.microsoft.com/office/drawing/2014/main" id="{0ED23E16-C86D-F0F7-5664-899326AF0234}"/>
              </a:ext>
            </a:extLst>
          </p:cNvPr>
          <p:cNvSpPr>
            <a:spLocks noGrp="1"/>
          </p:cNvSpPr>
          <p:nvPr>
            <p:ph type="sldNum" sz="quarter" idx="12"/>
          </p:nvPr>
        </p:nvSpPr>
        <p:spPr/>
        <p:txBody>
          <a:bodyPr/>
          <a:lstStyle/>
          <a:p>
            <a:fld id="{2E02360C-A40E-417E-BD28-40AAEF0DDC85}" type="slidenum">
              <a:rPr lang="en-US" smtClean="0"/>
              <a:t>53</a:t>
            </a:fld>
            <a:endParaRPr lang="en-US"/>
          </a:p>
        </p:txBody>
      </p:sp>
      <p:sp>
        <p:nvSpPr>
          <p:cNvPr id="4" name="Isosceles Triangle 3">
            <a:extLst>
              <a:ext uri="{FF2B5EF4-FFF2-40B4-BE49-F238E27FC236}">
                <a16:creationId xmlns:a16="http://schemas.microsoft.com/office/drawing/2014/main" id="{4EA0A488-6A3D-B219-89E3-BFEFC064DE7C}"/>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744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4ABB9143-73C0-550C-9742-123CD8EDCC55}"/>
              </a:ext>
            </a:extLst>
          </p:cNvPr>
          <p:cNvSpPr/>
          <p:nvPr/>
        </p:nvSpPr>
        <p:spPr>
          <a:xfrm>
            <a:off x="0" y="4665407"/>
            <a:ext cx="3392129" cy="2192593"/>
          </a:xfrm>
          <a:prstGeom prst="rtTriangle">
            <a:avLst/>
          </a:prstGeom>
          <a:solidFill>
            <a:srgbClr val="0E50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B8245590-E05B-7199-A4B2-8CB0964D45AC}"/>
              </a:ext>
            </a:extLst>
          </p:cNvPr>
          <p:cNvSpPr/>
          <p:nvPr/>
        </p:nvSpPr>
        <p:spPr>
          <a:xfrm rot="10800000">
            <a:off x="8799871" y="0"/>
            <a:ext cx="3392129" cy="2192593"/>
          </a:xfrm>
          <a:prstGeom prst="rtTriangle">
            <a:avLst/>
          </a:prstGeom>
          <a:solidFill>
            <a:srgbClr val="0E50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9F4078-89FB-1F2B-F0E9-FD12C3584CF0}"/>
              </a:ext>
            </a:extLst>
          </p:cNvPr>
          <p:cNvSpPr txBox="1"/>
          <p:nvPr/>
        </p:nvSpPr>
        <p:spPr>
          <a:xfrm>
            <a:off x="389041" y="2707673"/>
            <a:ext cx="2550804" cy="1384995"/>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Phạm Nguyễn Hải Anh 21520586</a:t>
            </a:r>
          </a:p>
        </p:txBody>
      </p:sp>
      <p:sp>
        <p:nvSpPr>
          <p:cNvPr id="5" name="TextBox 4">
            <a:extLst>
              <a:ext uri="{FF2B5EF4-FFF2-40B4-BE49-F238E27FC236}">
                <a16:creationId xmlns:a16="http://schemas.microsoft.com/office/drawing/2014/main" id="{50D9AA86-6F93-2DD4-D896-63DAFC12A576}"/>
              </a:ext>
            </a:extLst>
          </p:cNvPr>
          <p:cNvSpPr txBox="1"/>
          <p:nvPr/>
        </p:nvSpPr>
        <p:spPr>
          <a:xfrm>
            <a:off x="3527100" y="2707673"/>
            <a:ext cx="1916623" cy="1384995"/>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Nguyễn Nhật Quân</a:t>
            </a:r>
          </a:p>
          <a:p>
            <a:r>
              <a:rPr lang="en-US" sz="2800">
                <a:latin typeface="Arial" panose="020B0604020202020204" pitchFamily="34" charset="0"/>
                <a:cs typeface="Arial" panose="020B0604020202020204" pitchFamily="34" charset="0"/>
              </a:rPr>
              <a:t>21522497</a:t>
            </a:r>
          </a:p>
        </p:txBody>
      </p:sp>
      <p:sp>
        <p:nvSpPr>
          <p:cNvPr id="7" name="TextBox 6">
            <a:extLst>
              <a:ext uri="{FF2B5EF4-FFF2-40B4-BE49-F238E27FC236}">
                <a16:creationId xmlns:a16="http://schemas.microsoft.com/office/drawing/2014/main" id="{04AADE4B-080F-A22C-F1D2-9486B410D41A}"/>
              </a:ext>
            </a:extLst>
          </p:cNvPr>
          <p:cNvSpPr txBox="1"/>
          <p:nvPr/>
        </p:nvSpPr>
        <p:spPr>
          <a:xfrm>
            <a:off x="6190077" y="2707673"/>
            <a:ext cx="2212922" cy="1384995"/>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Phan Hoàng Tuấn</a:t>
            </a:r>
          </a:p>
          <a:p>
            <a:r>
              <a:rPr lang="en-US" sz="2800">
                <a:latin typeface="Arial" panose="020B0604020202020204" pitchFamily="34" charset="0"/>
                <a:cs typeface="Arial" panose="020B0604020202020204" pitchFamily="34" charset="0"/>
              </a:rPr>
              <a:t>20520847</a:t>
            </a:r>
          </a:p>
        </p:txBody>
      </p:sp>
      <p:sp>
        <p:nvSpPr>
          <p:cNvPr id="8" name="TextBox 7">
            <a:extLst>
              <a:ext uri="{FF2B5EF4-FFF2-40B4-BE49-F238E27FC236}">
                <a16:creationId xmlns:a16="http://schemas.microsoft.com/office/drawing/2014/main" id="{3280C01E-3DA9-420E-2296-F57000B43F34}"/>
              </a:ext>
            </a:extLst>
          </p:cNvPr>
          <p:cNvSpPr txBox="1"/>
          <p:nvPr/>
        </p:nvSpPr>
        <p:spPr>
          <a:xfrm>
            <a:off x="8946235" y="2707673"/>
            <a:ext cx="2856724" cy="1384995"/>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Nguyễn Đăng Nguyên</a:t>
            </a:r>
          </a:p>
          <a:p>
            <a:r>
              <a:rPr lang="en-US" sz="2800">
                <a:latin typeface="Arial" panose="020B0604020202020204" pitchFamily="34" charset="0"/>
                <a:cs typeface="Arial" panose="020B0604020202020204" pitchFamily="34" charset="0"/>
              </a:rPr>
              <a:t>20520256</a:t>
            </a:r>
          </a:p>
        </p:txBody>
      </p:sp>
      <p:sp>
        <p:nvSpPr>
          <p:cNvPr id="10" name="TextBox 9">
            <a:extLst>
              <a:ext uri="{FF2B5EF4-FFF2-40B4-BE49-F238E27FC236}">
                <a16:creationId xmlns:a16="http://schemas.microsoft.com/office/drawing/2014/main" id="{6842E7C1-5834-EC84-947E-4699E6475296}"/>
              </a:ext>
            </a:extLst>
          </p:cNvPr>
          <p:cNvSpPr txBox="1"/>
          <p:nvPr/>
        </p:nvSpPr>
        <p:spPr>
          <a:xfrm>
            <a:off x="-9832" y="934605"/>
            <a:ext cx="6105832" cy="1200329"/>
          </a:xfrm>
          <a:prstGeom prst="rect">
            <a:avLst/>
          </a:prstGeom>
          <a:noFill/>
        </p:spPr>
        <p:txBody>
          <a:bodyPr wrap="square">
            <a:spAutoFit/>
          </a:bodyPr>
          <a:lstStyle/>
          <a:p>
            <a:pPr algn="ctr">
              <a:lnSpc>
                <a:spcPct val="100000"/>
              </a:lnSpc>
            </a:pPr>
            <a:r>
              <a:rPr lang="en-US" sz="7200" b="1">
                <a:solidFill>
                  <a:srgbClr val="0E50B2"/>
                </a:solidFill>
                <a:latin typeface="Amasis MT Pro Black" panose="020F0502020204030204" pitchFamily="18" charset="0"/>
                <a:cs typeface="Aparajita" panose="020B0502040204020203" pitchFamily="18" charset="0"/>
              </a:rPr>
              <a:t>Thank you!</a:t>
            </a:r>
          </a:p>
        </p:txBody>
      </p:sp>
    </p:spTree>
    <p:extLst>
      <p:ext uri="{BB962C8B-B14F-4D97-AF65-F5344CB8AC3E}">
        <p14:creationId xmlns:p14="http://schemas.microsoft.com/office/powerpoint/2010/main" val="1076002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081416"/>
            <a:ext cx="12192000" cy="695167"/>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Appendices</a:t>
            </a:r>
          </a:p>
        </p:txBody>
      </p:sp>
      <p:sp>
        <p:nvSpPr>
          <p:cNvPr id="3" name="Slide Number Placeholder 2">
            <a:extLst>
              <a:ext uri="{FF2B5EF4-FFF2-40B4-BE49-F238E27FC236}">
                <a16:creationId xmlns:a16="http://schemas.microsoft.com/office/drawing/2014/main" id="{249D0ADF-BD77-0210-7A15-40691B880FE5}"/>
              </a:ext>
            </a:extLst>
          </p:cNvPr>
          <p:cNvSpPr>
            <a:spLocks noGrp="1"/>
          </p:cNvSpPr>
          <p:nvPr>
            <p:ph type="sldNum" sz="quarter" idx="12"/>
          </p:nvPr>
        </p:nvSpPr>
        <p:spPr/>
        <p:txBody>
          <a:bodyPr/>
          <a:lstStyle/>
          <a:p>
            <a:fld id="{2E02360C-A40E-417E-BD28-40AAEF0DDC85}" type="slidenum">
              <a:rPr lang="en-US" smtClean="0"/>
              <a:t>55</a:t>
            </a:fld>
            <a:endParaRPr lang="en-US"/>
          </a:p>
        </p:txBody>
      </p:sp>
    </p:spTree>
    <p:extLst>
      <p:ext uri="{BB962C8B-B14F-4D97-AF65-F5344CB8AC3E}">
        <p14:creationId xmlns:p14="http://schemas.microsoft.com/office/powerpoint/2010/main" val="2755220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040943-B4CE-107F-6717-F226FBBD2FDC}"/>
              </a:ext>
            </a:extLst>
          </p:cNvPr>
          <p:cNvSpPr>
            <a:spLocks noGrp="1"/>
          </p:cNvSpPr>
          <p:nvPr>
            <p:ph type="sldNum" sz="quarter" idx="12"/>
          </p:nvPr>
        </p:nvSpPr>
        <p:spPr/>
        <p:txBody>
          <a:bodyPr/>
          <a:lstStyle/>
          <a:p>
            <a:fld id="{2E02360C-A40E-417E-BD28-40AAEF0DDC85}" type="slidenum">
              <a:rPr lang="en-US" smtClean="0"/>
              <a:t>56</a:t>
            </a:fld>
            <a:endParaRPr lang="en-US"/>
          </a:p>
        </p:txBody>
      </p:sp>
      <p:sp>
        <p:nvSpPr>
          <p:cNvPr id="3" name="Rectangle 1">
            <a:extLst>
              <a:ext uri="{FF2B5EF4-FFF2-40B4-BE49-F238E27FC236}">
                <a16:creationId xmlns:a16="http://schemas.microsoft.com/office/drawing/2014/main" id="{4C2DB1FB-C2EF-5E41-95EC-85B96A8DF4CB}"/>
              </a:ext>
            </a:extLst>
          </p:cNvPr>
          <p:cNvSpPr>
            <a:spLocks noChangeArrowheads="1"/>
          </p:cNvSpPr>
          <p:nvPr/>
        </p:nvSpPr>
        <p:spPr bwMode="auto">
          <a:xfrm>
            <a:off x="0" y="1001038"/>
            <a:ext cx="12192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CIS AWS Foundations Benchmark v1.2.0/4.1</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Center for Internet Security (CIS) AWS Foundations Benchmark provides security best practices for AWS. Section 4.1 specifically addresses restricting public access to port 22.</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PCI DSS v3.2.1/1.2.1, PCI DSS v3.2.1/1.3.1, PCI DSS v3.2.1/2.2.2</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Payment Card Industry Data Security Standard (PCI DSS) sets requirements for protecting cardholder data. These specific sections deal with firewall and router configurations (1.2.1), restrictions on inbound and outbound traffic (1.3.1), and securing all system components (2.2.2).</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NIST.800-53.r5</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National Institute of Standards and Technology (NIST) Special Publication 800-53 provides a catalog of security and privacy controls for federal information systems and organizations.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AC-4</a:t>
            </a:r>
            <a:r>
              <a:rPr kumimoji="0" lang="en-US" altLang="en-US" sz="1800" b="0" i="0" u="none" strike="noStrike" cap="none" normalizeH="0" baseline="0">
                <a:ln>
                  <a:noFill/>
                </a:ln>
                <a:solidFill>
                  <a:schemeClr val="tx1"/>
                </a:solidFill>
                <a:effectLst/>
                <a:latin typeface="Arial" panose="020B0604020202020204" pitchFamily="34" charset="0"/>
              </a:rPr>
              <a:t>: Information Flow Enforcement.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AC-4(21)</a:t>
            </a:r>
            <a:r>
              <a:rPr kumimoji="0" lang="en-US" altLang="en-US" sz="1800" b="0" i="0" u="none" strike="noStrike" cap="none" normalizeH="0" baseline="0">
                <a:ln>
                  <a:noFill/>
                </a:ln>
                <a:solidFill>
                  <a:schemeClr val="tx1"/>
                </a:solidFill>
                <a:effectLst/>
                <a:latin typeface="Arial" panose="020B0604020202020204" pitchFamily="34" charset="0"/>
              </a:rPr>
              <a:t>: Information Flow Enforcement | Network Segregation.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CM-7</a:t>
            </a:r>
            <a:r>
              <a:rPr kumimoji="0" lang="en-US" altLang="en-US" sz="1800" b="0" i="0" u="none" strike="noStrike" cap="none" normalizeH="0" baseline="0">
                <a:ln>
                  <a:noFill/>
                </a:ln>
                <a:solidFill>
                  <a:schemeClr val="tx1"/>
                </a:solidFill>
                <a:effectLst/>
                <a:latin typeface="Arial" panose="020B0604020202020204" pitchFamily="34" charset="0"/>
              </a:rPr>
              <a:t>: Least Functionality.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a:t>
            </a:r>
            <a:r>
              <a:rPr kumimoji="0" lang="en-US" altLang="en-US" sz="1800" b="0" i="0" u="none" strike="noStrike" cap="none" normalizeH="0" baseline="0">
                <a:ln>
                  <a:noFill/>
                </a:ln>
                <a:solidFill>
                  <a:schemeClr val="tx1"/>
                </a:solidFill>
                <a:effectLst/>
                <a:latin typeface="Arial" panose="020B0604020202020204" pitchFamily="34" charset="0"/>
              </a:rPr>
              <a:t>: Boundary Protection.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SC-7(11)</a:t>
            </a:r>
            <a:r>
              <a:rPr kumimoji="0" lang="en-US" altLang="en-US" sz="1800" b="0" i="0" u="none" strike="noStrike" cap="none" normalizeH="0" baseline="0">
                <a:ln>
                  <a:noFill/>
                </a:ln>
                <a:solidFill>
                  <a:schemeClr val="tx1"/>
                </a:solidFill>
                <a:effectLst/>
                <a:latin typeface="Arial" panose="020B0604020202020204" pitchFamily="34" charset="0"/>
              </a:rPr>
              <a:t>: Boundary Protection | Restricting Information System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SC-7(16)</a:t>
            </a:r>
            <a:r>
              <a:rPr kumimoji="0" lang="en-US" altLang="en-US" sz="1800" b="0" i="0" u="none" strike="noStrike" cap="none" normalizeH="0" baseline="0">
                <a:ln>
                  <a:noFill/>
                </a:ln>
                <a:solidFill>
                  <a:schemeClr val="tx1"/>
                </a:solidFill>
                <a:effectLst/>
                <a:latin typeface="Arial" panose="020B0604020202020204" pitchFamily="34" charset="0"/>
              </a:rPr>
              <a:t>: Boundary Protection | Transmission Points.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SC-7(21)</a:t>
            </a:r>
            <a:r>
              <a:rPr kumimoji="0" lang="en-US" altLang="en-US" sz="1800" b="0" i="0" u="none" strike="noStrike" cap="none" normalizeH="0" baseline="0">
                <a:ln>
                  <a:noFill/>
                </a:ln>
                <a:solidFill>
                  <a:schemeClr val="tx1"/>
                </a:solidFill>
                <a:effectLst/>
                <a:latin typeface="Arial" panose="020B0604020202020204" pitchFamily="34" charset="0"/>
              </a:rPr>
              <a:t>: Boundary Protection | External Telecommunication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SC-7(4)</a:t>
            </a:r>
            <a:r>
              <a:rPr kumimoji="0" lang="en-US" altLang="en-US" sz="1800" b="0" i="0" u="none" strike="noStrike" cap="none" normalizeH="0" baseline="0">
                <a:ln>
                  <a:noFill/>
                </a:ln>
                <a:solidFill>
                  <a:schemeClr val="tx1"/>
                </a:solidFill>
                <a:effectLst/>
                <a:latin typeface="Arial" panose="020B0604020202020204" pitchFamily="34" charset="0"/>
              </a:rPr>
              <a:t>: Boundary Protection | External Telecommunication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SC-7(5)</a:t>
            </a:r>
            <a:r>
              <a:rPr kumimoji="0" lang="en-US" altLang="en-US" sz="1800" b="0" i="0" u="none" strike="noStrike" cap="none" normalizeH="0" baseline="0">
                <a:ln>
                  <a:noFill/>
                </a:ln>
                <a:solidFill>
                  <a:schemeClr val="tx1"/>
                </a:solidFill>
                <a:effectLst/>
                <a:latin typeface="Arial" panose="020B0604020202020204" pitchFamily="34" charset="0"/>
              </a:rPr>
              <a:t>: Boundary Protection | Deny by Default / Allow by Exception.</a:t>
            </a:r>
          </a:p>
        </p:txBody>
      </p:sp>
      <p:sp>
        <p:nvSpPr>
          <p:cNvPr id="4" name="Title 1">
            <a:extLst>
              <a:ext uri="{FF2B5EF4-FFF2-40B4-BE49-F238E27FC236}">
                <a16:creationId xmlns:a16="http://schemas.microsoft.com/office/drawing/2014/main" id="{355D2345-ABEC-9166-B179-29EB4A0BFF57}"/>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Appredix 1: Related work to EC2.13</a:t>
            </a:r>
          </a:p>
        </p:txBody>
      </p:sp>
    </p:spTree>
    <p:extLst>
      <p:ext uri="{BB962C8B-B14F-4D97-AF65-F5344CB8AC3E}">
        <p14:creationId xmlns:p14="http://schemas.microsoft.com/office/powerpoint/2010/main" val="2148998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900" b="1">
                <a:solidFill>
                  <a:schemeClr val="bg1"/>
                </a:solidFill>
                <a:latin typeface="Arial"/>
                <a:cs typeface="Arial"/>
              </a:rPr>
              <a:t>Benefits of CSPM</a:t>
            </a:r>
          </a:p>
        </p:txBody>
      </p:sp>
      <p:sp>
        <p:nvSpPr>
          <p:cNvPr id="16" name="TextBox 15">
            <a:extLst>
              <a:ext uri="{FF2B5EF4-FFF2-40B4-BE49-F238E27FC236}">
                <a16:creationId xmlns:a16="http://schemas.microsoft.com/office/drawing/2014/main" id="{3231ED6D-1427-D405-8E0F-53EFA0C314DC}"/>
              </a:ext>
            </a:extLst>
          </p:cNvPr>
          <p:cNvSpPr txBox="1"/>
          <p:nvPr/>
        </p:nvSpPr>
        <p:spPr>
          <a:xfrm>
            <a:off x="352208" y="3429000"/>
            <a:ext cx="10075957" cy="1938992"/>
          </a:xfrm>
          <a:prstGeom prst="rect">
            <a:avLst/>
          </a:prstGeom>
          <a:noFill/>
        </p:spPr>
        <p:txBody>
          <a:bodyPr wrap="square">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Reduced Cloud Security Risk</a:t>
            </a:r>
          </a:p>
          <a:p>
            <a:r>
              <a:rPr lang="en-US" sz="2400">
                <a:latin typeface="Arial" panose="020B0604020202020204" pitchFamily="34" charset="0"/>
                <a:cs typeface="Arial" panose="020B0604020202020204" pitchFamily="34" charset="0"/>
              </a:rPr>
              <a:t>	Prioritize risks with highest impact</a:t>
            </a:r>
          </a:p>
          <a:p>
            <a:r>
              <a:rPr lang="en-US" sz="2400">
                <a:latin typeface="Arial" panose="020B0604020202020204" pitchFamily="34" charset="0"/>
                <a:cs typeface="Arial" panose="020B0604020202020204" pitchFamily="34" charset="0"/>
              </a:rPr>
              <a:t>	</a:t>
            </a:r>
            <a:r>
              <a:rPr lang="en-US" sz="2400" b="0" i="0">
                <a:solidFill>
                  <a:srgbClr val="141414"/>
                </a:solidFill>
                <a:effectLst/>
                <a:latin typeface="Arial" panose="020B0604020202020204" pitchFamily="34" charset="0"/>
                <a:cs typeface="Arial" panose="020B0604020202020204" pitchFamily="34" charset="0"/>
              </a:rPr>
              <a:t>Help of remediation guidance and automation</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0BF7934-4945-DDDD-76EE-F2C43755CBCF}"/>
              </a:ext>
            </a:extLst>
          </p:cNvPr>
          <p:cNvSpPr txBox="1"/>
          <p:nvPr/>
        </p:nvSpPr>
        <p:spPr>
          <a:xfrm>
            <a:off x="352208" y="1092587"/>
            <a:ext cx="10075957" cy="1569660"/>
          </a:xfrm>
          <a:prstGeom prst="rect">
            <a:avLst/>
          </a:prstGeom>
          <a:noFill/>
        </p:spPr>
        <p:txBody>
          <a:bodyPr wrap="square">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Greater Visibility</a:t>
            </a:r>
          </a:p>
          <a:p>
            <a:r>
              <a:rPr lang="en-US" sz="2400">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C</a:t>
            </a:r>
            <a:r>
              <a:rPr lang="en-US" sz="2400" kern="1200">
                <a:solidFill>
                  <a:srgbClr val="000000"/>
                </a:solidFill>
                <a:effectLst/>
                <a:latin typeface="Arial" panose="020B0604020202020204" pitchFamily="34" charset="0"/>
                <a:cs typeface="Arial" panose="020B0604020202020204" pitchFamily="34" charset="0"/>
              </a:rPr>
              <a:t>entralized visibility across (multi)cloud</a:t>
            </a:r>
            <a:endParaRPr lang="en-US" sz="2400">
              <a:effectLst/>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a:solidFill>
                  <a:srgbClr val="141414"/>
                </a:solidFill>
                <a:latin typeface="Arial" panose="020B0604020202020204" pitchFamily="34" charset="0"/>
                <a:cs typeface="Arial" panose="020B0604020202020204" pitchFamily="34" charset="0"/>
              </a:rPr>
              <a:t>N</a:t>
            </a:r>
            <a:r>
              <a:rPr lang="en-US" sz="2400" b="0" i="0">
                <a:solidFill>
                  <a:srgbClr val="141414"/>
                </a:solidFill>
                <a:effectLst/>
                <a:latin typeface="Arial" panose="020B0604020202020204" pitchFamily="34" charset="0"/>
                <a:cs typeface="Arial" panose="020B0604020202020204" pitchFamily="34" charset="0"/>
              </a:rPr>
              <a:t>ormalizing data sources</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a:solidFill>
                  <a:srgbClr val="141414"/>
                </a:solidFill>
                <a:latin typeface="Arial" panose="020B0604020202020204" pitchFamily="34" charset="0"/>
                <a:cs typeface="Arial" panose="020B0604020202020204" pitchFamily="34" charset="0"/>
              </a:rPr>
              <a:t>R</a:t>
            </a:r>
            <a:r>
              <a:rPr lang="en-US" sz="2400" b="0" i="0">
                <a:solidFill>
                  <a:srgbClr val="141414"/>
                </a:solidFill>
                <a:effectLst/>
                <a:latin typeface="Arial" panose="020B0604020202020204" pitchFamily="34" charset="0"/>
                <a:cs typeface="Arial" panose="020B0604020202020204" pitchFamily="34" charset="0"/>
              </a:rPr>
              <a:t>eal-time </a:t>
            </a:r>
            <a:r>
              <a:rPr lang="en-US" sz="2400">
                <a:latin typeface="Arial" panose="020B0604020202020204" pitchFamily="34" charset="0"/>
                <a:cs typeface="Arial" panose="020B0604020202020204" pitchFamily="34" charset="0"/>
              </a:rPr>
              <a:t>	</a:t>
            </a:r>
          </a:p>
        </p:txBody>
      </p:sp>
      <p:sp>
        <p:nvSpPr>
          <p:cNvPr id="13" name="TextBox 12">
            <a:extLst>
              <a:ext uri="{FF2B5EF4-FFF2-40B4-BE49-F238E27FC236}">
                <a16:creationId xmlns:a16="http://schemas.microsoft.com/office/drawing/2014/main" id="{9E10E43B-3033-9F67-EA5A-659FFAA02598}"/>
              </a:ext>
            </a:extLst>
          </p:cNvPr>
          <p:cNvSpPr txBox="1"/>
          <p:nvPr/>
        </p:nvSpPr>
        <p:spPr>
          <a:xfrm>
            <a:off x="352208" y="5137159"/>
            <a:ext cx="5572782" cy="461665"/>
          </a:xfrm>
          <a:prstGeom prst="rect">
            <a:avLst/>
          </a:prstGeom>
          <a:noFill/>
        </p:spPr>
        <p:txBody>
          <a:bodyPr wrap="square">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Improved Regulatory Compliance</a:t>
            </a:r>
          </a:p>
        </p:txBody>
      </p:sp>
      <p:sp>
        <p:nvSpPr>
          <p:cNvPr id="4" name="Slide Number Placeholder 3">
            <a:extLst>
              <a:ext uri="{FF2B5EF4-FFF2-40B4-BE49-F238E27FC236}">
                <a16:creationId xmlns:a16="http://schemas.microsoft.com/office/drawing/2014/main" id="{E00D2982-FA84-ACDC-E49A-428E1295AA0C}"/>
              </a:ext>
            </a:extLst>
          </p:cNvPr>
          <p:cNvSpPr>
            <a:spLocks noGrp="1"/>
          </p:cNvSpPr>
          <p:nvPr>
            <p:ph type="sldNum" sz="quarter" idx="12"/>
          </p:nvPr>
        </p:nvSpPr>
        <p:spPr/>
        <p:txBody>
          <a:bodyPr/>
          <a:lstStyle/>
          <a:p>
            <a:fld id="{2E02360C-A40E-417E-BD28-40AAEF0DDC85}" type="slidenum">
              <a:rPr lang="en-US" smtClean="0"/>
              <a:t>57</a:t>
            </a:fld>
            <a:endParaRPr lang="en-US"/>
          </a:p>
        </p:txBody>
      </p:sp>
    </p:spTree>
    <p:extLst>
      <p:ext uri="{BB962C8B-B14F-4D97-AF65-F5344CB8AC3E}">
        <p14:creationId xmlns:p14="http://schemas.microsoft.com/office/powerpoint/2010/main" val="1620449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Why is CSPM important?</a:t>
            </a:r>
          </a:p>
        </p:txBody>
      </p:sp>
      <p:sp>
        <p:nvSpPr>
          <p:cNvPr id="16" name="TextBox 15">
            <a:extLst>
              <a:ext uri="{FF2B5EF4-FFF2-40B4-BE49-F238E27FC236}">
                <a16:creationId xmlns:a16="http://schemas.microsoft.com/office/drawing/2014/main" id="{3231ED6D-1427-D405-8E0F-53EFA0C314DC}"/>
              </a:ext>
            </a:extLst>
          </p:cNvPr>
          <p:cNvSpPr txBox="1"/>
          <p:nvPr/>
        </p:nvSpPr>
        <p:spPr>
          <a:xfrm>
            <a:off x="-68826" y="3512800"/>
            <a:ext cx="289231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Challenges</a:t>
            </a:r>
          </a:p>
        </p:txBody>
      </p:sp>
      <p:sp>
        <p:nvSpPr>
          <p:cNvPr id="36" name="TextBox 35">
            <a:extLst>
              <a:ext uri="{FF2B5EF4-FFF2-40B4-BE49-F238E27FC236}">
                <a16:creationId xmlns:a16="http://schemas.microsoft.com/office/drawing/2014/main" id="{AB8E3990-6030-7463-277A-07A6E32AB597}"/>
              </a:ext>
            </a:extLst>
          </p:cNvPr>
          <p:cNvSpPr txBox="1"/>
          <p:nvPr/>
        </p:nvSpPr>
        <p:spPr>
          <a:xfrm>
            <a:off x="3010298" y="1790286"/>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Multicloud Complexity</a:t>
            </a:r>
          </a:p>
        </p:txBody>
      </p:sp>
      <p:sp>
        <p:nvSpPr>
          <p:cNvPr id="7" name="TextBox 6">
            <a:extLst>
              <a:ext uri="{FF2B5EF4-FFF2-40B4-BE49-F238E27FC236}">
                <a16:creationId xmlns:a16="http://schemas.microsoft.com/office/drawing/2014/main" id="{D16D3304-FD5D-C05B-DE35-E33E10993D03}"/>
              </a:ext>
            </a:extLst>
          </p:cNvPr>
          <p:cNvSpPr txBox="1"/>
          <p:nvPr/>
        </p:nvSpPr>
        <p:spPr>
          <a:xfrm>
            <a:off x="2990583" y="2945315"/>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Security Blind Spots</a:t>
            </a:r>
          </a:p>
        </p:txBody>
      </p:sp>
      <p:sp>
        <p:nvSpPr>
          <p:cNvPr id="9" name="TextBox 8">
            <a:extLst>
              <a:ext uri="{FF2B5EF4-FFF2-40B4-BE49-F238E27FC236}">
                <a16:creationId xmlns:a16="http://schemas.microsoft.com/office/drawing/2014/main" id="{90E3E8D5-B069-A032-5496-284A10301BA6}"/>
              </a:ext>
            </a:extLst>
          </p:cNvPr>
          <p:cNvSpPr txBox="1"/>
          <p:nvPr/>
        </p:nvSpPr>
        <p:spPr>
          <a:xfrm>
            <a:off x="3010298" y="4202276"/>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Compliance Obligations</a:t>
            </a:r>
          </a:p>
        </p:txBody>
      </p:sp>
      <p:sp>
        <p:nvSpPr>
          <p:cNvPr id="14" name="TextBox 13">
            <a:extLst>
              <a:ext uri="{FF2B5EF4-FFF2-40B4-BE49-F238E27FC236}">
                <a16:creationId xmlns:a16="http://schemas.microsoft.com/office/drawing/2014/main" id="{513ACBA2-FD72-9EAD-D47E-F0D740DBF9EA}"/>
              </a:ext>
            </a:extLst>
          </p:cNvPr>
          <p:cNvSpPr txBox="1"/>
          <p:nvPr/>
        </p:nvSpPr>
        <p:spPr>
          <a:xfrm>
            <a:off x="3000466" y="5195986"/>
            <a:ext cx="399189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Poor Developer Experience</a:t>
            </a:r>
          </a:p>
        </p:txBody>
      </p:sp>
      <p:cxnSp>
        <p:nvCxnSpPr>
          <p:cNvPr id="18" name="Straight Arrow Connector 17">
            <a:extLst>
              <a:ext uri="{FF2B5EF4-FFF2-40B4-BE49-F238E27FC236}">
                <a16:creationId xmlns:a16="http://schemas.microsoft.com/office/drawing/2014/main" id="{82FF7E01-CBEC-CAB2-C02C-A970B6B7890E}"/>
              </a:ext>
            </a:extLst>
          </p:cNvPr>
          <p:cNvCxnSpPr>
            <a:cxnSpLocks/>
          </p:cNvCxnSpPr>
          <p:nvPr/>
        </p:nvCxnSpPr>
        <p:spPr>
          <a:xfrm flipV="1">
            <a:off x="2242617" y="2317893"/>
            <a:ext cx="740674" cy="1442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C10CD43-7715-0C2C-9C15-024E54AAB9DE}"/>
              </a:ext>
            </a:extLst>
          </p:cNvPr>
          <p:cNvCxnSpPr>
            <a:cxnSpLocks/>
          </p:cNvCxnSpPr>
          <p:nvPr/>
        </p:nvCxnSpPr>
        <p:spPr>
          <a:xfrm flipV="1">
            <a:off x="2235325" y="3277724"/>
            <a:ext cx="709550" cy="4925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8F3DAD1-878A-0F4B-9B93-756AA515DD05}"/>
              </a:ext>
            </a:extLst>
          </p:cNvPr>
          <p:cNvCxnSpPr>
            <a:cxnSpLocks/>
          </p:cNvCxnSpPr>
          <p:nvPr/>
        </p:nvCxnSpPr>
        <p:spPr>
          <a:xfrm>
            <a:off x="2248360" y="3758868"/>
            <a:ext cx="602753" cy="6776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742CD6-DFF5-852E-FBD6-A3E9CF5F2902}"/>
              </a:ext>
            </a:extLst>
          </p:cNvPr>
          <p:cNvCxnSpPr>
            <a:cxnSpLocks/>
          </p:cNvCxnSpPr>
          <p:nvPr/>
        </p:nvCxnSpPr>
        <p:spPr>
          <a:xfrm>
            <a:off x="2241995" y="3767631"/>
            <a:ext cx="609118" cy="16637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0CCA5AB-BA0B-CBE7-5FF6-85F3EDDB0F4C}"/>
              </a:ext>
            </a:extLst>
          </p:cNvPr>
          <p:cNvSpPr txBox="1"/>
          <p:nvPr/>
        </p:nvSpPr>
        <p:spPr>
          <a:xfrm>
            <a:off x="6466336" y="1448952"/>
            <a:ext cx="5823985"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Each provider’s service: unique nuance </a:t>
            </a:r>
          </a:p>
        </p:txBody>
      </p:sp>
      <p:sp>
        <p:nvSpPr>
          <p:cNvPr id="26" name="TextBox 25">
            <a:extLst>
              <a:ext uri="{FF2B5EF4-FFF2-40B4-BE49-F238E27FC236}">
                <a16:creationId xmlns:a16="http://schemas.microsoft.com/office/drawing/2014/main" id="{2FD91B73-AE40-A451-047F-91F7105EE2F1}"/>
              </a:ext>
            </a:extLst>
          </p:cNvPr>
          <p:cNvSpPr txBox="1"/>
          <p:nvPr/>
        </p:nvSpPr>
        <p:spPr>
          <a:xfrm>
            <a:off x="6466337" y="2016764"/>
            <a:ext cx="4771934"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New services </a:t>
            </a:r>
            <a:r>
              <a:rPr lang="en-US" sz="2400">
                <a:latin typeface="Agency FB" panose="020B0503020202020204" pitchFamily="34" charset="0"/>
                <a:ea typeface="ADLaM Display" panose="020F0502020204030204" pitchFamily="2" charset="0"/>
                <a:cs typeface="ADLaM Display" panose="020F0502020204030204" pitchFamily="2" charset="0"/>
              </a:rPr>
              <a:t>-&gt;</a:t>
            </a:r>
            <a:r>
              <a:rPr lang="en-US" sz="2400">
                <a:latin typeface="Arial" panose="020B0604020202020204" pitchFamily="34" charset="0"/>
                <a:cs typeface="Arial" panose="020B0604020202020204" pitchFamily="34" charset="0"/>
              </a:rPr>
              <a:t> hard to keep up</a:t>
            </a:r>
          </a:p>
        </p:txBody>
      </p:sp>
      <p:cxnSp>
        <p:nvCxnSpPr>
          <p:cNvPr id="27" name="Straight Arrow Connector 26">
            <a:extLst>
              <a:ext uri="{FF2B5EF4-FFF2-40B4-BE49-F238E27FC236}">
                <a16:creationId xmlns:a16="http://schemas.microsoft.com/office/drawing/2014/main" id="{66B3ACB2-B9F9-E764-A089-F3FC5FA13AEC}"/>
              </a:ext>
            </a:extLst>
          </p:cNvPr>
          <p:cNvCxnSpPr>
            <a:cxnSpLocks/>
          </p:cNvCxnSpPr>
          <p:nvPr/>
        </p:nvCxnSpPr>
        <p:spPr>
          <a:xfrm flipV="1">
            <a:off x="6154124" y="1749600"/>
            <a:ext cx="327694" cy="2662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279CB700-6EC1-9DD6-BA28-089F17B270B0}"/>
              </a:ext>
            </a:extLst>
          </p:cNvPr>
          <p:cNvCxnSpPr>
            <a:cxnSpLocks/>
          </p:cNvCxnSpPr>
          <p:nvPr/>
        </p:nvCxnSpPr>
        <p:spPr>
          <a:xfrm>
            <a:off x="6156484" y="2020752"/>
            <a:ext cx="327694" cy="2662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DB12068-CA08-25FE-DFC2-056749B431A3}"/>
              </a:ext>
            </a:extLst>
          </p:cNvPr>
          <p:cNvSpPr txBox="1"/>
          <p:nvPr/>
        </p:nvSpPr>
        <p:spPr>
          <a:xfrm>
            <a:off x="6466336" y="2577077"/>
            <a:ext cx="4087999"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What services used?</a:t>
            </a:r>
          </a:p>
        </p:txBody>
      </p:sp>
      <p:sp>
        <p:nvSpPr>
          <p:cNvPr id="10" name="TextBox 9">
            <a:extLst>
              <a:ext uri="{FF2B5EF4-FFF2-40B4-BE49-F238E27FC236}">
                <a16:creationId xmlns:a16="http://schemas.microsoft.com/office/drawing/2014/main" id="{428AF728-5973-8910-8026-39537508EFEA}"/>
              </a:ext>
            </a:extLst>
          </p:cNvPr>
          <p:cNvSpPr txBox="1"/>
          <p:nvPr/>
        </p:nvSpPr>
        <p:spPr>
          <a:xfrm>
            <a:off x="6479466" y="2995744"/>
            <a:ext cx="5823985"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Who, When, What - resources changed?</a:t>
            </a:r>
          </a:p>
        </p:txBody>
      </p:sp>
      <p:sp>
        <p:nvSpPr>
          <p:cNvPr id="12" name="TextBox 11">
            <a:extLst>
              <a:ext uri="{FF2B5EF4-FFF2-40B4-BE49-F238E27FC236}">
                <a16:creationId xmlns:a16="http://schemas.microsoft.com/office/drawing/2014/main" id="{2C2EF174-A084-0B04-82E5-0BB6D6135D02}"/>
              </a:ext>
            </a:extLst>
          </p:cNvPr>
          <p:cNvSpPr txBox="1"/>
          <p:nvPr/>
        </p:nvSpPr>
        <p:spPr>
          <a:xfrm>
            <a:off x="6480226" y="3367757"/>
            <a:ext cx="264430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Where misconfig?</a:t>
            </a:r>
          </a:p>
        </p:txBody>
      </p:sp>
      <p:cxnSp>
        <p:nvCxnSpPr>
          <p:cNvPr id="13" name="Straight Arrow Connector 12">
            <a:extLst>
              <a:ext uri="{FF2B5EF4-FFF2-40B4-BE49-F238E27FC236}">
                <a16:creationId xmlns:a16="http://schemas.microsoft.com/office/drawing/2014/main" id="{16FBC569-754F-DCD1-BCD8-C596A83AE349}"/>
              </a:ext>
            </a:extLst>
          </p:cNvPr>
          <p:cNvCxnSpPr>
            <a:cxnSpLocks/>
          </p:cNvCxnSpPr>
          <p:nvPr/>
        </p:nvCxnSpPr>
        <p:spPr>
          <a:xfrm>
            <a:off x="6027174" y="3226577"/>
            <a:ext cx="327694" cy="2662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2844C19-5150-8658-E8A3-35C178D49C34}"/>
              </a:ext>
            </a:extLst>
          </p:cNvPr>
          <p:cNvCxnSpPr>
            <a:cxnSpLocks/>
          </p:cNvCxnSpPr>
          <p:nvPr/>
        </p:nvCxnSpPr>
        <p:spPr>
          <a:xfrm flipV="1">
            <a:off x="6028766" y="2962638"/>
            <a:ext cx="327694" cy="2662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9BF9724-A9DD-5A09-BEED-307041E70DD1}"/>
              </a:ext>
            </a:extLst>
          </p:cNvPr>
          <p:cNvCxnSpPr>
            <a:cxnSpLocks/>
          </p:cNvCxnSpPr>
          <p:nvPr/>
        </p:nvCxnSpPr>
        <p:spPr>
          <a:xfrm>
            <a:off x="6042022" y="3221810"/>
            <a:ext cx="303014" cy="4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8BF853F-74F9-2BB4-67C3-0A2F71CCBA5A}"/>
              </a:ext>
            </a:extLst>
          </p:cNvPr>
          <p:cNvSpPr txBox="1"/>
          <p:nvPr/>
        </p:nvSpPr>
        <p:spPr>
          <a:xfrm>
            <a:off x="6656085" y="4224477"/>
            <a:ext cx="5318484"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Human mistake </a:t>
            </a:r>
            <a:r>
              <a:rPr lang="en-US" sz="2400">
                <a:latin typeface="Agency FB" panose="020B0503020202020204" pitchFamily="34" charset="0"/>
                <a:cs typeface="Arial" panose="020B0604020202020204" pitchFamily="34" charset="0"/>
              </a:rPr>
              <a:t>-&gt;</a:t>
            </a:r>
            <a:r>
              <a:rPr lang="en-US" sz="2400">
                <a:latin typeface="Arial" panose="020B0604020202020204" pitchFamily="34" charset="0"/>
                <a:cs typeface="Arial" panose="020B0604020202020204" pitchFamily="34" charset="0"/>
              </a:rPr>
              <a:t> noncompliance</a:t>
            </a:r>
          </a:p>
        </p:txBody>
      </p:sp>
      <p:cxnSp>
        <p:nvCxnSpPr>
          <p:cNvPr id="29" name="Straight Arrow Connector 28">
            <a:extLst>
              <a:ext uri="{FF2B5EF4-FFF2-40B4-BE49-F238E27FC236}">
                <a16:creationId xmlns:a16="http://schemas.microsoft.com/office/drawing/2014/main" id="{DAD1A0F1-D4DA-8D34-941E-D6203F16AD2E}"/>
              </a:ext>
            </a:extLst>
          </p:cNvPr>
          <p:cNvCxnSpPr>
            <a:cxnSpLocks/>
          </p:cNvCxnSpPr>
          <p:nvPr/>
        </p:nvCxnSpPr>
        <p:spPr>
          <a:xfrm>
            <a:off x="6395680" y="4446387"/>
            <a:ext cx="303014" cy="4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E19B74D-1915-61FB-752B-C9FC838060F8}"/>
              </a:ext>
            </a:extLst>
          </p:cNvPr>
          <p:cNvSpPr txBox="1"/>
          <p:nvPr/>
        </p:nvSpPr>
        <p:spPr>
          <a:xfrm>
            <a:off x="7275629" y="5195985"/>
            <a:ext cx="5318484"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Sec team coop with DevOps team </a:t>
            </a:r>
          </a:p>
        </p:txBody>
      </p:sp>
      <p:cxnSp>
        <p:nvCxnSpPr>
          <p:cNvPr id="32" name="Straight Arrow Connector 31">
            <a:extLst>
              <a:ext uri="{FF2B5EF4-FFF2-40B4-BE49-F238E27FC236}">
                <a16:creationId xmlns:a16="http://schemas.microsoft.com/office/drawing/2014/main" id="{2670AD0F-6874-BC4B-6C48-F354A2302DB4}"/>
              </a:ext>
            </a:extLst>
          </p:cNvPr>
          <p:cNvCxnSpPr>
            <a:cxnSpLocks/>
          </p:cNvCxnSpPr>
          <p:nvPr/>
        </p:nvCxnSpPr>
        <p:spPr>
          <a:xfrm>
            <a:off x="6968047" y="5449560"/>
            <a:ext cx="303014" cy="4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C654EBA-7B75-D426-0779-1500B0A0214D}"/>
              </a:ext>
            </a:extLst>
          </p:cNvPr>
          <p:cNvSpPr txBox="1"/>
          <p:nvPr/>
        </p:nvSpPr>
        <p:spPr>
          <a:xfrm>
            <a:off x="7275629" y="5657650"/>
            <a:ext cx="5318484" cy="461665"/>
          </a:xfrm>
          <a:prstGeom prst="rect">
            <a:avLst/>
          </a:prstGeom>
          <a:noFill/>
        </p:spPr>
        <p:txBody>
          <a:bodyPr wrap="square">
            <a:spAutoFit/>
          </a:bodyPr>
          <a:lstStyle/>
          <a:p>
            <a:r>
              <a:rPr lang="en-US" sz="2400">
                <a:latin typeface="Agency FB" panose="020B0503020202020204" pitchFamily="34" charset="0"/>
                <a:cs typeface="Arial" panose="020B0604020202020204" pitchFamily="34" charset="0"/>
              </a:rPr>
              <a:t>-&gt;</a:t>
            </a:r>
            <a:r>
              <a:rPr lang="en-US" sz="2400">
                <a:latin typeface="Arial" panose="020B0604020202020204" pitchFamily="34" charset="0"/>
                <a:cs typeface="Arial" panose="020B0604020202020204" pitchFamily="34" charset="0"/>
              </a:rPr>
              <a:t> slow down the operation </a:t>
            </a:r>
          </a:p>
        </p:txBody>
      </p:sp>
      <p:sp>
        <p:nvSpPr>
          <p:cNvPr id="4" name="TextBox 3">
            <a:extLst>
              <a:ext uri="{FF2B5EF4-FFF2-40B4-BE49-F238E27FC236}">
                <a16:creationId xmlns:a16="http://schemas.microsoft.com/office/drawing/2014/main" id="{865BF6C9-BBCB-8401-AD67-F0BAB4FC38F6}"/>
              </a:ext>
            </a:extLst>
          </p:cNvPr>
          <p:cNvSpPr txBox="1"/>
          <p:nvPr/>
        </p:nvSpPr>
        <p:spPr>
          <a:xfrm>
            <a:off x="0" y="830858"/>
            <a:ext cx="6096000"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Without CSPM tools:</a:t>
            </a:r>
            <a:endParaRPr lang="en-US" sz="2400"/>
          </a:p>
        </p:txBody>
      </p:sp>
      <p:sp>
        <p:nvSpPr>
          <p:cNvPr id="6" name="Isosceles Triangle 3">
            <a:extLst>
              <a:ext uri="{FF2B5EF4-FFF2-40B4-BE49-F238E27FC236}">
                <a16:creationId xmlns:a16="http://schemas.microsoft.com/office/drawing/2014/main" id="{FB4D7FF3-8FE0-CBEA-6BB7-57F421A5F3F7}"/>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6937E0C-5EF0-C5CD-A386-3C6550F3E0A8}"/>
              </a:ext>
            </a:extLst>
          </p:cNvPr>
          <p:cNvSpPr>
            <a:spLocks noGrp="1"/>
          </p:cNvSpPr>
          <p:nvPr>
            <p:ph type="sldNum" sz="quarter" idx="12"/>
          </p:nvPr>
        </p:nvSpPr>
        <p:spPr/>
        <p:txBody>
          <a:bodyPr/>
          <a:lstStyle/>
          <a:p>
            <a:fld id="{2E02360C-A40E-417E-BD28-40AAEF0DDC85}" type="slidenum">
              <a:rPr lang="en-US" smtClean="0"/>
              <a:t>58</a:t>
            </a:fld>
            <a:endParaRPr lang="en-US"/>
          </a:p>
        </p:txBody>
      </p:sp>
    </p:spTree>
    <p:extLst>
      <p:ext uri="{BB962C8B-B14F-4D97-AF65-F5344CB8AC3E}">
        <p14:creationId xmlns:p14="http://schemas.microsoft.com/office/powerpoint/2010/main" val="1699019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Why is CSPM important?</a:t>
            </a:r>
          </a:p>
        </p:txBody>
      </p:sp>
      <p:sp>
        <p:nvSpPr>
          <p:cNvPr id="16" name="TextBox 15">
            <a:extLst>
              <a:ext uri="{FF2B5EF4-FFF2-40B4-BE49-F238E27FC236}">
                <a16:creationId xmlns:a16="http://schemas.microsoft.com/office/drawing/2014/main" id="{3231ED6D-1427-D405-8E0F-53EFA0C314DC}"/>
              </a:ext>
            </a:extLst>
          </p:cNvPr>
          <p:cNvSpPr txBox="1"/>
          <p:nvPr/>
        </p:nvSpPr>
        <p:spPr>
          <a:xfrm>
            <a:off x="0" y="3013501"/>
            <a:ext cx="2892310" cy="830997"/>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Solve to Challenges</a:t>
            </a:r>
          </a:p>
        </p:txBody>
      </p:sp>
      <p:sp>
        <p:nvSpPr>
          <p:cNvPr id="36" name="TextBox 35">
            <a:extLst>
              <a:ext uri="{FF2B5EF4-FFF2-40B4-BE49-F238E27FC236}">
                <a16:creationId xmlns:a16="http://schemas.microsoft.com/office/drawing/2014/main" id="{AB8E3990-6030-7463-277A-07A6E32AB597}"/>
              </a:ext>
            </a:extLst>
          </p:cNvPr>
          <p:cNvSpPr txBox="1"/>
          <p:nvPr/>
        </p:nvSpPr>
        <p:spPr>
          <a:xfrm>
            <a:off x="3079124" y="1613302"/>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Multicloud Complexity</a:t>
            </a:r>
          </a:p>
        </p:txBody>
      </p:sp>
      <p:sp>
        <p:nvSpPr>
          <p:cNvPr id="6" name="TextBox 5">
            <a:extLst>
              <a:ext uri="{FF2B5EF4-FFF2-40B4-BE49-F238E27FC236}">
                <a16:creationId xmlns:a16="http://schemas.microsoft.com/office/drawing/2014/main" id="{A9119727-7465-D1E9-6F3B-B6CF81F26628}"/>
              </a:ext>
            </a:extLst>
          </p:cNvPr>
          <p:cNvSpPr txBox="1"/>
          <p:nvPr/>
        </p:nvSpPr>
        <p:spPr>
          <a:xfrm>
            <a:off x="0" y="830858"/>
            <a:ext cx="6096000"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With CSPM tools:</a:t>
            </a:r>
            <a:endParaRPr lang="en-US" sz="2400"/>
          </a:p>
        </p:txBody>
      </p:sp>
      <p:sp>
        <p:nvSpPr>
          <p:cNvPr id="7" name="TextBox 6">
            <a:extLst>
              <a:ext uri="{FF2B5EF4-FFF2-40B4-BE49-F238E27FC236}">
                <a16:creationId xmlns:a16="http://schemas.microsoft.com/office/drawing/2014/main" id="{D16D3304-FD5D-C05B-DE35-E33E10993D03}"/>
              </a:ext>
            </a:extLst>
          </p:cNvPr>
          <p:cNvSpPr txBox="1"/>
          <p:nvPr/>
        </p:nvSpPr>
        <p:spPr>
          <a:xfrm>
            <a:off x="3079124" y="2618769"/>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Security Blind Spots</a:t>
            </a:r>
          </a:p>
        </p:txBody>
      </p:sp>
      <p:sp>
        <p:nvSpPr>
          <p:cNvPr id="9" name="TextBox 8">
            <a:extLst>
              <a:ext uri="{FF2B5EF4-FFF2-40B4-BE49-F238E27FC236}">
                <a16:creationId xmlns:a16="http://schemas.microsoft.com/office/drawing/2014/main" id="{90E3E8D5-B069-A032-5496-284A10301BA6}"/>
              </a:ext>
            </a:extLst>
          </p:cNvPr>
          <p:cNvSpPr txBox="1"/>
          <p:nvPr/>
        </p:nvSpPr>
        <p:spPr>
          <a:xfrm>
            <a:off x="3079124" y="3777567"/>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Compliance Obligations</a:t>
            </a:r>
          </a:p>
        </p:txBody>
      </p:sp>
      <p:sp>
        <p:nvSpPr>
          <p:cNvPr id="14" name="TextBox 13">
            <a:extLst>
              <a:ext uri="{FF2B5EF4-FFF2-40B4-BE49-F238E27FC236}">
                <a16:creationId xmlns:a16="http://schemas.microsoft.com/office/drawing/2014/main" id="{513ACBA2-FD72-9EAD-D47E-F0D740DBF9EA}"/>
              </a:ext>
            </a:extLst>
          </p:cNvPr>
          <p:cNvSpPr txBox="1"/>
          <p:nvPr/>
        </p:nvSpPr>
        <p:spPr>
          <a:xfrm>
            <a:off x="3079124" y="4783034"/>
            <a:ext cx="399189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Poor Developer Experience</a:t>
            </a:r>
          </a:p>
        </p:txBody>
      </p:sp>
      <p:cxnSp>
        <p:nvCxnSpPr>
          <p:cNvPr id="18" name="Straight Arrow Connector 17">
            <a:extLst>
              <a:ext uri="{FF2B5EF4-FFF2-40B4-BE49-F238E27FC236}">
                <a16:creationId xmlns:a16="http://schemas.microsoft.com/office/drawing/2014/main" id="{82FF7E01-CBEC-CAB2-C02C-A970B6B7890E}"/>
              </a:ext>
            </a:extLst>
          </p:cNvPr>
          <p:cNvCxnSpPr>
            <a:cxnSpLocks/>
          </p:cNvCxnSpPr>
          <p:nvPr/>
        </p:nvCxnSpPr>
        <p:spPr>
          <a:xfrm flipV="1">
            <a:off x="2311443" y="2003261"/>
            <a:ext cx="740674" cy="1442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C10CD43-7715-0C2C-9C15-024E54AAB9DE}"/>
              </a:ext>
            </a:extLst>
          </p:cNvPr>
          <p:cNvCxnSpPr>
            <a:cxnSpLocks/>
          </p:cNvCxnSpPr>
          <p:nvPr/>
        </p:nvCxnSpPr>
        <p:spPr>
          <a:xfrm flipV="1">
            <a:off x="2304151" y="2963092"/>
            <a:ext cx="709550" cy="4925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8F3DAD1-878A-0F4B-9B93-756AA515DD05}"/>
              </a:ext>
            </a:extLst>
          </p:cNvPr>
          <p:cNvCxnSpPr>
            <a:cxnSpLocks/>
          </p:cNvCxnSpPr>
          <p:nvPr/>
        </p:nvCxnSpPr>
        <p:spPr>
          <a:xfrm>
            <a:off x="2317186" y="3454068"/>
            <a:ext cx="709550" cy="4925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742CD6-DFF5-852E-FBD6-A3E9CF5F2902}"/>
              </a:ext>
            </a:extLst>
          </p:cNvPr>
          <p:cNvCxnSpPr>
            <a:cxnSpLocks/>
          </p:cNvCxnSpPr>
          <p:nvPr/>
        </p:nvCxnSpPr>
        <p:spPr>
          <a:xfrm>
            <a:off x="2310821" y="3452999"/>
            <a:ext cx="740674" cy="1442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0CCA5AB-BA0B-CBE7-5FF6-85F3EDDB0F4C}"/>
              </a:ext>
            </a:extLst>
          </p:cNvPr>
          <p:cNvSpPr txBox="1"/>
          <p:nvPr/>
        </p:nvSpPr>
        <p:spPr>
          <a:xfrm>
            <a:off x="6535162" y="1577705"/>
            <a:ext cx="5823985"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Detect, centralize and normalize</a:t>
            </a:r>
          </a:p>
        </p:txBody>
      </p:sp>
      <p:sp>
        <p:nvSpPr>
          <p:cNvPr id="26" name="TextBox 25">
            <a:extLst>
              <a:ext uri="{FF2B5EF4-FFF2-40B4-BE49-F238E27FC236}">
                <a16:creationId xmlns:a16="http://schemas.microsoft.com/office/drawing/2014/main" id="{2FD91B73-AE40-A451-047F-91F7105EE2F1}"/>
              </a:ext>
            </a:extLst>
          </p:cNvPr>
          <p:cNvSpPr txBox="1"/>
          <p:nvPr/>
        </p:nvSpPr>
        <p:spPr>
          <a:xfrm>
            <a:off x="6535163" y="2473688"/>
            <a:ext cx="5588012" cy="830997"/>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Visibility into resources, config changes, risks, compliance violations, etc</a:t>
            </a:r>
          </a:p>
        </p:txBody>
      </p:sp>
      <p:cxnSp>
        <p:nvCxnSpPr>
          <p:cNvPr id="27" name="Straight Arrow Connector 26">
            <a:extLst>
              <a:ext uri="{FF2B5EF4-FFF2-40B4-BE49-F238E27FC236}">
                <a16:creationId xmlns:a16="http://schemas.microsoft.com/office/drawing/2014/main" id="{66B3ACB2-B9F9-E764-A089-F3FC5FA13AEC}"/>
              </a:ext>
            </a:extLst>
          </p:cNvPr>
          <p:cNvCxnSpPr>
            <a:cxnSpLocks/>
          </p:cNvCxnSpPr>
          <p:nvPr/>
        </p:nvCxnSpPr>
        <p:spPr>
          <a:xfrm>
            <a:off x="6222950" y="1838831"/>
            <a:ext cx="312212"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5" name="Straight Arrow Connector 4">
            <a:extLst>
              <a:ext uri="{FF2B5EF4-FFF2-40B4-BE49-F238E27FC236}">
                <a16:creationId xmlns:a16="http://schemas.microsoft.com/office/drawing/2014/main" id="{C1BE8D40-DD00-CB44-919C-A65B4154B320}"/>
              </a:ext>
            </a:extLst>
          </p:cNvPr>
          <p:cNvCxnSpPr>
            <a:cxnSpLocks/>
          </p:cNvCxnSpPr>
          <p:nvPr/>
        </p:nvCxnSpPr>
        <p:spPr>
          <a:xfrm flipV="1">
            <a:off x="6096000" y="2849601"/>
            <a:ext cx="439162" cy="686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BEBE67AB-119D-09F2-0C31-AE449DE2A9EB}"/>
              </a:ext>
            </a:extLst>
          </p:cNvPr>
          <p:cNvSpPr txBox="1"/>
          <p:nvPr/>
        </p:nvSpPr>
        <p:spPr>
          <a:xfrm>
            <a:off x="6771633" y="3484960"/>
            <a:ext cx="5823985"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Auto compare config vs controls</a:t>
            </a:r>
          </a:p>
        </p:txBody>
      </p:sp>
      <p:sp>
        <p:nvSpPr>
          <p:cNvPr id="21" name="TextBox 20">
            <a:extLst>
              <a:ext uri="{FF2B5EF4-FFF2-40B4-BE49-F238E27FC236}">
                <a16:creationId xmlns:a16="http://schemas.microsoft.com/office/drawing/2014/main" id="{E6834B40-1A14-0CD7-539A-866F94DEF7E8}"/>
              </a:ext>
            </a:extLst>
          </p:cNvPr>
          <p:cNvSpPr txBox="1"/>
          <p:nvPr/>
        </p:nvSpPr>
        <p:spPr>
          <a:xfrm>
            <a:off x="6744626" y="4160799"/>
            <a:ext cx="498712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Report, remediation guidance</a:t>
            </a:r>
          </a:p>
        </p:txBody>
      </p:sp>
      <p:cxnSp>
        <p:nvCxnSpPr>
          <p:cNvPr id="22" name="Straight Arrow Connector 21">
            <a:extLst>
              <a:ext uri="{FF2B5EF4-FFF2-40B4-BE49-F238E27FC236}">
                <a16:creationId xmlns:a16="http://schemas.microsoft.com/office/drawing/2014/main" id="{C3778871-9842-7BA5-BE7E-DE9F5CE4D0E0}"/>
              </a:ext>
            </a:extLst>
          </p:cNvPr>
          <p:cNvCxnSpPr>
            <a:cxnSpLocks/>
          </p:cNvCxnSpPr>
          <p:nvPr/>
        </p:nvCxnSpPr>
        <p:spPr>
          <a:xfrm flipV="1">
            <a:off x="6476301" y="3844498"/>
            <a:ext cx="287845" cy="21838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8F4A7C50-CF2E-BEF2-A18A-E66C48EA061F}"/>
              </a:ext>
            </a:extLst>
          </p:cNvPr>
          <p:cNvCxnSpPr>
            <a:cxnSpLocks/>
          </p:cNvCxnSpPr>
          <p:nvPr/>
        </p:nvCxnSpPr>
        <p:spPr>
          <a:xfrm>
            <a:off x="6474724" y="4063950"/>
            <a:ext cx="287845" cy="21838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3" name="TextBox 32">
            <a:extLst>
              <a:ext uri="{FF2B5EF4-FFF2-40B4-BE49-F238E27FC236}">
                <a16:creationId xmlns:a16="http://schemas.microsoft.com/office/drawing/2014/main" id="{5970EA63-78EC-95B6-50FD-AE0B905CB19B}"/>
              </a:ext>
            </a:extLst>
          </p:cNvPr>
          <p:cNvSpPr txBox="1"/>
          <p:nvPr/>
        </p:nvSpPr>
        <p:spPr>
          <a:xfrm>
            <a:off x="7470615" y="4787180"/>
            <a:ext cx="4821128"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Add context + remediation steps</a:t>
            </a:r>
          </a:p>
        </p:txBody>
      </p:sp>
      <p:cxnSp>
        <p:nvCxnSpPr>
          <p:cNvPr id="34" name="Straight Arrow Connector 33">
            <a:extLst>
              <a:ext uri="{FF2B5EF4-FFF2-40B4-BE49-F238E27FC236}">
                <a16:creationId xmlns:a16="http://schemas.microsoft.com/office/drawing/2014/main" id="{8A136C1B-21B2-6CDC-61FE-0280C0242C7F}"/>
              </a:ext>
            </a:extLst>
          </p:cNvPr>
          <p:cNvCxnSpPr>
            <a:cxnSpLocks/>
          </p:cNvCxnSpPr>
          <p:nvPr/>
        </p:nvCxnSpPr>
        <p:spPr>
          <a:xfrm flipV="1">
            <a:off x="7031453" y="5016245"/>
            <a:ext cx="439162" cy="686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 name="Isosceles Triangle 3">
            <a:extLst>
              <a:ext uri="{FF2B5EF4-FFF2-40B4-BE49-F238E27FC236}">
                <a16:creationId xmlns:a16="http://schemas.microsoft.com/office/drawing/2014/main" id="{FC0E3A7D-9357-95E3-853B-9A441F259CA6}"/>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F115D5E-7BC5-5BFF-B6F8-42B547C01234}"/>
              </a:ext>
            </a:extLst>
          </p:cNvPr>
          <p:cNvSpPr>
            <a:spLocks noGrp="1"/>
          </p:cNvSpPr>
          <p:nvPr>
            <p:ph type="sldNum" sz="quarter" idx="12"/>
          </p:nvPr>
        </p:nvSpPr>
        <p:spPr/>
        <p:txBody>
          <a:bodyPr/>
          <a:lstStyle/>
          <a:p>
            <a:fld id="{2E02360C-A40E-417E-BD28-40AAEF0DDC85}" type="slidenum">
              <a:rPr lang="en-US" smtClean="0"/>
              <a:t>59</a:t>
            </a:fld>
            <a:endParaRPr lang="en-US"/>
          </a:p>
        </p:txBody>
      </p:sp>
    </p:spTree>
    <p:extLst>
      <p:ext uri="{BB962C8B-B14F-4D97-AF65-F5344CB8AC3E}">
        <p14:creationId xmlns:p14="http://schemas.microsoft.com/office/powerpoint/2010/main" val="327263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Why is CSPM important?</a:t>
            </a:r>
          </a:p>
        </p:txBody>
      </p:sp>
      <p:sp>
        <p:nvSpPr>
          <p:cNvPr id="16" name="TextBox 15">
            <a:extLst>
              <a:ext uri="{FF2B5EF4-FFF2-40B4-BE49-F238E27FC236}">
                <a16:creationId xmlns:a16="http://schemas.microsoft.com/office/drawing/2014/main" id="{3231ED6D-1427-D405-8E0F-53EFA0C314DC}"/>
              </a:ext>
            </a:extLst>
          </p:cNvPr>
          <p:cNvSpPr txBox="1"/>
          <p:nvPr/>
        </p:nvSpPr>
        <p:spPr>
          <a:xfrm>
            <a:off x="0" y="3609699"/>
            <a:ext cx="271533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More Cloud Users</a:t>
            </a:r>
          </a:p>
        </p:txBody>
      </p:sp>
      <p:pic>
        <p:nvPicPr>
          <p:cNvPr id="3" name="Picture 2" descr="User icons for free download | Freepik">
            <a:extLst>
              <a:ext uri="{FF2B5EF4-FFF2-40B4-BE49-F238E27FC236}">
                <a16:creationId xmlns:a16="http://schemas.microsoft.com/office/drawing/2014/main" id="{255359A4-5D83-6E7F-1E17-17A635392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035" y="2553966"/>
            <a:ext cx="726316" cy="7263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ser icons for free download | Freepik">
            <a:extLst>
              <a:ext uri="{FF2B5EF4-FFF2-40B4-BE49-F238E27FC236}">
                <a16:creationId xmlns:a16="http://schemas.microsoft.com/office/drawing/2014/main" id="{EA4B42EA-986F-B4EB-DDEF-7709EE025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13" y="2539876"/>
            <a:ext cx="726316" cy="7263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plication Generic color outline icon">
            <a:extLst>
              <a:ext uri="{FF2B5EF4-FFF2-40B4-BE49-F238E27FC236}">
                <a16:creationId xmlns:a16="http://schemas.microsoft.com/office/drawing/2014/main" id="{193AC06A-0172-1DF1-4DE5-582F9084D6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950" y="2644455"/>
            <a:ext cx="877113" cy="8771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538EB7-3CE2-8043-0A31-C08B8799D39A}"/>
              </a:ext>
            </a:extLst>
          </p:cNvPr>
          <p:cNvSpPr txBox="1"/>
          <p:nvPr/>
        </p:nvSpPr>
        <p:spPr>
          <a:xfrm>
            <a:off x="2916031" y="3609699"/>
            <a:ext cx="271533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More Apps</a:t>
            </a:r>
          </a:p>
        </p:txBody>
      </p:sp>
      <p:pic>
        <p:nvPicPr>
          <p:cNvPr id="10" name="Picture 2" descr="User icons for free download | Freepik">
            <a:extLst>
              <a:ext uri="{FF2B5EF4-FFF2-40B4-BE49-F238E27FC236}">
                <a16:creationId xmlns:a16="http://schemas.microsoft.com/office/drawing/2014/main" id="{55925BFC-DDC2-8878-4860-5DF46DE21F44}"/>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9107" y="2747932"/>
            <a:ext cx="726316" cy="7263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plication Security Solutions for Cloud &amp; Container Security | Synopsys">
            <a:extLst>
              <a:ext uri="{FF2B5EF4-FFF2-40B4-BE49-F238E27FC236}">
                <a16:creationId xmlns:a16="http://schemas.microsoft.com/office/drawing/2014/main" id="{09ACDC82-3D98-F871-F50E-34D9A79E74BE}"/>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6166049" y="2553966"/>
            <a:ext cx="2031710" cy="12190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76D1AC3-9226-B4C4-38F9-B8E3732A1A97}"/>
              </a:ext>
            </a:extLst>
          </p:cNvPr>
          <p:cNvSpPr txBox="1"/>
          <p:nvPr/>
        </p:nvSpPr>
        <p:spPr>
          <a:xfrm>
            <a:off x="5831853" y="3680666"/>
            <a:ext cx="271533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More misconfigs</a:t>
            </a:r>
          </a:p>
        </p:txBody>
      </p:sp>
      <p:pic>
        <p:nvPicPr>
          <p:cNvPr id="13" name="Picture 12">
            <a:extLst>
              <a:ext uri="{FF2B5EF4-FFF2-40B4-BE49-F238E27FC236}">
                <a16:creationId xmlns:a16="http://schemas.microsoft.com/office/drawing/2014/main" id="{14D8367E-AECC-3BA1-A361-19D6519709A8}"/>
              </a:ext>
            </a:extLst>
          </p:cNvPr>
          <p:cNvPicPr>
            <a:picLocks noChangeAspect="1"/>
          </p:cNvPicPr>
          <p:nvPr/>
        </p:nvPicPr>
        <p:blipFill>
          <a:blip r:embed="rId6"/>
          <a:stretch>
            <a:fillRect/>
          </a:stretch>
        </p:blipFill>
        <p:spPr>
          <a:xfrm>
            <a:off x="10455719" y="3948708"/>
            <a:ext cx="1382103" cy="1485761"/>
          </a:xfrm>
          <a:prstGeom prst="rect">
            <a:avLst/>
          </a:prstGeom>
        </p:spPr>
      </p:pic>
      <p:pic>
        <p:nvPicPr>
          <p:cNvPr id="17" name="Picture 16">
            <a:extLst>
              <a:ext uri="{FF2B5EF4-FFF2-40B4-BE49-F238E27FC236}">
                <a16:creationId xmlns:a16="http://schemas.microsoft.com/office/drawing/2014/main" id="{A0048E0C-984B-FF43-9165-804AF45BABF9}"/>
              </a:ext>
            </a:extLst>
          </p:cNvPr>
          <p:cNvPicPr>
            <a:picLocks noChangeAspect="1"/>
          </p:cNvPicPr>
          <p:nvPr/>
        </p:nvPicPr>
        <p:blipFill>
          <a:blip r:embed="rId7">
            <a:biLevel thresh="25000"/>
          </a:blip>
          <a:stretch>
            <a:fillRect/>
          </a:stretch>
        </p:blipFill>
        <p:spPr>
          <a:xfrm>
            <a:off x="10382509" y="1398093"/>
            <a:ext cx="1321258" cy="1259914"/>
          </a:xfrm>
          <a:prstGeom prst="rect">
            <a:avLst/>
          </a:prstGeom>
        </p:spPr>
      </p:pic>
      <p:sp>
        <p:nvSpPr>
          <p:cNvPr id="31" name="TextBox 30">
            <a:extLst>
              <a:ext uri="{FF2B5EF4-FFF2-40B4-BE49-F238E27FC236}">
                <a16:creationId xmlns:a16="http://schemas.microsoft.com/office/drawing/2014/main" id="{0A9AAEA2-56C7-39D3-A683-F531C30B6930}"/>
              </a:ext>
            </a:extLst>
          </p:cNvPr>
          <p:cNvSpPr txBox="1"/>
          <p:nvPr/>
        </p:nvSpPr>
        <p:spPr>
          <a:xfrm>
            <a:off x="10618009" y="5459907"/>
            <a:ext cx="1128738"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Fine</a:t>
            </a:r>
          </a:p>
        </p:txBody>
      </p:sp>
      <p:cxnSp>
        <p:nvCxnSpPr>
          <p:cNvPr id="33" name="Straight Arrow Connector 32">
            <a:extLst>
              <a:ext uri="{FF2B5EF4-FFF2-40B4-BE49-F238E27FC236}">
                <a16:creationId xmlns:a16="http://schemas.microsoft.com/office/drawing/2014/main" id="{0BB171E6-219E-97B3-9912-099D1175C165}"/>
              </a:ext>
            </a:extLst>
          </p:cNvPr>
          <p:cNvCxnSpPr/>
          <p:nvPr/>
        </p:nvCxnSpPr>
        <p:spPr>
          <a:xfrm>
            <a:off x="8525700" y="3361702"/>
            <a:ext cx="1748414" cy="11479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E0692DA-C154-6092-20D3-746CE96B674F}"/>
              </a:ext>
            </a:extLst>
          </p:cNvPr>
          <p:cNvCxnSpPr>
            <a:cxnSpLocks/>
          </p:cNvCxnSpPr>
          <p:nvPr/>
        </p:nvCxnSpPr>
        <p:spPr>
          <a:xfrm flipV="1">
            <a:off x="8509183" y="2213708"/>
            <a:ext cx="1748414" cy="11479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AB8E3990-6030-7463-277A-07A6E32AB597}"/>
              </a:ext>
            </a:extLst>
          </p:cNvPr>
          <p:cNvSpPr txBox="1"/>
          <p:nvPr/>
        </p:nvSpPr>
        <p:spPr>
          <a:xfrm>
            <a:off x="9845228" y="2683445"/>
            <a:ext cx="271533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Data leak</a:t>
            </a:r>
          </a:p>
        </p:txBody>
      </p:sp>
      <p:cxnSp>
        <p:nvCxnSpPr>
          <p:cNvPr id="38" name="Straight Arrow Connector 37">
            <a:extLst>
              <a:ext uri="{FF2B5EF4-FFF2-40B4-BE49-F238E27FC236}">
                <a16:creationId xmlns:a16="http://schemas.microsoft.com/office/drawing/2014/main" id="{38036A0D-8B70-1DB8-7C51-91B41756ADBF}"/>
              </a:ext>
            </a:extLst>
          </p:cNvPr>
          <p:cNvCxnSpPr/>
          <p:nvPr/>
        </p:nvCxnSpPr>
        <p:spPr>
          <a:xfrm>
            <a:off x="5140328" y="3280282"/>
            <a:ext cx="8464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BFBB9D51-9969-F65D-C947-AA1E4082C122}"/>
              </a:ext>
            </a:extLst>
          </p:cNvPr>
          <p:cNvCxnSpPr/>
          <p:nvPr/>
        </p:nvCxnSpPr>
        <p:spPr>
          <a:xfrm>
            <a:off x="2652021" y="3226186"/>
            <a:ext cx="8464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Isosceles Triangle 3">
            <a:extLst>
              <a:ext uri="{FF2B5EF4-FFF2-40B4-BE49-F238E27FC236}">
                <a16:creationId xmlns:a16="http://schemas.microsoft.com/office/drawing/2014/main" id="{01F5B1CD-9DF5-1E1A-E25E-0A03E19E9449}"/>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id="{5CC154EC-1152-C265-4E09-7E33C84FD1D5}"/>
              </a:ext>
            </a:extLst>
          </p:cNvPr>
          <p:cNvSpPr>
            <a:spLocks noGrp="1"/>
          </p:cNvSpPr>
          <p:nvPr>
            <p:ph type="sldNum" sz="quarter" idx="12"/>
          </p:nvPr>
        </p:nvSpPr>
        <p:spPr/>
        <p:txBody>
          <a:bodyPr/>
          <a:lstStyle/>
          <a:p>
            <a:fld id="{2E02360C-A40E-417E-BD28-40AAEF0DDC85}" type="slidenum">
              <a:rPr lang="en-US" smtClean="0"/>
              <a:t>6</a:t>
            </a:fld>
            <a:endParaRPr lang="en-US"/>
          </a:p>
        </p:txBody>
      </p:sp>
    </p:spTree>
    <p:extLst>
      <p:ext uri="{BB962C8B-B14F-4D97-AF65-F5344CB8AC3E}">
        <p14:creationId xmlns:p14="http://schemas.microsoft.com/office/powerpoint/2010/main" val="1661715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How CSPM works</a:t>
            </a:r>
          </a:p>
        </p:txBody>
      </p:sp>
      <p:sp>
        <p:nvSpPr>
          <p:cNvPr id="16" name="TextBox 15">
            <a:extLst>
              <a:ext uri="{FF2B5EF4-FFF2-40B4-BE49-F238E27FC236}">
                <a16:creationId xmlns:a16="http://schemas.microsoft.com/office/drawing/2014/main" id="{3231ED6D-1427-D405-8E0F-53EFA0C314DC}"/>
              </a:ext>
            </a:extLst>
          </p:cNvPr>
          <p:cNvSpPr txBox="1"/>
          <p:nvPr/>
        </p:nvSpPr>
        <p:spPr>
          <a:xfrm>
            <a:off x="3852667" y="2116367"/>
            <a:ext cx="5128259"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Get Visibility</a:t>
            </a:r>
          </a:p>
        </p:txBody>
      </p:sp>
      <p:sp>
        <p:nvSpPr>
          <p:cNvPr id="3" name="TextBox 2">
            <a:extLst>
              <a:ext uri="{FF2B5EF4-FFF2-40B4-BE49-F238E27FC236}">
                <a16:creationId xmlns:a16="http://schemas.microsoft.com/office/drawing/2014/main" id="{E6F07AE3-9B45-E48A-E9FB-B55FF00A205B}"/>
              </a:ext>
            </a:extLst>
          </p:cNvPr>
          <p:cNvSpPr txBox="1"/>
          <p:nvPr/>
        </p:nvSpPr>
        <p:spPr>
          <a:xfrm>
            <a:off x="3852667" y="1423870"/>
            <a:ext cx="5056657"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Connect to the Cloud Environments</a:t>
            </a:r>
          </a:p>
        </p:txBody>
      </p:sp>
      <p:sp>
        <p:nvSpPr>
          <p:cNvPr id="4" name="TextBox 3">
            <a:extLst>
              <a:ext uri="{FF2B5EF4-FFF2-40B4-BE49-F238E27FC236}">
                <a16:creationId xmlns:a16="http://schemas.microsoft.com/office/drawing/2014/main" id="{98D5D985-F074-4C65-1BB9-D0E4C2C1D101}"/>
              </a:ext>
            </a:extLst>
          </p:cNvPr>
          <p:cNvSpPr txBox="1"/>
          <p:nvPr/>
        </p:nvSpPr>
        <p:spPr>
          <a:xfrm>
            <a:off x="3852667" y="2804042"/>
            <a:ext cx="6087747"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Identify Misconfig &amp; Compliance Violations</a:t>
            </a:r>
          </a:p>
        </p:txBody>
      </p:sp>
      <p:sp>
        <p:nvSpPr>
          <p:cNvPr id="5" name="TextBox 4">
            <a:extLst>
              <a:ext uri="{FF2B5EF4-FFF2-40B4-BE49-F238E27FC236}">
                <a16:creationId xmlns:a16="http://schemas.microsoft.com/office/drawing/2014/main" id="{E87F277A-1F7E-4E5F-5A76-D490E0B30DF1}"/>
              </a:ext>
            </a:extLst>
          </p:cNvPr>
          <p:cNvSpPr txBox="1"/>
          <p:nvPr/>
        </p:nvSpPr>
        <p:spPr>
          <a:xfrm>
            <a:off x="3852668" y="3491717"/>
            <a:ext cx="5532598"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Detect Threats</a:t>
            </a:r>
          </a:p>
        </p:txBody>
      </p:sp>
      <p:sp>
        <p:nvSpPr>
          <p:cNvPr id="6" name="TextBox 5">
            <a:extLst>
              <a:ext uri="{FF2B5EF4-FFF2-40B4-BE49-F238E27FC236}">
                <a16:creationId xmlns:a16="http://schemas.microsoft.com/office/drawing/2014/main" id="{0326B429-50AB-017D-E146-C2060E0A8949}"/>
              </a:ext>
            </a:extLst>
          </p:cNvPr>
          <p:cNvSpPr txBox="1"/>
          <p:nvPr/>
        </p:nvSpPr>
        <p:spPr>
          <a:xfrm>
            <a:off x="3852668" y="4179392"/>
            <a:ext cx="494293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Contextualize Risks</a:t>
            </a:r>
          </a:p>
        </p:txBody>
      </p:sp>
      <p:sp>
        <p:nvSpPr>
          <p:cNvPr id="7" name="TextBox 6">
            <a:extLst>
              <a:ext uri="{FF2B5EF4-FFF2-40B4-BE49-F238E27FC236}">
                <a16:creationId xmlns:a16="http://schemas.microsoft.com/office/drawing/2014/main" id="{16480C7C-8A88-E63A-7CB1-301E246F5AF2}"/>
              </a:ext>
            </a:extLst>
          </p:cNvPr>
          <p:cNvSpPr txBox="1"/>
          <p:nvPr/>
        </p:nvSpPr>
        <p:spPr>
          <a:xfrm>
            <a:off x="3852668" y="5554742"/>
            <a:ext cx="520407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Remediate Issues</a:t>
            </a:r>
          </a:p>
        </p:txBody>
      </p:sp>
      <p:sp>
        <p:nvSpPr>
          <p:cNvPr id="10" name="TextBox 9">
            <a:extLst>
              <a:ext uri="{FF2B5EF4-FFF2-40B4-BE49-F238E27FC236}">
                <a16:creationId xmlns:a16="http://schemas.microsoft.com/office/drawing/2014/main" id="{BC03E022-58BC-146B-C737-07DC357DF948}"/>
              </a:ext>
            </a:extLst>
          </p:cNvPr>
          <p:cNvSpPr txBox="1"/>
          <p:nvPr/>
        </p:nvSpPr>
        <p:spPr>
          <a:xfrm>
            <a:off x="3852668" y="4867067"/>
            <a:ext cx="520407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Monitor and Report</a:t>
            </a:r>
          </a:p>
        </p:txBody>
      </p:sp>
      <p:sp>
        <p:nvSpPr>
          <p:cNvPr id="11" name="Rectangle: Rounded Corners 10">
            <a:extLst>
              <a:ext uri="{FF2B5EF4-FFF2-40B4-BE49-F238E27FC236}">
                <a16:creationId xmlns:a16="http://schemas.microsoft.com/office/drawing/2014/main" id="{0BAE2D40-6933-EE21-A618-BC857CC3EEB2}"/>
              </a:ext>
            </a:extLst>
          </p:cNvPr>
          <p:cNvSpPr/>
          <p:nvPr/>
        </p:nvSpPr>
        <p:spPr>
          <a:xfrm>
            <a:off x="727587" y="3057832"/>
            <a:ext cx="1435510" cy="11307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CSPM tools</a:t>
            </a:r>
          </a:p>
        </p:txBody>
      </p:sp>
      <p:cxnSp>
        <p:nvCxnSpPr>
          <p:cNvPr id="13" name="Straight Connector 12">
            <a:extLst>
              <a:ext uri="{FF2B5EF4-FFF2-40B4-BE49-F238E27FC236}">
                <a16:creationId xmlns:a16="http://schemas.microsoft.com/office/drawing/2014/main" id="{E7E6992F-0EAA-A614-BCBD-5699E7CBE7A4}"/>
              </a:ext>
            </a:extLst>
          </p:cNvPr>
          <p:cNvCxnSpPr>
            <a:cxnSpLocks/>
          </p:cNvCxnSpPr>
          <p:nvPr/>
        </p:nvCxnSpPr>
        <p:spPr>
          <a:xfrm flipV="1">
            <a:off x="2300748" y="1666895"/>
            <a:ext cx="1551919" cy="1983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E556179-7A7C-B964-A551-2FEEFF6FC086}"/>
              </a:ext>
            </a:extLst>
          </p:cNvPr>
          <p:cNvCxnSpPr>
            <a:cxnSpLocks/>
          </p:cNvCxnSpPr>
          <p:nvPr/>
        </p:nvCxnSpPr>
        <p:spPr>
          <a:xfrm flipV="1">
            <a:off x="2302978" y="2366646"/>
            <a:ext cx="1544544" cy="1294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CBC0AD2-CC79-BA6D-E938-28AE33323966}"/>
              </a:ext>
            </a:extLst>
          </p:cNvPr>
          <p:cNvCxnSpPr>
            <a:cxnSpLocks/>
            <a:stCxn id="7" idx="1"/>
          </p:cNvCxnSpPr>
          <p:nvPr/>
        </p:nvCxnSpPr>
        <p:spPr>
          <a:xfrm flipH="1" flipV="1">
            <a:off x="2299169" y="3648167"/>
            <a:ext cx="1553499" cy="2137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94D97A7-3BA3-4736-AFFB-9F694D088C63}"/>
              </a:ext>
            </a:extLst>
          </p:cNvPr>
          <p:cNvCxnSpPr>
            <a:cxnSpLocks/>
          </p:cNvCxnSpPr>
          <p:nvPr/>
        </p:nvCxnSpPr>
        <p:spPr>
          <a:xfrm flipV="1">
            <a:off x="2300747" y="3126794"/>
            <a:ext cx="1486393" cy="538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4245F46-F0FE-C6D5-C718-FD11A192E326}"/>
              </a:ext>
            </a:extLst>
          </p:cNvPr>
          <p:cNvCxnSpPr>
            <a:cxnSpLocks/>
          </p:cNvCxnSpPr>
          <p:nvPr/>
        </p:nvCxnSpPr>
        <p:spPr>
          <a:xfrm>
            <a:off x="2318663" y="3652733"/>
            <a:ext cx="1405553" cy="1575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A070AEB-27EA-2ACB-1B45-A04C090472E5}"/>
              </a:ext>
            </a:extLst>
          </p:cNvPr>
          <p:cNvCxnSpPr>
            <a:cxnSpLocks/>
          </p:cNvCxnSpPr>
          <p:nvPr/>
        </p:nvCxnSpPr>
        <p:spPr>
          <a:xfrm>
            <a:off x="2321341" y="3668666"/>
            <a:ext cx="1395255" cy="7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FBB5B38-6CDA-45ED-1DE9-C64D9D2B7E4E}"/>
              </a:ext>
            </a:extLst>
          </p:cNvPr>
          <p:cNvCxnSpPr>
            <a:cxnSpLocks/>
          </p:cNvCxnSpPr>
          <p:nvPr/>
        </p:nvCxnSpPr>
        <p:spPr>
          <a:xfrm>
            <a:off x="2302977" y="3652112"/>
            <a:ext cx="1492228" cy="1469197"/>
          </a:xfrm>
          <a:prstGeom prst="line">
            <a:avLst/>
          </a:prstGeom>
        </p:spPr>
        <p:style>
          <a:lnRef idx="2">
            <a:schemeClr val="accent1"/>
          </a:lnRef>
          <a:fillRef idx="0">
            <a:schemeClr val="accent1"/>
          </a:fillRef>
          <a:effectRef idx="1">
            <a:schemeClr val="accent1"/>
          </a:effectRef>
          <a:fontRef idx="minor">
            <a:schemeClr val="tx1"/>
          </a:fontRef>
        </p:style>
      </p:cxnSp>
      <p:sp>
        <p:nvSpPr>
          <p:cNvPr id="12" name="Isosceles Triangle 3">
            <a:extLst>
              <a:ext uri="{FF2B5EF4-FFF2-40B4-BE49-F238E27FC236}">
                <a16:creationId xmlns:a16="http://schemas.microsoft.com/office/drawing/2014/main" id="{9D92A74C-28CC-F907-06DB-AA50AA4E9A31}"/>
              </a:ext>
            </a:extLst>
          </p:cNvPr>
          <p:cNvSpPr/>
          <p:nvPr/>
        </p:nvSpPr>
        <p:spPr>
          <a:xfrm flipH="1">
            <a:off x="8263028"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D9D1768E-6097-634E-7DFA-30AB77848E3E}"/>
              </a:ext>
            </a:extLst>
          </p:cNvPr>
          <p:cNvSpPr>
            <a:spLocks noGrp="1"/>
          </p:cNvSpPr>
          <p:nvPr>
            <p:ph type="sldNum" sz="quarter" idx="12"/>
          </p:nvPr>
        </p:nvSpPr>
        <p:spPr/>
        <p:txBody>
          <a:bodyPr/>
          <a:lstStyle/>
          <a:p>
            <a:fld id="{2E02360C-A40E-417E-BD28-40AAEF0DDC85}" type="slidenum">
              <a:rPr lang="en-US" smtClean="0"/>
              <a:t>60</a:t>
            </a:fld>
            <a:endParaRPr lang="en-US"/>
          </a:p>
        </p:txBody>
      </p:sp>
    </p:spTree>
    <p:extLst>
      <p:ext uri="{BB962C8B-B14F-4D97-AF65-F5344CB8AC3E}">
        <p14:creationId xmlns:p14="http://schemas.microsoft.com/office/powerpoint/2010/main" val="4120776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Introduction</a:t>
            </a:r>
          </a:p>
        </p:txBody>
      </p:sp>
      <p:sp>
        <p:nvSpPr>
          <p:cNvPr id="4" name="Slide Number Placeholder 3">
            <a:extLst>
              <a:ext uri="{FF2B5EF4-FFF2-40B4-BE49-F238E27FC236}">
                <a16:creationId xmlns:a16="http://schemas.microsoft.com/office/drawing/2014/main" id="{9517D96D-6875-09ED-AD4A-0FCBA31987C8}"/>
              </a:ext>
            </a:extLst>
          </p:cNvPr>
          <p:cNvSpPr>
            <a:spLocks noGrp="1"/>
          </p:cNvSpPr>
          <p:nvPr>
            <p:ph type="sldNum" sz="quarter" idx="12"/>
          </p:nvPr>
        </p:nvSpPr>
        <p:spPr/>
        <p:txBody>
          <a:bodyPr/>
          <a:lstStyle/>
          <a:p>
            <a:fld id="{2E02360C-A40E-417E-BD28-40AAEF0DDC85}" type="slidenum">
              <a:rPr lang="en-US" smtClean="0"/>
              <a:t>61</a:t>
            </a:fld>
            <a:endParaRPr lang="en-US"/>
          </a:p>
        </p:txBody>
      </p:sp>
      <p:sp>
        <p:nvSpPr>
          <p:cNvPr id="6" name="TextBox 5">
            <a:extLst>
              <a:ext uri="{FF2B5EF4-FFF2-40B4-BE49-F238E27FC236}">
                <a16:creationId xmlns:a16="http://schemas.microsoft.com/office/drawing/2014/main" id="{B1839E43-C076-0E6C-E01A-37A711B51FEB}"/>
              </a:ext>
            </a:extLst>
          </p:cNvPr>
          <p:cNvSpPr txBox="1"/>
          <p:nvPr/>
        </p:nvSpPr>
        <p:spPr>
          <a:xfrm>
            <a:off x="127000" y="687866"/>
            <a:ext cx="11938000" cy="6032421"/>
          </a:xfrm>
          <a:prstGeom prst="rect">
            <a:avLst/>
          </a:prstGeom>
          <a:noFill/>
        </p:spPr>
        <p:txBody>
          <a:bodyPr wrap="square" lIns="91440" tIns="45720" rIns="91440" bIns="45720" anchor="t">
            <a:spAutoFit/>
          </a:bodyPr>
          <a:lstStyle/>
          <a:p>
            <a:pPr algn="just">
              <a:spcBef>
                <a:spcPts val="600"/>
              </a:spcBef>
              <a:spcAft>
                <a:spcPts val="600"/>
              </a:spcAft>
            </a:pPr>
            <a:r>
              <a:rPr lang="en-US" sz="1600">
                <a:latin typeface="Arial"/>
                <a:cs typeface="Arial"/>
              </a:rPr>
              <a:t>Context: In cloud security shared responsibility model, cloud service providers are in charge of cloud security, including infrastructure (routers, switches, data centers). Users (organizers) are responsible for security in the cloud =&gt; Adopt CSPM as a standard security practice when migrating applications to cloud.</a:t>
            </a:r>
          </a:p>
          <a:p>
            <a:pPr algn="just">
              <a:spcBef>
                <a:spcPts val="600"/>
              </a:spcBef>
              <a:spcAft>
                <a:spcPts val="600"/>
              </a:spcAft>
            </a:pPr>
            <a:r>
              <a:rPr lang="en-US" sz="1600">
                <a:latin typeface="Arial"/>
                <a:cs typeface="Arial"/>
              </a:rPr>
              <a:t>Result: Automatically address security threats with predefined remediation actions in AWS Security Hub</a:t>
            </a:r>
          </a:p>
          <a:p>
            <a:pPr marL="0" lvl="1" algn="just">
              <a:spcBef>
                <a:spcPts val="600"/>
              </a:spcBef>
              <a:spcAft>
                <a:spcPts val="600"/>
              </a:spcAft>
            </a:pPr>
            <a:r>
              <a:rPr lang="en-US" sz="1600">
                <a:latin typeface="Arial"/>
                <a:cs typeface="Arial"/>
              </a:rPr>
              <a:t>Tech: </a:t>
            </a:r>
            <a:endParaRPr lang="en-US" sz="1600">
              <a:latin typeface="Arial" panose="020B0604020202020204" pitchFamily="34" charset="0"/>
              <a:cs typeface="Arial" panose="020B0604020202020204" pitchFamily="34" charset="0"/>
            </a:endParaRP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Config, AWS Security Hub: For security check and findings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a:t>
            </a:r>
            <a:r>
              <a:rPr lang="en-US" sz="1600" err="1">
                <a:latin typeface="Arial"/>
                <a:cs typeface="Arial"/>
              </a:rPr>
              <a:t>Cloudformation</a:t>
            </a:r>
            <a:r>
              <a:rPr lang="en-US" sz="1600">
                <a:latin typeface="Arial"/>
                <a:cs typeface="Arial"/>
              </a:rPr>
              <a:t>: Deploy the solution in </a:t>
            </a:r>
            <a:r>
              <a:rPr lang="en-US" sz="1600" err="1">
                <a:latin typeface="Arial"/>
                <a:cs typeface="Arial"/>
              </a:rPr>
              <a:t>IaC</a:t>
            </a:r>
            <a:endParaRPr lang="en-US" sz="1600" err="1">
              <a:latin typeface="Arial" panose="020B0604020202020204" pitchFamily="34" charset="0"/>
              <a:cs typeface="Arial" panose="020B0604020202020204" pitchFamily="34" charset="0"/>
            </a:endParaRP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Systems Manager: Deploys System Manager Documents (link to doc) that contain the remediation logic</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Step function: Orchestrator invokes the remediation documents with AWS Systems Manager API calls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a:t>
            </a:r>
            <a:r>
              <a:rPr lang="en-US" sz="1600" err="1">
                <a:latin typeface="Arial"/>
                <a:cs typeface="Arial"/>
              </a:rPr>
              <a:t>EventBridge</a:t>
            </a:r>
            <a:r>
              <a:rPr lang="en-US" sz="1600">
                <a:latin typeface="Arial"/>
                <a:cs typeface="Arial"/>
              </a:rPr>
              <a:t>: Deploy events that will initiate the </a:t>
            </a:r>
            <a:r>
              <a:rPr lang="en-US" sz="1600" err="1">
                <a:latin typeface="Arial"/>
                <a:cs typeface="Arial"/>
              </a:rPr>
              <a:t>orchestator</a:t>
            </a:r>
            <a:r>
              <a:rPr lang="en-US" sz="1600">
                <a:latin typeface="Arial"/>
                <a:cs typeface="Arial"/>
              </a:rPr>
              <a:t> step function when a finding is being remediated</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Lambda: Used by the step function </a:t>
            </a:r>
            <a:r>
              <a:rPr lang="en-US" sz="1600" err="1">
                <a:latin typeface="Arial"/>
                <a:cs typeface="Arial"/>
              </a:rPr>
              <a:t>orchestator</a:t>
            </a:r>
            <a:r>
              <a:rPr lang="en-US" sz="1600">
                <a:latin typeface="Arial"/>
                <a:cs typeface="Arial"/>
              </a:rPr>
              <a:t> to remediate issues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IAM: Deploys roles to remediation</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Amazon CloudWatch: Log groups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SQS: Allows parallel remediations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SNS: Notify users</a:t>
            </a:r>
          </a:p>
          <a:p>
            <a:pPr marL="0" lvl="2" algn="just">
              <a:spcBef>
                <a:spcPts val="600"/>
              </a:spcBef>
              <a:spcAft>
                <a:spcPts val="600"/>
              </a:spcAft>
            </a:pPr>
            <a:r>
              <a:rPr lang="en-US" sz="1600">
                <a:latin typeface="Arial"/>
                <a:cs typeface="Arial"/>
              </a:rPr>
              <a:t>Learn new: CSPM concepts + All tech above + AWS Cross-account</a:t>
            </a:r>
          </a:p>
        </p:txBody>
      </p:sp>
    </p:spTree>
    <p:extLst>
      <p:ext uri="{BB962C8B-B14F-4D97-AF65-F5344CB8AC3E}">
        <p14:creationId xmlns:p14="http://schemas.microsoft.com/office/powerpoint/2010/main" val="189418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1A41AD-16C6-8A04-ADD7-64FB19D7B949}"/>
              </a:ext>
            </a:extLst>
          </p:cNvPr>
          <p:cNvSpPr>
            <a:spLocks noGrp="1"/>
          </p:cNvSpPr>
          <p:nvPr>
            <p:ph type="sldNum" sz="quarter" idx="12"/>
          </p:nvPr>
        </p:nvSpPr>
        <p:spPr/>
        <p:txBody>
          <a:bodyPr/>
          <a:lstStyle/>
          <a:p>
            <a:fld id="{2E02360C-A40E-417E-BD28-40AAEF0DDC85}" type="slidenum">
              <a:rPr lang="en-US" smtClean="0"/>
              <a:t>62</a:t>
            </a:fld>
            <a:endParaRPr lang="en-US"/>
          </a:p>
        </p:txBody>
      </p:sp>
      <p:pic>
        <p:nvPicPr>
          <p:cNvPr id="4" name="Picture 3">
            <a:extLst>
              <a:ext uri="{FF2B5EF4-FFF2-40B4-BE49-F238E27FC236}">
                <a16:creationId xmlns:a16="http://schemas.microsoft.com/office/drawing/2014/main" id="{985E9C55-6A92-BCED-42CA-8D1234133768}"/>
              </a:ext>
            </a:extLst>
          </p:cNvPr>
          <p:cNvPicPr>
            <a:picLocks noChangeAspect="1"/>
          </p:cNvPicPr>
          <p:nvPr/>
        </p:nvPicPr>
        <p:blipFill>
          <a:blip r:embed="rId2"/>
          <a:stretch>
            <a:fillRect/>
          </a:stretch>
        </p:blipFill>
        <p:spPr>
          <a:xfrm>
            <a:off x="2242293" y="567466"/>
            <a:ext cx="7544853" cy="6154009"/>
          </a:xfrm>
          <a:prstGeom prst="rect">
            <a:avLst/>
          </a:prstGeom>
        </p:spPr>
      </p:pic>
      <p:sp>
        <p:nvSpPr>
          <p:cNvPr id="5" name="Title 1">
            <a:extLst>
              <a:ext uri="{FF2B5EF4-FFF2-40B4-BE49-F238E27FC236}">
                <a16:creationId xmlns:a16="http://schemas.microsoft.com/office/drawing/2014/main" id="{295FBF48-B4B8-77A2-79A8-9029FEBEFB76}"/>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Appredix 2:</a:t>
            </a:r>
            <a:r>
              <a:rPr lang="en-US" sz="4000" b="1">
                <a:solidFill>
                  <a:schemeClr val="bg1"/>
                </a:solidFill>
                <a:latin typeface="Arial"/>
                <a:cs typeface="Arial"/>
              </a:rPr>
              <a:t> Finding severity</a:t>
            </a:r>
          </a:p>
        </p:txBody>
      </p:sp>
    </p:spTree>
    <p:extLst>
      <p:ext uri="{BB962C8B-B14F-4D97-AF65-F5344CB8AC3E}">
        <p14:creationId xmlns:p14="http://schemas.microsoft.com/office/powerpoint/2010/main" val="116774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Example of CSPM’s context</a:t>
            </a:r>
          </a:p>
        </p:txBody>
      </p:sp>
      <p:pic>
        <p:nvPicPr>
          <p:cNvPr id="5122" name="Picture 2">
            <a:extLst>
              <a:ext uri="{FF2B5EF4-FFF2-40B4-BE49-F238E27FC236}">
                <a16:creationId xmlns:a16="http://schemas.microsoft.com/office/drawing/2014/main" id="{5597B195-11BF-BBED-F6F9-CF1EA8FD6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7142"/>
            <a:ext cx="12192000" cy="52800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444D632-18F8-31A4-BAAF-E0954A446940}"/>
              </a:ext>
            </a:extLst>
          </p:cNvPr>
          <p:cNvSpPr>
            <a:spLocks noGrp="1"/>
          </p:cNvSpPr>
          <p:nvPr>
            <p:ph type="sldNum" sz="quarter" idx="12"/>
          </p:nvPr>
        </p:nvSpPr>
        <p:spPr/>
        <p:txBody>
          <a:bodyPr/>
          <a:lstStyle/>
          <a:p>
            <a:fld id="{2E02360C-A40E-417E-BD28-40AAEF0DDC85}" type="slidenum">
              <a:rPr lang="en-US" smtClean="0"/>
              <a:t>7</a:t>
            </a:fld>
            <a:endParaRPr lang="en-US"/>
          </a:p>
        </p:txBody>
      </p:sp>
    </p:spTree>
    <p:extLst>
      <p:ext uri="{BB962C8B-B14F-4D97-AF65-F5344CB8AC3E}">
        <p14:creationId xmlns:p14="http://schemas.microsoft.com/office/powerpoint/2010/main" val="177277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Example of CSPM’s monitoring</a:t>
            </a:r>
          </a:p>
        </p:txBody>
      </p:sp>
      <p:pic>
        <p:nvPicPr>
          <p:cNvPr id="6" name="Picture 5">
            <a:extLst>
              <a:ext uri="{FF2B5EF4-FFF2-40B4-BE49-F238E27FC236}">
                <a16:creationId xmlns:a16="http://schemas.microsoft.com/office/drawing/2014/main" id="{A4A0889A-BC8E-760E-E169-EF240CCF6ABC}"/>
              </a:ext>
            </a:extLst>
          </p:cNvPr>
          <p:cNvPicPr>
            <a:picLocks noChangeAspect="1"/>
          </p:cNvPicPr>
          <p:nvPr/>
        </p:nvPicPr>
        <p:blipFill>
          <a:blip r:embed="rId2"/>
          <a:stretch>
            <a:fillRect/>
          </a:stretch>
        </p:blipFill>
        <p:spPr>
          <a:xfrm>
            <a:off x="265471" y="734690"/>
            <a:ext cx="11661058" cy="6123310"/>
          </a:xfrm>
          <a:prstGeom prst="rect">
            <a:avLst/>
          </a:prstGeom>
        </p:spPr>
      </p:pic>
      <p:sp>
        <p:nvSpPr>
          <p:cNvPr id="3" name="Slide Number Placeholder 2">
            <a:extLst>
              <a:ext uri="{FF2B5EF4-FFF2-40B4-BE49-F238E27FC236}">
                <a16:creationId xmlns:a16="http://schemas.microsoft.com/office/drawing/2014/main" id="{A5021E03-1231-9D82-D3E2-282126F2DC3E}"/>
              </a:ext>
            </a:extLst>
          </p:cNvPr>
          <p:cNvSpPr>
            <a:spLocks noGrp="1"/>
          </p:cNvSpPr>
          <p:nvPr>
            <p:ph type="sldNum" sz="quarter" idx="12"/>
          </p:nvPr>
        </p:nvSpPr>
        <p:spPr/>
        <p:txBody>
          <a:bodyPr/>
          <a:lstStyle/>
          <a:p>
            <a:fld id="{2E02360C-A40E-417E-BD28-40AAEF0DDC85}" type="slidenum">
              <a:rPr lang="en-US" smtClean="0"/>
              <a:t>8</a:t>
            </a:fld>
            <a:endParaRPr lang="en-US"/>
          </a:p>
        </p:txBody>
      </p:sp>
    </p:spTree>
    <p:extLst>
      <p:ext uri="{BB962C8B-B14F-4D97-AF65-F5344CB8AC3E}">
        <p14:creationId xmlns:p14="http://schemas.microsoft.com/office/powerpoint/2010/main" val="358025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900" b="1">
                <a:solidFill>
                  <a:schemeClr val="bg1"/>
                </a:solidFill>
                <a:latin typeface="Arial"/>
                <a:cs typeface="Arial"/>
              </a:rPr>
              <a:t>CSPM vs Other solutions</a:t>
            </a:r>
          </a:p>
        </p:txBody>
      </p:sp>
      <p:sp>
        <p:nvSpPr>
          <p:cNvPr id="16" name="TextBox 15">
            <a:extLst>
              <a:ext uri="{FF2B5EF4-FFF2-40B4-BE49-F238E27FC236}">
                <a16:creationId xmlns:a16="http://schemas.microsoft.com/office/drawing/2014/main" id="{3231ED6D-1427-D405-8E0F-53EFA0C314DC}"/>
              </a:ext>
            </a:extLst>
          </p:cNvPr>
          <p:cNvSpPr txBox="1"/>
          <p:nvPr/>
        </p:nvSpPr>
        <p:spPr>
          <a:xfrm>
            <a:off x="214556" y="2007905"/>
            <a:ext cx="11977444" cy="2308324"/>
          </a:xfrm>
          <a:prstGeom prst="rect">
            <a:avLst/>
          </a:prstGeom>
          <a:noFill/>
        </p:spPr>
        <p:txBody>
          <a:bodyPr wrap="square">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vs SIEM</a:t>
            </a:r>
          </a:p>
          <a:p>
            <a:r>
              <a:rPr lang="en-US" sz="2400">
                <a:latin typeface="Arial" panose="020B0604020202020204" pitchFamily="34" charset="0"/>
                <a:cs typeface="Arial" panose="020B0604020202020204" pitchFamily="34" charset="0"/>
              </a:rPr>
              <a:t>	SIEM:</a:t>
            </a:r>
          </a:p>
          <a:p>
            <a:r>
              <a:rPr lang="en-US" sz="2400">
                <a:latin typeface="Arial" panose="020B0604020202020204" pitchFamily="34" charset="0"/>
                <a:cs typeface="Arial" panose="020B0604020202020204" pitchFamily="34" charset="0"/>
              </a:rPr>
              <a:t>		- aggregates security events from several infrastructure (cloud, network, 		  etc.) to detect and mitigate threats </a:t>
            </a:r>
          </a:p>
          <a:p>
            <a:r>
              <a:rPr lang="en-US" sz="2400">
                <a:latin typeface="Arial" panose="020B0604020202020204" pitchFamily="34" charset="0"/>
                <a:cs typeface="Arial" panose="020B0604020202020204" pitchFamily="34" charset="0"/>
              </a:rPr>
              <a:t>	CSPM can export findings to SIEM for further analysis</a:t>
            </a:r>
          </a:p>
          <a:p>
            <a:endParaRPr lang="en-US" sz="2400">
              <a:latin typeface="Arial" panose="020B0604020202020204" pitchFamily="34" charset="0"/>
              <a:cs typeface="Arial" panose="020B0604020202020204" pitchFamily="34" charset="0"/>
            </a:endParaRPr>
          </a:p>
        </p:txBody>
      </p:sp>
      <p:sp>
        <p:nvSpPr>
          <p:cNvPr id="4" name="Isosceles Triangle 3">
            <a:extLst>
              <a:ext uri="{FF2B5EF4-FFF2-40B4-BE49-F238E27FC236}">
                <a16:creationId xmlns:a16="http://schemas.microsoft.com/office/drawing/2014/main" id="{7CC01AE0-69A5-5183-A26F-215C4F399964}"/>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DD682C1-CE28-B593-BC84-6E3F0B29DCF8}"/>
              </a:ext>
            </a:extLst>
          </p:cNvPr>
          <p:cNvSpPr>
            <a:spLocks noGrp="1"/>
          </p:cNvSpPr>
          <p:nvPr>
            <p:ph type="sldNum" sz="quarter" idx="12"/>
          </p:nvPr>
        </p:nvSpPr>
        <p:spPr/>
        <p:txBody>
          <a:bodyPr/>
          <a:lstStyle/>
          <a:p>
            <a:fld id="{2E02360C-A40E-417E-BD28-40AAEF0DDC85}" type="slidenum">
              <a:rPr lang="en-US" smtClean="0"/>
              <a:t>9</a:t>
            </a:fld>
            <a:endParaRPr lang="en-US"/>
          </a:p>
        </p:txBody>
      </p:sp>
    </p:spTree>
    <p:extLst>
      <p:ext uri="{BB962C8B-B14F-4D97-AF65-F5344CB8AC3E}">
        <p14:creationId xmlns:p14="http://schemas.microsoft.com/office/powerpoint/2010/main" val="139649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8" ma:contentTypeDescription="Tạo tài liệu mới." ma:contentTypeScope="" ma:versionID="03df025d74bbb2f9555af80ab41b027b">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aadd53cb1d27bafb50e3912052743c22"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Props1.xml><?xml version="1.0" encoding="utf-8"?>
<ds:datastoreItem xmlns:ds="http://schemas.openxmlformats.org/officeDocument/2006/customXml" ds:itemID="{CE358F44-1B95-4318-A3EE-FEB29245EB14}">
  <ds:schemaRefs>
    <ds:schemaRef ds:uri="http://schemas.microsoft.com/sharepoint/v3/contenttype/forms"/>
  </ds:schemaRefs>
</ds:datastoreItem>
</file>

<file path=customXml/itemProps2.xml><?xml version="1.0" encoding="utf-8"?>
<ds:datastoreItem xmlns:ds="http://schemas.openxmlformats.org/officeDocument/2006/customXml" ds:itemID="{00B8445C-DC75-4DAE-AC45-6958938D32B1}">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F3B7380-9424-422D-96C5-5265E4AAF21E}">
  <ds:schemaRefs>
    <ds:schemaRef ds:uri="http://purl.org/dc/terms/"/>
    <ds:schemaRef ds:uri="http://www.w3.org/XML/1998/namespace"/>
    <ds:schemaRef ds:uri="http://schemas.openxmlformats.org/package/2006/metadata/core-properties"/>
    <ds:schemaRef ds:uri="86b2c21e-bc8a-47d8-90cc-43181eba94ed"/>
    <ds:schemaRef ds:uri="81e90ab8-9e7d-4b67-ba12-d147179b0223"/>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TotalTime>
  <Words>1717</Words>
  <Application>Microsoft Office PowerPoint</Application>
  <PresentationFormat>Widescreen</PresentationFormat>
  <Paragraphs>311</Paragraphs>
  <Slides>62</Slides>
  <Notes>5</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Agency FB</vt:lpstr>
      <vt:lpstr>Amasis MT Pro Black</vt:lpstr>
      <vt:lpstr>Amazon Ember</vt:lpstr>
      <vt:lpstr>Aptos</vt:lpstr>
      <vt:lpstr>Aptos Display</vt:lpstr>
      <vt:lpstr>Aptos SemiBold</vt:lpstr>
      <vt:lpstr>Arial</vt:lpstr>
      <vt:lpstr>Univers Condensed</vt:lpstr>
      <vt:lpstr>Wingdings</vt:lpstr>
      <vt:lpstr>Office Theme</vt:lpstr>
      <vt:lpstr>CLOUD SECURITY POSTURE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Nguyễn Hải Anh</dc:creator>
  <cp:lastModifiedBy>Phạm Nguyễn Hải Anh</cp:lastModifiedBy>
  <cp:revision>2</cp:revision>
  <dcterms:created xsi:type="dcterms:W3CDTF">2024-03-22T07:20:12Z</dcterms:created>
  <dcterms:modified xsi:type="dcterms:W3CDTF">2024-06-10T14:49:26Z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