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68"/>
  </p:notesMasterIdLst>
  <p:sldIdLst>
    <p:sldId id="256" r:id="rId5"/>
    <p:sldId id="319" r:id="rId6"/>
    <p:sldId id="288" r:id="rId7"/>
    <p:sldId id="265" r:id="rId8"/>
    <p:sldId id="269" r:id="rId9"/>
    <p:sldId id="267" r:id="rId10"/>
    <p:sldId id="280" r:id="rId11"/>
    <p:sldId id="281" r:id="rId12"/>
    <p:sldId id="293" r:id="rId13"/>
    <p:sldId id="289" r:id="rId14"/>
    <p:sldId id="321" r:id="rId15"/>
    <p:sldId id="263" r:id="rId16"/>
    <p:sldId id="261" r:id="rId17"/>
    <p:sldId id="350" r:id="rId18"/>
    <p:sldId id="351" r:id="rId19"/>
    <p:sldId id="302" r:id="rId20"/>
    <p:sldId id="303" r:id="rId21"/>
    <p:sldId id="297" r:id="rId22"/>
    <p:sldId id="347" r:id="rId23"/>
    <p:sldId id="283" r:id="rId24"/>
    <p:sldId id="338" r:id="rId25"/>
    <p:sldId id="339" r:id="rId26"/>
    <p:sldId id="336" r:id="rId27"/>
    <p:sldId id="337" r:id="rId28"/>
    <p:sldId id="354" r:id="rId29"/>
    <p:sldId id="353" r:id="rId30"/>
    <p:sldId id="258" r:id="rId31"/>
    <p:sldId id="342" r:id="rId32"/>
    <p:sldId id="341" r:id="rId33"/>
    <p:sldId id="346" r:id="rId34"/>
    <p:sldId id="343" r:id="rId35"/>
    <p:sldId id="345" r:id="rId36"/>
    <p:sldId id="305" r:id="rId37"/>
    <p:sldId id="317" r:id="rId38"/>
    <p:sldId id="355" r:id="rId39"/>
    <p:sldId id="306" r:id="rId40"/>
    <p:sldId id="291" r:id="rId41"/>
    <p:sldId id="307" r:id="rId42"/>
    <p:sldId id="286" r:id="rId43"/>
    <p:sldId id="334" r:id="rId44"/>
    <p:sldId id="316" r:id="rId45"/>
    <p:sldId id="292" r:id="rId46"/>
    <p:sldId id="287" r:id="rId47"/>
    <p:sldId id="309" r:id="rId48"/>
    <p:sldId id="290" r:id="rId49"/>
    <p:sldId id="310" r:id="rId50"/>
    <p:sldId id="294" r:id="rId51"/>
    <p:sldId id="311" r:id="rId52"/>
    <p:sldId id="295" r:id="rId53"/>
    <p:sldId id="313" r:id="rId54"/>
    <p:sldId id="335" r:id="rId55"/>
    <p:sldId id="296" r:id="rId56"/>
    <p:sldId id="318" r:id="rId57"/>
    <p:sldId id="308" r:id="rId58"/>
    <p:sldId id="312" r:id="rId59"/>
    <p:sldId id="349" r:id="rId60"/>
    <p:sldId id="348" r:id="rId61"/>
    <p:sldId id="268" r:id="rId62"/>
    <p:sldId id="278" r:id="rId63"/>
    <p:sldId id="274" r:id="rId64"/>
    <p:sldId id="279" r:id="rId65"/>
    <p:sldId id="320" r:id="rId66"/>
    <p:sldId id="352"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50B2"/>
    <a:srgbClr val="EFF0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A238C5-8416-491B-8DAA-BDFDA2388C4B}" v="144" dt="2024-06-07T11:23:10.7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06:14:54.64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318296-4CF1-461C-84DC-008867B30D3C}" type="datetimeFigureOut">
              <a:rPr lang="en-US" smtClean="0"/>
              <a:t>6/15/2024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BAC797-DFB2-43DF-AD5D-417FB6136D61}" type="slidenum">
              <a:rPr lang="en-US" smtClean="0"/>
              <a:t>‹#›</a:t>
            </a:fld>
            <a:endParaRPr lang="en-US"/>
          </a:p>
        </p:txBody>
      </p:sp>
    </p:spTree>
    <p:extLst>
      <p:ext uri="{BB962C8B-B14F-4D97-AF65-F5344CB8AC3E}">
        <p14:creationId xmlns:p14="http://schemas.microsoft.com/office/powerpoint/2010/main" val="945194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security/business/security-101/what-is-cspm#layout-container-uid1bbf"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paloaltonetworks.com/cyberpedia/what-is-cloud-security-posture-management"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microsoft.com/en-us/security/business/security-101/what-is-cspm#layout-container-uid1bbf" TargetMode="External"/><Relationship Id="rId2" Type="http://schemas.openxmlformats.org/officeDocument/2006/relationships/slide" Target="../slides/slide59.xml"/><Relationship Id="rId1" Type="http://schemas.openxmlformats.org/officeDocument/2006/relationships/notesMaster" Target="../notesMasters/notesMaster1.xml"/><Relationship Id="rId4" Type="http://schemas.openxmlformats.org/officeDocument/2006/relationships/hyperlink" Target="https://www.paloaltonetworks.com/cyberpedia/what-is-cloud-security-posture-management"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microsoft.com/en-us/security/business/security-101/what-is-cspm#layout-container-uid1bbf" TargetMode="External"/><Relationship Id="rId2" Type="http://schemas.openxmlformats.org/officeDocument/2006/relationships/slide" Target="../slides/slide60.xml"/><Relationship Id="rId1" Type="http://schemas.openxmlformats.org/officeDocument/2006/relationships/notesMaster" Target="../notesMasters/notesMaster1.xml"/><Relationship Id="rId4" Type="http://schemas.openxmlformats.org/officeDocument/2006/relationships/hyperlink" Target="https://www.paloaltonetworks.com/cyberpedia/what-is-cloud-security-posture-management"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What is CSPM? | Microsoft Security</a:t>
            </a:r>
            <a:endParaRPr lang="en-US"/>
          </a:p>
          <a:p>
            <a:r>
              <a:rPr lang="en-US">
                <a:hlinkClick r:id="rId4"/>
              </a:rPr>
              <a:t>What Is CSPM? - Palo Alto Networks</a:t>
            </a:r>
            <a:endParaRPr lang="en-US"/>
          </a:p>
        </p:txBody>
      </p:sp>
      <p:sp>
        <p:nvSpPr>
          <p:cNvPr id="4" name="Slide Number Placeholder 3"/>
          <p:cNvSpPr>
            <a:spLocks noGrp="1"/>
          </p:cNvSpPr>
          <p:nvPr>
            <p:ph type="sldNum" sz="quarter" idx="5"/>
          </p:nvPr>
        </p:nvSpPr>
        <p:spPr/>
        <p:txBody>
          <a:bodyPr/>
          <a:lstStyle/>
          <a:p>
            <a:fld id="{D1BAC797-DFB2-43DF-AD5D-417FB6136D61}" type="slidenum">
              <a:rPr lang="en-US" smtClean="0"/>
              <a:t>6</a:t>
            </a:fld>
            <a:endParaRPr lang="en-US"/>
          </a:p>
        </p:txBody>
      </p:sp>
    </p:spTree>
    <p:extLst>
      <p:ext uri="{BB962C8B-B14F-4D97-AF65-F5344CB8AC3E}">
        <p14:creationId xmlns:p14="http://schemas.microsoft.com/office/powerpoint/2010/main" val="2690994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1BAC797-DFB2-43DF-AD5D-417FB6136D61}" type="slidenum">
              <a:rPr lang="en-US" smtClean="0"/>
              <a:t>11</a:t>
            </a:fld>
            <a:endParaRPr lang="en-US"/>
          </a:p>
        </p:txBody>
      </p:sp>
    </p:spTree>
    <p:extLst>
      <p:ext uri="{BB962C8B-B14F-4D97-AF65-F5344CB8AC3E}">
        <p14:creationId xmlns:p14="http://schemas.microsoft.com/office/powerpoint/2010/main" val="2369961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1BAC797-DFB2-43DF-AD5D-417FB6136D61}" type="slidenum">
              <a:rPr lang="en-US" smtClean="0"/>
              <a:t>16</a:t>
            </a:fld>
            <a:endParaRPr lang="en-US"/>
          </a:p>
        </p:txBody>
      </p:sp>
    </p:spTree>
    <p:extLst>
      <p:ext uri="{BB962C8B-B14F-4D97-AF65-F5344CB8AC3E}">
        <p14:creationId xmlns:p14="http://schemas.microsoft.com/office/powerpoint/2010/main" val="1804076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What is CSPM? | Microsoft Security</a:t>
            </a:r>
            <a:endParaRPr lang="en-US"/>
          </a:p>
          <a:p>
            <a:r>
              <a:rPr lang="en-US">
                <a:hlinkClick r:id="rId4"/>
              </a:rPr>
              <a:t>What Is CSPM? - Palo Alto Networks</a:t>
            </a:r>
            <a:endParaRPr lang="en-US"/>
          </a:p>
        </p:txBody>
      </p:sp>
      <p:sp>
        <p:nvSpPr>
          <p:cNvPr id="4" name="Slide Number Placeholder 3"/>
          <p:cNvSpPr>
            <a:spLocks noGrp="1"/>
          </p:cNvSpPr>
          <p:nvPr>
            <p:ph type="sldNum" sz="quarter" idx="5"/>
          </p:nvPr>
        </p:nvSpPr>
        <p:spPr/>
        <p:txBody>
          <a:bodyPr/>
          <a:lstStyle/>
          <a:p>
            <a:fld id="{D1BAC797-DFB2-43DF-AD5D-417FB6136D61}" type="slidenum">
              <a:rPr lang="en-US" smtClean="0"/>
              <a:t>59</a:t>
            </a:fld>
            <a:endParaRPr lang="en-US"/>
          </a:p>
        </p:txBody>
      </p:sp>
    </p:spTree>
    <p:extLst>
      <p:ext uri="{BB962C8B-B14F-4D97-AF65-F5344CB8AC3E}">
        <p14:creationId xmlns:p14="http://schemas.microsoft.com/office/powerpoint/2010/main" val="1004576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What is CSPM? | Microsoft Security</a:t>
            </a:r>
            <a:endParaRPr lang="en-US"/>
          </a:p>
          <a:p>
            <a:r>
              <a:rPr lang="en-US">
                <a:hlinkClick r:id="rId4"/>
              </a:rPr>
              <a:t>What Is CSPM? - Palo Alto Networks</a:t>
            </a:r>
            <a:endParaRPr lang="en-US"/>
          </a:p>
        </p:txBody>
      </p:sp>
      <p:sp>
        <p:nvSpPr>
          <p:cNvPr id="4" name="Slide Number Placeholder 3"/>
          <p:cNvSpPr>
            <a:spLocks noGrp="1"/>
          </p:cNvSpPr>
          <p:nvPr>
            <p:ph type="sldNum" sz="quarter" idx="5"/>
          </p:nvPr>
        </p:nvSpPr>
        <p:spPr/>
        <p:txBody>
          <a:bodyPr/>
          <a:lstStyle/>
          <a:p>
            <a:fld id="{D1BAC797-DFB2-43DF-AD5D-417FB6136D61}" type="slidenum">
              <a:rPr lang="en-US" smtClean="0"/>
              <a:t>60</a:t>
            </a:fld>
            <a:endParaRPr lang="en-US"/>
          </a:p>
        </p:txBody>
      </p:sp>
    </p:spTree>
    <p:extLst>
      <p:ext uri="{BB962C8B-B14F-4D97-AF65-F5344CB8AC3E}">
        <p14:creationId xmlns:p14="http://schemas.microsoft.com/office/powerpoint/2010/main" val="507345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1BAC797-DFB2-43DF-AD5D-417FB6136D61}" type="slidenum">
              <a:rPr lang="en-US" smtClean="0"/>
              <a:t>62</a:t>
            </a:fld>
            <a:endParaRPr lang="en-US"/>
          </a:p>
        </p:txBody>
      </p:sp>
    </p:spTree>
    <p:extLst>
      <p:ext uri="{BB962C8B-B14F-4D97-AF65-F5344CB8AC3E}">
        <p14:creationId xmlns:p14="http://schemas.microsoft.com/office/powerpoint/2010/main" val="877110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80A5-77AB-1174-44C5-0D4BE567E4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400F61-8B16-FC14-1170-AE36087DFD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CD569B-9028-91C5-91EA-46A9368DEDB6}"/>
              </a:ext>
            </a:extLst>
          </p:cNvPr>
          <p:cNvSpPr>
            <a:spLocks noGrp="1"/>
          </p:cNvSpPr>
          <p:nvPr>
            <p:ph type="dt" sz="half" idx="10"/>
          </p:nvPr>
        </p:nvSpPr>
        <p:spPr/>
        <p:txBody>
          <a:bodyPr/>
          <a:lstStyle/>
          <a:p>
            <a:fld id="{458E87DB-2487-4C03-BA61-07612EDAD654}" type="datetime1">
              <a:rPr lang="en-US" smtClean="0"/>
              <a:t>6/15/2024</a:t>
            </a:fld>
            <a:endParaRPr lang="en-US"/>
          </a:p>
        </p:txBody>
      </p:sp>
      <p:sp>
        <p:nvSpPr>
          <p:cNvPr id="5" name="Footer Placeholder 4">
            <a:extLst>
              <a:ext uri="{FF2B5EF4-FFF2-40B4-BE49-F238E27FC236}">
                <a16:creationId xmlns:a16="http://schemas.microsoft.com/office/drawing/2014/main" id="{D142AAC4-F1FC-8D5F-1E0D-AB3A9480BB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88B7A7-88AD-FFCD-F172-D646A5B92F52}"/>
              </a:ext>
            </a:extLst>
          </p:cNvPr>
          <p:cNvSpPr>
            <a:spLocks noGrp="1"/>
          </p:cNvSpPr>
          <p:nvPr>
            <p:ph type="sldNum" sz="quarter" idx="12"/>
          </p:nvPr>
        </p:nvSpPr>
        <p:spPr/>
        <p:txBody>
          <a:bodyPr/>
          <a:lstStyle/>
          <a:p>
            <a:fld id="{2E02360C-A40E-417E-BD28-40AAEF0DDC85}" type="slidenum">
              <a:rPr lang="en-US" smtClean="0"/>
              <a:t>‹#›</a:t>
            </a:fld>
            <a:endParaRPr lang="en-US"/>
          </a:p>
        </p:txBody>
      </p:sp>
    </p:spTree>
    <p:extLst>
      <p:ext uri="{BB962C8B-B14F-4D97-AF65-F5344CB8AC3E}">
        <p14:creationId xmlns:p14="http://schemas.microsoft.com/office/powerpoint/2010/main" val="1031979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3547F-9A88-F3E0-E2F8-8327695D56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D52B1C-3637-B201-7DB3-688699B4BE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7F5BCD-DDF0-58A1-66A2-375A381A7FE6}"/>
              </a:ext>
            </a:extLst>
          </p:cNvPr>
          <p:cNvSpPr>
            <a:spLocks noGrp="1"/>
          </p:cNvSpPr>
          <p:nvPr>
            <p:ph type="dt" sz="half" idx="10"/>
          </p:nvPr>
        </p:nvSpPr>
        <p:spPr/>
        <p:txBody>
          <a:bodyPr/>
          <a:lstStyle/>
          <a:p>
            <a:fld id="{EC1AE168-FE2E-44C6-9C33-CFC45CBCC145}" type="datetime1">
              <a:rPr lang="en-US" smtClean="0"/>
              <a:t>6/15/2024</a:t>
            </a:fld>
            <a:endParaRPr lang="en-US"/>
          </a:p>
        </p:txBody>
      </p:sp>
      <p:sp>
        <p:nvSpPr>
          <p:cNvPr id="5" name="Footer Placeholder 4">
            <a:extLst>
              <a:ext uri="{FF2B5EF4-FFF2-40B4-BE49-F238E27FC236}">
                <a16:creationId xmlns:a16="http://schemas.microsoft.com/office/drawing/2014/main" id="{3E63A733-3A04-A40A-1636-9A487D1AC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48A042-7C64-CA1F-1711-83722D945D18}"/>
              </a:ext>
            </a:extLst>
          </p:cNvPr>
          <p:cNvSpPr>
            <a:spLocks noGrp="1"/>
          </p:cNvSpPr>
          <p:nvPr>
            <p:ph type="sldNum" sz="quarter" idx="12"/>
          </p:nvPr>
        </p:nvSpPr>
        <p:spPr/>
        <p:txBody>
          <a:bodyPr/>
          <a:lstStyle/>
          <a:p>
            <a:fld id="{2E02360C-A40E-417E-BD28-40AAEF0DDC85}" type="slidenum">
              <a:rPr lang="en-US" smtClean="0"/>
              <a:t>‹#›</a:t>
            </a:fld>
            <a:endParaRPr lang="en-US"/>
          </a:p>
        </p:txBody>
      </p:sp>
    </p:spTree>
    <p:extLst>
      <p:ext uri="{BB962C8B-B14F-4D97-AF65-F5344CB8AC3E}">
        <p14:creationId xmlns:p14="http://schemas.microsoft.com/office/powerpoint/2010/main" val="4149607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4D1BFB-35A4-094C-12F5-676032AB7F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0A2C83-B3AF-ED9A-65AC-6C566A6E50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97EF66-13A0-ECAA-D30D-4A82B6839C27}"/>
              </a:ext>
            </a:extLst>
          </p:cNvPr>
          <p:cNvSpPr>
            <a:spLocks noGrp="1"/>
          </p:cNvSpPr>
          <p:nvPr>
            <p:ph type="dt" sz="half" idx="10"/>
          </p:nvPr>
        </p:nvSpPr>
        <p:spPr/>
        <p:txBody>
          <a:bodyPr/>
          <a:lstStyle/>
          <a:p>
            <a:fld id="{AD82B251-CF46-438F-AC31-48263B4ED601}" type="datetime1">
              <a:rPr lang="en-US" smtClean="0"/>
              <a:t>6/15/2024</a:t>
            </a:fld>
            <a:endParaRPr lang="en-US"/>
          </a:p>
        </p:txBody>
      </p:sp>
      <p:sp>
        <p:nvSpPr>
          <p:cNvPr id="5" name="Footer Placeholder 4">
            <a:extLst>
              <a:ext uri="{FF2B5EF4-FFF2-40B4-BE49-F238E27FC236}">
                <a16:creationId xmlns:a16="http://schemas.microsoft.com/office/drawing/2014/main" id="{3A3E09CF-B92B-3AED-2843-A7E79B6ADD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4DB06A-7688-3A88-3930-707832F80353}"/>
              </a:ext>
            </a:extLst>
          </p:cNvPr>
          <p:cNvSpPr>
            <a:spLocks noGrp="1"/>
          </p:cNvSpPr>
          <p:nvPr>
            <p:ph type="sldNum" sz="quarter" idx="12"/>
          </p:nvPr>
        </p:nvSpPr>
        <p:spPr/>
        <p:txBody>
          <a:bodyPr/>
          <a:lstStyle/>
          <a:p>
            <a:fld id="{2E02360C-A40E-417E-BD28-40AAEF0DDC85}" type="slidenum">
              <a:rPr lang="en-US" smtClean="0"/>
              <a:t>‹#›</a:t>
            </a:fld>
            <a:endParaRPr lang="en-US"/>
          </a:p>
        </p:txBody>
      </p:sp>
    </p:spTree>
    <p:extLst>
      <p:ext uri="{BB962C8B-B14F-4D97-AF65-F5344CB8AC3E}">
        <p14:creationId xmlns:p14="http://schemas.microsoft.com/office/powerpoint/2010/main" val="154020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6DF2E-024D-D730-A182-3192E76B03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719695-0F70-33CC-AD35-FBD0AB6C47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36702E-A3C0-0A2E-ADCE-AFBB2016515B}"/>
              </a:ext>
            </a:extLst>
          </p:cNvPr>
          <p:cNvSpPr>
            <a:spLocks noGrp="1"/>
          </p:cNvSpPr>
          <p:nvPr>
            <p:ph type="dt" sz="half" idx="10"/>
          </p:nvPr>
        </p:nvSpPr>
        <p:spPr/>
        <p:txBody>
          <a:bodyPr/>
          <a:lstStyle/>
          <a:p>
            <a:fld id="{3856BA8E-C868-4E95-912E-7E9682035E1F}" type="datetime1">
              <a:rPr lang="en-US" smtClean="0"/>
              <a:t>6/15/2024</a:t>
            </a:fld>
            <a:endParaRPr lang="en-US"/>
          </a:p>
        </p:txBody>
      </p:sp>
      <p:sp>
        <p:nvSpPr>
          <p:cNvPr id="5" name="Footer Placeholder 4">
            <a:extLst>
              <a:ext uri="{FF2B5EF4-FFF2-40B4-BE49-F238E27FC236}">
                <a16:creationId xmlns:a16="http://schemas.microsoft.com/office/drawing/2014/main" id="{FB659A0D-96C6-210A-2072-29E799AFC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D79282-18AB-6DD7-0D54-81B5B4F19415}"/>
              </a:ext>
            </a:extLst>
          </p:cNvPr>
          <p:cNvSpPr>
            <a:spLocks noGrp="1"/>
          </p:cNvSpPr>
          <p:nvPr>
            <p:ph type="sldNum" sz="quarter" idx="12"/>
          </p:nvPr>
        </p:nvSpPr>
        <p:spPr/>
        <p:txBody>
          <a:bodyPr/>
          <a:lstStyle/>
          <a:p>
            <a:fld id="{2E02360C-A40E-417E-BD28-40AAEF0DDC85}" type="slidenum">
              <a:rPr lang="en-US" smtClean="0"/>
              <a:t>‹#›</a:t>
            </a:fld>
            <a:endParaRPr lang="en-US"/>
          </a:p>
        </p:txBody>
      </p:sp>
    </p:spTree>
    <p:extLst>
      <p:ext uri="{BB962C8B-B14F-4D97-AF65-F5344CB8AC3E}">
        <p14:creationId xmlns:p14="http://schemas.microsoft.com/office/powerpoint/2010/main" val="3033379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135A5-A8D8-5788-45F2-C690C1611A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BE0793-B860-1FBF-7343-0FBC1752D8A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AAFAF7-D4A3-C0FE-6C86-C65582F271F5}"/>
              </a:ext>
            </a:extLst>
          </p:cNvPr>
          <p:cNvSpPr>
            <a:spLocks noGrp="1"/>
          </p:cNvSpPr>
          <p:nvPr>
            <p:ph type="dt" sz="half" idx="10"/>
          </p:nvPr>
        </p:nvSpPr>
        <p:spPr/>
        <p:txBody>
          <a:bodyPr/>
          <a:lstStyle/>
          <a:p>
            <a:fld id="{485AABFF-A400-417E-AAB3-B9914C902653}" type="datetime1">
              <a:rPr lang="en-US" smtClean="0"/>
              <a:t>6/15/2024</a:t>
            </a:fld>
            <a:endParaRPr lang="en-US"/>
          </a:p>
        </p:txBody>
      </p:sp>
      <p:sp>
        <p:nvSpPr>
          <p:cNvPr id="5" name="Footer Placeholder 4">
            <a:extLst>
              <a:ext uri="{FF2B5EF4-FFF2-40B4-BE49-F238E27FC236}">
                <a16:creationId xmlns:a16="http://schemas.microsoft.com/office/drawing/2014/main" id="{289CA4EC-6A3E-44AB-1F91-B83D8AEF4D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78D087-95C2-0C8C-700E-8674A0DC196B}"/>
              </a:ext>
            </a:extLst>
          </p:cNvPr>
          <p:cNvSpPr>
            <a:spLocks noGrp="1"/>
          </p:cNvSpPr>
          <p:nvPr>
            <p:ph type="sldNum" sz="quarter" idx="12"/>
          </p:nvPr>
        </p:nvSpPr>
        <p:spPr/>
        <p:txBody>
          <a:bodyPr/>
          <a:lstStyle/>
          <a:p>
            <a:fld id="{2E02360C-A40E-417E-BD28-40AAEF0DDC85}" type="slidenum">
              <a:rPr lang="en-US" smtClean="0"/>
              <a:t>‹#›</a:t>
            </a:fld>
            <a:endParaRPr lang="en-US"/>
          </a:p>
        </p:txBody>
      </p:sp>
    </p:spTree>
    <p:extLst>
      <p:ext uri="{BB962C8B-B14F-4D97-AF65-F5344CB8AC3E}">
        <p14:creationId xmlns:p14="http://schemas.microsoft.com/office/powerpoint/2010/main" val="1653350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29004-16E4-46C3-5046-6ACB1F93AD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CC941A-7DED-D5EE-D5C0-3B3F3450E2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602EC6-C12C-A4A3-38EF-98646E285C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66EFB3-11CE-90E5-58FE-D4F55C758F1E}"/>
              </a:ext>
            </a:extLst>
          </p:cNvPr>
          <p:cNvSpPr>
            <a:spLocks noGrp="1"/>
          </p:cNvSpPr>
          <p:nvPr>
            <p:ph type="dt" sz="half" idx="10"/>
          </p:nvPr>
        </p:nvSpPr>
        <p:spPr/>
        <p:txBody>
          <a:bodyPr/>
          <a:lstStyle/>
          <a:p>
            <a:fld id="{D7B18D65-1EA2-4D59-B089-643753D12F10}" type="datetime1">
              <a:rPr lang="en-US" smtClean="0"/>
              <a:t>6/15/2024</a:t>
            </a:fld>
            <a:endParaRPr lang="en-US"/>
          </a:p>
        </p:txBody>
      </p:sp>
      <p:sp>
        <p:nvSpPr>
          <p:cNvPr id="6" name="Footer Placeholder 5">
            <a:extLst>
              <a:ext uri="{FF2B5EF4-FFF2-40B4-BE49-F238E27FC236}">
                <a16:creationId xmlns:a16="http://schemas.microsoft.com/office/drawing/2014/main" id="{0912FB77-EF88-71E2-A6E7-3DAF0B23A4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B64A84-20A3-499E-118B-393ECA0614A1}"/>
              </a:ext>
            </a:extLst>
          </p:cNvPr>
          <p:cNvSpPr>
            <a:spLocks noGrp="1"/>
          </p:cNvSpPr>
          <p:nvPr>
            <p:ph type="sldNum" sz="quarter" idx="12"/>
          </p:nvPr>
        </p:nvSpPr>
        <p:spPr/>
        <p:txBody>
          <a:bodyPr/>
          <a:lstStyle/>
          <a:p>
            <a:fld id="{2E02360C-A40E-417E-BD28-40AAEF0DDC85}" type="slidenum">
              <a:rPr lang="en-US" smtClean="0"/>
              <a:t>‹#›</a:t>
            </a:fld>
            <a:endParaRPr lang="en-US"/>
          </a:p>
        </p:txBody>
      </p:sp>
    </p:spTree>
    <p:extLst>
      <p:ext uri="{BB962C8B-B14F-4D97-AF65-F5344CB8AC3E}">
        <p14:creationId xmlns:p14="http://schemas.microsoft.com/office/powerpoint/2010/main" val="149994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31C36-9AC8-78C4-44A8-A759A9FCCA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BF0511-7F61-0799-D563-D6FFA75DF7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8A52A1-3EA0-7250-A5BB-38D12B6ED8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06CE80-48D7-A8EE-265E-05B811D885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38FAD3-D63B-BB95-E772-D66CFC1D43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C0D0CA-3967-F213-8373-B1339F036619}"/>
              </a:ext>
            </a:extLst>
          </p:cNvPr>
          <p:cNvSpPr>
            <a:spLocks noGrp="1"/>
          </p:cNvSpPr>
          <p:nvPr>
            <p:ph type="dt" sz="half" idx="10"/>
          </p:nvPr>
        </p:nvSpPr>
        <p:spPr/>
        <p:txBody>
          <a:bodyPr/>
          <a:lstStyle/>
          <a:p>
            <a:fld id="{479E6E77-CE9D-4491-8130-444BD3D42C5A}" type="datetime1">
              <a:rPr lang="en-US" smtClean="0"/>
              <a:t>6/15/2024</a:t>
            </a:fld>
            <a:endParaRPr lang="en-US"/>
          </a:p>
        </p:txBody>
      </p:sp>
      <p:sp>
        <p:nvSpPr>
          <p:cNvPr id="8" name="Footer Placeholder 7">
            <a:extLst>
              <a:ext uri="{FF2B5EF4-FFF2-40B4-BE49-F238E27FC236}">
                <a16:creationId xmlns:a16="http://schemas.microsoft.com/office/drawing/2014/main" id="{94EA9704-7264-F6AD-A18D-628C23271B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C9A258-EBF3-342C-3161-AF458E488B25}"/>
              </a:ext>
            </a:extLst>
          </p:cNvPr>
          <p:cNvSpPr>
            <a:spLocks noGrp="1"/>
          </p:cNvSpPr>
          <p:nvPr>
            <p:ph type="sldNum" sz="quarter" idx="12"/>
          </p:nvPr>
        </p:nvSpPr>
        <p:spPr/>
        <p:txBody>
          <a:bodyPr/>
          <a:lstStyle/>
          <a:p>
            <a:fld id="{2E02360C-A40E-417E-BD28-40AAEF0DDC85}" type="slidenum">
              <a:rPr lang="en-US" smtClean="0"/>
              <a:t>‹#›</a:t>
            </a:fld>
            <a:endParaRPr lang="en-US"/>
          </a:p>
        </p:txBody>
      </p:sp>
    </p:spTree>
    <p:extLst>
      <p:ext uri="{BB962C8B-B14F-4D97-AF65-F5344CB8AC3E}">
        <p14:creationId xmlns:p14="http://schemas.microsoft.com/office/powerpoint/2010/main" val="3817232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D62BA-CFF7-D19E-DB4A-BB1D99C138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0EE7FB-B768-B1EA-0B2F-45D2BB79D23A}"/>
              </a:ext>
            </a:extLst>
          </p:cNvPr>
          <p:cNvSpPr>
            <a:spLocks noGrp="1"/>
          </p:cNvSpPr>
          <p:nvPr>
            <p:ph type="dt" sz="half" idx="10"/>
          </p:nvPr>
        </p:nvSpPr>
        <p:spPr/>
        <p:txBody>
          <a:bodyPr/>
          <a:lstStyle/>
          <a:p>
            <a:fld id="{4CBD8F57-9982-4C57-A6C5-EBB7F5E4E956}" type="datetime1">
              <a:rPr lang="en-US" smtClean="0"/>
              <a:t>6/15/2024</a:t>
            </a:fld>
            <a:endParaRPr lang="en-US"/>
          </a:p>
        </p:txBody>
      </p:sp>
      <p:sp>
        <p:nvSpPr>
          <p:cNvPr id="4" name="Footer Placeholder 3">
            <a:extLst>
              <a:ext uri="{FF2B5EF4-FFF2-40B4-BE49-F238E27FC236}">
                <a16:creationId xmlns:a16="http://schemas.microsoft.com/office/drawing/2014/main" id="{6653C003-43AD-8266-AB5D-1148C8B827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2DCF06-FABC-A5F6-8EE2-4283C1DC3547}"/>
              </a:ext>
            </a:extLst>
          </p:cNvPr>
          <p:cNvSpPr>
            <a:spLocks noGrp="1"/>
          </p:cNvSpPr>
          <p:nvPr>
            <p:ph type="sldNum" sz="quarter" idx="12"/>
          </p:nvPr>
        </p:nvSpPr>
        <p:spPr/>
        <p:txBody>
          <a:bodyPr/>
          <a:lstStyle/>
          <a:p>
            <a:fld id="{2E02360C-A40E-417E-BD28-40AAEF0DDC85}" type="slidenum">
              <a:rPr lang="en-US" smtClean="0"/>
              <a:t>‹#›</a:t>
            </a:fld>
            <a:endParaRPr lang="en-US"/>
          </a:p>
        </p:txBody>
      </p:sp>
    </p:spTree>
    <p:extLst>
      <p:ext uri="{BB962C8B-B14F-4D97-AF65-F5344CB8AC3E}">
        <p14:creationId xmlns:p14="http://schemas.microsoft.com/office/powerpoint/2010/main" val="2122374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66DC66-E0FF-C5D5-2F49-3F67FB96EAC9}"/>
              </a:ext>
            </a:extLst>
          </p:cNvPr>
          <p:cNvSpPr>
            <a:spLocks noGrp="1"/>
          </p:cNvSpPr>
          <p:nvPr>
            <p:ph type="dt" sz="half" idx="10"/>
          </p:nvPr>
        </p:nvSpPr>
        <p:spPr/>
        <p:txBody>
          <a:bodyPr/>
          <a:lstStyle/>
          <a:p>
            <a:fld id="{8CF8F2B8-4AE3-4DCE-8DA0-682F44420237}" type="datetime1">
              <a:rPr lang="en-US" smtClean="0"/>
              <a:t>6/15/2024</a:t>
            </a:fld>
            <a:endParaRPr lang="en-US"/>
          </a:p>
        </p:txBody>
      </p:sp>
      <p:sp>
        <p:nvSpPr>
          <p:cNvPr id="3" name="Footer Placeholder 2">
            <a:extLst>
              <a:ext uri="{FF2B5EF4-FFF2-40B4-BE49-F238E27FC236}">
                <a16:creationId xmlns:a16="http://schemas.microsoft.com/office/drawing/2014/main" id="{7CF749CB-8E63-32FC-C54D-C78EE69C5A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3AE22B-38B1-6384-D09F-55CC732F77AE}"/>
              </a:ext>
            </a:extLst>
          </p:cNvPr>
          <p:cNvSpPr>
            <a:spLocks noGrp="1"/>
          </p:cNvSpPr>
          <p:nvPr>
            <p:ph type="sldNum" sz="quarter" idx="12"/>
          </p:nvPr>
        </p:nvSpPr>
        <p:spPr/>
        <p:txBody>
          <a:bodyPr/>
          <a:lstStyle/>
          <a:p>
            <a:fld id="{2E02360C-A40E-417E-BD28-40AAEF0DDC85}" type="slidenum">
              <a:rPr lang="en-US" smtClean="0"/>
              <a:t>‹#›</a:t>
            </a:fld>
            <a:endParaRPr lang="en-US"/>
          </a:p>
        </p:txBody>
      </p:sp>
    </p:spTree>
    <p:extLst>
      <p:ext uri="{BB962C8B-B14F-4D97-AF65-F5344CB8AC3E}">
        <p14:creationId xmlns:p14="http://schemas.microsoft.com/office/powerpoint/2010/main" val="3256137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FA03C-9FA2-4C2E-9663-0682DE68DF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B9D0C4-44F2-6141-DE29-097F9D9060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C90E8A-0D8D-64C0-4CE7-6BAD28A939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BA0008-2ABB-6C5D-1584-3DFF78CAF4F2}"/>
              </a:ext>
            </a:extLst>
          </p:cNvPr>
          <p:cNvSpPr>
            <a:spLocks noGrp="1"/>
          </p:cNvSpPr>
          <p:nvPr>
            <p:ph type="dt" sz="half" idx="10"/>
          </p:nvPr>
        </p:nvSpPr>
        <p:spPr/>
        <p:txBody>
          <a:bodyPr/>
          <a:lstStyle/>
          <a:p>
            <a:fld id="{59F79DF3-124C-4560-9697-BC879F5EFC48}" type="datetime1">
              <a:rPr lang="en-US" smtClean="0"/>
              <a:t>6/15/2024</a:t>
            </a:fld>
            <a:endParaRPr lang="en-US"/>
          </a:p>
        </p:txBody>
      </p:sp>
      <p:sp>
        <p:nvSpPr>
          <p:cNvPr id="6" name="Footer Placeholder 5">
            <a:extLst>
              <a:ext uri="{FF2B5EF4-FFF2-40B4-BE49-F238E27FC236}">
                <a16:creationId xmlns:a16="http://schemas.microsoft.com/office/drawing/2014/main" id="{5B40666D-DC51-4F96-A335-CBB70222DC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FAD41-1BB4-25C1-05D9-0360404C9458}"/>
              </a:ext>
            </a:extLst>
          </p:cNvPr>
          <p:cNvSpPr>
            <a:spLocks noGrp="1"/>
          </p:cNvSpPr>
          <p:nvPr>
            <p:ph type="sldNum" sz="quarter" idx="12"/>
          </p:nvPr>
        </p:nvSpPr>
        <p:spPr/>
        <p:txBody>
          <a:bodyPr/>
          <a:lstStyle/>
          <a:p>
            <a:fld id="{2E02360C-A40E-417E-BD28-40AAEF0DDC85}" type="slidenum">
              <a:rPr lang="en-US" smtClean="0"/>
              <a:t>‹#›</a:t>
            </a:fld>
            <a:endParaRPr lang="en-US"/>
          </a:p>
        </p:txBody>
      </p:sp>
    </p:spTree>
    <p:extLst>
      <p:ext uri="{BB962C8B-B14F-4D97-AF65-F5344CB8AC3E}">
        <p14:creationId xmlns:p14="http://schemas.microsoft.com/office/powerpoint/2010/main" val="4243015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078A6-9257-ADC7-6D0D-E34F15E9BD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F7B3E4-84B3-A144-9A65-050B49F50D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341221-5562-B6BA-5D4D-9FB3F4151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80D690-E504-B318-8EB1-3DBECC02251A}"/>
              </a:ext>
            </a:extLst>
          </p:cNvPr>
          <p:cNvSpPr>
            <a:spLocks noGrp="1"/>
          </p:cNvSpPr>
          <p:nvPr>
            <p:ph type="dt" sz="half" idx="10"/>
          </p:nvPr>
        </p:nvSpPr>
        <p:spPr/>
        <p:txBody>
          <a:bodyPr/>
          <a:lstStyle/>
          <a:p>
            <a:fld id="{FA7C6EE0-218D-4109-A898-3A68BD8A1C92}" type="datetime1">
              <a:rPr lang="en-US" smtClean="0"/>
              <a:t>6/15/2024</a:t>
            </a:fld>
            <a:endParaRPr lang="en-US"/>
          </a:p>
        </p:txBody>
      </p:sp>
      <p:sp>
        <p:nvSpPr>
          <p:cNvPr id="6" name="Footer Placeholder 5">
            <a:extLst>
              <a:ext uri="{FF2B5EF4-FFF2-40B4-BE49-F238E27FC236}">
                <a16:creationId xmlns:a16="http://schemas.microsoft.com/office/drawing/2014/main" id="{B47AE716-4DB6-576F-DC2B-2D7882B749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122EE1-DB05-A83E-2DD3-926F1A52A347}"/>
              </a:ext>
            </a:extLst>
          </p:cNvPr>
          <p:cNvSpPr>
            <a:spLocks noGrp="1"/>
          </p:cNvSpPr>
          <p:nvPr>
            <p:ph type="sldNum" sz="quarter" idx="12"/>
          </p:nvPr>
        </p:nvSpPr>
        <p:spPr/>
        <p:txBody>
          <a:bodyPr/>
          <a:lstStyle/>
          <a:p>
            <a:fld id="{2E02360C-A40E-417E-BD28-40AAEF0DDC85}" type="slidenum">
              <a:rPr lang="en-US" smtClean="0"/>
              <a:t>‹#›</a:t>
            </a:fld>
            <a:endParaRPr lang="en-US"/>
          </a:p>
        </p:txBody>
      </p:sp>
    </p:spTree>
    <p:extLst>
      <p:ext uri="{BB962C8B-B14F-4D97-AF65-F5344CB8AC3E}">
        <p14:creationId xmlns:p14="http://schemas.microsoft.com/office/powerpoint/2010/main" val="2175941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F6502C-9A34-1EF8-4365-8A9C7D746C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15A6C6-DE9B-4660-F132-80243CDCE4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EBE123-3A69-B5B9-9994-5E5C5A4CC0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1AD1C3A-C295-43E7-80E2-38FE3BE2CDB5}" type="datetime1">
              <a:rPr lang="en-US" smtClean="0"/>
              <a:t>6/15/2024</a:t>
            </a:fld>
            <a:endParaRPr lang="en-US"/>
          </a:p>
        </p:txBody>
      </p:sp>
      <p:sp>
        <p:nvSpPr>
          <p:cNvPr id="5" name="Footer Placeholder 4">
            <a:extLst>
              <a:ext uri="{FF2B5EF4-FFF2-40B4-BE49-F238E27FC236}">
                <a16:creationId xmlns:a16="http://schemas.microsoft.com/office/drawing/2014/main" id="{8C893E80-912B-4D9D-36B3-22E9A39D2D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B7A2DB5-7002-C2CC-EB49-4ED2023100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E02360C-A40E-417E-BD28-40AAEF0DDC85}" type="slidenum">
              <a:rPr lang="en-US" smtClean="0"/>
              <a:t>‹#›</a:t>
            </a:fld>
            <a:endParaRPr lang="en-US"/>
          </a:p>
        </p:txBody>
      </p:sp>
    </p:spTree>
    <p:extLst>
      <p:ext uri="{BB962C8B-B14F-4D97-AF65-F5344CB8AC3E}">
        <p14:creationId xmlns:p14="http://schemas.microsoft.com/office/powerpoint/2010/main" val="4229355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docs.aws.amazon.com/config/latest/developerguide/restricted-ssh.html"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hyperlink" Target="https://www.youtube.com/playlist?list=PL7IdJecfX87jHfO43NYd6MXL8mBYWBAIf"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ecurity Hub | AWS Security Blog">
            <a:extLst>
              <a:ext uri="{FF2B5EF4-FFF2-40B4-BE49-F238E27FC236}">
                <a16:creationId xmlns:a16="http://schemas.microsoft.com/office/drawing/2014/main" id="{FAD372EB-3A48-2C22-B0C8-F0331A21B5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722" t="-1734" r="25434" b="1734"/>
          <a:stretch/>
        </p:blipFill>
        <p:spPr bwMode="auto">
          <a:xfrm>
            <a:off x="10543533" y="495201"/>
            <a:ext cx="1287160" cy="13176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ABDA279-B4A4-3C71-4F2E-CDFFD04505DA}"/>
              </a:ext>
            </a:extLst>
          </p:cNvPr>
          <p:cNvSpPr>
            <a:spLocks noGrp="1"/>
          </p:cNvSpPr>
          <p:nvPr>
            <p:ph type="ctrTitle"/>
          </p:nvPr>
        </p:nvSpPr>
        <p:spPr>
          <a:xfrm>
            <a:off x="1524000" y="1626215"/>
            <a:ext cx="9144000" cy="2387600"/>
          </a:xfrm>
        </p:spPr>
        <p:txBody>
          <a:bodyPr/>
          <a:lstStyle/>
          <a:p>
            <a:r>
              <a:rPr lang="en-US">
                <a:latin typeface="Univers Condensed" panose="020B0506020202050204" pitchFamily="34" charset="0"/>
              </a:rPr>
              <a:t>CLOUD SECURITY</a:t>
            </a:r>
            <a:br>
              <a:rPr lang="en-US">
                <a:latin typeface="Univers Condensed" panose="020B0506020202050204" pitchFamily="34" charset="0"/>
              </a:rPr>
            </a:br>
            <a:r>
              <a:rPr lang="en-US">
                <a:latin typeface="Univers Condensed" panose="020B0506020202050204" pitchFamily="34" charset="0"/>
              </a:rPr>
              <a:t>POSTURE MANAGEMENT</a:t>
            </a:r>
          </a:p>
        </p:txBody>
      </p:sp>
      <p:sp>
        <p:nvSpPr>
          <p:cNvPr id="3" name="Subtitle 2">
            <a:extLst>
              <a:ext uri="{FF2B5EF4-FFF2-40B4-BE49-F238E27FC236}">
                <a16:creationId xmlns:a16="http://schemas.microsoft.com/office/drawing/2014/main" id="{ECCC5961-4A1A-03AA-65C9-F55B3B034E74}"/>
              </a:ext>
            </a:extLst>
          </p:cNvPr>
          <p:cNvSpPr>
            <a:spLocks noGrp="1"/>
          </p:cNvSpPr>
          <p:nvPr>
            <p:ph type="subTitle" idx="1"/>
          </p:nvPr>
        </p:nvSpPr>
        <p:spPr>
          <a:xfrm>
            <a:off x="379445" y="4013815"/>
            <a:ext cx="11433110" cy="1655762"/>
          </a:xfrm>
        </p:spPr>
        <p:txBody>
          <a:bodyPr>
            <a:normAutofit/>
          </a:bodyPr>
          <a:lstStyle/>
          <a:p>
            <a:r>
              <a:rPr lang="en-US" sz="3200">
                <a:latin typeface="Univers Condensed" panose="020B0506020202050204" pitchFamily="34" charset="0"/>
              </a:rPr>
              <a:t>AWS SECURITY HUB</a:t>
            </a:r>
          </a:p>
        </p:txBody>
      </p:sp>
    </p:spTree>
    <p:extLst>
      <p:ext uri="{BB962C8B-B14F-4D97-AF65-F5344CB8AC3E}">
        <p14:creationId xmlns:p14="http://schemas.microsoft.com/office/powerpoint/2010/main" val="4244888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998993-7A7C-B889-BA88-37DD61CB7A6A}"/>
              </a:ext>
            </a:extLst>
          </p:cNvPr>
          <p:cNvSpPr txBox="1">
            <a:spLocks/>
          </p:cNvSpPr>
          <p:nvPr/>
        </p:nvSpPr>
        <p:spPr>
          <a:xfrm>
            <a:off x="0" y="2758657"/>
            <a:ext cx="12192000" cy="1340686"/>
          </a:xfrm>
          <a:prstGeom prst="rect">
            <a:avLst/>
          </a:prstGeom>
          <a:solidFill>
            <a:srgbClr val="0E50B2"/>
          </a:solidFill>
        </p:spPr>
        <p:txBody>
          <a:bodyPr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endParaRPr lang="en-US" sz="2400">
              <a:solidFill>
                <a:schemeClr val="bg1"/>
              </a:solidFill>
            </a:endParaRPr>
          </a:p>
        </p:txBody>
      </p:sp>
      <p:sp>
        <p:nvSpPr>
          <p:cNvPr id="3" name="TextBox 2">
            <a:extLst>
              <a:ext uri="{FF2B5EF4-FFF2-40B4-BE49-F238E27FC236}">
                <a16:creationId xmlns:a16="http://schemas.microsoft.com/office/drawing/2014/main" id="{1DA330F6-A52E-0365-520D-A5699ECF7469}"/>
              </a:ext>
            </a:extLst>
          </p:cNvPr>
          <p:cNvSpPr txBox="1"/>
          <p:nvPr/>
        </p:nvSpPr>
        <p:spPr>
          <a:xfrm>
            <a:off x="1591827" y="3108346"/>
            <a:ext cx="9008346" cy="646331"/>
          </a:xfrm>
          <a:prstGeom prst="rect">
            <a:avLst/>
          </a:prstGeom>
          <a:noFill/>
        </p:spPr>
        <p:txBody>
          <a:bodyPr wrap="square" lIns="91440" tIns="45720" rIns="91440" bIns="45720" anchor="t">
            <a:spAutoFit/>
          </a:bodyPr>
          <a:lstStyle/>
          <a:p>
            <a:pPr algn="ctr"/>
            <a:r>
              <a:rPr lang="en-US" sz="3600" b="1">
                <a:solidFill>
                  <a:schemeClr val="bg1"/>
                </a:solidFill>
              </a:rPr>
              <a:t>AWS SECURITY HUB </a:t>
            </a:r>
          </a:p>
        </p:txBody>
      </p:sp>
      <p:sp>
        <p:nvSpPr>
          <p:cNvPr id="2" name="Slide Number Placeholder 1">
            <a:extLst>
              <a:ext uri="{FF2B5EF4-FFF2-40B4-BE49-F238E27FC236}">
                <a16:creationId xmlns:a16="http://schemas.microsoft.com/office/drawing/2014/main" id="{D4626984-8811-120A-91CA-2994604E1097}"/>
              </a:ext>
            </a:extLst>
          </p:cNvPr>
          <p:cNvSpPr>
            <a:spLocks noGrp="1"/>
          </p:cNvSpPr>
          <p:nvPr>
            <p:ph type="sldNum" sz="quarter" idx="12"/>
          </p:nvPr>
        </p:nvSpPr>
        <p:spPr/>
        <p:txBody>
          <a:bodyPr/>
          <a:lstStyle/>
          <a:p>
            <a:fld id="{2E02360C-A40E-417E-BD28-40AAEF0DDC85}" type="slidenum">
              <a:rPr lang="en-US" smtClean="0"/>
              <a:t>10</a:t>
            </a:fld>
            <a:endParaRPr lang="en-US"/>
          </a:p>
        </p:txBody>
      </p:sp>
    </p:spTree>
    <p:extLst>
      <p:ext uri="{BB962C8B-B14F-4D97-AF65-F5344CB8AC3E}">
        <p14:creationId xmlns:p14="http://schemas.microsoft.com/office/powerpoint/2010/main" val="272031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8FFC-1E95-4ADF-FFFA-B859CFDD45D2}"/>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latin typeface="Arial"/>
                <a:cs typeface="Arial"/>
              </a:rPr>
              <a:t>Scope of work</a:t>
            </a:r>
          </a:p>
        </p:txBody>
      </p:sp>
      <p:sp>
        <p:nvSpPr>
          <p:cNvPr id="4" name="Slide Number Placeholder 3">
            <a:extLst>
              <a:ext uri="{FF2B5EF4-FFF2-40B4-BE49-F238E27FC236}">
                <a16:creationId xmlns:a16="http://schemas.microsoft.com/office/drawing/2014/main" id="{9517D96D-6875-09ED-AD4A-0FCBA31987C8}"/>
              </a:ext>
            </a:extLst>
          </p:cNvPr>
          <p:cNvSpPr>
            <a:spLocks noGrp="1"/>
          </p:cNvSpPr>
          <p:nvPr>
            <p:ph type="sldNum" sz="quarter" idx="12"/>
          </p:nvPr>
        </p:nvSpPr>
        <p:spPr/>
        <p:txBody>
          <a:bodyPr/>
          <a:lstStyle/>
          <a:p>
            <a:fld id="{2E02360C-A40E-417E-BD28-40AAEF0DDC85}" type="slidenum">
              <a:rPr lang="en-US" smtClean="0"/>
              <a:t>11</a:t>
            </a:fld>
            <a:endParaRPr lang="en-US"/>
          </a:p>
        </p:txBody>
      </p:sp>
      <p:sp>
        <p:nvSpPr>
          <p:cNvPr id="6" name="TextBox 5">
            <a:extLst>
              <a:ext uri="{FF2B5EF4-FFF2-40B4-BE49-F238E27FC236}">
                <a16:creationId xmlns:a16="http://schemas.microsoft.com/office/drawing/2014/main" id="{B1839E43-C076-0E6C-E01A-37A711B51FEB}"/>
              </a:ext>
            </a:extLst>
          </p:cNvPr>
          <p:cNvSpPr txBox="1"/>
          <p:nvPr/>
        </p:nvSpPr>
        <p:spPr>
          <a:xfrm>
            <a:off x="127000" y="2875002"/>
            <a:ext cx="11938000" cy="1600438"/>
          </a:xfrm>
          <a:prstGeom prst="rect">
            <a:avLst/>
          </a:prstGeom>
          <a:noFill/>
        </p:spPr>
        <p:txBody>
          <a:bodyPr wrap="square">
            <a:spAutoFit/>
          </a:bodyPr>
          <a:lstStyle/>
          <a:p>
            <a:pPr algn="just">
              <a:spcBef>
                <a:spcPts val="600"/>
              </a:spcBef>
              <a:spcAft>
                <a:spcPts val="600"/>
              </a:spcAft>
            </a:pPr>
            <a:r>
              <a:rPr lang="en-US" sz="2200" b="1">
                <a:latin typeface="Arial" panose="020B0604020202020204" pitchFamily="34" charset="0"/>
                <a:cs typeface="Arial" panose="020B0604020202020204" pitchFamily="34" charset="0"/>
              </a:rPr>
              <a:t>Boundary: </a:t>
            </a:r>
            <a:r>
              <a:rPr lang="en-US" sz="2200">
                <a:latin typeface="Arial" panose="020B0604020202020204" pitchFamily="34" charset="0"/>
                <a:cs typeface="Arial" panose="020B0604020202020204" pitchFamily="34" charset="0"/>
              </a:rPr>
              <a:t>Deploy features of AWS Security Hub related to CSPM, aimining to enhance security in </a:t>
            </a:r>
            <a:r>
              <a:rPr lang="en-US" sz="2200">
                <a:solidFill>
                  <a:srgbClr val="FF0000"/>
                </a:solidFill>
                <a:latin typeface="Arial" panose="020B0604020202020204" pitchFamily="34" charset="0"/>
                <a:cs typeface="Arial" panose="020B0604020202020204" pitchFamily="34" charset="0"/>
              </a:rPr>
              <a:t>AWS and AWS only </a:t>
            </a:r>
            <a:r>
              <a:rPr lang="en-US" sz="2200">
                <a:latin typeface="Arial" panose="020B0604020202020204" pitchFamily="34" charset="0"/>
                <a:cs typeface="Arial" panose="020B0604020202020204" pitchFamily="34" charset="0"/>
              </a:rPr>
              <a:t>by security check for </a:t>
            </a:r>
            <a:r>
              <a:rPr lang="en-US" sz="2200">
                <a:highlight>
                  <a:srgbClr val="FFFF00"/>
                </a:highlight>
                <a:latin typeface="Arial" panose="020B0604020202020204" pitchFamily="34" charset="0"/>
                <a:cs typeface="Arial" panose="020B0604020202020204" pitchFamily="34" charset="0"/>
              </a:rPr>
              <a:t>misconfig</a:t>
            </a:r>
            <a:r>
              <a:rPr lang="en-US" sz="2200">
                <a:latin typeface="Arial" panose="020B0604020202020204" pitchFamily="34" charset="0"/>
                <a:cs typeface="Arial" panose="020B0604020202020204" pitchFamily="34" charset="0"/>
              </a:rPr>
              <a:t> in AWS resources and remediations for </a:t>
            </a:r>
            <a:r>
              <a:rPr lang="en-US" sz="2200">
                <a:highlight>
                  <a:srgbClr val="FFFF00"/>
                </a:highlight>
                <a:latin typeface="Arial" panose="020B0604020202020204" pitchFamily="34" charset="0"/>
                <a:cs typeface="Arial" panose="020B0604020202020204" pitchFamily="34" charset="0"/>
              </a:rPr>
              <a:t>findings</a:t>
            </a:r>
            <a:r>
              <a:rPr lang="en-US" sz="2200">
                <a:latin typeface="Arial" panose="020B0604020202020204" pitchFamily="34" charset="0"/>
                <a:cs typeface="Arial" panose="020B0604020202020204" pitchFamily="34" charset="0"/>
              </a:rPr>
              <a:t>.</a:t>
            </a:r>
          </a:p>
          <a:p>
            <a:pPr algn="just">
              <a:spcBef>
                <a:spcPts val="600"/>
              </a:spcBef>
              <a:spcAft>
                <a:spcPts val="600"/>
              </a:spcAft>
            </a:pPr>
            <a:r>
              <a:rPr lang="en-US" sz="2200">
                <a:latin typeface="Arial" panose="020B0604020202020204" pitchFamily="34" charset="0"/>
                <a:cs typeface="Arial" panose="020B0604020202020204" pitchFamily="34" charset="0"/>
              </a:rPr>
              <a:t>Focused standards: NIST 800-53 r5, CIS AWS Foundation Benchmark v1.2.0, PCI DSS v3.2.1</a:t>
            </a:r>
          </a:p>
        </p:txBody>
      </p:sp>
    </p:spTree>
    <p:extLst>
      <p:ext uri="{BB962C8B-B14F-4D97-AF65-F5344CB8AC3E}">
        <p14:creationId xmlns:p14="http://schemas.microsoft.com/office/powerpoint/2010/main" val="87793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8FFC-1E95-4ADF-FFFA-B859CFDD45D2}"/>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AWS Security Hub - A CSPM tool</a:t>
            </a:r>
          </a:p>
        </p:txBody>
      </p:sp>
      <p:sp>
        <p:nvSpPr>
          <p:cNvPr id="29" name="Rectangle 28">
            <a:extLst>
              <a:ext uri="{FF2B5EF4-FFF2-40B4-BE49-F238E27FC236}">
                <a16:creationId xmlns:a16="http://schemas.microsoft.com/office/drawing/2014/main" id="{085D8B58-4EFB-0BB7-E5F0-CDAB8B7E5C7A}"/>
              </a:ext>
            </a:extLst>
          </p:cNvPr>
          <p:cNvSpPr/>
          <p:nvPr/>
        </p:nvSpPr>
        <p:spPr>
          <a:xfrm>
            <a:off x="3144416" y="1535944"/>
            <a:ext cx="1660849" cy="488199"/>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30" name="Rectangle 29">
            <a:extLst>
              <a:ext uri="{FF2B5EF4-FFF2-40B4-BE49-F238E27FC236}">
                <a16:creationId xmlns:a16="http://schemas.microsoft.com/office/drawing/2014/main" id="{2F8DB438-D8B6-7A28-F265-139E33A5FB3C}"/>
              </a:ext>
            </a:extLst>
          </p:cNvPr>
          <p:cNvSpPr/>
          <p:nvPr/>
        </p:nvSpPr>
        <p:spPr>
          <a:xfrm>
            <a:off x="4960667" y="1539054"/>
            <a:ext cx="1660849" cy="488199"/>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grpSp>
        <p:nvGrpSpPr>
          <p:cNvPr id="35" name="Group 34">
            <a:extLst>
              <a:ext uri="{FF2B5EF4-FFF2-40B4-BE49-F238E27FC236}">
                <a16:creationId xmlns:a16="http://schemas.microsoft.com/office/drawing/2014/main" id="{225319A3-8AFC-A972-DE81-AB885B862008}"/>
              </a:ext>
            </a:extLst>
          </p:cNvPr>
          <p:cNvGrpSpPr/>
          <p:nvPr/>
        </p:nvGrpSpPr>
        <p:grpSpPr>
          <a:xfrm>
            <a:off x="99752" y="695167"/>
            <a:ext cx="11837094" cy="4936916"/>
            <a:chOff x="99752" y="1314594"/>
            <a:chExt cx="11837094" cy="4936916"/>
          </a:xfrm>
        </p:grpSpPr>
        <p:grpSp>
          <p:nvGrpSpPr>
            <p:cNvPr id="28" name="Group 27">
              <a:extLst>
                <a:ext uri="{FF2B5EF4-FFF2-40B4-BE49-F238E27FC236}">
                  <a16:creationId xmlns:a16="http://schemas.microsoft.com/office/drawing/2014/main" id="{CB1D42A4-5AF8-F97F-A8CB-A99804178837}"/>
                </a:ext>
              </a:extLst>
            </p:cNvPr>
            <p:cNvGrpSpPr/>
            <p:nvPr/>
          </p:nvGrpSpPr>
          <p:grpSpPr>
            <a:xfrm>
              <a:off x="99752" y="1314594"/>
              <a:ext cx="11837094" cy="4936916"/>
              <a:chOff x="99752" y="1314594"/>
              <a:chExt cx="11837094" cy="4936916"/>
            </a:xfrm>
          </p:grpSpPr>
          <p:grpSp>
            <p:nvGrpSpPr>
              <p:cNvPr id="27" name="Group 26">
                <a:extLst>
                  <a:ext uri="{FF2B5EF4-FFF2-40B4-BE49-F238E27FC236}">
                    <a16:creationId xmlns:a16="http://schemas.microsoft.com/office/drawing/2014/main" id="{F2DFAFC5-D1F7-B77D-F242-BC2F05B1FE8A}"/>
                  </a:ext>
                </a:extLst>
              </p:cNvPr>
              <p:cNvGrpSpPr/>
              <p:nvPr/>
            </p:nvGrpSpPr>
            <p:grpSpPr>
              <a:xfrm>
                <a:off x="99752" y="1314594"/>
                <a:ext cx="11837094" cy="4936916"/>
                <a:chOff x="99752" y="1314594"/>
                <a:chExt cx="11837094" cy="4936916"/>
              </a:xfrm>
            </p:grpSpPr>
            <p:pic>
              <p:nvPicPr>
                <p:cNvPr id="9" name="Picture 8">
                  <a:extLst>
                    <a:ext uri="{FF2B5EF4-FFF2-40B4-BE49-F238E27FC236}">
                      <a16:creationId xmlns:a16="http://schemas.microsoft.com/office/drawing/2014/main" id="{BC41DF26-D5DE-2C4C-9117-5D5CC4D39AD6}"/>
                    </a:ext>
                  </a:extLst>
                </p:cNvPr>
                <p:cNvPicPr>
                  <a:picLocks noChangeAspect="1"/>
                </p:cNvPicPr>
                <p:nvPr/>
              </p:nvPicPr>
              <p:blipFill rotWithShape="1">
                <a:blip r:embed="rId2"/>
                <a:srcRect t="754"/>
                <a:stretch/>
              </p:blipFill>
              <p:spPr>
                <a:xfrm>
                  <a:off x="255154" y="1314594"/>
                  <a:ext cx="11681692" cy="4936916"/>
                </a:xfrm>
                <a:prstGeom prst="rect">
                  <a:avLst/>
                </a:prstGeom>
              </p:spPr>
            </p:pic>
            <p:pic>
              <p:nvPicPr>
                <p:cNvPr id="11" name="Picture 10">
                  <a:extLst>
                    <a:ext uri="{FF2B5EF4-FFF2-40B4-BE49-F238E27FC236}">
                      <a16:creationId xmlns:a16="http://schemas.microsoft.com/office/drawing/2014/main" id="{9C440CA8-35DE-A132-1EA9-02159B8DCE40}"/>
                    </a:ext>
                  </a:extLst>
                </p:cNvPr>
                <p:cNvPicPr>
                  <a:picLocks noChangeAspect="1"/>
                </p:cNvPicPr>
                <p:nvPr/>
              </p:nvPicPr>
              <p:blipFill>
                <a:blip r:embed="rId3"/>
                <a:stretch>
                  <a:fillRect/>
                </a:stretch>
              </p:blipFill>
              <p:spPr>
                <a:xfrm>
                  <a:off x="99752" y="4042172"/>
                  <a:ext cx="2261957" cy="854384"/>
                </a:xfrm>
                <a:prstGeom prst="rect">
                  <a:avLst/>
                </a:prstGeom>
              </p:spPr>
            </p:pic>
          </p:grpSp>
          <p:grpSp>
            <p:nvGrpSpPr>
              <p:cNvPr id="20" name="Group 19">
                <a:extLst>
                  <a:ext uri="{FF2B5EF4-FFF2-40B4-BE49-F238E27FC236}">
                    <a16:creationId xmlns:a16="http://schemas.microsoft.com/office/drawing/2014/main" id="{DCFFED34-5F85-DEBF-831E-5780102D0992}"/>
                  </a:ext>
                </a:extLst>
              </p:cNvPr>
              <p:cNvGrpSpPr/>
              <p:nvPr/>
            </p:nvGrpSpPr>
            <p:grpSpPr>
              <a:xfrm>
                <a:off x="245676" y="4046219"/>
                <a:ext cx="2080329" cy="850676"/>
                <a:chOff x="245676" y="4046219"/>
                <a:chExt cx="2080329" cy="850676"/>
              </a:xfrm>
            </p:grpSpPr>
            <p:pic>
              <p:nvPicPr>
                <p:cNvPr id="15" name="Picture 14">
                  <a:extLst>
                    <a:ext uri="{FF2B5EF4-FFF2-40B4-BE49-F238E27FC236}">
                      <a16:creationId xmlns:a16="http://schemas.microsoft.com/office/drawing/2014/main" id="{4AB04F36-B74E-9F77-E5CE-C0B92B4AF27A}"/>
                    </a:ext>
                  </a:extLst>
                </p:cNvPr>
                <p:cNvPicPr>
                  <a:picLocks noChangeAspect="1"/>
                </p:cNvPicPr>
                <p:nvPr/>
              </p:nvPicPr>
              <p:blipFill rotWithShape="1">
                <a:blip r:embed="rId4"/>
                <a:srcRect t="60438"/>
                <a:stretch/>
              </p:blipFill>
              <p:spPr>
                <a:xfrm>
                  <a:off x="245676" y="4046219"/>
                  <a:ext cx="2080329" cy="81513"/>
                </a:xfrm>
                <a:prstGeom prst="rect">
                  <a:avLst/>
                </a:prstGeom>
              </p:spPr>
            </p:pic>
            <p:pic>
              <p:nvPicPr>
                <p:cNvPr id="17" name="Picture 16">
                  <a:extLst>
                    <a:ext uri="{FF2B5EF4-FFF2-40B4-BE49-F238E27FC236}">
                      <a16:creationId xmlns:a16="http://schemas.microsoft.com/office/drawing/2014/main" id="{2114880A-C783-5386-4088-AD57FEA74B4A}"/>
                    </a:ext>
                  </a:extLst>
                </p:cNvPr>
                <p:cNvPicPr>
                  <a:picLocks noChangeAspect="1"/>
                </p:cNvPicPr>
                <p:nvPr/>
              </p:nvPicPr>
              <p:blipFill>
                <a:blip r:embed="rId5"/>
                <a:stretch>
                  <a:fillRect/>
                </a:stretch>
              </p:blipFill>
              <p:spPr>
                <a:xfrm>
                  <a:off x="1205848" y="4114800"/>
                  <a:ext cx="175275" cy="782095"/>
                </a:xfrm>
                <a:prstGeom prst="rect">
                  <a:avLst/>
                </a:prstGeom>
              </p:spPr>
            </p:pic>
          </p:grpSp>
        </p:grpSp>
        <p:pic>
          <p:nvPicPr>
            <p:cNvPr id="33" name="Picture 32">
              <a:extLst>
                <a:ext uri="{FF2B5EF4-FFF2-40B4-BE49-F238E27FC236}">
                  <a16:creationId xmlns:a16="http://schemas.microsoft.com/office/drawing/2014/main" id="{F1D5A9EC-13A8-D65A-7293-038F2C63B0C4}"/>
                </a:ext>
              </a:extLst>
            </p:cNvPr>
            <p:cNvPicPr>
              <a:picLocks noChangeAspect="1"/>
            </p:cNvPicPr>
            <p:nvPr/>
          </p:nvPicPr>
          <p:blipFill>
            <a:blip r:embed="rId6"/>
            <a:stretch>
              <a:fillRect/>
            </a:stretch>
          </p:blipFill>
          <p:spPr>
            <a:xfrm>
              <a:off x="9988503" y="4212333"/>
              <a:ext cx="1553257" cy="587027"/>
            </a:xfrm>
            <a:prstGeom prst="rect">
              <a:avLst/>
            </a:prstGeom>
          </p:spPr>
        </p:pic>
        <p:pic>
          <p:nvPicPr>
            <p:cNvPr id="34" name="Picture 33">
              <a:extLst>
                <a:ext uri="{FF2B5EF4-FFF2-40B4-BE49-F238E27FC236}">
                  <a16:creationId xmlns:a16="http://schemas.microsoft.com/office/drawing/2014/main" id="{D5A6AB5F-E2A9-79F3-A821-D5950B01CD34}"/>
                </a:ext>
              </a:extLst>
            </p:cNvPr>
            <p:cNvPicPr>
              <a:picLocks noChangeAspect="1"/>
            </p:cNvPicPr>
            <p:nvPr/>
          </p:nvPicPr>
          <p:blipFill>
            <a:blip r:embed="rId6"/>
            <a:stretch>
              <a:fillRect/>
            </a:stretch>
          </p:blipFill>
          <p:spPr>
            <a:xfrm>
              <a:off x="7153863" y="3764301"/>
              <a:ext cx="1654857" cy="969189"/>
            </a:xfrm>
            <a:prstGeom prst="rect">
              <a:avLst/>
            </a:prstGeom>
          </p:spPr>
        </p:pic>
      </p:grpSp>
      <p:sp>
        <p:nvSpPr>
          <p:cNvPr id="4" name="Slide Number Placeholder 3">
            <a:extLst>
              <a:ext uri="{FF2B5EF4-FFF2-40B4-BE49-F238E27FC236}">
                <a16:creationId xmlns:a16="http://schemas.microsoft.com/office/drawing/2014/main" id="{A22029E3-7ADF-F8E7-ABEF-110EE6CF0259}"/>
              </a:ext>
            </a:extLst>
          </p:cNvPr>
          <p:cNvSpPr>
            <a:spLocks noGrp="1"/>
          </p:cNvSpPr>
          <p:nvPr>
            <p:ph type="sldNum" sz="quarter" idx="12"/>
          </p:nvPr>
        </p:nvSpPr>
        <p:spPr/>
        <p:txBody>
          <a:bodyPr/>
          <a:lstStyle/>
          <a:p>
            <a:fld id="{2E02360C-A40E-417E-BD28-40AAEF0DDC85}" type="slidenum">
              <a:rPr lang="en-US" smtClean="0"/>
              <a:t>12</a:t>
            </a:fld>
            <a:endParaRPr lang="en-US"/>
          </a:p>
        </p:txBody>
      </p:sp>
      <p:pic>
        <p:nvPicPr>
          <p:cNvPr id="14" name="Picture 13">
            <a:extLst>
              <a:ext uri="{FF2B5EF4-FFF2-40B4-BE49-F238E27FC236}">
                <a16:creationId xmlns:a16="http://schemas.microsoft.com/office/drawing/2014/main" id="{9F14F13B-D927-3654-7354-E06828CF8312}"/>
              </a:ext>
            </a:extLst>
          </p:cNvPr>
          <p:cNvPicPr>
            <a:picLocks noChangeAspect="1"/>
          </p:cNvPicPr>
          <p:nvPr/>
        </p:nvPicPr>
        <p:blipFill>
          <a:blip r:embed="rId7"/>
          <a:stretch>
            <a:fillRect/>
          </a:stretch>
        </p:blipFill>
        <p:spPr>
          <a:xfrm>
            <a:off x="3022959" y="1331240"/>
            <a:ext cx="3875749" cy="3016284"/>
          </a:xfrm>
          <a:prstGeom prst="rect">
            <a:avLst/>
          </a:prstGeom>
        </p:spPr>
      </p:pic>
      <p:pic>
        <p:nvPicPr>
          <p:cNvPr id="16" name="Picture 15">
            <a:extLst>
              <a:ext uri="{FF2B5EF4-FFF2-40B4-BE49-F238E27FC236}">
                <a16:creationId xmlns:a16="http://schemas.microsoft.com/office/drawing/2014/main" id="{2E33FA29-7BC3-D1EF-D4A3-80F02744B7A8}"/>
              </a:ext>
            </a:extLst>
          </p:cNvPr>
          <p:cNvPicPr>
            <a:picLocks noChangeAspect="1"/>
          </p:cNvPicPr>
          <p:nvPr/>
        </p:nvPicPr>
        <p:blipFill>
          <a:blip r:embed="rId8"/>
          <a:stretch>
            <a:fillRect/>
          </a:stretch>
        </p:blipFill>
        <p:spPr>
          <a:xfrm>
            <a:off x="4847275" y="1386390"/>
            <a:ext cx="1419423" cy="504895"/>
          </a:xfrm>
          <a:prstGeom prst="rect">
            <a:avLst/>
          </a:prstGeom>
        </p:spPr>
      </p:pic>
      <p:pic>
        <p:nvPicPr>
          <p:cNvPr id="18" name="Picture 17">
            <a:extLst>
              <a:ext uri="{FF2B5EF4-FFF2-40B4-BE49-F238E27FC236}">
                <a16:creationId xmlns:a16="http://schemas.microsoft.com/office/drawing/2014/main" id="{F5F20A0F-0092-245B-CF26-ABF05F51B3FF}"/>
              </a:ext>
            </a:extLst>
          </p:cNvPr>
          <p:cNvPicPr>
            <a:picLocks noChangeAspect="1"/>
          </p:cNvPicPr>
          <p:nvPr/>
        </p:nvPicPr>
        <p:blipFill>
          <a:blip r:embed="rId9"/>
          <a:stretch>
            <a:fillRect/>
          </a:stretch>
        </p:blipFill>
        <p:spPr>
          <a:xfrm>
            <a:off x="3145135" y="1367004"/>
            <a:ext cx="1467055" cy="476316"/>
          </a:xfrm>
          <a:prstGeom prst="rect">
            <a:avLst/>
          </a:prstGeom>
        </p:spPr>
      </p:pic>
      <p:pic>
        <p:nvPicPr>
          <p:cNvPr id="7" name="Picture 6">
            <a:extLst>
              <a:ext uri="{FF2B5EF4-FFF2-40B4-BE49-F238E27FC236}">
                <a16:creationId xmlns:a16="http://schemas.microsoft.com/office/drawing/2014/main" id="{09D0905C-2DD8-3328-EC29-D32915FD85B8}"/>
              </a:ext>
            </a:extLst>
          </p:cNvPr>
          <p:cNvPicPr>
            <a:picLocks noChangeAspect="1"/>
          </p:cNvPicPr>
          <p:nvPr/>
        </p:nvPicPr>
        <p:blipFill>
          <a:blip r:embed="rId10"/>
          <a:stretch>
            <a:fillRect/>
          </a:stretch>
        </p:blipFill>
        <p:spPr>
          <a:xfrm>
            <a:off x="3167998" y="4365783"/>
            <a:ext cx="3453517" cy="630195"/>
          </a:xfrm>
          <a:prstGeom prst="rect">
            <a:avLst/>
          </a:prstGeom>
        </p:spPr>
      </p:pic>
      <p:sp>
        <p:nvSpPr>
          <p:cNvPr id="12" name="Rectangle 11">
            <a:extLst>
              <a:ext uri="{FF2B5EF4-FFF2-40B4-BE49-F238E27FC236}">
                <a16:creationId xmlns:a16="http://schemas.microsoft.com/office/drawing/2014/main" id="{B4B3B89F-D459-757A-914A-8DB65D3442CF}"/>
              </a:ext>
            </a:extLst>
          </p:cNvPr>
          <p:cNvSpPr/>
          <p:nvPr/>
        </p:nvSpPr>
        <p:spPr>
          <a:xfrm>
            <a:off x="3022959" y="1299271"/>
            <a:ext cx="3424283" cy="724872"/>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pic>
        <p:nvPicPr>
          <p:cNvPr id="13" name="Picture 12">
            <a:extLst>
              <a:ext uri="{FF2B5EF4-FFF2-40B4-BE49-F238E27FC236}">
                <a16:creationId xmlns:a16="http://schemas.microsoft.com/office/drawing/2014/main" id="{77310A28-9518-AA0F-3F29-C2EBD35F60EA}"/>
              </a:ext>
            </a:extLst>
          </p:cNvPr>
          <p:cNvPicPr>
            <a:picLocks noChangeAspect="1"/>
          </p:cNvPicPr>
          <p:nvPr/>
        </p:nvPicPr>
        <p:blipFill>
          <a:blip r:embed="rId7"/>
          <a:stretch>
            <a:fillRect/>
          </a:stretch>
        </p:blipFill>
        <p:spPr>
          <a:xfrm>
            <a:off x="7386308" y="1710813"/>
            <a:ext cx="1243956" cy="1434061"/>
          </a:xfrm>
          <a:prstGeom prst="rect">
            <a:avLst/>
          </a:prstGeom>
        </p:spPr>
      </p:pic>
      <p:sp>
        <p:nvSpPr>
          <p:cNvPr id="19" name="TextBox 18">
            <a:extLst>
              <a:ext uri="{FF2B5EF4-FFF2-40B4-BE49-F238E27FC236}">
                <a16:creationId xmlns:a16="http://schemas.microsoft.com/office/drawing/2014/main" id="{16289BA8-2417-D720-13DA-60B3E239221C}"/>
              </a:ext>
            </a:extLst>
          </p:cNvPr>
          <p:cNvSpPr txBox="1"/>
          <p:nvPr/>
        </p:nvSpPr>
        <p:spPr>
          <a:xfrm>
            <a:off x="2783960" y="2681580"/>
            <a:ext cx="6385081" cy="2118529"/>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a:latin typeface="Arial" panose="020B0604020202020204" pitchFamily="34" charset="0"/>
                <a:cs typeface="Arial" panose="020B0604020202020204" pitchFamily="34" charset="0"/>
              </a:rPr>
              <a:t>Continuously central, aggregate findings </a:t>
            </a:r>
          </a:p>
          <a:p>
            <a:pPr marL="285750" indent="-285750">
              <a:lnSpc>
                <a:spcPct val="150000"/>
              </a:lnSpc>
              <a:buFont typeface="Arial" panose="020B0604020202020204" pitchFamily="34" charset="0"/>
              <a:buChar char="•"/>
            </a:pPr>
            <a:r>
              <a:rPr lang="en-US" i="1">
                <a:latin typeface="Arial" panose="020B0604020202020204" pitchFamily="34" charset="0"/>
                <a:cs typeface="Arial" panose="020B0604020202020204" pitchFamily="34" charset="0"/>
              </a:rPr>
              <a:t>Loggings</a:t>
            </a:r>
          </a:p>
          <a:p>
            <a:pPr marL="285750" indent="-285750">
              <a:lnSpc>
                <a:spcPct val="150000"/>
              </a:lnSpc>
              <a:buFont typeface="Arial" panose="020B0604020202020204" pitchFamily="34" charset="0"/>
              <a:buChar char="•"/>
            </a:pPr>
            <a:r>
              <a:rPr lang="en-US">
                <a:latin typeface="Arial" panose="020B0604020202020204" pitchFamily="34" charset="0"/>
                <a:cs typeface="Arial" panose="020B0604020202020204" pitchFamily="34" charset="0"/>
              </a:rPr>
              <a:t>Security standard check</a:t>
            </a:r>
          </a:p>
          <a:p>
            <a:pPr marL="285750" indent="-285750">
              <a:lnSpc>
                <a:spcPct val="150000"/>
              </a:lnSpc>
              <a:buFont typeface="Arial" panose="020B0604020202020204" pitchFamily="34" charset="0"/>
              <a:buChar char="•"/>
            </a:pPr>
            <a:r>
              <a:rPr lang="en-US">
                <a:latin typeface="Arial" panose="020B0604020202020204" pitchFamily="34" charset="0"/>
                <a:cs typeface="Arial" panose="020B0604020202020204" pitchFamily="34" charset="0"/>
              </a:rPr>
              <a:t>Automatically remediate findings across multiple accounts</a:t>
            </a:r>
          </a:p>
          <a:p>
            <a:pPr marL="285750" indent="-285750">
              <a:lnSpc>
                <a:spcPct val="150000"/>
              </a:lnSpc>
              <a:buFont typeface="Arial" panose="020B0604020202020204" pitchFamily="34" charset="0"/>
              <a:buChar char="•"/>
            </a:pPr>
            <a:r>
              <a:rPr lang="en-US">
                <a:latin typeface="Arial" panose="020B0604020202020204" pitchFamily="34" charset="0"/>
                <a:cs typeface="Arial" panose="020B0604020202020204" pitchFamily="34" charset="0"/>
              </a:rPr>
              <a:t>Notice remediation actions and results</a:t>
            </a:r>
          </a:p>
        </p:txBody>
      </p:sp>
      <p:pic>
        <p:nvPicPr>
          <p:cNvPr id="3" name="Picture 2">
            <a:extLst>
              <a:ext uri="{FF2B5EF4-FFF2-40B4-BE49-F238E27FC236}">
                <a16:creationId xmlns:a16="http://schemas.microsoft.com/office/drawing/2014/main" id="{02BEFF48-8A69-BB22-1E8A-FF989A352ACD}"/>
              </a:ext>
            </a:extLst>
          </p:cNvPr>
          <p:cNvPicPr>
            <a:picLocks noChangeAspect="1"/>
          </p:cNvPicPr>
          <p:nvPr/>
        </p:nvPicPr>
        <p:blipFill>
          <a:blip r:embed="rId7"/>
          <a:stretch>
            <a:fillRect/>
          </a:stretch>
        </p:blipFill>
        <p:spPr>
          <a:xfrm>
            <a:off x="9521175" y="2088528"/>
            <a:ext cx="1832625" cy="2112692"/>
          </a:xfrm>
          <a:prstGeom prst="rect">
            <a:avLst/>
          </a:prstGeom>
        </p:spPr>
      </p:pic>
    </p:spTree>
    <p:extLst>
      <p:ext uri="{BB962C8B-B14F-4D97-AF65-F5344CB8AC3E}">
        <p14:creationId xmlns:p14="http://schemas.microsoft.com/office/powerpoint/2010/main" val="21450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8FFC-1E95-4ADF-FFFA-B859CFDD45D2}"/>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Terminology</a:t>
            </a:r>
          </a:p>
        </p:txBody>
      </p:sp>
      <p:sp>
        <p:nvSpPr>
          <p:cNvPr id="3" name="TextBox 2">
            <a:extLst>
              <a:ext uri="{FF2B5EF4-FFF2-40B4-BE49-F238E27FC236}">
                <a16:creationId xmlns:a16="http://schemas.microsoft.com/office/drawing/2014/main" id="{64EBC373-44F1-A9F2-BAC1-73471A8FB825}"/>
              </a:ext>
            </a:extLst>
          </p:cNvPr>
          <p:cNvSpPr txBox="1"/>
          <p:nvPr/>
        </p:nvSpPr>
        <p:spPr>
          <a:xfrm>
            <a:off x="0" y="1296712"/>
            <a:ext cx="12192000" cy="223984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a:latin typeface="Arial" panose="020B0604020202020204" pitchFamily="34" charset="0"/>
                <a:cs typeface="Arial" panose="020B0604020202020204" pitchFamily="34" charset="0"/>
              </a:rPr>
              <a:t>AWS Config rule: an ideal config setting</a:t>
            </a:r>
          </a:p>
          <a:p>
            <a:pPr marL="285750" indent="-285750">
              <a:lnSpc>
                <a:spcPct val="150000"/>
              </a:lnSpc>
              <a:buFont typeface="Arial" panose="020B0604020202020204" pitchFamily="34" charset="0"/>
              <a:buChar char="•"/>
            </a:pPr>
            <a:r>
              <a:rPr lang="en-US" sz="2400">
                <a:latin typeface="Arial" panose="020B0604020202020204" pitchFamily="34" charset="0"/>
                <a:cs typeface="Arial" panose="020B0604020202020204" pitchFamily="34" charset="0"/>
              </a:rPr>
              <a:t>Scurity control: a representation of a rule -&gt; in one or more </a:t>
            </a:r>
            <a:r>
              <a:rPr lang="en-US" sz="2400" i="1">
                <a:latin typeface="Arial" panose="020B0604020202020204" pitchFamily="34" charset="0"/>
                <a:cs typeface="Arial" panose="020B0604020202020204" pitchFamily="34" charset="0"/>
              </a:rPr>
              <a:t>security standards</a:t>
            </a:r>
          </a:p>
          <a:p>
            <a:pPr marL="285750" indent="-285750">
              <a:lnSpc>
                <a:spcPct val="150000"/>
              </a:lnSpc>
              <a:buFont typeface="Arial" panose="020B0604020202020204" pitchFamily="34" charset="0"/>
              <a:buChar char="•"/>
            </a:pPr>
            <a:r>
              <a:rPr lang="en-US" sz="2400">
                <a:latin typeface="Arial" panose="020B0604020202020204" pitchFamily="34" charset="0"/>
                <a:cs typeface="Arial" panose="020B0604020202020204" pitchFamily="34" charset="0"/>
              </a:rPr>
              <a:t>Finding: a potential security issue generated after security check</a:t>
            </a:r>
          </a:p>
          <a:p>
            <a:pPr marL="285750" indent="-285750">
              <a:lnSpc>
                <a:spcPct val="150000"/>
              </a:lnSpc>
              <a:buFont typeface="Arial" panose="020B0604020202020204" pitchFamily="34" charset="0"/>
              <a:buChar char="•"/>
            </a:pPr>
            <a:r>
              <a:rPr lang="en-US" sz="2400">
                <a:latin typeface="Arial" panose="020B0604020202020204" pitchFamily="34" charset="0"/>
                <a:cs typeface="Arial" panose="020B0604020202020204" pitchFamily="34" charset="0"/>
              </a:rPr>
              <a:t>Playbook: a set of remediation.</a:t>
            </a:r>
          </a:p>
        </p:txBody>
      </p:sp>
      <p:sp>
        <p:nvSpPr>
          <p:cNvPr id="4" name="Isosceles Triangle 3">
            <a:extLst>
              <a:ext uri="{FF2B5EF4-FFF2-40B4-BE49-F238E27FC236}">
                <a16:creationId xmlns:a16="http://schemas.microsoft.com/office/drawing/2014/main" id="{90810361-2F34-A0C6-D2EB-95E370E28F75}"/>
              </a:ext>
            </a:extLst>
          </p:cNvPr>
          <p:cNvSpPr/>
          <p:nvPr/>
        </p:nvSpPr>
        <p:spPr>
          <a:xfrm>
            <a:off x="0" y="5628968"/>
            <a:ext cx="3928972" cy="1229032"/>
          </a:xfrm>
          <a:custGeom>
            <a:avLst/>
            <a:gdLst>
              <a:gd name="connsiteX0" fmla="*/ 0 w 7851059"/>
              <a:gd name="connsiteY0" fmla="*/ 1229032 h 1229032"/>
              <a:gd name="connsiteX1" fmla="*/ 3925530 w 7851059"/>
              <a:gd name="connsiteY1" fmla="*/ 0 h 1229032"/>
              <a:gd name="connsiteX2" fmla="*/ 7851059 w 7851059"/>
              <a:gd name="connsiteY2" fmla="*/ 1229032 h 1229032"/>
              <a:gd name="connsiteX3" fmla="*/ 0 w 7851059"/>
              <a:gd name="connsiteY3" fmla="*/ 1229032 h 1229032"/>
              <a:gd name="connsiteX0" fmla="*/ 0 w 3947652"/>
              <a:gd name="connsiteY0" fmla="*/ 1258529 h 1258529"/>
              <a:gd name="connsiteX1" fmla="*/ 22123 w 3947652"/>
              <a:gd name="connsiteY1" fmla="*/ 0 h 1258529"/>
              <a:gd name="connsiteX2" fmla="*/ 3947652 w 3947652"/>
              <a:gd name="connsiteY2" fmla="*/ 1229032 h 1258529"/>
              <a:gd name="connsiteX3" fmla="*/ 0 w 3947652"/>
              <a:gd name="connsiteY3" fmla="*/ 1258529 h 1258529"/>
              <a:gd name="connsiteX0" fmla="*/ 27038 w 3925529"/>
              <a:gd name="connsiteY0" fmla="*/ 1189703 h 1229032"/>
              <a:gd name="connsiteX1" fmla="*/ 0 w 3925529"/>
              <a:gd name="connsiteY1" fmla="*/ 0 h 1229032"/>
              <a:gd name="connsiteX2" fmla="*/ 3925529 w 3925529"/>
              <a:gd name="connsiteY2" fmla="*/ 1229032 h 1229032"/>
              <a:gd name="connsiteX3" fmla="*/ 27038 w 3925529"/>
              <a:gd name="connsiteY3" fmla="*/ 1189703 h 1229032"/>
              <a:gd name="connsiteX0" fmla="*/ 0 w 3977149"/>
              <a:gd name="connsiteY0" fmla="*/ 1189703 h 1229032"/>
              <a:gd name="connsiteX1" fmla="*/ 51620 w 3977149"/>
              <a:gd name="connsiteY1" fmla="*/ 0 h 1229032"/>
              <a:gd name="connsiteX2" fmla="*/ 3977149 w 3977149"/>
              <a:gd name="connsiteY2" fmla="*/ 1229032 h 1229032"/>
              <a:gd name="connsiteX3" fmla="*/ 0 w 3977149"/>
              <a:gd name="connsiteY3" fmla="*/ 1189703 h 1229032"/>
              <a:gd name="connsiteX0" fmla="*/ 27038 w 3925529"/>
              <a:gd name="connsiteY0" fmla="*/ 1199535 h 1229032"/>
              <a:gd name="connsiteX1" fmla="*/ 0 w 3925529"/>
              <a:gd name="connsiteY1" fmla="*/ 0 h 1229032"/>
              <a:gd name="connsiteX2" fmla="*/ 3925529 w 3925529"/>
              <a:gd name="connsiteY2" fmla="*/ 1229032 h 1229032"/>
              <a:gd name="connsiteX3" fmla="*/ 27038 w 3925529"/>
              <a:gd name="connsiteY3" fmla="*/ 1199535 h 1229032"/>
              <a:gd name="connsiteX0" fmla="*/ 0 w 3928971"/>
              <a:gd name="connsiteY0" fmla="*/ 1199535 h 1229032"/>
              <a:gd name="connsiteX1" fmla="*/ 3442 w 3928971"/>
              <a:gd name="connsiteY1" fmla="*/ 0 h 1229032"/>
              <a:gd name="connsiteX2" fmla="*/ 3928971 w 3928971"/>
              <a:gd name="connsiteY2" fmla="*/ 1229032 h 1229032"/>
              <a:gd name="connsiteX3" fmla="*/ 0 w 3928971"/>
              <a:gd name="connsiteY3" fmla="*/ 1199535 h 1229032"/>
              <a:gd name="connsiteX0" fmla="*/ 0 w 3928971"/>
              <a:gd name="connsiteY0" fmla="*/ 1106938 h 1229032"/>
              <a:gd name="connsiteX1" fmla="*/ 3442 w 3928971"/>
              <a:gd name="connsiteY1" fmla="*/ 0 h 1229032"/>
              <a:gd name="connsiteX2" fmla="*/ 3928971 w 3928971"/>
              <a:gd name="connsiteY2" fmla="*/ 1229032 h 1229032"/>
              <a:gd name="connsiteX3" fmla="*/ 0 w 3928971"/>
              <a:gd name="connsiteY3" fmla="*/ 1106938 h 1229032"/>
              <a:gd name="connsiteX0" fmla="*/ 0 w 3938804"/>
              <a:gd name="connsiteY0" fmla="*/ 1175764 h 1229032"/>
              <a:gd name="connsiteX1" fmla="*/ 13275 w 3938804"/>
              <a:gd name="connsiteY1" fmla="*/ 0 h 1229032"/>
              <a:gd name="connsiteX2" fmla="*/ 3938804 w 3938804"/>
              <a:gd name="connsiteY2" fmla="*/ 1229032 h 1229032"/>
              <a:gd name="connsiteX3" fmla="*/ 0 w 3938804"/>
              <a:gd name="connsiteY3" fmla="*/ 1175764 h 1229032"/>
              <a:gd name="connsiteX0" fmla="*/ 0 w 3928972"/>
              <a:gd name="connsiteY0" fmla="*/ 1215093 h 1229032"/>
              <a:gd name="connsiteX1" fmla="*/ 3443 w 3928972"/>
              <a:gd name="connsiteY1" fmla="*/ 0 h 1229032"/>
              <a:gd name="connsiteX2" fmla="*/ 3928972 w 3928972"/>
              <a:gd name="connsiteY2" fmla="*/ 1229032 h 1229032"/>
              <a:gd name="connsiteX3" fmla="*/ 0 w 3928972"/>
              <a:gd name="connsiteY3" fmla="*/ 1215093 h 1229032"/>
            </a:gdLst>
            <a:ahLst/>
            <a:cxnLst>
              <a:cxn ang="0">
                <a:pos x="connsiteX0" y="connsiteY0"/>
              </a:cxn>
              <a:cxn ang="0">
                <a:pos x="connsiteX1" y="connsiteY1"/>
              </a:cxn>
              <a:cxn ang="0">
                <a:pos x="connsiteX2" y="connsiteY2"/>
              </a:cxn>
              <a:cxn ang="0">
                <a:pos x="connsiteX3" y="connsiteY3"/>
              </a:cxn>
            </a:cxnLst>
            <a:rect l="l" t="t" r="r" b="b"/>
            <a:pathLst>
              <a:path w="3928972" h="1229032">
                <a:moveTo>
                  <a:pt x="0" y="1215093"/>
                </a:moveTo>
                <a:cubicBezTo>
                  <a:pt x="1147" y="815248"/>
                  <a:pt x="2296" y="399845"/>
                  <a:pt x="3443" y="0"/>
                </a:cubicBezTo>
                <a:lnTo>
                  <a:pt x="3928972" y="1229032"/>
                </a:lnTo>
                <a:lnTo>
                  <a:pt x="0" y="1215093"/>
                </a:lnTo>
                <a:close/>
              </a:path>
            </a:pathLst>
          </a:cu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87296E8F-C3E0-0A10-A140-9773D5E19F4A}"/>
              </a:ext>
            </a:extLst>
          </p:cNvPr>
          <p:cNvSpPr>
            <a:spLocks noGrp="1"/>
          </p:cNvSpPr>
          <p:nvPr>
            <p:ph type="sldNum" sz="quarter" idx="12"/>
          </p:nvPr>
        </p:nvSpPr>
        <p:spPr/>
        <p:txBody>
          <a:bodyPr/>
          <a:lstStyle/>
          <a:p>
            <a:fld id="{2E02360C-A40E-417E-BD28-40AAEF0DDC85}" type="slidenum">
              <a:rPr lang="en-US" smtClean="0"/>
              <a:t>13</a:t>
            </a:fld>
            <a:endParaRPr lang="en-US"/>
          </a:p>
        </p:txBody>
      </p:sp>
    </p:spTree>
    <p:extLst>
      <p:ext uri="{BB962C8B-B14F-4D97-AF65-F5344CB8AC3E}">
        <p14:creationId xmlns:p14="http://schemas.microsoft.com/office/powerpoint/2010/main" val="3682215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0C045B-6874-FBB7-E954-76D7CB7BD6F4}"/>
              </a:ext>
            </a:extLst>
          </p:cNvPr>
          <p:cNvSpPr>
            <a:spLocks noGrp="1"/>
          </p:cNvSpPr>
          <p:nvPr>
            <p:ph type="sldNum" sz="quarter" idx="12"/>
          </p:nvPr>
        </p:nvSpPr>
        <p:spPr/>
        <p:txBody>
          <a:bodyPr/>
          <a:lstStyle/>
          <a:p>
            <a:fld id="{2E02360C-A40E-417E-BD28-40AAEF0DDC85}" type="slidenum">
              <a:rPr lang="en-US" smtClean="0"/>
              <a:t>14</a:t>
            </a:fld>
            <a:endParaRPr lang="en-US"/>
          </a:p>
        </p:txBody>
      </p:sp>
      <p:sp>
        <p:nvSpPr>
          <p:cNvPr id="6" name="TextBox 5">
            <a:extLst>
              <a:ext uri="{FF2B5EF4-FFF2-40B4-BE49-F238E27FC236}">
                <a16:creationId xmlns:a16="http://schemas.microsoft.com/office/drawing/2014/main" id="{46693F22-A141-3E52-DB89-D16FACDC461E}"/>
              </a:ext>
            </a:extLst>
          </p:cNvPr>
          <p:cNvSpPr txBox="1"/>
          <p:nvPr/>
        </p:nvSpPr>
        <p:spPr>
          <a:xfrm>
            <a:off x="0" y="933564"/>
            <a:ext cx="12192000" cy="563231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16191F"/>
                </a:solidFill>
                <a:effectLst/>
                <a:cs typeface="Arial" panose="020B0604020202020204" pitchFamily="34" charset="0"/>
              </a:rPr>
              <a:t>Related requirements:</a:t>
            </a:r>
            <a:r>
              <a:rPr kumimoji="0" lang="en-US" altLang="en-US" sz="2400" b="0" i="0" u="none" strike="noStrike" cap="none" normalizeH="0" baseline="0">
                <a:ln>
                  <a:noFill/>
                </a:ln>
                <a:solidFill>
                  <a:srgbClr val="16191F"/>
                </a:solidFill>
                <a:effectLst/>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16191F"/>
                </a:solidFill>
                <a:effectLst/>
                <a:cs typeface="Arial" panose="020B0604020202020204" pitchFamily="34" charset="0"/>
              </a:rPr>
              <a:t>Severity:</a:t>
            </a:r>
            <a:r>
              <a:rPr kumimoji="0" lang="en-US" altLang="en-US" sz="2400" b="0" i="0" u="none" strike="noStrike" cap="none" normalizeH="0" baseline="0">
                <a:ln>
                  <a:noFill/>
                </a:ln>
                <a:solidFill>
                  <a:srgbClr val="16191F"/>
                </a:solidFill>
                <a:effectLst/>
                <a:cs typeface="Arial" panose="020B0604020202020204" pitchFamily="34" charset="0"/>
              </a:rPr>
              <a:t> High</a:t>
            </a:r>
            <a:endParaRPr kumimoji="0" lang="en-US" altLang="en-US" sz="2400" b="0" i="0" u="none" strike="noStrike" cap="none" normalizeH="0" baseline="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16191F"/>
                </a:solidFill>
                <a:effectLst/>
                <a:cs typeface="Arial" panose="020B0604020202020204" pitchFamily="34" charset="0"/>
              </a:rPr>
              <a:t>Resource type:</a:t>
            </a:r>
            <a:r>
              <a:rPr kumimoji="0" lang="en-US" altLang="en-US" sz="2400" b="0" i="0" u="none" strike="noStrike" cap="none" normalizeH="0" baseline="0">
                <a:ln>
                  <a:noFill/>
                </a:ln>
                <a:solidFill>
                  <a:srgbClr val="16191F"/>
                </a:solidFill>
                <a:effectLst/>
                <a:cs typeface="Arial" panose="020B0604020202020204" pitchFamily="34" charset="0"/>
              </a:rPr>
              <a:t> AWS::EC2::SecurityGroup</a:t>
            </a:r>
            <a:endParaRPr kumimoji="0" lang="en-US" altLang="en-US" sz="2400" b="0" i="0" u="none" strike="noStrike" cap="none" normalizeH="0" baseline="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16191F"/>
                </a:solidFill>
                <a:effectLst/>
                <a:cs typeface="Arial" panose="020B0604020202020204" pitchFamily="34" charset="0"/>
              </a:rPr>
              <a:t>AWS Config rule:</a:t>
            </a:r>
            <a:r>
              <a:rPr kumimoji="0" lang="en-US" altLang="en-US" sz="2400" b="0" i="0" u="none" strike="noStrike" cap="none" normalizeH="0" baseline="0">
                <a:ln>
                  <a:noFill/>
                </a:ln>
                <a:solidFill>
                  <a:srgbClr val="16191F"/>
                </a:solidFill>
                <a:effectLst/>
                <a:cs typeface="Arial" panose="020B0604020202020204" pitchFamily="34" charset="0"/>
              </a:rPr>
              <a:t> </a:t>
            </a:r>
            <a:r>
              <a:rPr kumimoji="0" lang="en-US" altLang="en-US" sz="2400" b="0" i="0" u="none" strike="noStrike" cap="none" normalizeH="0" baseline="0">
                <a:ln>
                  <a:noFill/>
                </a:ln>
                <a:solidFill>
                  <a:srgbClr val="16191F"/>
                </a:solidFill>
                <a:effectLst/>
                <a:cs typeface="Arial" panose="020B0604020202020204" pitchFamily="34" charset="0"/>
                <a:hlinkClick r:id="rId2"/>
              </a:rPr>
              <a:t>restricted-ssh</a:t>
            </a:r>
            <a:endParaRPr kumimoji="0" lang="en-US" altLang="en-US" sz="2400" b="0" i="0" u="none" strike="noStrike" cap="none" normalizeH="0" baseline="0">
              <a:ln>
                <a:noFill/>
              </a:ln>
              <a:solidFill>
                <a:srgbClr val="16191F"/>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16191F"/>
                </a:solidFill>
                <a:effectLst/>
                <a:cs typeface="Arial" panose="020B0604020202020204" pitchFamily="34" charset="0"/>
              </a:rPr>
              <a:t>Parameters:</a:t>
            </a:r>
            <a:r>
              <a:rPr kumimoji="0" lang="en-US" altLang="en-US" sz="2400" b="0" i="0" u="none" strike="noStrike" cap="none" normalizeH="0" baseline="0">
                <a:ln>
                  <a:noFill/>
                </a:ln>
                <a:solidFill>
                  <a:srgbClr val="16191F"/>
                </a:solidFill>
                <a:effectLst/>
                <a:cs typeface="Arial" panose="020B0604020202020204" pitchFamily="34" charset="0"/>
              </a:rPr>
              <a:t> None</a:t>
            </a:r>
            <a:endParaRPr kumimoji="0" lang="en-US" altLang="en-US" sz="2400" b="0" i="0" u="none" strike="noStrike" cap="none" normalizeH="0" baseline="0">
              <a:ln>
                <a:noFill/>
              </a:ln>
              <a:solidFill>
                <a:schemeClr val="tx1"/>
              </a:solidFill>
              <a:effectLs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6191F"/>
                </a:solidFill>
                <a:effectLst/>
                <a:cs typeface="Arial" panose="020B0604020202020204" pitchFamily="34" charset="0"/>
              </a:rPr>
              <a:t>This control checks whether an Amazon EC2 security group allows ingress from 0.0.0.0/0 or ::/0 to port 22. The control fails if the security group allows ingress from 0.0.0.0/0 or ::/0 to port 22.</a:t>
            </a:r>
            <a:endParaRPr kumimoji="0" lang="en-US" altLang="en-US" sz="2400" b="0" i="0" u="none" strike="noStrike" cap="none" normalizeH="0" baseline="0">
              <a:ln>
                <a:noFill/>
              </a:ln>
              <a:solidFill>
                <a:schemeClr val="tx1"/>
              </a:solidFill>
              <a:effectLs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6191F"/>
                </a:solidFill>
                <a:effectLst/>
                <a:cs typeface="Arial" panose="020B0604020202020204" pitchFamily="34" charset="0"/>
              </a:rPr>
              <a:t>Security groups provide stateful filtering of ingress and egress network traffic to AWS resources. We recommend that no security group allow unrestricted ingress access to port 22. Removing unfettered connectivity to remote console services, such as SSH, reduces a server's exposure to risk.</a:t>
            </a:r>
            <a:endParaRPr kumimoji="0" lang="en-US" altLang="en-US" sz="2400" b="1" i="0" u="none" strike="noStrike" cap="none" normalizeH="0" baseline="0">
              <a:ln>
                <a:noFill/>
              </a:ln>
              <a:solidFill>
                <a:srgbClr val="16191F"/>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16191F"/>
                </a:solidFill>
                <a:effectLst/>
                <a:cs typeface="Arial" panose="020B0604020202020204" pitchFamily="34" charset="0"/>
              </a:rPr>
              <a:t>Remediation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6191F"/>
                </a:solidFill>
                <a:effectLst/>
                <a:cs typeface="Arial" panose="020B0604020202020204" pitchFamily="34" charset="0"/>
              </a:rPr>
              <a:t>To prohibit ingress to port 22, remove the rule that allows such access for each security group associated with a VPC.</a:t>
            </a:r>
            <a:endParaRPr lang="en-US" sz="2400"/>
          </a:p>
        </p:txBody>
      </p:sp>
      <p:sp>
        <p:nvSpPr>
          <p:cNvPr id="10" name="TextBox 9">
            <a:extLst>
              <a:ext uri="{FF2B5EF4-FFF2-40B4-BE49-F238E27FC236}">
                <a16:creationId xmlns:a16="http://schemas.microsoft.com/office/drawing/2014/main" id="{511910E6-4288-B4FA-6723-BE519BD12CD6}"/>
              </a:ext>
            </a:extLst>
          </p:cNvPr>
          <p:cNvSpPr txBox="1"/>
          <p:nvPr/>
        </p:nvSpPr>
        <p:spPr>
          <a:xfrm>
            <a:off x="0" y="637292"/>
            <a:ext cx="11833184" cy="461665"/>
          </a:xfrm>
          <a:prstGeom prst="rect">
            <a:avLst/>
          </a:prstGeom>
          <a:noFill/>
        </p:spPr>
        <p:txBody>
          <a:bodyPr wrap="square">
            <a:spAutoFit/>
          </a:bodyPr>
          <a:lstStyle/>
          <a:p>
            <a:r>
              <a:rPr lang="en-US" sz="2400" b="1"/>
              <a:t>[EC2.13] Security groups should not allow ingress from 0.0.0.0/0 or ::/0 to port 22</a:t>
            </a:r>
          </a:p>
        </p:txBody>
      </p:sp>
      <p:sp>
        <p:nvSpPr>
          <p:cNvPr id="11" name="Title 1">
            <a:extLst>
              <a:ext uri="{FF2B5EF4-FFF2-40B4-BE49-F238E27FC236}">
                <a16:creationId xmlns:a16="http://schemas.microsoft.com/office/drawing/2014/main" id="{8B2C0F01-0EEC-D502-9751-58C5F482BE2A}"/>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Security Control example</a:t>
            </a:r>
          </a:p>
        </p:txBody>
      </p:sp>
    </p:spTree>
    <p:extLst>
      <p:ext uri="{BB962C8B-B14F-4D97-AF65-F5344CB8AC3E}">
        <p14:creationId xmlns:p14="http://schemas.microsoft.com/office/powerpoint/2010/main" val="4173244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0C045B-6874-FBB7-E954-76D7CB7BD6F4}"/>
              </a:ext>
            </a:extLst>
          </p:cNvPr>
          <p:cNvSpPr>
            <a:spLocks noGrp="1"/>
          </p:cNvSpPr>
          <p:nvPr>
            <p:ph type="sldNum" sz="quarter" idx="12"/>
          </p:nvPr>
        </p:nvSpPr>
        <p:spPr/>
        <p:txBody>
          <a:bodyPr/>
          <a:lstStyle/>
          <a:p>
            <a:fld id="{2E02360C-A40E-417E-BD28-40AAEF0DDC85}" type="slidenum">
              <a:rPr lang="en-US" smtClean="0"/>
              <a:t>15</a:t>
            </a:fld>
            <a:endParaRPr lang="en-US"/>
          </a:p>
        </p:txBody>
      </p:sp>
      <p:sp>
        <p:nvSpPr>
          <p:cNvPr id="11" name="Title 1">
            <a:extLst>
              <a:ext uri="{FF2B5EF4-FFF2-40B4-BE49-F238E27FC236}">
                <a16:creationId xmlns:a16="http://schemas.microsoft.com/office/drawing/2014/main" id="{8B2C0F01-0EEC-D502-9751-58C5F482BE2A}"/>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AWS Config rule: </a:t>
            </a:r>
            <a:r>
              <a:rPr kumimoji="0" lang="en-US" altLang="en-US" sz="4000" b="1" i="0" u="none" strike="noStrike" cap="none" normalizeH="0" baseline="0">
                <a:ln>
                  <a:noFill/>
                </a:ln>
                <a:solidFill>
                  <a:schemeClr val="bg1"/>
                </a:solidFill>
                <a:effectLst/>
                <a:latin typeface="Amazon Ember"/>
              </a:rPr>
              <a:t>restricted-ssh</a:t>
            </a:r>
            <a:endParaRPr lang="en-US" sz="4000" b="1">
              <a:solidFill>
                <a:schemeClr val="bg1"/>
              </a:solidFill>
            </a:endParaRPr>
          </a:p>
        </p:txBody>
      </p:sp>
      <p:sp>
        <p:nvSpPr>
          <p:cNvPr id="7" name="TextBox 6">
            <a:extLst>
              <a:ext uri="{FF2B5EF4-FFF2-40B4-BE49-F238E27FC236}">
                <a16:creationId xmlns:a16="http://schemas.microsoft.com/office/drawing/2014/main" id="{DB6E8EFD-CEFA-FDE3-3300-8E57D4D8EC04}"/>
              </a:ext>
            </a:extLst>
          </p:cNvPr>
          <p:cNvSpPr txBox="1"/>
          <p:nvPr/>
        </p:nvSpPr>
        <p:spPr>
          <a:xfrm>
            <a:off x="0" y="1093371"/>
            <a:ext cx="12192000" cy="489364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1" u="none" strike="noStrike" cap="none" normalizeH="0" baseline="0">
              <a:ln>
                <a:noFill/>
              </a:ln>
              <a:solidFill>
                <a:schemeClr val="accent2"/>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6191F"/>
                </a:solidFill>
                <a:effectLst/>
                <a:latin typeface="Amazon Ember"/>
              </a:rPr>
              <a:t>Checks if the incoming SSH traffic for the security groups is accessible. The rule is COMPLIANT if the IP addresses of the incoming SSH traffic in the security groups are restricted (CIDR other than 0.0.0.0/0 or ::/0). Otherwise, NON_COMPLIANT.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16191F"/>
                </a:solidFill>
                <a:effectLst/>
                <a:latin typeface="Amazon Ember"/>
              </a:rPr>
              <a:t>Identifier:</a:t>
            </a:r>
            <a:r>
              <a:rPr kumimoji="0" lang="en-US" altLang="en-US" sz="2400" b="0" i="0" u="none" strike="noStrike" cap="none" normalizeH="0" baseline="0">
                <a:ln>
                  <a:noFill/>
                </a:ln>
                <a:solidFill>
                  <a:srgbClr val="16191F"/>
                </a:solidFill>
                <a:effectLst/>
                <a:latin typeface="Amazon Ember"/>
              </a:rPr>
              <a:t> INCOMING_SSH_DISABLED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16191F"/>
                </a:solidFill>
                <a:effectLst/>
                <a:latin typeface="Amazon Ember"/>
              </a:rPr>
              <a:t>Resource Types:</a:t>
            </a:r>
            <a:r>
              <a:rPr kumimoji="0" lang="en-US" altLang="en-US" sz="2400" b="0" i="0" u="none" strike="noStrike" cap="none" normalizeH="0" baseline="0">
                <a:ln>
                  <a:noFill/>
                </a:ln>
                <a:solidFill>
                  <a:srgbClr val="16191F"/>
                </a:solidFill>
                <a:effectLst/>
                <a:latin typeface="Amazon Ember"/>
              </a:rPr>
              <a:t> AWS::EC2::SecurityGroup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16191F"/>
                </a:solidFill>
                <a:effectLst/>
                <a:latin typeface="Amazon Ember"/>
              </a:rPr>
              <a:t>AWS Region:</a:t>
            </a:r>
            <a:r>
              <a:rPr kumimoji="0" lang="en-US" altLang="en-US" sz="2400" b="0" i="0" u="none" strike="noStrike" cap="none" normalizeH="0" baseline="0">
                <a:ln>
                  <a:noFill/>
                </a:ln>
                <a:solidFill>
                  <a:srgbClr val="16191F"/>
                </a:solidFill>
                <a:effectLst/>
                <a:latin typeface="Amazon Ember"/>
              </a:rPr>
              <a:t> All supported AWS regions except Africa (Cape Town), Europe (Milan) Region</a:t>
            </a: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16191F"/>
                </a:solidFill>
                <a:effectLst/>
                <a:latin typeface="Amazon Ember"/>
              </a:rPr>
              <a:t>Parameters: </a:t>
            </a:r>
            <a:r>
              <a:rPr kumimoji="0" lang="en-US" altLang="en-US" sz="2400" b="0" i="0" u="none" strike="noStrike" cap="none" normalizeH="0" baseline="0">
                <a:ln>
                  <a:noFill/>
                </a:ln>
                <a:solidFill>
                  <a:srgbClr val="16191F"/>
                </a:solidFill>
                <a:effectLst/>
                <a:latin typeface="Amazon Ember"/>
              </a:rPr>
              <a:t>None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a:p>
            <a:endParaRPr lang="en-US" sz="2400"/>
          </a:p>
        </p:txBody>
      </p:sp>
    </p:spTree>
    <p:extLst>
      <p:ext uri="{BB962C8B-B14F-4D97-AF65-F5344CB8AC3E}">
        <p14:creationId xmlns:p14="http://schemas.microsoft.com/office/powerpoint/2010/main" val="1925220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998993-7A7C-B889-BA88-37DD61CB7A6A}"/>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Security control list</a:t>
            </a:r>
          </a:p>
        </p:txBody>
      </p:sp>
      <p:pic>
        <p:nvPicPr>
          <p:cNvPr id="3" name="Picture 2">
            <a:extLst>
              <a:ext uri="{FF2B5EF4-FFF2-40B4-BE49-F238E27FC236}">
                <a16:creationId xmlns:a16="http://schemas.microsoft.com/office/drawing/2014/main" id="{D2DE2DA6-B8DC-6731-A7C1-8400EB9C0DB1}"/>
              </a:ext>
            </a:extLst>
          </p:cNvPr>
          <p:cNvPicPr>
            <a:picLocks noChangeAspect="1"/>
          </p:cNvPicPr>
          <p:nvPr/>
        </p:nvPicPr>
        <p:blipFill>
          <a:blip r:embed="rId3"/>
          <a:stretch>
            <a:fillRect/>
          </a:stretch>
        </p:blipFill>
        <p:spPr>
          <a:xfrm>
            <a:off x="78658" y="1034120"/>
            <a:ext cx="12034684" cy="4789760"/>
          </a:xfrm>
          <a:prstGeom prst="rect">
            <a:avLst/>
          </a:prstGeom>
        </p:spPr>
      </p:pic>
      <p:sp>
        <p:nvSpPr>
          <p:cNvPr id="2" name="Slide Number Placeholder 1">
            <a:extLst>
              <a:ext uri="{FF2B5EF4-FFF2-40B4-BE49-F238E27FC236}">
                <a16:creationId xmlns:a16="http://schemas.microsoft.com/office/drawing/2014/main" id="{D6698B60-7B94-8D2A-48C1-6CE12693288E}"/>
              </a:ext>
            </a:extLst>
          </p:cNvPr>
          <p:cNvSpPr>
            <a:spLocks noGrp="1"/>
          </p:cNvSpPr>
          <p:nvPr>
            <p:ph type="sldNum" sz="quarter" idx="12"/>
          </p:nvPr>
        </p:nvSpPr>
        <p:spPr/>
        <p:txBody>
          <a:bodyPr/>
          <a:lstStyle/>
          <a:p>
            <a:fld id="{2E02360C-A40E-417E-BD28-40AAEF0DDC85}" type="slidenum">
              <a:rPr lang="en-US" smtClean="0"/>
              <a:t>16</a:t>
            </a:fld>
            <a:endParaRPr lang="en-US"/>
          </a:p>
        </p:txBody>
      </p:sp>
    </p:spTree>
    <p:extLst>
      <p:ext uri="{BB962C8B-B14F-4D97-AF65-F5344CB8AC3E}">
        <p14:creationId xmlns:p14="http://schemas.microsoft.com/office/powerpoint/2010/main" val="171236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998993-7A7C-B889-BA88-37DD61CB7A6A}"/>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Standalone Findings</a:t>
            </a:r>
          </a:p>
        </p:txBody>
      </p:sp>
      <p:sp>
        <p:nvSpPr>
          <p:cNvPr id="2" name="Slide Number Placeholder 1">
            <a:extLst>
              <a:ext uri="{FF2B5EF4-FFF2-40B4-BE49-F238E27FC236}">
                <a16:creationId xmlns:a16="http://schemas.microsoft.com/office/drawing/2014/main" id="{DF6C1CD6-43BB-82AE-F19D-787C56CB8F38}"/>
              </a:ext>
            </a:extLst>
          </p:cNvPr>
          <p:cNvSpPr>
            <a:spLocks noGrp="1"/>
          </p:cNvSpPr>
          <p:nvPr>
            <p:ph type="sldNum" sz="quarter" idx="12"/>
          </p:nvPr>
        </p:nvSpPr>
        <p:spPr/>
        <p:txBody>
          <a:bodyPr/>
          <a:lstStyle/>
          <a:p>
            <a:fld id="{2E02360C-A40E-417E-BD28-40AAEF0DDC85}" type="slidenum">
              <a:rPr lang="en-US" smtClean="0"/>
              <a:t>17</a:t>
            </a:fld>
            <a:endParaRPr lang="en-US"/>
          </a:p>
        </p:txBody>
      </p:sp>
      <p:pic>
        <p:nvPicPr>
          <p:cNvPr id="13" name="Picture 12">
            <a:extLst>
              <a:ext uri="{FF2B5EF4-FFF2-40B4-BE49-F238E27FC236}">
                <a16:creationId xmlns:a16="http://schemas.microsoft.com/office/drawing/2014/main" id="{5AD1306C-8D65-A130-C99F-4A91951E19DF}"/>
              </a:ext>
            </a:extLst>
          </p:cNvPr>
          <p:cNvPicPr>
            <a:picLocks noChangeAspect="1"/>
          </p:cNvPicPr>
          <p:nvPr/>
        </p:nvPicPr>
        <p:blipFill rotWithShape="1">
          <a:blip r:embed="rId2"/>
          <a:srcRect r="79417"/>
          <a:stretch/>
        </p:blipFill>
        <p:spPr>
          <a:xfrm>
            <a:off x="0" y="2876149"/>
            <a:ext cx="2509520" cy="1105701"/>
          </a:xfrm>
          <a:prstGeom prst="rect">
            <a:avLst/>
          </a:prstGeom>
        </p:spPr>
      </p:pic>
      <p:pic>
        <p:nvPicPr>
          <p:cNvPr id="17" name="Picture 16">
            <a:extLst>
              <a:ext uri="{FF2B5EF4-FFF2-40B4-BE49-F238E27FC236}">
                <a16:creationId xmlns:a16="http://schemas.microsoft.com/office/drawing/2014/main" id="{45EF884E-106F-71FB-6109-85CABF9FE52C}"/>
              </a:ext>
            </a:extLst>
          </p:cNvPr>
          <p:cNvPicPr>
            <a:picLocks noChangeAspect="1"/>
          </p:cNvPicPr>
          <p:nvPr/>
        </p:nvPicPr>
        <p:blipFill>
          <a:blip r:embed="rId3"/>
          <a:stretch>
            <a:fillRect/>
          </a:stretch>
        </p:blipFill>
        <p:spPr>
          <a:xfrm>
            <a:off x="0" y="1942397"/>
            <a:ext cx="12192000" cy="859926"/>
          </a:xfrm>
          <a:prstGeom prst="rect">
            <a:avLst/>
          </a:prstGeom>
        </p:spPr>
      </p:pic>
      <p:pic>
        <p:nvPicPr>
          <p:cNvPr id="18" name="Picture 17">
            <a:extLst>
              <a:ext uri="{FF2B5EF4-FFF2-40B4-BE49-F238E27FC236}">
                <a16:creationId xmlns:a16="http://schemas.microsoft.com/office/drawing/2014/main" id="{34D98FE7-359E-3AD8-6C64-1B05EA3E0325}"/>
              </a:ext>
            </a:extLst>
          </p:cNvPr>
          <p:cNvPicPr>
            <a:picLocks noChangeAspect="1"/>
          </p:cNvPicPr>
          <p:nvPr/>
        </p:nvPicPr>
        <p:blipFill rotWithShape="1">
          <a:blip r:embed="rId2"/>
          <a:srcRect l="92500"/>
          <a:stretch/>
        </p:blipFill>
        <p:spPr>
          <a:xfrm>
            <a:off x="11277600" y="2876149"/>
            <a:ext cx="914400" cy="1105701"/>
          </a:xfrm>
          <a:prstGeom prst="rect">
            <a:avLst/>
          </a:prstGeom>
        </p:spPr>
      </p:pic>
      <p:pic>
        <p:nvPicPr>
          <p:cNvPr id="19" name="Picture 18">
            <a:extLst>
              <a:ext uri="{FF2B5EF4-FFF2-40B4-BE49-F238E27FC236}">
                <a16:creationId xmlns:a16="http://schemas.microsoft.com/office/drawing/2014/main" id="{840203EC-8B0B-EE95-A0E2-41A66549B365}"/>
              </a:ext>
            </a:extLst>
          </p:cNvPr>
          <p:cNvPicPr>
            <a:picLocks noChangeAspect="1"/>
          </p:cNvPicPr>
          <p:nvPr/>
        </p:nvPicPr>
        <p:blipFill rotWithShape="1">
          <a:blip r:embed="rId2"/>
          <a:srcRect l="21249" r="18334"/>
          <a:stretch/>
        </p:blipFill>
        <p:spPr>
          <a:xfrm>
            <a:off x="3017520" y="2792998"/>
            <a:ext cx="7366000" cy="1105701"/>
          </a:xfrm>
          <a:prstGeom prst="rect">
            <a:avLst/>
          </a:prstGeom>
        </p:spPr>
      </p:pic>
    </p:spTree>
    <p:extLst>
      <p:ext uri="{BB962C8B-B14F-4D97-AF65-F5344CB8AC3E}">
        <p14:creationId xmlns:p14="http://schemas.microsoft.com/office/powerpoint/2010/main" val="3113754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998993-7A7C-B889-BA88-37DD61CB7A6A}"/>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Security Standard Check</a:t>
            </a:r>
          </a:p>
        </p:txBody>
      </p:sp>
      <p:sp>
        <p:nvSpPr>
          <p:cNvPr id="2" name="Slide Number Placeholder 1">
            <a:extLst>
              <a:ext uri="{FF2B5EF4-FFF2-40B4-BE49-F238E27FC236}">
                <a16:creationId xmlns:a16="http://schemas.microsoft.com/office/drawing/2014/main" id="{ED9B7393-78BC-2278-55C6-6396665EA197}"/>
              </a:ext>
            </a:extLst>
          </p:cNvPr>
          <p:cNvSpPr>
            <a:spLocks noGrp="1"/>
          </p:cNvSpPr>
          <p:nvPr>
            <p:ph type="sldNum" sz="quarter" idx="12"/>
          </p:nvPr>
        </p:nvSpPr>
        <p:spPr/>
        <p:txBody>
          <a:bodyPr/>
          <a:lstStyle/>
          <a:p>
            <a:fld id="{2E02360C-A40E-417E-BD28-40AAEF0DDC85}" type="slidenum">
              <a:rPr lang="en-US" smtClean="0"/>
              <a:t>18</a:t>
            </a:fld>
            <a:endParaRPr lang="en-US"/>
          </a:p>
        </p:txBody>
      </p:sp>
      <p:pic>
        <p:nvPicPr>
          <p:cNvPr id="4" name="Picture 3">
            <a:extLst>
              <a:ext uri="{FF2B5EF4-FFF2-40B4-BE49-F238E27FC236}">
                <a16:creationId xmlns:a16="http://schemas.microsoft.com/office/drawing/2014/main" id="{73234556-92B9-4084-8DF8-053BB977038A}"/>
              </a:ext>
            </a:extLst>
          </p:cNvPr>
          <p:cNvPicPr>
            <a:picLocks noChangeAspect="1"/>
          </p:cNvPicPr>
          <p:nvPr/>
        </p:nvPicPr>
        <p:blipFill rotWithShape="1">
          <a:blip r:embed="rId2"/>
          <a:srcRect r="4288" b="21431"/>
          <a:stretch/>
        </p:blipFill>
        <p:spPr>
          <a:xfrm>
            <a:off x="0" y="3841629"/>
            <a:ext cx="5963055" cy="3016371"/>
          </a:xfrm>
          <a:prstGeom prst="rect">
            <a:avLst/>
          </a:prstGeom>
        </p:spPr>
      </p:pic>
      <p:pic>
        <p:nvPicPr>
          <p:cNvPr id="7" name="Picture 6">
            <a:extLst>
              <a:ext uri="{FF2B5EF4-FFF2-40B4-BE49-F238E27FC236}">
                <a16:creationId xmlns:a16="http://schemas.microsoft.com/office/drawing/2014/main" id="{E058E359-613E-C6D6-DCE1-CB71A1517FDA}"/>
              </a:ext>
            </a:extLst>
          </p:cNvPr>
          <p:cNvPicPr>
            <a:picLocks noChangeAspect="1"/>
          </p:cNvPicPr>
          <p:nvPr/>
        </p:nvPicPr>
        <p:blipFill>
          <a:blip r:embed="rId3"/>
          <a:stretch>
            <a:fillRect/>
          </a:stretch>
        </p:blipFill>
        <p:spPr>
          <a:xfrm>
            <a:off x="4866253" y="772988"/>
            <a:ext cx="7325747" cy="3496163"/>
          </a:xfrm>
          <a:prstGeom prst="rect">
            <a:avLst/>
          </a:prstGeom>
        </p:spPr>
      </p:pic>
    </p:spTree>
    <p:extLst>
      <p:ext uri="{BB962C8B-B14F-4D97-AF65-F5344CB8AC3E}">
        <p14:creationId xmlns:p14="http://schemas.microsoft.com/office/powerpoint/2010/main" val="1411925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998993-7A7C-B889-BA88-37DD61CB7A6A}"/>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Security Standard Check</a:t>
            </a:r>
          </a:p>
        </p:txBody>
      </p:sp>
      <p:sp>
        <p:nvSpPr>
          <p:cNvPr id="2" name="Slide Number Placeholder 1">
            <a:extLst>
              <a:ext uri="{FF2B5EF4-FFF2-40B4-BE49-F238E27FC236}">
                <a16:creationId xmlns:a16="http://schemas.microsoft.com/office/drawing/2014/main" id="{ED9B7393-78BC-2278-55C6-6396665EA197}"/>
              </a:ext>
            </a:extLst>
          </p:cNvPr>
          <p:cNvSpPr>
            <a:spLocks noGrp="1"/>
          </p:cNvSpPr>
          <p:nvPr>
            <p:ph type="sldNum" sz="quarter" idx="12"/>
          </p:nvPr>
        </p:nvSpPr>
        <p:spPr/>
        <p:txBody>
          <a:bodyPr/>
          <a:lstStyle/>
          <a:p>
            <a:fld id="{2E02360C-A40E-417E-BD28-40AAEF0DDC85}" type="slidenum">
              <a:rPr lang="en-US" smtClean="0"/>
              <a:t>19</a:t>
            </a:fld>
            <a:endParaRPr lang="en-US"/>
          </a:p>
        </p:txBody>
      </p:sp>
      <p:pic>
        <p:nvPicPr>
          <p:cNvPr id="9" name="Picture 8">
            <a:extLst>
              <a:ext uri="{FF2B5EF4-FFF2-40B4-BE49-F238E27FC236}">
                <a16:creationId xmlns:a16="http://schemas.microsoft.com/office/drawing/2014/main" id="{B751EDD0-211B-F2CE-C610-8E917926EDD7}"/>
              </a:ext>
            </a:extLst>
          </p:cNvPr>
          <p:cNvPicPr>
            <a:picLocks noChangeAspect="1"/>
          </p:cNvPicPr>
          <p:nvPr/>
        </p:nvPicPr>
        <p:blipFill>
          <a:blip r:embed="rId2"/>
          <a:stretch>
            <a:fillRect/>
          </a:stretch>
        </p:blipFill>
        <p:spPr>
          <a:xfrm>
            <a:off x="391038" y="1796212"/>
            <a:ext cx="11060068" cy="2715004"/>
          </a:xfrm>
          <a:prstGeom prst="rect">
            <a:avLst/>
          </a:prstGeom>
        </p:spPr>
      </p:pic>
      <p:sp>
        <p:nvSpPr>
          <p:cNvPr id="3" name="TextBox 2">
            <a:extLst>
              <a:ext uri="{FF2B5EF4-FFF2-40B4-BE49-F238E27FC236}">
                <a16:creationId xmlns:a16="http://schemas.microsoft.com/office/drawing/2014/main" id="{BF5E88DC-F445-A78D-8B58-A7511008706C}"/>
              </a:ext>
            </a:extLst>
          </p:cNvPr>
          <p:cNvSpPr txBox="1"/>
          <p:nvPr/>
        </p:nvSpPr>
        <p:spPr>
          <a:xfrm>
            <a:off x="223520" y="924560"/>
            <a:ext cx="2157963" cy="461665"/>
          </a:xfrm>
          <a:prstGeom prst="rect">
            <a:avLst/>
          </a:prstGeom>
          <a:noFill/>
        </p:spPr>
        <p:txBody>
          <a:bodyPr wrap="none" rtlCol="0">
            <a:spAutoFit/>
          </a:bodyPr>
          <a:lstStyle/>
          <a:p>
            <a:r>
              <a:rPr lang="en-US" sz="2400" i="1"/>
              <a:t>PCI DSS v3.2.1</a:t>
            </a:r>
          </a:p>
        </p:txBody>
      </p:sp>
    </p:spTree>
    <p:extLst>
      <p:ext uri="{BB962C8B-B14F-4D97-AF65-F5344CB8AC3E}">
        <p14:creationId xmlns:p14="http://schemas.microsoft.com/office/powerpoint/2010/main" val="3099271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8FFC-1E95-4ADF-FFFA-B859CFDD45D2}"/>
              </a:ext>
            </a:extLst>
          </p:cNvPr>
          <p:cNvSpPr txBox="1">
            <a:spLocks/>
          </p:cNvSpPr>
          <p:nvPr/>
        </p:nvSpPr>
        <p:spPr>
          <a:xfrm>
            <a:off x="0" y="0"/>
            <a:ext cx="12192000" cy="794558"/>
          </a:xfrm>
          <a:prstGeom prst="rect">
            <a:avLst/>
          </a:prstGeom>
          <a:solidFill>
            <a:srgbClr val="0E50B2"/>
          </a:solidFill>
        </p:spPr>
        <p:txBody>
          <a:bodyPr lIns="91440" tIns="45720" rIns="91440" bIns="4572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latin typeface="Arial"/>
                <a:cs typeface="Arial"/>
              </a:rPr>
              <a:t>Agenda</a:t>
            </a:r>
          </a:p>
        </p:txBody>
      </p:sp>
      <p:sp>
        <p:nvSpPr>
          <p:cNvPr id="18" name="Oval 17">
            <a:extLst>
              <a:ext uri="{FF2B5EF4-FFF2-40B4-BE49-F238E27FC236}">
                <a16:creationId xmlns:a16="http://schemas.microsoft.com/office/drawing/2014/main" id="{A02FB226-E9B1-EC04-066C-877A1999BD52}"/>
              </a:ext>
            </a:extLst>
          </p:cNvPr>
          <p:cNvSpPr/>
          <p:nvPr/>
        </p:nvSpPr>
        <p:spPr>
          <a:xfrm>
            <a:off x="-597404" y="6260596"/>
            <a:ext cx="1194808" cy="1194808"/>
          </a:xfrm>
          <a:prstGeom prst="ellipse">
            <a:avLst/>
          </a:prstGeom>
          <a:solidFill>
            <a:srgbClr val="0E50B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Slide Number Placeholder 28">
            <a:extLst>
              <a:ext uri="{FF2B5EF4-FFF2-40B4-BE49-F238E27FC236}">
                <a16:creationId xmlns:a16="http://schemas.microsoft.com/office/drawing/2014/main" id="{F0888CF2-18A6-20C8-19EC-6F446E964ABF}"/>
              </a:ext>
            </a:extLst>
          </p:cNvPr>
          <p:cNvSpPr>
            <a:spLocks noGrp="1"/>
          </p:cNvSpPr>
          <p:nvPr>
            <p:ph type="sldNum" sz="quarter" idx="12"/>
          </p:nvPr>
        </p:nvSpPr>
        <p:spPr/>
        <p:txBody>
          <a:bodyPr/>
          <a:lstStyle/>
          <a:p>
            <a:fld id="{2E02360C-A40E-417E-BD28-40AAEF0DDC85}" type="slidenum">
              <a:rPr lang="en-US" smtClean="0"/>
              <a:t>2</a:t>
            </a:fld>
            <a:endParaRPr lang="en-US"/>
          </a:p>
        </p:txBody>
      </p:sp>
      <p:sp>
        <p:nvSpPr>
          <p:cNvPr id="3" name="Hình chữ nhật 2">
            <a:extLst>
              <a:ext uri="{FF2B5EF4-FFF2-40B4-BE49-F238E27FC236}">
                <a16:creationId xmlns:a16="http://schemas.microsoft.com/office/drawing/2014/main" id="{92775545-9C62-FE49-F199-BA28A826A2AA}"/>
              </a:ext>
            </a:extLst>
          </p:cNvPr>
          <p:cNvSpPr/>
          <p:nvPr/>
        </p:nvSpPr>
        <p:spPr>
          <a:xfrm>
            <a:off x="386522" y="1375612"/>
            <a:ext cx="11418956" cy="444041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Hộp Văn bản 4">
            <a:extLst>
              <a:ext uri="{FF2B5EF4-FFF2-40B4-BE49-F238E27FC236}">
                <a16:creationId xmlns:a16="http://schemas.microsoft.com/office/drawing/2014/main" id="{AFCF746E-424B-6655-D91B-BBF103630137}"/>
              </a:ext>
            </a:extLst>
          </p:cNvPr>
          <p:cNvSpPr txBox="1"/>
          <p:nvPr/>
        </p:nvSpPr>
        <p:spPr>
          <a:xfrm>
            <a:off x="788908" y="1719605"/>
            <a:ext cx="7631042" cy="64633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vi-VN" sz="3600" b="1">
                <a:solidFill>
                  <a:srgbClr val="FF0000"/>
                </a:solidFill>
                <a:latin typeface="Arial"/>
                <a:cs typeface="Arial"/>
              </a:rPr>
              <a:t>01. </a:t>
            </a:r>
            <a:r>
              <a:rPr lang="en-US" sz="3000">
                <a:solidFill>
                  <a:srgbClr val="000000"/>
                </a:solidFill>
                <a:latin typeface="Arial"/>
                <a:cs typeface="Arial"/>
              </a:rPr>
              <a:t>Introduction</a:t>
            </a:r>
            <a:endParaRPr lang="vi-VN" sz="3600">
              <a:latin typeface="Arial"/>
              <a:cs typeface="Arial"/>
            </a:endParaRPr>
          </a:p>
        </p:txBody>
      </p:sp>
      <p:sp>
        <p:nvSpPr>
          <p:cNvPr id="6" name="Hộp Văn bản 5">
            <a:extLst>
              <a:ext uri="{FF2B5EF4-FFF2-40B4-BE49-F238E27FC236}">
                <a16:creationId xmlns:a16="http://schemas.microsoft.com/office/drawing/2014/main" id="{69B6BC0F-1986-3A1C-9266-989819107CB0}"/>
              </a:ext>
            </a:extLst>
          </p:cNvPr>
          <p:cNvSpPr txBox="1"/>
          <p:nvPr/>
        </p:nvSpPr>
        <p:spPr>
          <a:xfrm>
            <a:off x="788908" y="2478494"/>
            <a:ext cx="7631042" cy="64633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vi-VN" sz="3600" b="1">
                <a:solidFill>
                  <a:srgbClr val="FF0000"/>
                </a:solidFill>
                <a:latin typeface="Arial"/>
                <a:cs typeface="Arial"/>
              </a:rPr>
              <a:t>02. </a:t>
            </a:r>
            <a:r>
              <a:rPr lang="en-US" sz="3000">
                <a:solidFill>
                  <a:srgbClr val="000000"/>
                </a:solidFill>
                <a:latin typeface="Arial"/>
                <a:cs typeface="Arial"/>
              </a:rPr>
              <a:t>AWS Security Hub</a:t>
            </a:r>
            <a:endParaRPr lang="vi-VN" sz="3000">
              <a:solidFill>
                <a:srgbClr val="000000"/>
              </a:solidFill>
              <a:latin typeface="Arial"/>
              <a:cs typeface="Arial"/>
            </a:endParaRPr>
          </a:p>
        </p:txBody>
      </p:sp>
      <p:sp>
        <p:nvSpPr>
          <p:cNvPr id="7" name="Hộp Văn bản 6">
            <a:extLst>
              <a:ext uri="{FF2B5EF4-FFF2-40B4-BE49-F238E27FC236}">
                <a16:creationId xmlns:a16="http://schemas.microsoft.com/office/drawing/2014/main" id="{6D15AA70-1B58-9E47-EDF7-FC061A9AF493}"/>
              </a:ext>
            </a:extLst>
          </p:cNvPr>
          <p:cNvSpPr txBox="1"/>
          <p:nvPr/>
        </p:nvSpPr>
        <p:spPr>
          <a:xfrm>
            <a:off x="788908" y="3274946"/>
            <a:ext cx="11151267" cy="64633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vi-VN" sz="3600" b="1">
                <a:solidFill>
                  <a:srgbClr val="FF0000"/>
                </a:solidFill>
                <a:latin typeface="Arial"/>
                <a:cs typeface="Arial"/>
              </a:rPr>
              <a:t>03. </a:t>
            </a:r>
            <a:r>
              <a:rPr lang="en-US" sz="3000">
                <a:solidFill>
                  <a:srgbClr val="000000"/>
                </a:solidFill>
                <a:latin typeface="Arial"/>
                <a:cs typeface="Arial"/>
              </a:rPr>
              <a:t>AWS Security Hub Automated Response and Remediation</a:t>
            </a:r>
            <a:endParaRPr lang="vi-VN" sz="3000">
              <a:solidFill>
                <a:srgbClr val="000000"/>
              </a:solidFill>
              <a:latin typeface="Arial"/>
              <a:cs typeface="Arial"/>
            </a:endParaRPr>
          </a:p>
        </p:txBody>
      </p:sp>
      <p:sp>
        <p:nvSpPr>
          <p:cNvPr id="8" name="Hộp Văn bản 7">
            <a:extLst>
              <a:ext uri="{FF2B5EF4-FFF2-40B4-BE49-F238E27FC236}">
                <a16:creationId xmlns:a16="http://schemas.microsoft.com/office/drawing/2014/main" id="{DAAE61AC-019F-5630-7B3F-3014E7B64E0F}"/>
              </a:ext>
            </a:extLst>
          </p:cNvPr>
          <p:cNvSpPr txBox="1"/>
          <p:nvPr/>
        </p:nvSpPr>
        <p:spPr>
          <a:xfrm>
            <a:off x="788907" y="4071399"/>
            <a:ext cx="7631042" cy="64633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vi-VN" sz="3600" b="1">
                <a:solidFill>
                  <a:srgbClr val="FF0000"/>
                </a:solidFill>
                <a:latin typeface="Arial"/>
                <a:cs typeface="Arial"/>
              </a:rPr>
              <a:t>04. </a:t>
            </a:r>
            <a:r>
              <a:rPr lang="en-US" sz="3000">
                <a:solidFill>
                  <a:srgbClr val="000000"/>
                </a:solidFill>
                <a:latin typeface="Arial"/>
                <a:cs typeface="Arial"/>
              </a:rPr>
              <a:t>Demo</a:t>
            </a:r>
            <a:endParaRPr lang="vi-VN" sz="3600">
              <a:latin typeface="Arial"/>
              <a:cs typeface="Arial"/>
            </a:endParaRPr>
          </a:p>
        </p:txBody>
      </p:sp>
      <p:sp>
        <p:nvSpPr>
          <p:cNvPr id="9" name="Hộp Văn bản 8">
            <a:extLst>
              <a:ext uri="{FF2B5EF4-FFF2-40B4-BE49-F238E27FC236}">
                <a16:creationId xmlns:a16="http://schemas.microsoft.com/office/drawing/2014/main" id="{0AA60AA9-C5E8-1595-FF5E-9FB974021866}"/>
              </a:ext>
            </a:extLst>
          </p:cNvPr>
          <p:cNvSpPr txBox="1"/>
          <p:nvPr/>
        </p:nvSpPr>
        <p:spPr>
          <a:xfrm>
            <a:off x="788907" y="4841021"/>
            <a:ext cx="7631042" cy="64633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vi-VN" sz="3600" b="1">
                <a:solidFill>
                  <a:srgbClr val="FF0000"/>
                </a:solidFill>
                <a:latin typeface="Arial"/>
                <a:cs typeface="Arial"/>
              </a:rPr>
              <a:t>05. </a:t>
            </a:r>
            <a:r>
              <a:rPr lang="en-US" sz="3000">
                <a:solidFill>
                  <a:srgbClr val="000000"/>
                </a:solidFill>
                <a:latin typeface="Arial"/>
                <a:cs typeface="Arial"/>
              </a:rPr>
              <a:t>Limitation</a:t>
            </a:r>
            <a:endParaRPr lang="vi-VN" sz="3600">
              <a:latin typeface="Arial"/>
              <a:cs typeface="Arial"/>
            </a:endParaRPr>
          </a:p>
        </p:txBody>
      </p:sp>
    </p:spTree>
    <p:extLst>
      <p:ext uri="{BB962C8B-B14F-4D97-AF65-F5344CB8AC3E}">
        <p14:creationId xmlns:p14="http://schemas.microsoft.com/office/powerpoint/2010/main" val="1031663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998993-7A7C-B889-BA88-37DD61CB7A6A}"/>
              </a:ext>
            </a:extLst>
          </p:cNvPr>
          <p:cNvSpPr txBox="1">
            <a:spLocks/>
          </p:cNvSpPr>
          <p:nvPr/>
        </p:nvSpPr>
        <p:spPr>
          <a:xfrm>
            <a:off x="0" y="3185652"/>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DEMO DETECT VIRUS</a:t>
            </a:r>
          </a:p>
        </p:txBody>
      </p:sp>
      <p:sp>
        <p:nvSpPr>
          <p:cNvPr id="2" name="Slide Number Placeholder 1">
            <a:extLst>
              <a:ext uri="{FF2B5EF4-FFF2-40B4-BE49-F238E27FC236}">
                <a16:creationId xmlns:a16="http://schemas.microsoft.com/office/drawing/2014/main" id="{BAEC89F2-FD76-B440-5E2F-97034564736C}"/>
              </a:ext>
            </a:extLst>
          </p:cNvPr>
          <p:cNvSpPr>
            <a:spLocks noGrp="1"/>
          </p:cNvSpPr>
          <p:nvPr>
            <p:ph type="sldNum" sz="quarter" idx="12"/>
          </p:nvPr>
        </p:nvSpPr>
        <p:spPr/>
        <p:txBody>
          <a:bodyPr/>
          <a:lstStyle/>
          <a:p>
            <a:fld id="{2E02360C-A40E-417E-BD28-40AAEF0DDC85}" type="slidenum">
              <a:rPr lang="en-US" smtClean="0"/>
              <a:t>20</a:t>
            </a:fld>
            <a:endParaRPr lang="en-US"/>
          </a:p>
        </p:txBody>
      </p:sp>
    </p:spTree>
    <p:extLst>
      <p:ext uri="{BB962C8B-B14F-4D97-AF65-F5344CB8AC3E}">
        <p14:creationId xmlns:p14="http://schemas.microsoft.com/office/powerpoint/2010/main" val="2167633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01DB19-4ECE-F39C-5C0A-AEA7E9D9A99D}"/>
              </a:ext>
            </a:extLst>
          </p:cNvPr>
          <p:cNvSpPr>
            <a:spLocks noGrp="1"/>
          </p:cNvSpPr>
          <p:nvPr>
            <p:ph type="sldNum" sz="quarter" idx="12"/>
          </p:nvPr>
        </p:nvSpPr>
        <p:spPr/>
        <p:txBody>
          <a:bodyPr/>
          <a:lstStyle/>
          <a:p>
            <a:fld id="{2E02360C-A40E-417E-BD28-40AAEF0DDC85}" type="slidenum">
              <a:rPr lang="en-US" smtClean="0"/>
              <a:t>21</a:t>
            </a:fld>
            <a:endParaRPr lang="en-US"/>
          </a:p>
        </p:txBody>
      </p:sp>
      <p:pic>
        <p:nvPicPr>
          <p:cNvPr id="4" name="Picture 3">
            <a:extLst>
              <a:ext uri="{FF2B5EF4-FFF2-40B4-BE49-F238E27FC236}">
                <a16:creationId xmlns:a16="http://schemas.microsoft.com/office/drawing/2014/main" id="{EE406239-F578-4341-2278-9C5B8F8324F6}"/>
              </a:ext>
            </a:extLst>
          </p:cNvPr>
          <p:cNvPicPr>
            <a:picLocks noChangeAspect="1"/>
          </p:cNvPicPr>
          <p:nvPr/>
        </p:nvPicPr>
        <p:blipFill>
          <a:blip r:embed="rId2"/>
          <a:stretch>
            <a:fillRect/>
          </a:stretch>
        </p:blipFill>
        <p:spPr>
          <a:xfrm>
            <a:off x="0" y="700247"/>
            <a:ext cx="12192000" cy="6177826"/>
          </a:xfrm>
          <a:prstGeom prst="rect">
            <a:avLst/>
          </a:prstGeom>
        </p:spPr>
      </p:pic>
      <p:sp>
        <p:nvSpPr>
          <p:cNvPr id="3" name="Title 1">
            <a:extLst>
              <a:ext uri="{FF2B5EF4-FFF2-40B4-BE49-F238E27FC236}">
                <a16:creationId xmlns:a16="http://schemas.microsoft.com/office/drawing/2014/main" id="{A9D4C1E9-EEF5-41E8-C1E2-A0D72473BC53}"/>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Detect virus on EC2</a:t>
            </a:r>
          </a:p>
        </p:txBody>
      </p:sp>
    </p:spTree>
    <p:extLst>
      <p:ext uri="{BB962C8B-B14F-4D97-AF65-F5344CB8AC3E}">
        <p14:creationId xmlns:p14="http://schemas.microsoft.com/office/powerpoint/2010/main" val="1042506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E3AD77-EE9F-FD06-5C41-B890F1B46802}"/>
              </a:ext>
            </a:extLst>
          </p:cNvPr>
          <p:cNvSpPr>
            <a:spLocks noGrp="1"/>
          </p:cNvSpPr>
          <p:nvPr>
            <p:ph type="sldNum" sz="quarter" idx="12"/>
          </p:nvPr>
        </p:nvSpPr>
        <p:spPr/>
        <p:txBody>
          <a:bodyPr/>
          <a:lstStyle/>
          <a:p>
            <a:fld id="{2E02360C-A40E-417E-BD28-40AAEF0DDC85}" type="slidenum">
              <a:rPr lang="en-US" smtClean="0"/>
              <a:t>22</a:t>
            </a:fld>
            <a:endParaRPr lang="en-US"/>
          </a:p>
        </p:txBody>
      </p:sp>
      <p:pic>
        <p:nvPicPr>
          <p:cNvPr id="6" name="Picture 5">
            <a:extLst>
              <a:ext uri="{FF2B5EF4-FFF2-40B4-BE49-F238E27FC236}">
                <a16:creationId xmlns:a16="http://schemas.microsoft.com/office/drawing/2014/main" id="{8A88E83B-C37D-2DFE-CE6E-896CD4AE0E2A}"/>
              </a:ext>
            </a:extLst>
          </p:cNvPr>
          <p:cNvPicPr>
            <a:picLocks noChangeAspect="1"/>
          </p:cNvPicPr>
          <p:nvPr/>
        </p:nvPicPr>
        <p:blipFill>
          <a:blip r:embed="rId2"/>
          <a:stretch>
            <a:fillRect/>
          </a:stretch>
        </p:blipFill>
        <p:spPr>
          <a:xfrm>
            <a:off x="9092165" y="659605"/>
            <a:ext cx="5096586" cy="5696745"/>
          </a:xfrm>
          <a:prstGeom prst="rect">
            <a:avLst/>
          </a:prstGeom>
        </p:spPr>
      </p:pic>
      <p:pic>
        <p:nvPicPr>
          <p:cNvPr id="13" name="Picture 12">
            <a:extLst>
              <a:ext uri="{FF2B5EF4-FFF2-40B4-BE49-F238E27FC236}">
                <a16:creationId xmlns:a16="http://schemas.microsoft.com/office/drawing/2014/main" id="{17723957-503B-DB3D-4122-409A92C3B72E}"/>
              </a:ext>
            </a:extLst>
          </p:cNvPr>
          <p:cNvPicPr>
            <a:picLocks noChangeAspect="1"/>
          </p:cNvPicPr>
          <p:nvPr/>
        </p:nvPicPr>
        <p:blipFill>
          <a:blip r:embed="rId3"/>
          <a:stretch>
            <a:fillRect/>
          </a:stretch>
        </p:blipFill>
        <p:spPr>
          <a:xfrm>
            <a:off x="14584" y="0"/>
            <a:ext cx="4457247" cy="6858000"/>
          </a:xfrm>
          <a:prstGeom prst="rect">
            <a:avLst/>
          </a:prstGeom>
        </p:spPr>
      </p:pic>
      <p:pic>
        <p:nvPicPr>
          <p:cNvPr id="15" name="Picture 14">
            <a:extLst>
              <a:ext uri="{FF2B5EF4-FFF2-40B4-BE49-F238E27FC236}">
                <a16:creationId xmlns:a16="http://schemas.microsoft.com/office/drawing/2014/main" id="{4BE8BAC6-BEF4-4B89-EA38-B9D6EBB79A92}"/>
              </a:ext>
            </a:extLst>
          </p:cNvPr>
          <p:cNvPicPr>
            <a:picLocks noChangeAspect="1"/>
          </p:cNvPicPr>
          <p:nvPr/>
        </p:nvPicPr>
        <p:blipFill>
          <a:blip r:embed="rId4"/>
          <a:stretch>
            <a:fillRect/>
          </a:stretch>
        </p:blipFill>
        <p:spPr>
          <a:xfrm>
            <a:off x="4481163" y="589796"/>
            <a:ext cx="4639322" cy="5401429"/>
          </a:xfrm>
          <a:prstGeom prst="rect">
            <a:avLst/>
          </a:prstGeom>
        </p:spPr>
      </p:pic>
      <p:sp>
        <p:nvSpPr>
          <p:cNvPr id="3" name="Title 1">
            <a:extLst>
              <a:ext uri="{FF2B5EF4-FFF2-40B4-BE49-F238E27FC236}">
                <a16:creationId xmlns:a16="http://schemas.microsoft.com/office/drawing/2014/main" id="{1CFDD6F2-32C6-E36D-3797-7C4C048CEB37}"/>
              </a:ext>
            </a:extLst>
          </p:cNvPr>
          <p:cNvSpPr txBox="1">
            <a:spLocks/>
          </p:cNvSpPr>
          <p:nvPr/>
        </p:nvSpPr>
        <p:spPr>
          <a:xfrm>
            <a:off x="6302807" y="30997"/>
            <a:ext cx="5874609"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a:solidFill>
                  <a:schemeClr val="bg1"/>
                </a:solidFill>
              </a:rPr>
              <a:t>GuardDuty – Detailed report</a:t>
            </a:r>
          </a:p>
        </p:txBody>
      </p:sp>
    </p:spTree>
    <p:extLst>
      <p:ext uri="{BB962C8B-B14F-4D97-AF65-F5344CB8AC3E}">
        <p14:creationId xmlns:p14="http://schemas.microsoft.com/office/powerpoint/2010/main" val="1048346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26D97E-F02F-F663-71FE-355185E49F06}"/>
              </a:ext>
            </a:extLst>
          </p:cNvPr>
          <p:cNvSpPr>
            <a:spLocks noGrp="1"/>
          </p:cNvSpPr>
          <p:nvPr>
            <p:ph type="sldNum" sz="quarter" idx="12"/>
          </p:nvPr>
        </p:nvSpPr>
        <p:spPr/>
        <p:txBody>
          <a:bodyPr/>
          <a:lstStyle/>
          <a:p>
            <a:fld id="{2E02360C-A40E-417E-BD28-40AAEF0DDC85}" type="slidenum">
              <a:rPr lang="en-US" smtClean="0"/>
              <a:t>23</a:t>
            </a:fld>
            <a:endParaRPr lang="en-US"/>
          </a:p>
        </p:txBody>
      </p:sp>
      <p:pic>
        <p:nvPicPr>
          <p:cNvPr id="4" name="Picture 3">
            <a:extLst>
              <a:ext uri="{FF2B5EF4-FFF2-40B4-BE49-F238E27FC236}">
                <a16:creationId xmlns:a16="http://schemas.microsoft.com/office/drawing/2014/main" id="{C494DBE6-F184-BA42-6AC0-1EE19C5B313E}"/>
              </a:ext>
            </a:extLst>
          </p:cNvPr>
          <p:cNvPicPr>
            <a:picLocks noChangeAspect="1"/>
          </p:cNvPicPr>
          <p:nvPr/>
        </p:nvPicPr>
        <p:blipFill rotWithShape="1">
          <a:blip r:embed="rId2"/>
          <a:srcRect r="7987" b="66673"/>
          <a:stretch/>
        </p:blipFill>
        <p:spPr>
          <a:xfrm>
            <a:off x="-12033" y="1741513"/>
            <a:ext cx="12192001" cy="1908066"/>
          </a:xfrm>
          <a:prstGeom prst="rect">
            <a:avLst/>
          </a:prstGeom>
        </p:spPr>
      </p:pic>
      <p:sp>
        <p:nvSpPr>
          <p:cNvPr id="8" name="Title 1">
            <a:extLst>
              <a:ext uri="{FF2B5EF4-FFF2-40B4-BE49-F238E27FC236}">
                <a16:creationId xmlns:a16="http://schemas.microsoft.com/office/drawing/2014/main" id="{B4EA6706-5F47-2673-0E4B-83DDDBE88071}"/>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Security Hub aggregates finding from GuardDuy</a:t>
            </a:r>
          </a:p>
        </p:txBody>
      </p:sp>
    </p:spTree>
    <p:extLst>
      <p:ext uri="{BB962C8B-B14F-4D97-AF65-F5344CB8AC3E}">
        <p14:creationId xmlns:p14="http://schemas.microsoft.com/office/powerpoint/2010/main" val="1163152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AB9926D-3913-B05B-ED42-F0A28D324B8C}"/>
              </a:ext>
            </a:extLst>
          </p:cNvPr>
          <p:cNvSpPr>
            <a:spLocks noGrp="1"/>
          </p:cNvSpPr>
          <p:nvPr>
            <p:ph type="sldNum" sz="quarter" idx="12"/>
          </p:nvPr>
        </p:nvSpPr>
        <p:spPr/>
        <p:txBody>
          <a:bodyPr/>
          <a:lstStyle/>
          <a:p>
            <a:fld id="{2E02360C-A40E-417E-BD28-40AAEF0DDC85}" type="slidenum">
              <a:rPr lang="en-US" smtClean="0"/>
              <a:t>24</a:t>
            </a:fld>
            <a:endParaRPr lang="en-US"/>
          </a:p>
        </p:txBody>
      </p:sp>
      <p:pic>
        <p:nvPicPr>
          <p:cNvPr id="4" name="Picture 3">
            <a:extLst>
              <a:ext uri="{FF2B5EF4-FFF2-40B4-BE49-F238E27FC236}">
                <a16:creationId xmlns:a16="http://schemas.microsoft.com/office/drawing/2014/main" id="{0599D334-8B20-FBC7-8018-ACBF2CA6AE84}"/>
              </a:ext>
            </a:extLst>
          </p:cNvPr>
          <p:cNvPicPr>
            <a:picLocks noChangeAspect="1"/>
          </p:cNvPicPr>
          <p:nvPr/>
        </p:nvPicPr>
        <p:blipFill>
          <a:blip r:embed="rId2"/>
          <a:stretch>
            <a:fillRect/>
          </a:stretch>
        </p:blipFill>
        <p:spPr>
          <a:xfrm>
            <a:off x="0" y="194376"/>
            <a:ext cx="3000794" cy="6344535"/>
          </a:xfrm>
          <a:prstGeom prst="rect">
            <a:avLst/>
          </a:prstGeom>
        </p:spPr>
      </p:pic>
      <p:pic>
        <p:nvPicPr>
          <p:cNvPr id="6" name="Picture 5">
            <a:extLst>
              <a:ext uri="{FF2B5EF4-FFF2-40B4-BE49-F238E27FC236}">
                <a16:creationId xmlns:a16="http://schemas.microsoft.com/office/drawing/2014/main" id="{E642986C-DB8D-544B-D520-7CA9613E93C2}"/>
              </a:ext>
            </a:extLst>
          </p:cNvPr>
          <p:cNvPicPr>
            <a:picLocks noChangeAspect="1"/>
          </p:cNvPicPr>
          <p:nvPr/>
        </p:nvPicPr>
        <p:blipFill>
          <a:blip r:embed="rId3"/>
          <a:stretch>
            <a:fillRect/>
          </a:stretch>
        </p:blipFill>
        <p:spPr>
          <a:xfrm>
            <a:off x="3062113" y="127691"/>
            <a:ext cx="2743583" cy="6411220"/>
          </a:xfrm>
          <a:prstGeom prst="rect">
            <a:avLst/>
          </a:prstGeom>
        </p:spPr>
      </p:pic>
      <p:pic>
        <p:nvPicPr>
          <p:cNvPr id="8" name="Picture 7">
            <a:extLst>
              <a:ext uri="{FF2B5EF4-FFF2-40B4-BE49-F238E27FC236}">
                <a16:creationId xmlns:a16="http://schemas.microsoft.com/office/drawing/2014/main" id="{E3FFC976-AC96-288F-9F19-EAE588076CBC}"/>
              </a:ext>
            </a:extLst>
          </p:cNvPr>
          <p:cNvPicPr>
            <a:picLocks noChangeAspect="1"/>
          </p:cNvPicPr>
          <p:nvPr/>
        </p:nvPicPr>
        <p:blipFill>
          <a:blip r:embed="rId4"/>
          <a:stretch>
            <a:fillRect/>
          </a:stretch>
        </p:blipFill>
        <p:spPr>
          <a:xfrm>
            <a:off x="8050432" y="2323511"/>
            <a:ext cx="3143689" cy="2086266"/>
          </a:xfrm>
          <a:prstGeom prst="rect">
            <a:avLst/>
          </a:prstGeom>
        </p:spPr>
      </p:pic>
      <p:sp>
        <p:nvSpPr>
          <p:cNvPr id="3" name="TextBox 2">
            <a:extLst>
              <a:ext uri="{FF2B5EF4-FFF2-40B4-BE49-F238E27FC236}">
                <a16:creationId xmlns:a16="http://schemas.microsoft.com/office/drawing/2014/main" id="{75C04932-962D-8CA3-A389-1CF29B96C519}"/>
              </a:ext>
            </a:extLst>
          </p:cNvPr>
          <p:cNvSpPr txBox="1"/>
          <p:nvPr/>
        </p:nvSpPr>
        <p:spPr>
          <a:xfrm>
            <a:off x="8050432" y="319781"/>
            <a:ext cx="2465740" cy="584775"/>
          </a:xfrm>
          <a:prstGeom prst="rect">
            <a:avLst/>
          </a:prstGeom>
          <a:solidFill>
            <a:srgbClr val="0E50B2"/>
          </a:solidFill>
        </p:spPr>
        <p:txBody>
          <a:bodyPr wrap="none" rtlCol="0">
            <a:spAutoFit/>
          </a:bodyPr>
          <a:lstStyle/>
          <a:p>
            <a:r>
              <a:rPr lang="en-US" sz="3200">
                <a:solidFill>
                  <a:schemeClr val="bg1"/>
                </a:solidFill>
              </a:rPr>
              <a:t>Security Hub</a:t>
            </a:r>
          </a:p>
        </p:txBody>
      </p:sp>
      <p:sp>
        <p:nvSpPr>
          <p:cNvPr id="5" name="Rectangle 4">
            <a:extLst>
              <a:ext uri="{FF2B5EF4-FFF2-40B4-BE49-F238E27FC236}">
                <a16:creationId xmlns:a16="http://schemas.microsoft.com/office/drawing/2014/main" id="{99B57D51-EE31-D183-7254-51B5C2C6F04A}"/>
              </a:ext>
            </a:extLst>
          </p:cNvPr>
          <p:cNvSpPr/>
          <p:nvPr/>
        </p:nvSpPr>
        <p:spPr>
          <a:xfrm>
            <a:off x="232914" y="3270924"/>
            <a:ext cx="914400" cy="360797"/>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7" name="Rectangle 6">
            <a:extLst>
              <a:ext uri="{FF2B5EF4-FFF2-40B4-BE49-F238E27FC236}">
                <a16:creationId xmlns:a16="http://schemas.microsoft.com/office/drawing/2014/main" id="{A8795706-1A49-B13C-90D1-955E3303188D}"/>
              </a:ext>
            </a:extLst>
          </p:cNvPr>
          <p:cNvSpPr/>
          <p:nvPr/>
        </p:nvSpPr>
        <p:spPr>
          <a:xfrm>
            <a:off x="224288" y="4457857"/>
            <a:ext cx="914400" cy="360797"/>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9" name="Rectangle 8">
            <a:extLst>
              <a:ext uri="{FF2B5EF4-FFF2-40B4-BE49-F238E27FC236}">
                <a16:creationId xmlns:a16="http://schemas.microsoft.com/office/drawing/2014/main" id="{529704C7-C042-BA54-692D-0F5A24E9964C}"/>
              </a:ext>
            </a:extLst>
          </p:cNvPr>
          <p:cNvSpPr/>
          <p:nvPr/>
        </p:nvSpPr>
        <p:spPr>
          <a:xfrm>
            <a:off x="238026" y="4904917"/>
            <a:ext cx="914400" cy="360797"/>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0" name="Rectangle 9">
            <a:extLst>
              <a:ext uri="{FF2B5EF4-FFF2-40B4-BE49-F238E27FC236}">
                <a16:creationId xmlns:a16="http://schemas.microsoft.com/office/drawing/2014/main" id="{BD1B37F4-8410-D6CB-4385-2283CB9B6D47}"/>
              </a:ext>
            </a:extLst>
          </p:cNvPr>
          <p:cNvSpPr/>
          <p:nvPr/>
        </p:nvSpPr>
        <p:spPr>
          <a:xfrm>
            <a:off x="3339344" y="6055009"/>
            <a:ext cx="2354320" cy="360797"/>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694007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998993-7A7C-B889-BA88-37DD61CB7A6A}"/>
              </a:ext>
            </a:extLst>
          </p:cNvPr>
          <p:cNvSpPr txBox="1">
            <a:spLocks/>
          </p:cNvSpPr>
          <p:nvPr/>
        </p:nvSpPr>
        <p:spPr>
          <a:xfrm>
            <a:off x="0" y="3185652"/>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AUTOMATED RESPONSE AND REMEDIATION</a:t>
            </a:r>
          </a:p>
        </p:txBody>
      </p:sp>
      <p:sp>
        <p:nvSpPr>
          <p:cNvPr id="2" name="Slide Number Placeholder 1">
            <a:extLst>
              <a:ext uri="{FF2B5EF4-FFF2-40B4-BE49-F238E27FC236}">
                <a16:creationId xmlns:a16="http://schemas.microsoft.com/office/drawing/2014/main" id="{BAEC89F2-FD76-B440-5E2F-97034564736C}"/>
              </a:ext>
            </a:extLst>
          </p:cNvPr>
          <p:cNvSpPr>
            <a:spLocks noGrp="1"/>
          </p:cNvSpPr>
          <p:nvPr>
            <p:ph type="sldNum" sz="quarter" idx="12"/>
          </p:nvPr>
        </p:nvSpPr>
        <p:spPr/>
        <p:txBody>
          <a:bodyPr/>
          <a:lstStyle/>
          <a:p>
            <a:fld id="{2E02360C-A40E-417E-BD28-40AAEF0DDC85}" type="slidenum">
              <a:rPr lang="en-US" smtClean="0"/>
              <a:t>25</a:t>
            </a:fld>
            <a:endParaRPr lang="en-US"/>
          </a:p>
        </p:txBody>
      </p:sp>
    </p:spTree>
    <p:extLst>
      <p:ext uri="{BB962C8B-B14F-4D97-AF65-F5344CB8AC3E}">
        <p14:creationId xmlns:p14="http://schemas.microsoft.com/office/powerpoint/2010/main" val="3158869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8FFC-1E95-4ADF-FFFA-B859CFDD45D2}"/>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Terminology</a:t>
            </a:r>
          </a:p>
        </p:txBody>
      </p:sp>
      <p:sp>
        <p:nvSpPr>
          <p:cNvPr id="3" name="TextBox 2">
            <a:extLst>
              <a:ext uri="{FF2B5EF4-FFF2-40B4-BE49-F238E27FC236}">
                <a16:creationId xmlns:a16="http://schemas.microsoft.com/office/drawing/2014/main" id="{64EBC373-44F1-A9F2-BAC1-73471A8FB825}"/>
              </a:ext>
            </a:extLst>
          </p:cNvPr>
          <p:cNvSpPr txBox="1"/>
          <p:nvPr/>
        </p:nvSpPr>
        <p:spPr>
          <a:xfrm>
            <a:off x="0" y="1296712"/>
            <a:ext cx="12192000" cy="223984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a:latin typeface="Arial" panose="020B0604020202020204" pitchFamily="34" charset="0"/>
                <a:cs typeface="Arial" panose="020B0604020202020204" pitchFamily="34" charset="0"/>
              </a:rPr>
              <a:t>Remediation runbook: An implementation of a set of steps that resolves a finding.</a:t>
            </a:r>
          </a:p>
          <a:p>
            <a:pPr marL="285750" indent="-285750">
              <a:lnSpc>
                <a:spcPct val="150000"/>
              </a:lnSpc>
              <a:buFont typeface="Arial" panose="020B0604020202020204" pitchFamily="34" charset="0"/>
              <a:buChar char="•"/>
            </a:pPr>
            <a:r>
              <a:rPr lang="en-US" sz="2400">
                <a:latin typeface="Arial" panose="020B0604020202020204" pitchFamily="34" charset="0"/>
                <a:cs typeface="Arial" panose="020B0604020202020204" pitchFamily="34" charset="0"/>
              </a:rPr>
              <a:t>Control runbook: SSM automation documents that Orchestrator uses to route an initiated remediation for a specific control to the correct remediation runbook.</a:t>
            </a:r>
          </a:p>
          <a:p>
            <a:pPr marL="285750" indent="-285750">
              <a:lnSpc>
                <a:spcPct val="150000"/>
              </a:lnSpc>
              <a:buFont typeface="Arial" panose="020B0604020202020204" pitchFamily="34" charset="0"/>
              <a:buChar char="•"/>
            </a:pPr>
            <a:r>
              <a:rPr lang="en-US" sz="2400">
                <a:latin typeface="Arial" panose="020B0604020202020204" pitchFamily="34" charset="0"/>
                <a:cs typeface="Arial" panose="020B0604020202020204" pitchFamily="34" charset="0"/>
              </a:rPr>
              <a:t>Playbook: a set of remediation</a:t>
            </a:r>
          </a:p>
        </p:txBody>
      </p:sp>
      <p:sp>
        <p:nvSpPr>
          <p:cNvPr id="4" name="Isosceles Triangle 3">
            <a:extLst>
              <a:ext uri="{FF2B5EF4-FFF2-40B4-BE49-F238E27FC236}">
                <a16:creationId xmlns:a16="http://schemas.microsoft.com/office/drawing/2014/main" id="{90810361-2F34-A0C6-D2EB-95E370E28F75}"/>
              </a:ext>
            </a:extLst>
          </p:cNvPr>
          <p:cNvSpPr/>
          <p:nvPr/>
        </p:nvSpPr>
        <p:spPr>
          <a:xfrm>
            <a:off x="0" y="5628968"/>
            <a:ext cx="3928972" cy="1229032"/>
          </a:xfrm>
          <a:custGeom>
            <a:avLst/>
            <a:gdLst>
              <a:gd name="connsiteX0" fmla="*/ 0 w 7851059"/>
              <a:gd name="connsiteY0" fmla="*/ 1229032 h 1229032"/>
              <a:gd name="connsiteX1" fmla="*/ 3925530 w 7851059"/>
              <a:gd name="connsiteY1" fmla="*/ 0 h 1229032"/>
              <a:gd name="connsiteX2" fmla="*/ 7851059 w 7851059"/>
              <a:gd name="connsiteY2" fmla="*/ 1229032 h 1229032"/>
              <a:gd name="connsiteX3" fmla="*/ 0 w 7851059"/>
              <a:gd name="connsiteY3" fmla="*/ 1229032 h 1229032"/>
              <a:gd name="connsiteX0" fmla="*/ 0 w 3947652"/>
              <a:gd name="connsiteY0" fmla="*/ 1258529 h 1258529"/>
              <a:gd name="connsiteX1" fmla="*/ 22123 w 3947652"/>
              <a:gd name="connsiteY1" fmla="*/ 0 h 1258529"/>
              <a:gd name="connsiteX2" fmla="*/ 3947652 w 3947652"/>
              <a:gd name="connsiteY2" fmla="*/ 1229032 h 1258529"/>
              <a:gd name="connsiteX3" fmla="*/ 0 w 3947652"/>
              <a:gd name="connsiteY3" fmla="*/ 1258529 h 1258529"/>
              <a:gd name="connsiteX0" fmla="*/ 27038 w 3925529"/>
              <a:gd name="connsiteY0" fmla="*/ 1189703 h 1229032"/>
              <a:gd name="connsiteX1" fmla="*/ 0 w 3925529"/>
              <a:gd name="connsiteY1" fmla="*/ 0 h 1229032"/>
              <a:gd name="connsiteX2" fmla="*/ 3925529 w 3925529"/>
              <a:gd name="connsiteY2" fmla="*/ 1229032 h 1229032"/>
              <a:gd name="connsiteX3" fmla="*/ 27038 w 3925529"/>
              <a:gd name="connsiteY3" fmla="*/ 1189703 h 1229032"/>
              <a:gd name="connsiteX0" fmla="*/ 0 w 3977149"/>
              <a:gd name="connsiteY0" fmla="*/ 1189703 h 1229032"/>
              <a:gd name="connsiteX1" fmla="*/ 51620 w 3977149"/>
              <a:gd name="connsiteY1" fmla="*/ 0 h 1229032"/>
              <a:gd name="connsiteX2" fmla="*/ 3977149 w 3977149"/>
              <a:gd name="connsiteY2" fmla="*/ 1229032 h 1229032"/>
              <a:gd name="connsiteX3" fmla="*/ 0 w 3977149"/>
              <a:gd name="connsiteY3" fmla="*/ 1189703 h 1229032"/>
              <a:gd name="connsiteX0" fmla="*/ 27038 w 3925529"/>
              <a:gd name="connsiteY0" fmla="*/ 1199535 h 1229032"/>
              <a:gd name="connsiteX1" fmla="*/ 0 w 3925529"/>
              <a:gd name="connsiteY1" fmla="*/ 0 h 1229032"/>
              <a:gd name="connsiteX2" fmla="*/ 3925529 w 3925529"/>
              <a:gd name="connsiteY2" fmla="*/ 1229032 h 1229032"/>
              <a:gd name="connsiteX3" fmla="*/ 27038 w 3925529"/>
              <a:gd name="connsiteY3" fmla="*/ 1199535 h 1229032"/>
              <a:gd name="connsiteX0" fmla="*/ 0 w 3928971"/>
              <a:gd name="connsiteY0" fmla="*/ 1199535 h 1229032"/>
              <a:gd name="connsiteX1" fmla="*/ 3442 w 3928971"/>
              <a:gd name="connsiteY1" fmla="*/ 0 h 1229032"/>
              <a:gd name="connsiteX2" fmla="*/ 3928971 w 3928971"/>
              <a:gd name="connsiteY2" fmla="*/ 1229032 h 1229032"/>
              <a:gd name="connsiteX3" fmla="*/ 0 w 3928971"/>
              <a:gd name="connsiteY3" fmla="*/ 1199535 h 1229032"/>
              <a:gd name="connsiteX0" fmla="*/ 0 w 3928971"/>
              <a:gd name="connsiteY0" fmla="*/ 1106938 h 1229032"/>
              <a:gd name="connsiteX1" fmla="*/ 3442 w 3928971"/>
              <a:gd name="connsiteY1" fmla="*/ 0 h 1229032"/>
              <a:gd name="connsiteX2" fmla="*/ 3928971 w 3928971"/>
              <a:gd name="connsiteY2" fmla="*/ 1229032 h 1229032"/>
              <a:gd name="connsiteX3" fmla="*/ 0 w 3928971"/>
              <a:gd name="connsiteY3" fmla="*/ 1106938 h 1229032"/>
              <a:gd name="connsiteX0" fmla="*/ 0 w 3938804"/>
              <a:gd name="connsiteY0" fmla="*/ 1175764 h 1229032"/>
              <a:gd name="connsiteX1" fmla="*/ 13275 w 3938804"/>
              <a:gd name="connsiteY1" fmla="*/ 0 h 1229032"/>
              <a:gd name="connsiteX2" fmla="*/ 3938804 w 3938804"/>
              <a:gd name="connsiteY2" fmla="*/ 1229032 h 1229032"/>
              <a:gd name="connsiteX3" fmla="*/ 0 w 3938804"/>
              <a:gd name="connsiteY3" fmla="*/ 1175764 h 1229032"/>
              <a:gd name="connsiteX0" fmla="*/ 0 w 3928972"/>
              <a:gd name="connsiteY0" fmla="*/ 1215093 h 1229032"/>
              <a:gd name="connsiteX1" fmla="*/ 3443 w 3928972"/>
              <a:gd name="connsiteY1" fmla="*/ 0 h 1229032"/>
              <a:gd name="connsiteX2" fmla="*/ 3928972 w 3928972"/>
              <a:gd name="connsiteY2" fmla="*/ 1229032 h 1229032"/>
              <a:gd name="connsiteX3" fmla="*/ 0 w 3928972"/>
              <a:gd name="connsiteY3" fmla="*/ 1215093 h 1229032"/>
            </a:gdLst>
            <a:ahLst/>
            <a:cxnLst>
              <a:cxn ang="0">
                <a:pos x="connsiteX0" y="connsiteY0"/>
              </a:cxn>
              <a:cxn ang="0">
                <a:pos x="connsiteX1" y="connsiteY1"/>
              </a:cxn>
              <a:cxn ang="0">
                <a:pos x="connsiteX2" y="connsiteY2"/>
              </a:cxn>
              <a:cxn ang="0">
                <a:pos x="connsiteX3" y="connsiteY3"/>
              </a:cxn>
            </a:cxnLst>
            <a:rect l="l" t="t" r="r" b="b"/>
            <a:pathLst>
              <a:path w="3928972" h="1229032">
                <a:moveTo>
                  <a:pt x="0" y="1215093"/>
                </a:moveTo>
                <a:cubicBezTo>
                  <a:pt x="1147" y="815248"/>
                  <a:pt x="2296" y="399845"/>
                  <a:pt x="3443" y="0"/>
                </a:cubicBezTo>
                <a:lnTo>
                  <a:pt x="3928972" y="1229032"/>
                </a:lnTo>
                <a:lnTo>
                  <a:pt x="0" y="1215093"/>
                </a:lnTo>
                <a:close/>
              </a:path>
            </a:pathLst>
          </a:cu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87296E8F-C3E0-0A10-A140-9773D5E19F4A}"/>
              </a:ext>
            </a:extLst>
          </p:cNvPr>
          <p:cNvSpPr>
            <a:spLocks noGrp="1"/>
          </p:cNvSpPr>
          <p:nvPr>
            <p:ph type="sldNum" sz="quarter" idx="12"/>
          </p:nvPr>
        </p:nvSpPr>
        <p:spPr/>
        <p:txBody>
          <a:bodyPr/>
          <a:lstStyle/>
          <a:p>
            <a:fld id="{2E02360C-A40E-417E-BD28-40AAEF0DDC85}" type="slidenum">
              <a:rPr lang="en-US" smtClean="0"/>
              <a:t>26</a:t>
            </a:fld>
            <a:endParaRPr lang="en-US"/>
          </a:p>
        </p:txBody>
      </p:sp>
    </p:spTree>
    <p:extLst>
      <p:ext uri="{BB962C8B-B14F-4D97-AF65-F5344CB8AC3E}">
        <p14:creationId xmlns:p14="http://schemas.microsoft.com/office/powerpoint/2010/main" val="217282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998993-7A7C-B889-BA88-37DD61CB7A6A}"/>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Architecture Diagram</a:t>
            </a:r>
          </a:p>
        </p:txBody>
      </p:sp>
      <p:sp>
        <p:nvSpPr>
          <p:cNvPr id="2" name="Slide Number Placeholder 1">
            <a:extLst>
              <a:ext uri="{FF2B5EF4-FFF2-40B4-BE49-F238E27FC236}">
                <a16:creationId xmlns:a16="http://schemas.microsoft.com/office/drawing/2014/main" id="{953F2141-A9DD-DFC0-2B84-355CD958C99D}"/>
              </a:ext>
            </a:extLst>
          </p:cNvPr>
          <p:cNvSpPr>
            <a:spLocks noGrp="1"/>
          </p:cNvSpPr>
          <p:nvPr>
            <p:ph type="sldNum" sz="quarter" idx="12"/>
          </p:nvPr>
        </p:nvSpPr>
        <p:spPr/>
        <p:txBody>
          <a:bodyPr/>
          <a:lstStyle/>
          <a:p>
            <a:fld id="{2E02360C-A40E-417E-BD28-40AAEF0DDC85}" type="slidenum">
              <a:rPr lang="en-US" smtClean="0"/>
              <a:t>27</a:t>
            </a:fld>
            <a:endParaRPr lang="en-US"/>
          </a:p>
        </p:txBody>
      </p:sp>
      <p:pic>
        <p:nvPicPr>
          <p:cNvPr id="4" name="Picture 2">
            <a:extLst>
              <a:ext uri="{FF2B5EF4-FFF2-40B4-BE49-F238E27FC236}">
                <a16:creationId xmlns:a16="http://schemas.microsoft.com/office/drawing/2014/main" id="{23D63454-911D-2830-7C6A-DAFF0150FD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3541"/>
            <a:ext cx="12192000" cy="41624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91081FF-92FD-275D-4846-2FFECF067E2E}"/>
              </a:ext>
            </a:extLst>
          </p:cNvPr>
          <p:cNvSpPr txBox="1"/>
          <p:nvPr/>
        </p:nvSpPr>
        <p:spPr>
          <a:xfrm>
            <a:off x="10978459" y="2619191"/>
            <a:ext cx="914033" cy="276999"/>
          </a:xfrm>
          <a:prstGeom prst="rect">
            <a:avLst/>
          </a:prstGeom>
          <a:solidFill>
            <a:schemeClr val="bg1">
              <a:lumMod val="95000"/>
            </a:schemeClr>
          </a:solidFill>
          <a:ln>
            <a:noFill/>
          </a:ln>
        </p:spPr>
        <p:txBody>
          <a:bodyPr wrap="none" rtlCol="0">
            <a:spAutoFit/>
          </a:bodyPr>
          <a:lstStyle/>
          <a:p>
            <a:pPr algn="ctr">
              <a:lnSpc>
                <a:spcPct val="20000"/>
              </a:lnSpc>
            </a:pPr>
            <a:r>
              <a:rPr lang="en-US" sz="1000">
                <a:latin typeface="Aptos SemiBold" panose="020F0502020204030204" pitchFamily="34" charset="0"/>
              </a:rPr>
              <a:t>(Execute the </a:t>
            </a:r>
          </a:p>
          <a:p>
            <a:pPr algn="ctr"/>
            <a:r>
              <a:rPr lang="en-US" sz="1000">
                <a:latin typeface="Aptos SemiBold" panose="020F0502020204030204" pitchFamily="34" charset="0"/>
              </a:rPr>
              <a:t>remediation)</a:t>
            </a:r>
          </a:p>
        </p:txBody>
      </p:sp>
      <p:pic>
        <p:nvPicPr>
          <p:cNvPr id="7" name="Picture 6">
            <a:extLst>
              <a:ext uri="{FF2B5EF4-FFF2-40B4-BE49-F238E27FC236}">
                <a16:creationId xmlns:a16="http://schemas.microsoft.com/office/drawing/2014/main" id="{B925F9C9-13BC-A641-C6B6-E6EECD3B7473}"/>
              </a:ext>
            </a:extLst>
          </p:cNvPr>
          <p:cNvPicPr>
            <a:picLocks noChangeAspect="1"/>
          </p:cNvPicPr>
          <p:nvPr/>
        </p:nvPicPr>
        <p:blipFill>
          <a:blip r:embed="rId3"/>
          <a:stretch>
            <a:fillRect/>
          </a:stretch>
        </p:blipFill>
        <p:spPr>
          <a:xfrm>
            <a:off x="5970775" y="1537480"/>
            <a:ext cx="1038370" cy="1454955"/>
          </a:xfrm>
          <a:prstGeom prst="rect">
            <a:avLst/>
          </a:prstGeom>
        </p:spPr>
      </p:pic>
    </p:spTree>
    <p:extLst>
      <p:ext uri="{BB962C8B-B14F-4D97-AF65-F5344CB8AC3E}">
        <p14:creationId xmlns:p14="http://schemas.microsoft.com/office/powerpoint/2010/main" val="3258521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065DDD-590D-3FB5-A42A-5C06A6B59F87}"/>
              </a:ext>
            </a:extLst>
          </p:cNvPr>
          <p:cNvSpPr>
            <a:spLocks noGrp="1"/>
          </p:cNvSpPr>
          <p:nvPr>
            <p:ph type="sldNum" sz="quarter" idx="12"/>
          </p:nvPr>
        </p:nvSpPr>
        <p:spPr/>
        <p:txBody>
          <a:bodyPr/>
          <a:lstStyle/>
          <a:p>
            <a:fld id="{2E02360C-A40E-417E-BD28-40AAEF0DDC85}" type="slidenum">
              <a:rPr lang="en-US" smtClean="0"/>
              <a:t>28</a:t>
            </a:fld>
            <a:endParaRPr lang="en-US"/>
          </a:p>
        </p:txBody>
      </p:sp>
      <p:pic>
        <p:nvPicPr>
          <p:cNvPr id="6" name="Picture 5">
            <a:extLst>
              <a:ext uri="{FF2B5EF4-FFF2-40B4-BE49-F238E27FC236}">
                <a16:creationId xmlns:a16="http://schemas.microsoft.com/office/drawing/2014/main" id="{7B6165AB-6490-3CBE-9AB9-7A584C5DB6FC}"/>
              </a:ext>
            </a:extLst>
          </p:cNvPr>
          <p:cNvPicPr>
            <a:picLocks noChangeAspect="1"/>
          </p:cNvPicPr>
          <p:nvPr/>
        </p:nvPicPr>
        <p:blipFill>
          <a:blip r:embed="rId2"/>
          <a:stretch>
            <a:fillRect/>
          </a:stretch>
        </p:blipFill>
        <p:spPr>
          <a:xfrm>
            <a:off x="0" y="-14477"/>
            <a:ext cx="12192000" cy="6573315"/>
          </a:xfrm>
          <a:prstGeom prst="rect">
            <a:avLst/>
          </a:prstGeom>
        </p:spPr>
      </p:pic>
      <p:pic>
        <p:nvPicPr>
          <p:cNvPr id="8" name="Picture 7">
            <a:extLst>
              <a:ext uri="{FF2B5EF4-FFF2-40B4-BE49-F238E27FC236}">
                <a16:creationId xmlns:a16="http://schemas.microsoft.com/office/drawing/2014/main" id="{1D3FAF20-CF57-A1B2-21C9-B49CEA21212F}"/>
              </a:ext>
            </a:extLst>
          </p:cNvPr>
          <p:cNvPicPr>
            <a:picLocks noChangeAspect="1"/>
          </p:cNvPicPr>
          <p:nvPr/>
        </p:nvPicPr>
        <p:blipFill>
          <a:blip r:embed="rId3">
            <a:duotone>
              <a:prstClr val="black"/>
              <a:schemeClr val="accent3">
                <a:tint val="45000"/>
                <a:satMod val="400000"/>
              </a:schemeClr>
            </a:duotone>
          </a:blip>
          <a:stretch>
            <a:fillRect/>
          </a:stretch>
        </p:blipFill>
        <p:spPr>
          <a:xfrm>
            <a:off x="3091542" y="2551007"/>
            <a:ext cx="9050694" cy="1135512"/>
          </a:xfrm>
          <a:prstGeom prst="rect">
            <a:avLst/>
          </a:prstGeom>
        </p:spPr>
      </p:pic>
      <p:cxnSp>
        <p:nvCxnSpPr>
          <p:cNvPr id="10" name="Straight Arrow Connector 9">
            <a:extLst>
              <a:ext uri="{FF2B5EF4-FFF2-40B4-BE49-F238E27FC236}">
                <a16:creationId xmlns:a16="http://schemas.microsoft.com/office/drawing/2014/main" id="{35667B44-7C0A-EDAC-ED70-E62A888A0435}"/>
              </a:ext>
            </a:extLst>
          </p:cNvPr>
          <p:cNvCxnSpPr>
            <a:cxnSpLocks/>
          </p:cNvCxnSpPr>
          <p:nvPr/>
        </p:nvCxnSpPr>
        <p:spPr>
          <a:xfrm>
            <a:off x="2789853" y="2825463"/>
            <a:ext cx="25192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5170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6304B6-9128-2054-801F-B80976E6664A}"/>
              </a:ext>
            </a:extLst>
          </p:cNvPr>
          <p:cNvSpPr>
            <a:spLocks noGrp="1"/>
          </p:cNvSpPr>
          <p:nvPr>
            <p:ph type="sldNum" sz="quarter" idx="12"/>
          </p:nvPr>
        </p:nvSpPr>
        <p:spPr/>
        <p:txBody>
          <a:bodyPr/>
          <a:lstStyle/>
          <a:p>
            <a:fld id="{2E02360C-A40E-417E-BD28-40AAEF0DDC85}" type="slidenum">
              <a:rPr lang="en-US" smtClean="0"/>
              <a:t>29</a:t>
            </a:fld>
            <a:endParaRPr lang="en-US"/>
          </a:p>
        </p:txBody>
      </p:sp>
      <p:sp>
        <p:nvSpPr>
          <p:cNvPr id="12" name="TextBox 11">
            <a:extLst>
              <a:ext uri="{FF2B5EF4-FFF2-40B4-BE49-F238E27FC236}">
                <a16:creationId xmlns:a16="http://schemas.microsoft.com/office/drawing/2014/main" id="{85D41D55-DFA8-857D-EA00-43A3F201784E}"/>
              </a:ext>
            </a:extLst>
          </p:cNvPr>
          <p:cNvSpPr txBox="1"/>
          <p:nvPr/>
        </p:nvSpPr>
        <p:spPr>
          <a:xfrm>
            <a:off x="35990" y="0"/>
            <a:ext cx="6094378" cy="369332"/>
          </a:xfrm>
          <a:prstGeom prst="rect">
            <a:avLst/>
          </a:prstGeom>
          <a:noFill/>
        </p:spPr>
        <p:txBody>
          <a:bodyPr wrap="square">
            <a:spAutoFit/>
          </a:bodyPr>
          <a:lstStyle/>
          <a:p>
            <a:r>
              <a:rPr lang="en-US"/>
              <a:t>Runbook EC2.13</a:t>
            </a:r>
          </a:p>
        </p:txBody>
      </p:sp>
      <p:pic>
        <p:nvPicPr>
          <p:cNvPr id="10" name="Picture 9">
            <a:extLst>
              <a:ext uri="{FF2B5EF4-FFF2-40B4-BE49-F238E27FC236}">
                <a16:creationId xmlns:a16="http://schemas.microsoft.com/office/drawing/2014/main" id="{A2E4C501-ACF0-272F-A949-5B3027E8181A}"/>
              </a:ext>
            </a:extLst>
          </p:cNvPr>
          <p:cNvPicPr>
            <a:picLocks noChangeAspect="1"/>
          </p:cNvPicPr>
          <p:nvPr/>
        </p:nvPicPr>
        <p:blipFill>
          <a:blip r:embed="rId2"/>
          <a:stretch>
            <a:fillRect/>
          </a:stretch>
        </p:blipFill>
        <p:spPr>
          <a:xfrm>
            <a:off x="8335597" y="136525"/>
            <a:ext cx="3676650" cy="4867275"/>
          </a:xfrm>
          <a:prstGeom prst="rect">
            <a:avLst/>
          </a:prstGeom>
        </p:spPr>
      </p:pic>
      <p:pic>
        <p:nvPicPr>
          <p:cNvPr id="17" name="Picture 16">
            <a:extLst>
              <a:ext uri="{FF2B5EF4-FFF2-40B4-BE49-F238E27FC236}">
                <a16:creationId xmlns:a16="http://schemas.microsoft.com/office/drawing/2014/main" id="{3F818BC6-358C-A9FA-75F4-8A2248150B24}"/>
              </a:ext>
            </a:extLst>
          </p:cNvPr>
          <p:cNvPicPr>
            <a:picLocks noChangeAspect="1"/>
          </p:cNvPicPr>
          <p:nvPr/>
        </p:nvPicPr>
        <p:blipFill>
          <a:blip r:embed="rId3"/>
          <a:stretch>
            <a:fillRect/>
          </a:stretch>
        </p:blipFill>
        <p:spPr>
          <a:xfrm>
            <a:off x="35990" y="516187"/>
            <a:ext cx="8169511" cy="3368523"/>
          </a:xfrm>
          <a:prstGeom prst="rect">
            <a:avLst/>
          </a:prstGeom>
        </p:spPr>
      </p:pic>
    </p:spTree>
    <p:extLst>
      <p:ext uri="{BB962C8B-B14F-4D97-AF65-F5344CB8AC3E}">
        <p14:creationId xmlns:p14="http://schemas.microsoft.com/office/powerpoint/2010/main" val="3152086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998993-7A7C-B889-BA88-37DD61CB7A6A}"/>
              </a:ext>
            </a:extLst>
          </p:cNvPr>
          <p:cNvSpPr txBox="1">
            <a:spLocks/>
          </p:cNvSpPr>
          <p:nvPr/>
        </p:nvSpPr>
        <p:spPr>
          <a:xfrm>
            <a:off x="0" y="3185652"/>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INTRODUCTION</a:t>
            </a:r>
          </a:p>
        </p:txBody>
      </p:sp>
      <p:sp>
        <p:nvSpPr>
          <p:cNvPr id="2" name="Slide Number Placeholder 1">
            <a:extLst>
              <a:ext uri="{FF2B5EF4-FFF2-40B4-BE49-F238E27FC236}">
                <a16:creationId xmlns:a16="http://schemas.microsoft.com/office/drawing/2014/main" id="{3D23A0EA-4FDC-5A47-E3A3-8F027E37C2FF}"/>
              </a:ext>
            </a:extLst>
          </p:cNvPr>
          <p:cNvSpPr>
            <a:spLocks noGrp="1"/>
          </p:cNvSpPr>
          <p:nvPr>
            <p:ph type="sldNum" sz="quarter" idx="12"/>
          </p:nvPr>
        </p:nvSpPr>
        <p:spPr/>
        <p:txBody>
          <a:bodyPr/>
          <a:lstStyle/>
          <a:p>
            <a:fld id="{2E02360C-A40E-417E-BD28-40AAEF0DDC85}" type="slidenum">
              <a:rPr lang="en-US" smtClean="0"/>
              <a:t>3</a:t>
            </a:fld>
            <a:endParaRPr lang="en-US"/>
          </a:p>
        </p:txBody>
      </p:sp>
    </p:spTree>
    <p:extLst>
      <p:ext uri="{BB962C8B-B14F-4D97-AF65-F5344CB8AC3E}">
        <p14:creationId xmlns:p14="http://schemas.microsoft.com/office/powerpoint/2010/main" val="15106863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6304B6-9128-2054-801F-B80976E6664A}"/>
              </a:ext>
            </a:extLst>
          </p:cNvPr>
          <p:cNvSpPr>
            <a:spLocks noGrp="1"/>
          </p:cNvSpPr>
          <p:nvPr>
            <p:ph type="sldNum" sz="quarter" idx="12"/>
          </p:nvPr>
        </p:nvSpPr>
        <p:spPr/>
        <p:txBody>
          <a:bodyPr/>
          <a:lstStyle/>
          <a:p>
            <a:fld id="{2E02360C-A40E-417E-BD28-40AAEF0DDC85}" type="slidenum">
              <a:rPr lang="en-US" smtClean="0"/>
              <a:t>30</a:t>
            </a:fld>
            <a:endParaRPr lang="en-US"/>
          </a:p>
        </p:txBody>
      </p:sp>
      <p:pic>
        <p:nvPicPr>
          <p:cNvPr id="10" name="Picture 9">
            <a:extLst>
              <a:ext uri="{FF2B5EF4-FFF2-40B4-BE49-F238E27FC236}">
                <a16:creationId xmlns:a16="http://schemas.microsoft.com/office/drawing/2014/main" id="{A2E4C501-ACF0-272F-A949-5B3027E8181A}"/>
              </a:ext>
            </a:extLst>
          </p:cNvPr>
          <p:cNvPicPr>
            <a:picLocks noChangeAspect="1"/>
          </p:cNvPicPr>
          <p:nvPr/>
        </p:nvPicPr>
        <p:blipFill rotWithShape="1">
          <a:blip r:embed="rId2"/>
          <a:srcRect b="62548"/>
          <a:stretch/>
        </p:blipFill>
        <p:spPr>
          <a:xfrm>
            <a:off x="8335597" y="136526"/>
            <a:ext cx="3676650" cy="1822904"/>
          </a:xfrm>
          <a:prstGeom prst="rect">
            <a:avLst/>
          </a:prstGeom>
        </p:spPr>
      </p:pic>
      <p:sp>
        <p:nvSpPr>
          <p:cNvPr id="19" name="TextBox 18">
            <a:extLst>
              <a:ext uri="{FF2B5EF4-FFF2-40B4-BE49-F238E27FC236}">
                <a16:creationId xmlns:a16="http://schemas.microsoft.com/office/drawing/2014/main" id="{457CCCCC-A100-5118-1F04-3465F5A2FCFD}"/>
              </a:ext>
            </a:extLst>
          </p:cNvPr>
          <p:cNvSpPr txBox="1"/>
          <p:nvPr/>
        </p:nvSpPr>
        <p:spPr>
          <a:xfrm>
            <a:off x="1521418" y="170815"/>
            <a:ext cx="6577157" cy="1754326"/>
          </a:xfrm>
          <a:prstGeom prst="rect">
            <a:avLst/>
          </a:prstGeom>
          <a:noFill/>
        </p:spPr>
        <p:txBody>
          <a:bodyPr wrap="square">
            <a:spAutoFit/>
          </a:bodyPr>
          <a:lstStyle/>
          <a:p>
            <a:r>
              <a:rPr lang="en-US"/>
              <a:t>expected_control_id:</a:t>
            </a:r>
          </a:p>
          <a:p>
            <a:r>
              <a:rPr lang="en-US"/>
              <a:t>  - EC2.13</a:t>
            </a:r>
          </a:p>
          <a:p>
            <a:r>
              <a:rPr lang="en-US"/>
              <a:t>  - EC2.14</a:t>
            </a:r>
          </a:p>
          <a:p>
            <a:r>
              <a:rPr lang="en-US"/>
              <a:t>parse_id_pattern: ^arn:(?:aws|aws-cn|aws-us-gov):ec2:(?:[a-z]{2}(?:-gov)?-[a-z]+-\d):\d{12}:security-group\/(sg-[a-f\d]{8,17})$</a:t>
            </a:r>
          </a:p>
          <a:p>
            <a:r>
              <a:rPr lang="en-US"/>
              <a:t>Finding: '{{ Finding }}'</a:t>
            </a:r>
          </a:p>
        </p:txBody>
      </p:sp>
      <p:pic>
        <p:nvPicPr>
          <p:cNvPr id="6" name="Picture 5">
            <a:extLst>
              <a:ext uri="{FF2B5EF4-FFF2-40B4-BE49-F238E27FC236}">
                <a16:creationId xmlns:a16="http://schemas.microsoft.com/office/drawing/2014/main" id="{5CDC6FB8-F456-A3DF-0D32-04521D80C03A}"/>
              </a:ext>
            </a:extLst>
          </p:cNvPr>
          <p:cNvPicPr>
            <a:picLocks noChangeAspect="1"/>
          </p:cNvPicPr>
          <p:nvPr/>
        </p:nvPicPr>
        <p:blipFill>
          <a:blip r:embed="rId3"/>
          <a:stretch>
            <a:fillRect/>
          </a:stretch>
        </p:blipFill>
        <p:spPr>
          <a:xfrm>
            <a:off x="2469045" y="2155113"/>
            <a:ext cx="4339686" cy="3759303"/>
          </a:xfrm>
          <a:prstGeom prst="rect">
            <a:avLst/>
          </a:prstGeom>
        </p:spPr>
      </p:pic>
    </p:spTree>
    <p:extLst>
      <p:ext uri="{BB962C8B-B14F-4D97-AF65-F5344CB8AC3E}">
        <p14:creationId xmlns:p14="http://schemas.microsoft.com/office/powerpoint/2010/main" val="25162973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B3CFBC-3A32-1059-2FFE-797DC7DC0E38}"/>
              </a:ext>
            </a:extLst>
          </p:cNvPr>
          <p:cNvSpPr>
            <a:spLocks noGrp="1"/>
          </p:cNvSpPr>
          <p:nvPr>
            <p:ph type="sldNum" sz="quarter" idx="12"/>
          </p:nvPr>
        </p:nvSpPr>
        <p:spPr/>
        <p:txBody>
          <a:bodyPr/>
          <a:lstStyle/>
          <a:p>
            <a:fld id="{2E02360C-A40E-417E-BD28-40AAEF0DDC85}" type="slidenum">
              <a:rPr lang="en-US" smtClean="0"/>
              <a:t>31</a:t>
            </a:fld>
            <a:endParaRPr lang="en-US"/>
          </a:p>
        </p:txBody>
      </p:sp>
      <p:pic>
        <p:nvPicPr>
          <p:cNvPr id="4" name="Picture 3">
            <a:extLst>
              <a:ext uri="{FF2B5EF4-FFF2-40B4-BE49-F238E27FC236}">
                <a16:creationId xmlns:a16="http://schemas.microsoft.com/office/drawing/2014/main" id="{EBBE8ACB-70DF-E669-4B8C-347F0A4A88D0}"/>
              </a:ext>
            </a:extLst>
          </p:cNvPr>
          <p:cNvPicPr>
            <a:picLocks noChangeAspect="1"/>
          </p:cNvPicPr>
          <p:nvPr/>
        </p:nvPicPr>
        <p:blipFill rotWithShape="1">
          <a:blip r:embed="rId2"/>
          <a:srcRect l="1837" t="10518" b="28561"/>
          <a:stretch/>
        </p:blipFill>
        <p:spPr>
          <a:xfrm>
            <a:off x="-65316" y="0"/>
            <a:ext cx="11968065" cy="3032449"/>
          </a:xfrm>
          <a:prstGeom prst="rect">
            <a:avLst/>
          </a:prstGeom>
        </p:spPr>
      </p:pic>
      <p:pic>
        <p:nvPicPr>
          <p:cNvPr id="10" name="Picture 9">
            <a:extLst>
              <a:ext uri="{FF2B5EF4-FFF2-40B4-BE49-F238E27FC236}">
                <a16:creationId xmlns:a16="http://schemas.microsoft.com/office/drawing/2014/main" id="{41400C8A-CC3E-6BA5-EBB5-A97B90538212}"/>
              </a:ext>
            </a:extLst>
          </p:cNvPr>
          <p:cNvPicPr>
            <a:picLocks noChangeAspect="1"/>
          </p:cNvPicPr>
          <p:nvPr/>
        </p:nvPicPr>
        <p:blipFill>
          <a:blip r:embed="rId3"/>
          <a:stretch>
            <a:fillRect/>
          </a:stretch>
        </p:blipFill>
        <p:spPr>
          <a:xfrm>
            <a:off x="617682" y="3965978"/>
            <a:ext cx="9854779" cy="1802523"/>
          </a:xfrm>
          <a:prstGeom prst="rect">
            <a:avLst/>
          </a:prstGeom>
        </p:spPr>
      </p:pic>
    </p:spTree>
    <p:extLst>
      <p:ext uri="{BB962C8B-B14F-4D97-AF65-F5344CB8AC3E}">
        <p14:creationId xmlns:p14="http://schemas.microsoft.com/office/powerpoint/2010/main" val="33338492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B3CFBC-3A32-1059-2FFE-797DC7DC0E38}"/>
              </a:ext>
            </a:extLst>
          </p:cNvPr>
          <p:cNvSpPr>
            <a:spLocks noGrp="1"/>
          </p:cNvSpPr>
          <p:nvPr>
            <p:ph type="sldNum" sz="quarter" idx="12"/>
          </p:nvPr>
        </p:nvSpPr>
        <p:spPr/>
        <p:txBody>
          <a:bodyPr/>
          <a:lstStyle/>
          <a:p>
            <a:fld id="{2E02360C-A40E-417E-BD28-40AAEF0DDC85}" type="slidenum">
              <a:rPr lang="en-US" smtClean="0"/>
              <a:t>32</a:t>
            </a:fld>
            <a:endParaRPr lang="en-US"/>
          </a:p>
        </p:txBody>
      </p:sp>
      <p:pic>
        <p:nvPicPr>
          <p:cNvPr id="5" name="Picture 4">
            <a:extLst>
              <a:ext uri="{FF2B5EF4-FFF2-40B4-BE49-F238E27FC236}">
                <a16:creationId xmlns:a16="http://schemas.microsoft.com/office/drawing/2014/main" id="{27D83441-002D-626C-8C4B-5B8A0BBF5686}"/>
              </a:ext>
            </a:extLst>
          </p:cNvPr>
          <p:cNvPicPr>
            <a:picLocks noChangeAspect="1"/>
          </p:cNvPicPr>
          <p:nvPr/>
        </p:nvPicPr>
        <p:blipFill>
          <a:blip r:embed="rId2"/>
          <a:stretch>
            <a:fillRect/>
          </a:stretch>
        </p:blipFill>
        <p:spPr>
          <a:xfrm>
            <a:off x="65833" y="1191921"/>
            <a:ext cx="5914060" cy="5529554"/>
          </a:xfrm>
          <a:prstGeom prst="rect">
            <a:avLst/>
          </a:prstGeom>
        </p:spPr>
      </p:pic>
      <p:pic>
        <p:nvPicPr>
          <p:cNvPr id="7" name="Picture 6">
            <a:extLst>
              <a:ext uri="{FF2B5EF4-FFF2-40B4-BE49-F238E27FC236}">
                <a16:creationId xmlns:a16="http://schemas.microsoft.com/office/drawing/2014/main" id="{08D4C716-6306-452E-51CC-E7387A9E4AF0}"/>
              </a:ext>
            </a:extLst>
          </p:cNvPr>
          <p:cNvPicPr>
            <a:picLocks noChangeAspect="1"/>
          </p:cNvPicPr>
          <p:nvPr/>
        </p:nvPicPr>
        <p:blipFill>
          <a:blip r:embed="rId3"/>
          <a:stretch>
            <a:fillRect/>
          </a:stretch>
        </p:blipFill>
        <p:spPr>
          <a:xfrm>
            <a:off x="6096000" y="1085523"/>
            <a:ext cx="6030167" cy="2343477"/>
          </a:xfrm>
          <a:prstGeom prst="rect">
            <a:avLst/>
          </a:prstGeom>
        </p:spPr>
      </p:pic>
      <p:pic>
        <p:nvPicPr>
          <p:cNvPr id="10" name="Picture 9">
            <a:extLst>
              <a:ext uri="{FF2B5EF4-FFF2-40B4-BE49-F238E27FC236}">
                <a16:creationId xmlns:a16="http://schemas.microsoft.com/office/drawing/2014/main" id="{CB5EFC6B-F5C4-1BCE-615E-1295795436C4}"/>
              </a:ext>
            </a:extLst>
          </p:cNvPr>
          <p:cNvPicPr>
            <a:picLocks noChangeAspect="1"/>
          </p:cNvPicPr>
          <p:nvPr/>
        </p:nvPicPr>
        <p:blipFill>
          <a:blip r:embed="rId4"/>
          <a:stretch>
            <a:fillRect/>
          </a:stretch>
        </p:blipFill>
        <p:spPr>
          <a:xfrm>
            <a:off x="0" y="-76174"/>
            <a:ext cx="6449325" cy="1076475"/>
          </a:xfrm>
          <a:prstGeom prst="rect">
            <a:avLst/>
          </a:prstGeom>
        </p:spPr>
      </p:pic>
    </p:spTree>
    <p:extLst>
      <p:ext uri="{BB962C8B-B14F-4D97-AF65-F5344CB8AC3E}">
        <p14:creationId xmlns:p14="http://schemas.microsoft.com/office/powerpoint/2010/main" val="6258919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8FFC-1E95-4ADF-FFFA-B859CFDD45D2}"/>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Prerequisite</a:t>
            </a:r>
          </a:p>
        </p:txBody>
      </p:sp>
      <p:sp>
        <p:nvSpPr>
          <p:cNvPr id="4" name="Isosceles Triangle 3">
            <a:extLst>
              <a:ext uri="{FF2B5EF4-FFF2-40B4-BE49-F238E27FC236}">
                <a16:creationId xmlns:a16="http://schemas.microsoft.com/office/drawing/2014/main" id="{BCE51E07-75B2-96EA-543F-366D631047FC}"/>
              </a:ext>
            </a:extLst>
          </p:cNvPr>
          <p:cNvSpPr/>
          <p:nvPr/>
        </p:nvSpPr>
        <p:spPr>
          <a:xfrm>
            <a:off x="0" y="5628968"/>
            <a:ext cx="3928972" cy="1229032"/>
          </a:xfrm>
          <a:custGeom>
            <a:avLst/>
            <a:gdLst>
              <a:gd name="connsiteX0" fmla="*/ 0 w 7851059"/>
              <a:gd name="connsiteY0" fmla="*/ 1229032 h 1229032"/>
              <a:gd name="connsiteX1" fmla="*/ 3925530 w 7851059"/>
              <a:gd name="connsiteY1" fmla="*/ 0 h 1229032"/>
              <a:gd name="connsiteX2" fmla="*/ 7851059 w 7851059"/>
              <a:gd name="connsiteY2" fmla="*/ 1229032 h 1229032"/>
              <a:gd name="connsiteX3" fmla="*/ 0 w 7851059"/>
              <a:gd name="connsiteY3" fmla="*/ 1229032 h 1229032"/>
              <a:gd name="connsiteX0" fmla="*/ 0 w 3947652"/>
              <a:gd name="connsiteY0" fmla="*/ 1258529 h 1258529"/>
              <a:gd name="connsiteX1" fmla="*/ 22123 w 3947652"/>
              <a:gd name="connsiteY1" fmla="*/ 0 h 1258529"/>
              <a:gd name="connsiteX2" fmla="*/ 3947652 w 3947652"/>
              <a:gd name="connsiteY2" fmla="*/ 1229032 h 1258529"/>
              <a:gd name="connsiteX3" fmla="*/ 0 w 3947652"/>
              <a:gd name="connsiteY3" fmla="*/ 1258529 h 1258529"/>
              <a:gd name="connsiteX0" fmla="*/ 27038 w 3925529"/>
              <a:gd name="connsiteY0" fmla="*/ 1189703 h 1229032"/>
              <a:gd name="connsiteX1" fmla="*/ 0 w 3925529"/>
              <a:gd name="connsiteY1" fmla="*/ 0 h 1229032"/>
              <a:gd name="connsiteX2" fmla="*/ 3925529 w 3925529"/>
              <a:gd name="connsiteY2" fmla="*/ 1229032 h 1229032"/>
              <a:gd name="connsiteX3" fmla="*/ 27038 w 3925529"/>
              <a:gd name="connsiteY3" fmla="*/ 1189703 h 1229032"/>
              <a:gd name="connsiteX0" fmla="*/ 0 w 3977149"/>
              <a:gd name="connsiteY0" fmla="*/ 1189703 h 1229032"/>
              <a:gd name="connsiteX1" fmla="*/ 51620 w 3977149"/>
              <a:gd name="connsiteY1" fmla="*/ 0 h 1229032"/>
              <a:gd name="connsiteX2" fmla="*/ 3977149 w 3977149"/>
              <a:gd name="connsiteY2" fmla="*/ 1229032 h 1229032"/>
              <a:gd name="connsiteX3" fmla="*/ 0 w 3977149"/>
              <a:gd name="connsiteY3" fmla="*/ 1189703 h 1229032"/>
              <a:gd name="connsiteX0" fmla="*/ 27038 w 3925529"/>
              <a:gd name="connsiteY0" fmla="*/ 1199535 h 1229032"/>
              <a:gd name="connsiteX1" fmla="*/ 0 w 3925529"/>
              <a:gd name="connsiteY1" fmla="*/ 0 h 1229032"/>
              <a:gd name="connsiteX2" fmla="*/ 3925529 w 3925529"/>
              <a:gd name="connsiteY2" fmla="*/ 1229032 h 1229032"/>
              <a:gd name="connsiteX3" fmla="*/ 27038 w 3925529"/>
              <a:gd name="connsiteY3" fmla="*/ 1199535 h 1229032"/>
              <a:gd name="connsiteX0" fmla="*/ 0 w 3928971"/>
              <a:gd name="connsiteY0" fmla="*/ 1199535 h 1229032"/>
              <a:gd name="connsiteX1" fmla="*/ 3442 w 3928971"/>
              <a:gd name="connsiteY1" fmla="*/ 0 h 1229032"/>
              <a:gd name="connsiteX2" fmla="*/ 3928971 w 3928971"/>
              <a:gd name="connsiteY2" fmla="*/ 1229032 h 1229032"/>
              <a:gd name="connsiteX3" fmla="*/ 0 w 3928971"/>
              <a:gd name="connsiteY3" fmla="*/ 1199535 h 1229032"/>
              <a:gd name="connsiteX0" fmla="*/ 0 w 3928971"/>
              <a:gd name="connsiteY0" fmla="*/ 1106938 h 1229032"/>
              <a:gd name="connsiteX1" fmla="*/ 3442 w 3928971"/>
              <a:gd name="connsiteY1" fmla="*/ 0 h 1229032"/>
              <a:gd name="connsiteX2" fmla="*/ 3928971 w 3928971"/>
              <a:gd name="connsiteY2" fmla="*/ 1229032 h 1229032"/>
              <a:gd name="connsiteX3" fmla="*/ 0 w 3928971"/>
              <a:gd name="connsiteY3" fmla="*/ 1106938 h 1229032"/>
              <a:gd name="connsiteX0" fmla="*/ 0 w 3938804"/>
              <a:gd name="connsiteY0" fmla="*/ 1175764 h 1229032"/>
              <a:gd name="connsiteX1" fmla="*/ 13275 w 3938804"/>
              <a:gd name="connsiteY1" fmla="*/ 0 h 1229032"/>
              <a:gd name="connsiteX2" fmla="*/ 3938804 w 3938804"/>
              <a:gd name="connsiteY2" fmla="*/ 1229032 h 1229032"/>
              <a:gd name="connsiteX3" fmla="*/ 0 w 3938804"/>
              <a:gd name="connsiteY3" fmla="*/ 1175764 h 1229032"/>
              <a:gd name="connsiteX0" fmla="*/ 0 w 3928972"/>
              <a:gd name="connsiteY0" fmla="*/ 1215093 h 1229032"/>
              <a:gd name="connsiteX1" fmla="*/ 3443 w 3928972"/>
              <a:gd name="connsiteY1" fmla="*/ 0 h 1229032"/>
              <a:gd name="connsiteX2" fmla="*/ 3928972 w 3928972"/>
              <a:gd name="connsiteY2" fmla="*/ 1229032 h 1229032"/>
              <a:gd name="connsiteX3" fmla="*/ 0 w 3928972"/>
              <a:gd name="connsiteY3" fmla="*/ 1215093 h 1229032"/>
            </a:gdLst>
            <a:ahLst/>
            <a:cxnLst>
              <a:cxn ang="0">
                <a:pos x="connsiteX0" y="connsiteY0"/>
              </a:cxn>
              <a:cxn ang="0">
                <a:pos x="connsiteX1" y="connsiteY1"/>
              </a:cxn>
              <a:cxn ang="0">
                <a:pos x="connsiteX2" y="connsiteY2"/>
              </a:cxn>
              <a:cxn ang="0">
                <a:pos x="connsiteX3" y="connsiteY3"/>
              </a:cxn>
            </a:cxnLst>
            <a:rect l="l" t="t" r="r" b="b"/>
            <a:pathLst>
              <a:path w="3928972" h="1229032">
                <a:moveTo>
                  <a:pt x="0" y="1215093"/>
                </a:moveTo>
                <a:cubicBezTo>
                  <a:pt x="1147" y="815248"/>
                  <a:pt x="2296" y="399845"/>
                  <a:pt x="3443" y="0"/>
                </a:cubicBezTo>
                <a:lnTo>
                  <a:pt x="3928972" y="1229032"/>
                </a:lnTo>
                <a:lnTo>
                  <a:pt x="0" y="1215093"/>
                </a:lnTo>
                <a:close/>
              </a:path>
            </a:pathLst>
          </a:cu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0C0D5418-603E-9966-ADA5-C30CF0717DAF}"/>
              </a:ext>
            </a:extLst>
          </p:cNvPr>
          <p:cNvGrpSpPr/>
          <p:nvPr/>
        </p:nvGrpSpPr>
        <p:grpSpPr>
          <a:xfrm>
            <a:off x="1681315" y="1393723"/>
            <a:ext cx="8829367" cy="2035277"/>
            <a:chOff x="904568" y="2384641"/>
            <a:chExt cx="8829367" cy="2035277"/>
          </a:xfrm>
        </p:grpSpPr>
        <p:sp>
          <p:nvSpPr>
            <p:cNvPr id="3" name="TextBox 2">
              <a:extLst>
                <a:ext uri="{FF2B5EF4-FFF2-40B4-BE49-F238E27FC236}">
                  <a16:creationId xmlns:a16="http://schemas.microsoft.com/office/drawing/2014/main" id="{64EBC373-44F1-A9F2-BAC1-73471A8FB825}"/>
                </a:ext>
              </a:extLst>
            </p:cNvPr>
            <p:cNvSpPr txBox="1"/>
            <p:nvPr/>
          </p:nvSpPr>
          <p:spPr>
            <a:xfrm>
              <a:off x="1273941" y="3043476"/>
              <a:ext cx="7708585" cy="1305165"/>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sz="2800">
                  <a:latin typeface="Arial" panose="020B0604020202020204" pitchFamily="34" charset="0"/>
                  <a:cs typeface="Arial" panose="020B0604020202020204" pitchFamily="34" charset="0"/>
                </a:rPr>
                <a:t>Adminstrator account: Pham Nguyen Hai Anh</a:t>
              </a:r>
            </a:p>
            <a:p>
              <a:pPr marL="285750" indent="-285750">
                <a:lnSpc>
                  <a:spcPct val="150000"/>
                </a:lnSpc>
                <a:buFont typeface="Arial" panose="020B0604020202020204" pitchFamily="34" charset="0"/>
                <a:buChar char="•"/>
              </a:pPr>
              <a:r>
                <a:rPr lang="en-US" sz="2800">
                  <a:latin typeface="Arial" panose="020B0604020202020204" pitchFamily="34" charset="0"/>
                  <a:cs typeface="Arial" panose="020B0604020202020204" pitchFamily="34" charset="0"/>
                </a:rPr>
                <a:t>Member account: Anh Pham</a:t>
              </a:r>
            </a:p>
          </p:txBody>
        </p:sp>
        <p:sp>
          <p:nvSpPr>
            <p:cNvPr id="5" name="Rectangle 4">
              <a:extLst>
                <a:ext uri="{FF2B5EF4-FFF2-40B4-BE49-F238E27FC236}">
                  <a16:creationId xmlns:a16="http://schemas.microsoft.com/office/drawing/2014/main" id="{0A96C6EC-0B48-9C31-9B32-973A07DD99CD}"/>
                </a:ext>
              </a:extLst>
            </p:cNvPr>
            <p:cNvSpPr/>
            <p:nvPr/>
          </p:nvSpPr>
          <p:spPr>
            <a:xfrm>
              <a:off x="904568" y="2384641"/>
              <a:ext cx="8829367" cy="2035277"/>
            </a:xfrm>
            <a:prstGeom prst="rect">
              <a:avLst/>
            </a:prstGeom>
            <a:noFill/>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6" name="TextBox 5">
              <a:extLst>
                <a:ext uri="{FF2B5EF4-FFF2-40B4-BE49-F238E27FC236}">
                  <a16:creationId xmlns:a16="http://schemas.microsoft.com/office/drawing/2014/main" id="{5610CBCD-D5A5-0E36-C2C4-6AEAED22BA26}"/>
                </a:ext>
              </a:extLst>
            </p:cNvPr>
            <p:cNvSpPr txBox="1"/>
            <p:nvPr/>
          </p:nvSpPr>
          <p:spPr>
            <a:xfrm>
              <a:off x="904568" y="2384641"/>
              <a:ext cx="3127266" cy="65883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lnSpc>
                  <a:spcPct val="150000"/>
                </a:lnSpc>
              </a:pPr>
              <a:r>
                <a:rPr lang="en-US" sz="2800">
                  <a:latin typeface="Arial" panose="020B0604020202020204" pitchFamily="34" charset="0"/>
                  <a:cs typeface="Arial" panose="020B0604020202020204" pitchFamily="34" charset="0"/>
                </a:rPr>
                <a:t>AWS Organization</a:t>
              </a:r>
            </a:p>
          </p:txBody>
        </p:sp>
      </p:grpSp>
      <p:sp>
        <p:nvSpPr>
          <p:cNvPr id="8" name="TextBox 7">
            <a:extLst>
              <a:ext uri="{FF2B5EF4-FFF2-40B4-BE49-F238E27FC236}">
                <a16:creationId xmlns:a16="http://schemas.microsoft.com/office/drawing/2014/main" id="{EDD181D8-9E56-FD1B-BADF-844515FB6B8C}"/>
              </a:ext>
            </a:extLst>
          </p:cNvPr>
          <p:cNvSpPr txBox="1"/>
          <p:nvPr/>
        </p:nvSpPr>
        <p:spPr>
          <a:xfrm>
            <a:off x="1601436" y="3512781"/>
            <a:ext cx="7195624" cy="1951496"/>
          </a:xfrm>
          <a:prstGeom prst="rect">
            <a:avLst/>
          </a:prstGeom>
          <a:noFill/>
        </p:spPr>
        <p:txBody>
          <a:bodyPr wrap="none" rtlCol="0">
            <a:spAutoFit/>
          </a:bodyPr>
          <a:lstStyle/>
          <a:p>
            <a:pPr>
              <a:lnSpc>
                <a:spcPct val="150000"/>
              </a:lnSpc>
            </a:pPr>
            <a:r>
              <a:rPr lang="en-US" sz="2800">
                <a:latin typeface="Arial" panose="020B0604020202020204" pitchFamily="34" charset="0"/>
                <a:cs typeface="Arial" panose="020B0604020202020204" pitchFamily="34" charset="0"/>
              </a:rPr>
              <a:t>Enable:</a:t>
            </a:r>
          </a:p>
          <a:p>
            <a:pPr marL="285750" indent="-285750">
              <a:lnSpc>
                <a:spcPct val="150000"/>
              </a:lnSpc>
              <a:buFont typeface="Arial" panose="020B0604020202020204" pitchFamily="34" charset="0"/>
              <a:buChar char="•"/>
            </a:pPr>
            <a:r>
              <a:rPr lang="en-US" sz="2800">
                <a:latin typeface="Arial" panose="020B0604020202020204" pitchFamily="34" charset="0"/>
                <a:cs typeface="Arial" panose="020B0604020202020204" pitchFamily="34" charset="0"/>
              </a:rPr>
              <a:t>Required: AWS Security Hub, AWS Config</a:t>
            </a:r>
          </a:p>
          <a:p>
            <a:pPr marL="285750" indent="-285750">
              <a:lnSpc>
                <a:spcPct val="150000"/>
              </a:lnSpc>
              <a:buFont typeface="Arial" panose="020B0604020202020204" pitchFamily="34" charset="0"/>
              <a:buChar char="•"/>
            </a:pPr>
            <a:r>
              <a:rPr lang="en-US" sz="2800">
                <a:latin typeface="Arial" panose="020B0604020202020204" pitchFamily="34" charset="0"/>
                <a:cs typeface="Arial" panose="020B0604020202020204" pitchFamily="34" charset="0"/>
              </a:rPr>
              <a:t>Optional: AWS GuardDuty, AWS WAF</a:t>
            </a:r>
          </a:p>
        </p:txBody>
      </p:sp>
      <p:sp>
        <p:nvSpPr>
          <p:cNvPr id="9" name="Slide Number Placeholder 8">
            <a:extLst>
              <a:ext uri="{FF2B5EF4-FFF2-40B4-BE49-F238E27FC236}">
                <a16:creationId xmlns:a16="http://schemas.microsoft.com/office/drawing/2014/main" id="{99A3E542-7CF8-1AC2-363E-BF5D82D0D7BD}"/>
              </a:ext>
            </a:extLst>
          </p:cNvPr>
          <p:cNvSpPr>
            <a:spLocks noGrp="1"/>
          </p:cNvSpPr>
          <p:nvPr>
            <p:ph type="sldNum" sz="quarter" idx="12"/>
          </p:nvPr>
        </p:nvSpPr>
        <p:spPr/>
        <p:txBody>
          <a:bodyPr/>
          <a:lstStyle/>
          <a:p>
            <a:fld id="{2E02360C-A40E-417E-BD28-40AAEF0DDC85}" type="slidenum">
              <a:rPr lang="en-US" smtClean="0"/>
              <a:t>33</a:t>
            </a:fld>
            <a:endParaRPr lang="en-US"/>
          </a:p>
        </p:txBody>
      </p:sp>
    </p:spTree>
    <p:extLst>
      <p:ext uri="{BB962C8B-B14F-4D97-AF65-F5344CB8AC3E}">
        <p14:creationId xmlns:p14="http://schemas.microsoft.com/office/powerpoint/2010/main" val="2112101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E343D5-05E6-79C3-CC3F-2B72E445D570}"/>
              </a:ext>
            </a:extLst>
          </p:cNvPr>
          <p:cNvSpPr>
            <a:spLocks noGrp="1"/>
          </p:cNvSpPr>
          <p:nvPr>
            <p:ph type="sldNum" sz="quarter" idx="12"/>
          </p:nvPr>
        </p:nvSpPr>
        <p:spPr/>
        <p:txBody>
          <a:bodyPr/>
          <a:lstStyle/>
          <a:p>
            <a:fld id="{2E02360C-A40E-417E-BD28-40AAEF0DDC85}" type="slidenum">
              <a:rPr lang="en-US" smtClean="0"/>
              <a:t>34</a:t>
            </a:fld>
            <a:endParaRPr lang="en-US"/>
          </a:p>
        </p:txBody>
      </p:sp>
      <p:pic>
        <p:nvPicPr>
          <p:cNvPr id="4" name="Picture 3">
            <a:extLst>
              <a:ext uri="{FF2B5EF4-FFF2-40B4-BE49-F238E27FC236}">
                <a16:creationId xmlns:a16="http://schemas.microsoft.com/office/drawing/2014/main" id="{4CC98081-9C38-605B-3491-CBEACB0295C7}"/>
              </a:ext>
            </a:extLst>
          </p:cNvPr>
          <p:cNvPicPr>
            <a:picLocks noChangeAspect="1"/>
          </p:cNvPicPr>
          <p:nvPr/>
        </p:nvPicPr>
        <p:blipFill>
          <a:blip r:embed="rId2"/>
          <a:stretch>
            <a:fillRect/>
          </a:stretch>
        </p:blipFill>
        <p:spPr>
          <a:xfrm>
            <a:off x="0" y="691784"/>
            <a:ext cx="12192000" cy="6166216"/>
          </a:xfrm>
          <a:prstGeom prst="rect">
            <a:avLst/>
          </a:prstGeom>
        </p:spPr>
      </p:pic>
      <p:sp>
        <p:nvSpPr>
          <p:cNvPr id="5" name="Title 1">
            <a:extLst>
              <a:ext uri="{FF2B5EF4-FFF2-40B4-BE49-F238E27FC236}">
                <a16:creationId xmlns:a16="http://schemas.microsoft.com/office/drawing/2014/main" id="{FA0FEE6A-3064-7B82-2A5F-1BDF73441A4A}"/>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Behind the scene - Orchestrator</a:t>
            </a:r>
          </a:p>
        </p:txBody>
      </p:sp>
    </p:spTree>
    <p:extLst>
      <p:ext uri="{BB962C8B-B14F-4D97-AF65-F5344CB8AC3E}">
        <p14:creationId xmlns:p14="http://schemas.microsoft.com/office/powerpoint/2010/main" val="7249513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998993-7A7C-B889-BA88-37DD61CB7A6A}"/>
              </a:ext>
            </a:extLst>
          </p:cNvPr>
          <p:cNvSpPr txBox="1">
            <a:spLocks/>
          </p:cNvSpPr>
          <p:nvPr/>
        </p:nvSpPr>
        <p:spPr>
          <a:xfrm>
            <a:off x="0" y="3185652"/>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DEMO</a:t>
            </a:r>
          </a:p>
        </p:txBody>
      </p:sp>
      <p:sp>
        <p:nvSpPr>
          <p:cNvPr id="2" name="Slide Number Placeholder 1">
            <a:extLst>
              <a:ext uri="{FF2B5EF4-FFF2-40B4-BE49-F238E27FC236}">
                <a16:creationId xmlns:a16="http://schemas.microsoft.com/office/drawing/2014/main" id="{BAEC89F2-FD76-B440-5E2F-97034564736C}"/>
              </a:ext>
            </a:extLst>
          </p:cNvPr>
          <p:cNvSpPr>
            <a:spLocks noGrp="1"/>
          </p:cNvSpPr>
          <p:nvPr>
            <p:ph type="sldNum" sz="quarter" idx="12"/>
          </p:nvPr>
        </p:nvSpPr>
        <p:spPr/>
        <p:txBody>
          <a:bodyPr/>
          <a:lstStyle/>
          <a:p>
            <a:fld id="{2E02360C-A40E-417E-BD28-40AAEF0DDC85}" type="slidenum">
              <a:rPr lang="en-US" smtClean="0"/>
              <a:t>35</a:t>
            </a:fld>
            <a:endParaRPr lang="en-US"/>
          </a:p>
        </p:txBody>
      </p:sp>
      <p:sp>
        <p:nvSpPr>
          <p:cNvPr id="3" name="TextBox 2">
            <a:extLst>
              <a:ext uri="{FF2B5EF4-FFF2-40B4-BE49-F238E27FC236}">
                <a16:creationId xmlns:a16="http://schemas.microsoft.com/office/drawing/2014/main" id="{2BBA1B77-43C8-429F-09A3-837ED9EBAEE9}"/>
              </a:ext>
            </a:extLst>
          </p:cNvPr>
          <p:cNvSpPr txBox="1"/>
          <p:nvPr/>
        </p:nvSpPr>
        <p:spPr>
          <a:xfrm>
            <a:off x="238764" y="3880819"/>
            <a:ext cx="11714471" cy="785343"/>
          </a:xfrm>
          <a:prstGeom prst="rect">
            <a:avLst/>
          </a:prstGeom>
          <a:noFill/>
        </p:spPr>
        <p:txBody>
          <a:bodyPr wrap="square" rtlCol="0">
            <a:spAutoFit/>
          </a:bodyPr>
          <a:lstStyle/>
          <a:p>
            <a:pPr algn="ctr">
              <a:lnSpc>
                <a:spcPct val="150000"/>
              </a:lnSpc>
            </a:pPr>
            <a:r>
              <a:rPr lang="en-US" sz="1600">
                <a:latin typeface="Arial" panose="020B0604020202020204" pitchFamily="34" charset="0"/>
                <a:cs typeface="Arial" panose="020B0604020202020204" pitchFamily="34" charset="0"/>
                <a:hlinkClick r:id="rId2"/>
              </a:rPr>
              <a:t>https://www.youtube.com/playlist?list=PL7IdJecfX87jHfO43NYd6MXL8mBYWBAIf</a:t>
            </a:r>
            <a:endParaRPr lang="en-US" sz="1600">
              <a:latin typeface="Arial" panose="020B0604020202020204" pitchFamily="34" charset="0"/>
              <a:cs typeface="Arial" panose="020B0604020202020204" pitchFamily="34" charset="0"/>
            </a:endParaRPr>
          </a:p>
          <a:p>
            <a:pPr algn="ctr">
              <a:lnSpc>
                <a:spcPct val="150000"/>
              </a:lnSpc>
            </a:pPr>
            <a:endParaRPr lang="en-US" sz="16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37491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998993-7A7C-B889-BA88-37DD61CB7A6A}"/>
              </a:ext>
            </a:extLst>
          </p:cNvPr>
          <p:cNvSpPr txBox="1">
            <a:spLocks/>
          </p:cNvSpPr>
          <p:nvPr/>
        </p:nvSpPr>
        <p:spPr>
          <a:xfrm>
            <a:off x="0" y="0"/>
            <a:ext cx="12192000" cy="695167"/>
          </a:xfrm>
          <a:prstGeom prst="rect">
            <a:avLst/>
          </a:prstGeom>
          <a:solidFill>
            <a:srgbClr val="0E50B2"/>
          </a:solidFill>
        </p:spPr>
        <p:txBody>
          <a:bodyPr lIns="91440" tIns="45720" rIns="91440" bIns="4572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2800" b="1">
                <a:solidFill>
                  <a:schemeClr val="bg1"/>
                </a:solidFill>
              </a:rPr>
              <a:t>Scenario 1.1: Security groups should not allow ingress from 0.0.0.0/0 to port 22 – in member</a:t>
            </a:r>
          </a:p>
        </p:txBody>
      </p:sp>
      <p:sp>
        <p:nvSpPr>
          <p:cNvPr id="3" name="TextBox 2">
            <a:extLst>
              <a:ext uri="{FF2B5EF4-FFF2-40B4-BE49-F238E27FC236}">
                <a16:creationId xmlns:a16="http://schemas.microsoft.com/office/drawing/2014/main" id="{2C339AC4-1A37-133F-9BC7-215E306DF486}"/>
              </a:ext>
            </a:extLst>
          </p:cNvPr>
          <p:cNvSpPr txBox="1"/>
          <p:nvPr/>
        </p:nvSpPr>
        <p:spPr>
          <a:xfrm>
            <a:off x="221890" y="1202712"/>
            <a:ext cx="11714471" cy="1305165"/>
          </a:xfrm>
          <a:prstGeom prst="rect">
            <a:avLst/>
          </a:prstGeom>
          <a:noFill/>
        </p:spPr>
        <p:txBody>
          <a:bodyPr wrap="square" rtlCol="0">
            <a:spAutoFit/>
          </a:bodyPr>
          <a:lstStyle/>
          <a:p>
            <a:pPr>
              <a:lnSpc>
                <a:spcPct val="150000"/>
              </a:lnSpc>
            </a:pPr>
            <a:r>
              <a:rPr lang="en-US" sz="2800">
                <a:latin typeface="Arial" panose="020B0604020202020204" pitchFamily="34" charset="0"/>
                <a:cs typeface="Arial" panose="020B0604020202020204" pitchFamily="34" charset="0"/>
              </a:rPr>
              <a:t>Input: Member creates a security group that opens port 22 for all IPv4</a:t>
            </a:r>
          </a:p>
          <a:p>
            <a:pPr>
              <a:lnSpc>
                <a:spcPct val="150000"/>
              </a:lnSpc>
            </a:pPr>
            <a:r>
              <a:rPr lang="en-US" sz="2800">
                <a:latin typeface="Arial" panose="020B0604020202020204" pitchFamily="34" charset="0"/>
                <a:cs typeface="Arial" panose="020B0604020202020204" pitchFamily="34" charset="0"/>
              </a:rPr>
              <a:t>=&gt; violate control EC2.13</a:t>
            </a:r>
          </a:p>
        </p:txBody>
      </p:sp>
      <p:sp>
        <p:nvSpPr>
          <p:cNvPr id="4" name="TextBox 3">
            <a:extLst>
              <a:ext uri="{FF2B5EF4-FFF2-40B4-BE49-F238E27FC236}">
                <a16:creationId xmlns:a16="http://schemas.microsoft.com/office/drawing/2014/main" id="{9614AC4D-8914-3AC3-6D56-D7781A56014F}"/>
              </a:ext>
            </a:extLst>
          </p:cNvPr>
          <p:cNvSpPr txBox="1"/>
          <p:nvPr/>
        </p:nvSpPr>
        <p:spPr>
          <a:xfrm>
            <a:off x="221889" y="3374376"/>
            <a:ext cx="11714471" cy="2597827"/>
          </a:xfrm>
          <a:prstGeom prst="rect">
            <a:avLst/>
          </a:prstGeom>
          <a:noFill/>
        </p:spPr>
        <p:txBody>
          <a:bodyPr wrap="square" rtlCol="0">
            <a:spAutoFit/>
          </a:bodyPr>
          <a:lstStyle/>
          <a:p>
            <a:pPr>
              <a:lnSpc>
                <a:spcPct val="150000"/>
              </a:lnSpc>
            </a:pPr>
            <a:r>
              <a:rPr lang="en-US" sz="2800">
                <a:latin typeface="Arial" panose="020B0604020202020204" pitchFamily="34" charset="0"/>
                <a:cs typeface="Arial" panose="020B0604020202020204" pitchFamily="34" charset="0"/>
              </a:rPr>
              <a:t>Output: </a:t>
            </a:r>
          </a:p>
          <a:p>
            <a:pPr marL="457200" indent="-457200">
              <a:lnSpc>
                <a:spcPct val="150000"/>
              </a:lnSpc>
              <a:buFontTx/>
              <a:buChar char="-"/>
            </a:pPr>
            <a:r>
              <a:rPr lang="en-US" sz="2800">
                <a:latin typeface="Arial" panose="020B0604020202020204" pitchFamily="34" charset="0"/>
                <a:cs typeface="Arial" panose="020B0604020202020204" pitchFamily="34" charset="0"/>
              </a:rPr>
              <a:t>Findings generated in admin-member AWS Security Hub</a:t>
            </a:r>
          </a:p>
          <a:p>
            <a:pPr marL="457200" indent="-457200">
              <a:lnSpc>
                <a:spcPct val="150000"/>
              </a:lnSpc>
              <a:buFontTx/>
              <a:buChar char="-"/>
            </a:pPr>
            <a:r>
              <a:rPr lang="en-US" sz="2800">
                <a:latin typeface="Arial" panose="020B0604020202020204" pitchFamily="34" charset="0"/>
                <a:cs typeface="Arial" panose="020B0604020202020204" pitchFamily="34" charset="0"/>
              </a:rPr>
              <a:t>Remediation status notification to mail </a:t>
            </a:r>
          </a:p>
          <a:p>
            <a:pPr marL="457200" indent="-457200">
              <a:lnSpc>
                <a:spcPct val="150000"/>
              </a:lnSpc>
              <a:buFontTx/>
              <a:buChar char="-"/>
            </a:pPr>
            <a:r>
              <a:rPr lang="en-US" sz="2800">
                <a:latin typeface="Arial" panose="020B0604020202020204" pitchFamily="34" charset="0"/>
                <a:cs typeface="Arial" panose="020B0604020202020204" pitchFamily="34" charset="0"/>
              </a:rPr>
              <a:t>Successfull automated remediation</a:t>
            </a:r>
          </a:p>
        </p:txBody>
      </p:sp>
      <p:sp>
        <p:nvSpPr>
          <p:cNvPr id="5" name="TextBox 4">
            <a:extLst>
              <a:ext uri="{FF2B5EF4-FFF2-40B4-BE49-F238E27FC236}">
                <a16:creationId xmlns:a16="http://schemas.microsoft.com/office/drawing/2014/main" id="{E43894B6-D90E-0201-77AC-4A7F925F3FD9}"/>
              </a:ext>
            </a:extLst>
          </p:cNvPr>
          <p:cNvSpPr txBox="1"/>
          <p:nvPr/>
        </p:nvSpPr>
        <p:spPr>
          <a:xfrm>
            <a:off x="238764" y="2611709"/>
            <a:ext cx="11714471" cy="658835"/>
          </a:xfrm>
          <a:prstGeom prst="rect">
            <a:avLst/>
          </a:prstGeom>
          <a:noFill/>
        </p:spPr>
        <p:txBody>
          <a:bodyPr wrap="square" rtlCol="0">
            <a:spAutoFit/>
          </a:bodyPr>
          <a:lstStyle/>
          <a:p>
            <a:pPr>
              <a:lnSpc>
                <a:spcPct val="150000"/>
              </a:lnSpc>
            </a:pPr>
            <a:r>
              <a:rPr lang="en-US" sz="2800">
                <a:latin typeface="Arial" panose="020B0604020202020204" pitchFamily="34" charset="0"/>
                <a:cs typeface="Arial" panose="020B0604020202020204" pitchFamily="34" charset="0"/>
              </a:rPr>
              <a:t>Acion: Monitor &amp; remediate</a:t>
            </a:r>
          </a:p>
        </p:txBody>
      </p:sp>
      <p:sp>
        <p:nvSpPr>
          <p:cNvPr id="2" name="Slide Number Placeholder 1">
            <a:extLst>
              <a:ext uri="{FF2B5EF4-FFF2-40B4-BE49-F238E27FC236}">
                <a16:creationId xmlns:a16="http://schemas.microsoft.com/office/drawing/2014/main" id="{47E7A3F6-A937-CD8D-B39C-2534B67B7C93}"/>
              </a:ext>
            </a:extLst>
          </p:cNvPr>
          <p:cNvSpPr>
            <a:spLocks noGrp="1"/>
          </p:cNvSpPr>
          <p:nvPr>
            <p:ph type="sldNum" sz="quarter" idx="12"/>
          </p:nvPr>
        </p:nvSpPr>
        <p:spPr/>
        <p:txBody>
          <a:bodyPr/>
          <a:lstStyle/>
          <a:p>
            <a:fld id="{2E02360C-A40E-417E-BD28-40AAEF0DDC85}" type="slidenum">
              <a:rPr lang="en-US" smtClean="0"/>
              <a:t>36</a:t>
            </a:fld>
            <a:endParaRPr lang="en-US"/>
          </a:p>
        </p:txBody>
      </p:sp>
    </p:spTree>
    <p:extLst>
      <p:ext uri="{BB962C8B-B14F-4D97-AF65-F5344CB8AC3E}">
        <p14:creationId xmlns:p14="http://schemas.microsoft.com/office/powerpoint/2010/main" val="18015121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430971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998993-7A7C-B889-BA88-37DD61CB7A6A}"/>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Scenario 1.2 – Deploy in admin</a:t>
            </a:r>
          </a:p>
        </p:txBody>
      </p:sp>
      <p:sp>
        <p:nvSpPr>
          <p:cNvPr id="3" name="TextBox 2">
            <a:extLst>
              <a:ext uri="{FF2B5EF4-FFF2-40B4-BE49-F238E27FC236}">
                <a16:creationId xmlns:a16="http://schemas.microsoft.com/office/drawing/2014/main" id="{F75F6534-CDE2-CB43-5D0B-78EBBE84FDB1}"/>
              </a:ext>
            </a:extLst>
          </p:cNvPr>
          <p:cNvSpPr txBox="1"/>
          <p:nvPr/>
        </p:nvSpPr>
        <p:spPr>
          <a:xfrm>
            <a:off x="221890" y="1202712"/>
            <a:ext cx="11714471" cy="1305165"/>
          </a:xfrm>
          <a:prstGeom prst="rect">
            <a:avLst/>
          </a:prstGeom>
          <a:noFill/>
        </p:spPr>
        <p:txBody>
          <a:bodyPr wrap="square" rtlCol="0">
            <a:spAutoFit/>
          </a:bodyPr>
          <a:lstStyle/>
          <a:p>
            <a:pPr>
              <a:lnSpc>
                <a:spcPct val="150000"/>
              </a:lnSpc>
            </a:pPr>
            <a:r>
              <a:rPr lang="en-US" sz="2800">
                <a:latin typeface="Arial" panose="020B0604020202020204" pitchFamily="34" charset="0"/>
                <a:cs typeface="Arial" panose="020B0604020202020204" pitchFamily="34" charset="0"/>
              </a:rPr>
              <a:t>Input: Admin creates a security group that opens port 22 for all IPv4 </a:t>
            </a:r>
          </a:p>
          <a:p>
            <a:pPr>
              <a:lnSpc>
                <a:spcPct val="150000"/>
              </a:lnSpc>
            </a:pPr>
            <a:r>
              <a:rPr lang="en-US" sz="2800">
                <a:latin typeface="Arial" panose="020B0604020202020204" pitchFamily="34" charset="0"/>
                <a:cs typeface="Arial" panose="020B0604020202020204" pitchFamily="34" charset="0"/>
              </a:rPr>
              <a:t>=&gt; Fail control EC2.13</a:t>
            </a:r>
          </a:p>
        </p:txBody>
      </p:sp>
      <p:sp>
        <p:nvSpPr>
          <p:cNvPr id="4" name="TextBox 3">
            <a:extLst>
              <a:ext uri="{FF2B5EF4-FFF2-40B4-BE49-F238E27FC236}">
                <a16:creationId xmlns:a16="http://schemas.microsoft.com/office/drawing/2014/main" id="{C2C69511-031F-E6BA-17BE-08B331F42094}"/>
              </a:ext>
            </a:extLst>
          </p:cNvPr>
          <p:cNvSpPr txBox="1"/>
          <p:nvPr/>
        </p:nvSpPr>
        <p:spPr>
          <a:xfrm>
            <a:off x="221889" y="3374376"/>
            <a:ext cx="11714471" cy="2597827"/>
          </a:xfrm>
          <a:prstGeom prst="rect">
            <a:avLst/>
          </a:prstGeom>
          <a:noFill/>
        </p:spPr>
        <p:txBody>
          <a:bodyPr wrap="square" rtlCol="0">
            <a:spAutoFit/>
          </a:bodyPr>
          <a:lstStyle/>
          <a:p>
            <a:pPr>
              <a:lnSpc>
                <a:spcPct val="150000"/>
              </a:lnSpc>
            </a:pPr>
            <a:r>
              <a:rPr lang="en-US" sz="2800">
                <a:latin typeface="Arial" panose="020B0604020202020204" pitchFamily="34" charset="0"/>
                <a:cs typeface="Arial" panose="020B0604020202020204" pitchFamily="34" charset="0"/>
              </a:rPr>
              <a:t>Output: </a:t>
            </a:r>
          </a:p>
          <a:p>
            <a:pPr marL="457200" indent="-457200">
              <a:lnSpc>
                <a:spcPct val="150000"/>
              </a:lnSpc>
              <a:buFontTx/>
              <a:buChar char="-"/>
            </a:pPr>
            <a:r>
              <a:rPr lang="en-US" sz="2800">
                <a:latin typeface="Arial" panose="020B0604020202020204" pitchFamily="34" charset="0"/>
                <a:cs typeface="Arial" panose="020B0604020202020204" pitchFamily="34" charset="0"/>
              </a:rPr>
              <a:t>Findings generated in admin AWS Security Hub</a:t>
            </a:r>
          </a:p>
          <a:p>
            <a:pPr marL="457200" indent="-457200">
              <a:lnSpc>
                <a:spcPct val="150000"/>
              </a:lnSpc>
              <a:buFontTx/>
              <a:buChar char="-"/>
            </a:pPr>
            <a:r>
              <a:rPr lang="en-US" sz="2800">
                <a:latin typeface="Arial" panose="020B0604020202020204" pitchFamily="34" charset="0"/>
                <a:cs typeface="Arial" panose="020B0604020202020204" pitchFamily="34" charset="0"/>
              </a:rPr>
              <a:t>Remediation status notification to admin mail </a:t>
            </a:r>
          </a:p>
          <a:p>
            <a:pPr marL="457200" indent="-457200">
              <a:lnSpc>
                <a:spcPct val="150000"/>
              </a:lnSpc>
              <a:buFontTx/>
              <a:buChar char="-"/>
            </a:pPr>
            <a:r>
              <a:rPr lang="en-US" sz="2800">
                <a:latin typeface="Arial" panose="020B0604020202020204" pitchFamily="34" charset="0"/>
                <a:cs typeface="Arial" panose="020B0604020202020204" pitchFamily="34" charset="0"/>
              </a:rPr>
              <a:t>Successfull automated remediation</a:t>
            </a:r>
          </a:p>
        </p:txBody>
      </p:sp>
      <p:sp>
        <p:nvSpPr>
          <p:cNvPr id="5" name="TextBox 4">
            <a:extLst>
              <a:ext uri="{FF2B5EF4-FFF2-40B4-BE49-F238E27FC236}">
                <a16:creationId xmlns:a16="http://schemas.microsoft.com/office/drawing/2014/main" id="{2075DE65-5274-0D91-7762-CD7525927AE1}"/>
              </a:ext>
            </a:extLst>
          </p:cNvPr>
          <p:cNvSpPr txBox="1"/>
          <p:nvPr/>
        </p:nvSpPr>
        <p:spPr>
          <a:xfrm>
            <a:off x="238764" y="2611709"/>
            <a:ext cx="11714471" cy="658835"/>
          </a:xfrm>
          <a:prstGeom prst="rect">
            <a:avLst/>
          </a:prstGeom>
          <a:noFill/>
        </p:spPr>
        <p:txBody>
          <a:bodyPr wrap="square" rtlCol="0">
            <a:spAutoFit/>
          </a:bodyPr>
          <a:lstStyle/>
          <a:p>
            <a:pPr>
              <a:lnSpc>
                <a:spcPct val="150000"/>
              </a:lnSpc>
            </a:pPr>
            <a:r>
              <a:rPr lang="en-US" sz="2800">
                <a:latin typeface="Arial" panose="020B0604020202020204" pitchFamily="34" charset="0"/>
                <a:cs typeface="Arial" panose="020B0604020202020204" pitchFamily="34" charset="0"/>
              </a:rPr>
              <a:t>Acion: Monitor &amp; remediate</a:t>
            </a:r>
          </a:p>
        </p:txBody>
      </p:sp>
      <p:sp>
        <p:nvSpPr>
          <p:cNvPr id="2" name="Slide Number Placeholder 1">
            <a:extLst>
              <a:ext uri="{FF2B5EF4-FFF2-40B4-BE49-F238E27FC236}">
                <a16:creationId xmlns:a16="http://schemas.microsoft.com/office/drawing/2014/main" id="{F6EC03C4-AB05-2F3A-1A84-2BCB54FE95D2}"/>
              </a:ext>
            </a:extLst>
          </p:cNvPr>
          <p:cNvSpPr>
            <a:spLocks noGrp="1"/>
          </p:cNvSpPr>
          <p:nvPr>
            <p:ph type="sldNum" sz="quarter" idx="12"/>
          </p:nvPr>
        </p:nvSpPr>
        <p:spPr/>
        <p:txBody>
          <a:bodyPr/>
          <a:lstStyle/>
          <a:p>
            <a:fld id="{2E02360C-A40E-417E-BD28-40AAEF0DDC85}" type="slidenum">
              <a:rPr lang="en-US" smtClean="0"/>
              <a:t>38</a:t>
            </a:fld>
            <a:endParaRPr lang="en-US"/>
          </a:p>
        </p:txBody>
      </p:sp>
    </p:spTree>
    <p:extLst>
      <p:ext uri="{BB962C8B-B14F-4D97-AF65-F5344CB8AC3E}">
        <p14:creationId xmlns:p14="http://schemas.microsoft.com/office/powerpoint/2010/main" val="35253102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00FB8FA-72EF-3809-A363-F7357DD6E071}"/>
              </a:ext>
            </a:extLst>
          </p:cNvPr>
          <p:cNvSpPr>
            <a:spLocks noGrp="1"/>
          </p:cNvSpPr>
          <p:nvPr>
            <p:ph type="sldNum" sz="quarter" idx="12"/>
          </p:nvPr>
        </p:nvSpPr>
        <p:spPr/>
        <p:txBody>
          <a:bodyPr/>
          <a:lstStyle/>
          <a:p>
            <a:fld id="{2E02360C-A40E-417E-BD28-40AAEF0DDC85}" type="slidenum">
              <a:rPr lang="en-US" smtClean="0"/>
              <a:t>39</a:t>
            </a:fld>
            <a:endParaRPr lang="en-US"/>
          </a:p>
        </p:txBody>
      </p:sp>
    </p:spTree>
    <p:extLst>
      <p:ext uri="{BB962C8B-B14F-4D97-AF65-F5344CB8AC3E}">
        <p14:creationId xmlns:p14="http://schemas.microsoft.com/office/powerpoint/2010/main" val="3446617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8FFC-1E95-4ADF-FFFA-B859CFDD45D2}"/>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latin typeface="Arial"/>
                <a:cs typeface="Arial"/>
              </a:rPr>
              <a:t>CSPM explained</a:t>
            </a:r>
          </a:p>
        </p:txBody>
      </p:sp>
      <p:pic>
        <p:nvPicPr>
          <p:cNvPr id="1026" name="Picture 2">
            <a:extLst>
              <a:ext uri="{FF2B5EF4-FFF2-40B4-BE49-F238E27FC236}">
                <a16:creationId xmlns:a16="http://schemas.microsoft.com/office/drawing/2014/main" id="{FCA2057D-037A-8ECB-4E1B-F81E9A8E7D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95167"/>
            <a:ext cx="12192000" cy="639286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9DBF57B-0A05-B4D3-7304-5A1121487D54}"/>
              </a:ext>
            </a:extLst>
          </p:cNvPr>
          <p:cNvSpPr txBox="1"/>
          <p:nvPr/>
        </p:nvSpPr>
        <p:spPr>
          <a:xfrm>
            <a:off x="2957962" y="3429000"/>
            <a:ext cx="6276077" cy="461665"/>
          </a:xfrm>
          <a:prstGeom prst="rect">
            <a:avLst/>
          </a:prstGeom>
          <a:solidFill>
            <a:srgbClr val="FFFF00"/>
          </a:solidFill>
        </p:spPr>
        <p:txBody>
          <a:bodyPr wrap="none" rtlCol="0">
            <a:spAutoFit/>
          </a:bodyPr>
          <a:lstStyle/>
          <a:p>
            <a:pPr algn="ctr"/>
            <a:r>
              <a:rPr lang="en-US" sz="2400">
                <a:latin typeface="Arial" panose="020B0604020202020204" pitchFamily="34" charset="0"/>
                <a:cs typeface="Arial" panose="020B0604020202020204" pitchFamily="34" charset="0"/>
              </a:rPr>
              <a:t> Adopt CSPM as a standard security practice</a:t>
            </a:r>
          </a:p>
        </p:txBody>
      </p:sp>
      <p:sp>
        <p:nvSpPr>
          <p:cNvPr id="4" name="Slide Number Placeholder 3">
            <a:extLst>
              <a:ext uri="{FF2B5EF4-FFF2-40B4-BE49-F238E27FC236}">
                <a16:creationId xmlns:a16="http://schemas.microsoft.com/office/drawing/2014/main" id="{9517D96D-6875-09ED-AD4A-0FCBA31987C8}"/>
              </a:ext>
            </a:extLst>
          </p:cNvPr>
          <p:cNvSpPr>
            <a:spLocks noGrp="1"/>
          </p:cNvSpPr>
          <p:nvPr>
            <p:ph type="sldNum" sz="quarter" idx="12"/>
          </p:nvPr>
        </p:nvSpPr>
        <p:spPr/>
        <p:txBody>
          <a:bodyPr/>
          <a:lstStyle/>
          <a:p>
            <a:fld id="{2E02360C-A40E-417E-BD28-40AAEF0DDC85}" type="slidenum">
              <a:rPr lang="en-US" smtClean="0"/>
              <a:t>4</a:t>
            </a:fld>
            <a:endParaRPr lang="en-US"/>
          </a:p>
        </p:txBody>
      </p:sp>
    </p:spTree>
    <p:extLst>
      <p:ext uri="{BB962C8B-B14F-4D97-AF65-F5344CB8AC3E}">
        <p14:creationId xmlns:p14="http://schemas.microsoft.com/office/powerpoint/2010/main" val="3979343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998993-7A7C-B889-BA88-37DD61CB7A6A}"/>
              </a:ext>
            </a:extLst>
          </p:cNvPr>
          <p:cNvSpPr txBox="1">
            <a:spLocks/>
          </p:cNvSpPr>
          <p:nvPr/>
        </p:nvSpPr>
        <p:spPr>
          <a:xfrm>
            <a:off x="0" y="3081416"/>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Scenario 1.2: Behind the scene</a:t>
            </a:r>
          </a:p>
        </p:txBody>
      </p:sp>
    </p:spTree>
    <p:extLst>
      <p:ext uri="{BB962C8B-B14F-4D97-AF65-F5344CB8AC3E}">
        <p14:creationId xmlns:p14="http://schemas.microsoft.com/office/powerpoint/2010/main" val="10143449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5C87E01-9A62-FCA7-6BEF-34F501DFA29E}"/>
              </a:ext>
            </a:extLst>
          </p:cNvPr>
          <p:cNvSpPr>
            <a:spLocks noGrp="1"/>
          </p:cNvSpPr>
          <p:nvPr>
            <p:ph type="sldNum" sz="quarter" idx="12"/>
          </p:nvPr>
        </p:nvSpPr>
        <p:spPr/>
        <p:txBody>
          <a:bodyPr/>
          <a:lstStyle/>
          <a:p>
            <a:fld id="{2E02360C-A40E-417E-BD28-40AAEF0DDC85}" type="slidenum">
              <a:rPr lang="en-US" smtClean="0"/>
              <a:t>41</a:t>
            </a:fld>
            <a:endParaRPr lang="en-US"/>
          </a:p>
        </p:txBody>
      </p:sp>
    </p:spTree>
    <p:extLst>
      <p:ext uri="{BB962C8B-B14F-4D97-AF65-F5344CB8AC3E}">
        <p14:creationId xmlns:p14="http://schemas.microsoft.com/office/powerpoint/2010/main" val="5383420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84590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998993-7A7C-B889-BA88-37DD61CB7A6A}"/>
              </a:ext>
            </a:extLst>
          </p:cNvPr>
          <p:cNvSpPr txBox="1">
            <a:spLocks/>
          </p:cNvSpPr>
          <p:nvPr/>
        </p:nvSpPr>
        <p:spPr>
          <a:xfrm>
            <a:off x="0" y="0"/>
            <a:ext cx="12192000" cy="695167"/>
          </a:xfrm>
          <a:prstGeom prst="rect">
            <a:avLst/>
          </a:prstGeom>
          <a:solidFill>
            <a:srgbClr val="0E50B2"/>
          </a:solidFill>
        </p:spPr>
        <p:txBody>
          <a:bodyPr lIns="91440" tIns="45720" rIns="91440" bIns="4572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Scenario 2: Ensure IAM password policy requires at least one number </a:t>
            </a:r>
          </a:p>
        </p:txBody>
      </p:sp>
      <p:sp>
        <p:nvSpPr>
          <p:cNvPr id="5" name="TextBox 4">
            <a:extLst>
              <a:ext uri="{FF2B5EF4-FFF2-40B4-BE49-F238E27FC236}">
                <a16:creationId xmlns:a16="http://schemas.microsoft.com/office/drawing/2014/main" id="{9C14B929-8760-DE86-DD3E-3756FFF77746}"/>
              </a:ext>
            </a:extLst>
          </p:cNvPr>
          <p:cNvSpPr txBox="1"/>
          <p:nvPr/>
        </p:nvSpPr>
        <p:spPr>
          <a:xfrm>
            <a:off x="221890" y="1202712"/>
            <a:ext cx="11714471" cy="1305165"/>
          </a:xfrm>
          <a:prstGeom prst="rect">
            <a:avLst/>
          </a:prstGeom>
          <a:noFill/>
        </p:spPr>
        <p:txBody>
          <a:bodyPr wrap="square" rtlCol="0">
            <a:spAutoFit/>
          </a:bodyPr>
          <a:lstStyle/>
          <a:p>
            <a:pPr>
              <a:lnSpc>
                <a:spcPct val="150000"/>
              </a:lnSpc>
            </a:pPr>
            <a:r>
              <a:rPr lang="en-US" sz="2800">
                <a:latin typeface="Arial" panose="020B0604020202020204" pitchFamily="34" charset="0"/>
                <a:cs typeface="Arial" panose="020B0604020202020204" pitchFamily="34" charset="0"/>
              </a:rPr>
              <a:t>Input: Member configs weak IAM password policies </a:t>
            </a:r>
          </a:p>
          <a:p>
            <a:pPr>
              <a:lnSpc>
                <a:spcPct val="150000"/>
              </a:lnSpc>
            </a:pPr>
            <a:r>
              <a:rPr lang="en-US" sz="2800">
                <a:latin typeface="Arial" panose="020B0604020202020204" pitchFamily="34" charset="0"/>
                <a:cs typeface="Arial" panose="020B0604020202020204" pitchFamily="34" charset="0"/>
              </a:rPr>
              <a:t>=&gt; Fail control IAM.14</a:t>
            </a:r>
          </a:p>
        </p:txBody>
      </p:sp>
      <p:sp>
        <p:nvSpPr>
          <p:cNvPr id="7" name="TextBox 6">
            <a:extLst>
              <a:ext uri="{FF2B5EF4-FFF2-40B4-BE49-F238E27FC236}">
                <a16:creationId xmlns:a16="http://schemas.microsoft.com/office/drawing/2014/main" id="{00499CF4-C750-8FC3-ADFF-C253D1F2886F}"/>
              </a:ext>
            </a:extLst>
          </p:cNvPr>
          <p:cNvSpPr txBox="1"/>
          <p:nvPr/>
        </p:nvSpPr>
        <p:spPr>
          <a:xfrm>
            <a:off x="221889" y="3374376"/>
            <a:ext cx="11714471" cy="2597827"/>
          </a:xfrm>
          <a:prstGeom prst="rect">
            <a:avLst/>
          </a:prstGeom>
          <a:noFill/>
        </p:spPr>
        <p:txBody>
          <a:bodyPr wrap="square" rtlCol="0">
            <a:spAutoFit/>
          </a:bodyPr>
          <a:lstStyle/>
          <a:p>
            <a:pPr>
              <a:lnSpc>
                <a:spcPct val="150000"/>
              </a:lnSpc>
            </a:pPr>
            <a:r>
              <a:rPr lang="en-US" sz="2800">
                <a:latin typeface="Arial" panose="020B0604020202020204" pitchFamily="34" charset="0"/>
                <a:cs typeface="Arial" panose="020B0604020202020204" pitchFamily="34" charset="0"/>
              </a:rPr>
              <a:t>Output: </a:t>
            </a:r>
          </a:p>
          <a:p>
            <a:pPr marL="457200" indent="-457200">
              <a:lnSpc>
                <a:spcPct val="150000"/>
              </a:lnSpc>
              <a:buFontTx/>
              <a:buChar char="-"/>
            </a:pPr>
            <a:r>
              <a:rPr lang="en-US" sz="2800">
                <a:latin typeface="Arial" panose="020B0604020202020204" pitchFamily="34" charset="0"/>
                <a:cs typeface="Arial" panose="020B0604020202020204" pitchFamily="34" charset="0"/>
              </a:rPr>
              <a:t>Findings generated in admin AWS Security Hub</a:t>
            </a:r>
          </a:p>
          <a:p>
            <a:pPr marL="457200" indent="-457200">
              <a:lnSpc>
                <a:spcPct val="150000"/>
              </a:lnSpc>
              <a:buFontTx/>
              <a:buChar char="-"/>
            </a:pPr>
            <a:r>
              <a:rPr lang="en-US" sz="2800">
                <a:latin typeface="Arial" panose="020B0604020202020204" pitchFamily="34" charset="0"/>
                <a:cs typeface="Arial" panose="020B0604020202020204" pitchFamily="34" charset="0"/>
              </a:rPr>
              <a:t>Remediation status notification to admin mail </a:t>
            </a:r>
          </a:p>
          <a:p>
            <a:pPr marL="457200" indent="-457200">
              <a:lnSpc>
                <a:spcPct val="150000"/>
              </a:lnSpc>
              <a:buFontTx/>
              <a:buChar char="-"/>
            </a:pPr>
            <a:r>
              <a:rPr lang="en-US" sz="2800" err="1">
                <a:latin typeface="Arial" panose="020B0604020202020204" pitchFamily="34" charset="0"/>
                <a:cs typeface="Arial" panose="020B0604020202020204" pitchFamily="34" charset="0"/>
              </a:rPr>
              <a:t>Successfull</a:t>
            </a:r>
            <a:r>
              <a:rPr lang="en-US" sz="2800">
                <a:latin typeface="Arial" panose="020B0604020202020204" pitchFamily="34" charset="0"/>
                <a:cs typeface="Arial" panose="020B0604020202020204" pitchFamily="34" charset="0"/>
              </a:rPr>
              <a:t> automated remediation</a:t>
            </a:r>
          </a:p>
        </p:txBody>
      </p:sp>
      <p:sp>
        <p:nvSpPr>
          <p:cNvPr id="8" name="TextBox 7">
            <a:extLst>
              <a:ext uri="{FF2B5EF4-FFF2-40B4-BE49-F238E27FC236}">
                <a16:creationId xmlns:a16="http://schemas.microsoft.com/office/drawing/2014/main" id="{BF9E9170-3891-CCBD-6B61-8309A708099F}"/>
              </a:ext>
            </a:extLst>
          </p:cNvPr>
          <p:cNvSpPr txBox="1"/>
          <p:nvPr/>
        </p:nvSpPr>
        <p:spPr>
          <a:xfrm>
            <a:off x="238764" y="2611709"/>
            <a:ext cx="11714471" cy="658835"/>
          </a:xfrm>
          <a:prstGeom prst="rect">
            <a:avLst/>
          </a:prstGeom>
          <a:noFill/>
        </p:spPr>
        <p:txBody>
          <a:bodyPr wrap="square" rtlCol="0">
            <a:spAutoFit/>
          </a:bodyPr>
          <a:lstStyle/>
          <a:p>
            <a:pPr>
              <a:lnSpc>
                <a:spcPct val="150000"/>
              </a:lnSpc>
            </a:pPr>
            <a:r>
              <a:rPr lang="en-US" sz="2800" err="1">
                <a:latin typeface="Arial" panose="020B0604020202020204" pitchFamily="34" charset="0"/>
                <a:cs typeface="Arial" panose="020B0604020202020204" pitchFamily="34" charset="0"/>
              </a:rPr>
              <a:t>Acion</a:t>
            </a:r>
            <a:r>
              <a:rPr lang="en-US" sz="2800">
                <a:latin typeface="Arial" panose="020B0604020202020204" pitchFamily="34" charset="0"/>
                <a:cs typeface="Arial" panose="020B0604020202020204" pitchFamily="34" charset="0"/>
              </a:rPr>
              <a:t>: Monitor &amp; remediate</a:t>
            </a:r>
          </a:p>
        </p:txBody>
      </p:sp>
      <p:sp>
        <p:nvSpPr>
          <p:cNvPr id="2" name="Slide Number Placeholder 1">
            <a:extLst>
              <a:ext uri="{FF2B5EF4-FFF2-40B4-BE49-F238E27FC236}">
                <a16:creationId xmlns:a16="http://schemas.microsoft.com/office/drawing/2014/main" id="{858D773B-FA51-5F60-1A72-DEE5F0EA0E2A}"/>
              </a:ext>
            </a:extLst>
          </p:cNvPr>
          <p:cNvSpPr>
            <a:spLocks noGrp="1"/>
          </p:cNvSpPr>
          <p:nvPr>
            <p:ph type="sldNum" sz="quarter" idx="12"/>
          </p:nvPr>
        </p:nvSpPr>
        <p:spPr/>
        <p:txBody>
          <a:bodyPr/>
          <a:lstStyle/>
          <a:p>
            <a:fld id="{2E02360C-A40E-417E-BD28-40AAEF0DDC85}" type="slidenum">
              <a:rPr lang="en-US" smtClean="0"/>
              <a:t>43</a:t>
            </a:fld>
            <a:endParaRPr lang="en-US"/>
          </a:p>
        </p:txBody>
      </p:sp>
    </p:spTree>
    <p:extLst>
      <p:ext uri="{BB962C8B-B14F-4D97-AF65-F5344CB8AC3E}">
        <p14:creationId xmlns:p14="http://schemas.microsoft.com/office/powerpoint/2010/main" val="28886923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CCE2932-96A8-2758-2E18-EE7441CBB71A}"/>
              </a:ext>
            </a:extLst>
          </p:cNvPr>
          <p:cNvSpPr>
            <a:spLocks noGrp="1"/>
          </p:cNvSpPr>
          <p:nvPr>
            <p:ph type="sldNum" sz="quarter" idx="12"/>
          </p:nvPr>
        </p:nvSpPr>
        <p:spPr/>
        <p:txBody>
          <a:bodyPr/>
          <a:lstStyle/>
          <a:p>
            <a:fld id="{2E02360C-A40E-417E-BD28-40AAEF0DDC85}" type="slidenum">
              <a:rPr lang="en-US" smtClean="0"/>
              <a:t>44</a:t>
            </a:fld>
            <a:endParaRPr lang="en-US"/>
          </a:p>
        </p:txBody>
      </p:sp>
    </p:spTree>
    <p:extLst>
      <p:ext uri="{BB962C8B-B14F-4D97-AF65-F5344CB8AC3E}">
        <p14:creationId xmlns:p14="http://schemas.microsoft.com/office/powerpoint/2010/main" val="34182574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998993-7A7C-B889-BA88-37DD61CB7A6A}"/>
              </a:ext>
            </a:extLst>
          </p:cNvPr>
          <p:cNvSpPr txBox="1">
            <a:spLocks/>
          </p:cNvSpPr>
          <p:nvPr/>
        </p:nvSpPr>
        <p:spPr>
          <a:xfrm>
            <a:off x="0" y="0"/>
            <a:ext cx="12192000" cy="695167"/>
          </a:xfrm>
          <a:prstGeom prst="rect">
            <a:avLst/>
          </a:prstGeom>
          <a:solidFill>
            <a:srgbClr val="0E50B2"/>
          </a:solidFill>
        </p:spPr>
        <p:txBody>
          <a:bodyPr lIns="91440" tIns="45720" rIns="91440" bIns="4572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Scenario 3: RDS DB clusters should be configured for multiple AZs</a:t>
            </a:r>
          </a:p>
        </p:txBody>
      </p:sp>
      <p:sp>
        <p:nvSpPr>
          <p:cNvPr id="3" name="TextBox 2">
            <a:extLst>
              <a:ext uri="{FF2B5EF4-FFF2-40B4-BE49-F238E27FC236}">
                <a16:creationId xmlns:a16="http://schemas.microsoft.com/office/drawing/2014/main" id="{75ED21B8-3422-04A7-4ACD-551B8695BEE4}"/>
              </a:ext>
            </a:extLst>
          </p:cNvPr>
          <p:cNvSpPr txBox="1"/>
          <p:nvPr/>
        </p:nvSpPr>
        <p:spPr>
          <a:xfrm>
            <a:off x="221890" y="1202712"/>
            <a:ext cx="11714471" cy="1305165"/>
          </a:xfrm>
          <a:prstGeom prst="rect">
            <a:avLst/>
          </a:prstGeom>
          <a:noFill/>
        </p:spPr>
        <p:txBody>
          <a:bodyPr wrap="square" rtlCol="0">
            <a:spAutoFit/>
          </a:bodyPr>
          <a:lstStyle/>
          <a:p>
            <a:pPr>
              <a:lnSpc>
                <a:spcPct val="150000"/>
              </a:lnSpc>
            </a:pPr>
            <a:r>
              <a:rPr lang="en-US" sz="2800">
                <a:latin typeface="Arial" panose="020B0604020202020204" pitchFamily="34" charset="0"/>
                <a:cs typeface="Arial" panose="020B0604020202020204" pitchFamily="34" charset="0"/>
              </a:rPr>
              <a:t>Input: Admin has a RDS DB instance in only one </a:t>
            </a:r>
            <a:r>
              <a:rPr lang="en-US" sz="2800" err="1">
                <a:latin typeface="Arial" panose="020B0604020202020204" pitchFamily="34" charset="0"/>
                <a:cs typeface="Arial" panose="020B0604020202020204" pitchFamily="34" charset="0"/>
              </a:rPr>
              <a:t>Availablity</a:t>
            </a:r>
            <a:r>
              <a:rPr lang="en-US" sz="2800">
                <a:latin typeface="Arial" panose="020B0604020202020204" pitchFamily="34" charset="0"/>
                <a:cs typeface="Arial" panose="020B0604020202020204" pitchFamily="34" charset="0"/>
              </a:rPr>
              <a:t> Zone.</a:t>
            </a:r>
          </a:p>
          <a:p>
            <a:pPr>
              <a:lnSpc>
                <a:spcPct val="150000"/>
              </a:lnSpc>
            </a:pPr>
            <a:r>
              <a:rPr lang="en-US" sz="2800">
                <a:latin typeface="Arial" panose="020B0604020202020204" pitchFamily="34" charset="0"/>
                <a:cs typeface="Arial" panose="020B0604020202020204" pitchFamily="34" charset="0"/>
              </a:rPr>
              <a:t>=&gt; Fail control RDS.5</a:t>
            </a:r>
          </a:p>
        </p:txBody>
      </p:sp>
      <p:sp>
        <p:nvSpPr>
          <p:cNvPr id="4" name="TextBox 3">
            <a:extLst>
              <a:ext uri="{FF2B5EF4-FFF2-40B4-BE49-F238E27FC236}">
                <a16:creationId xmlns:a16="http://schemas.microsoft.com/office/drawing/2014/main" id="{4089A902-9DEA-B11B-AA6C-135769A70D44}"/>
              </a:ext>
            </a:extLst>
          </p:cNvPr>
          <p:cNvSpPr txBox="1"/>
          <p:nvPr/>
        </p:nvSpPr>
        <p:spPr>
          <a:xfrm>
            <a:off x="221889" y="3374376"/>
            <a:ext cx="11714471" cy="2597827"/>
          </a:xfrm>
          <a:prstGeom prst="rect">
            <a:avLst/>
          </a:prstGeom>
          <a:noFill/>
        </p:spPr>
        <p:txBody>
          <a:bodyPr wrap="square" rtlCol="0">
            <a:spAutoFit/>
          </a:bodyPr>
          <a:lstStyle/>
          <a:p>
            <a:pPr>
              <a:lnSpc>
                <a:spcPct val="150000"/>
              </a:lnSpc>
            </a:pPr>
            <a:r>
              <a:rPr lang="en-US" sz="2800">
                <a:latin typeface="Arial" panose="020B0604020202020204" pitchFamily="34" charset="0"/>
                <a:cs typeface="Arial" panose="020B0604020202020204" pitchFamily="34" charset="0"/>
              </a:rPr>
              <a:t>Output: </a:t>
            </a:r>
          </a:p>
          <a:p>
            <a:pPr marL="457200" indent="-457200">
              <a:lnSpc>
                <a:spcPct val="150000"/>
              </a:lnSpc>
              <a:buFontTx/>
              <a:buChar char="-"/>
            </a:pPr>
            <a:r>
              <a:rPr lang="en-US" sz="2800">
                <a:latin typeface="Arial" panose="020B0604020202020204" pitchFamily="34" charset="0"/>
                <a:cs typeface="Arial" panose="020B0604020202020204" pitchFamily="34" charset="0"/>
              </a:rPr>
              <a:t>Findings generated in admin AWS Security Hub</a:t>
            </a:r>
          </a:p>
          <a:p>
            <a:pPr marL="457200" indent="-457200">
              <a:lnSpc>
                <a:spcPct val="150000"/>
              </a:lnSpc>
              <a:buFontTx/>
              <a:buChar char="-"/>
            </a:pPr>
            <a:r>
              <a:rPr lang="en-US" sz="2800">
                <a:latin typeface="Arial" panose="020B0604020202020204" pitchFamily="34" charset="0"/>
                <a:cs typeface="Arial" panose="020B0604020202020204" pitchFamily="34" charset="0"/>
              </a:rPr>
              <a:t>Remediation status notification to admin mail </a:t>
            </a:r>
          </a:p>
          <a:p>
            <a:pPr marL="457200" indent="-457200">
              <a:lnSpc>
                <a:spcPct val="150000"/>
              </a:lnSpc>
              <a:buFontTx/>
              <a:buChar char="-"/>
            </a:pPr>
            <a:r>
              <a:rPr lang="en-US" sz="2800" err="1">
                <a:latin typeface="Arial" panose="020B0604020202020204" pitchFamily="34" charset="0"/>
                <a:cs typeface="Arial" panose="020B0604020202020204" pitchFamily="34" charset="0"/>
              </a:rPr>
              <a:t>Successfull</a:t>
            </a:r>
            <a:r>
              <a:rPr lang="en-US" sz="2800">
                <a:latin typeface="Arial" panose="020B0604020202020204" pitchFamily="34" charset="0"/>
                <a:cs typeface="Arial" panose="020B0604020202020204" pitchFamily="34" charset="0"/>
              </a:rPr>
              <a:t> automated remediation</a:t>
            </a:r>
          </a:p>
        </p:txBody>
      </p:sp>
      <p:sp>
        <p:nvSpPr>
          <p:cNvPr id="5" name="TextBox 4">
            <a:extLst>
              <a:ext uri="{FF2B5EF4-FFF2-40B4-BE49-F238E27FC236}">
                <a16:creationId xmlns:a16="http://schemas.microsoft.com/office/drawing/2014/main" id="{76C82BD2-4DDF-B82E-CF47-D710127825A8}"/>
              </a:ext>
            </a:extLst>
          </p:cNvPr>
          <p:cNvSpPr txBox="1"/>
          <p:nvPr/>
        </p:nvSpPr>
        <p:spPr>
          <a:xfrm>
            <a:off x="238764" y="2611709"/>
            <a:ext cx="11714471" cy="658835"/>
          </a:xfrm>
          <a:prstGeom prst="rect">
            <a:avLst/>
          </a:prstGeom>
          <a:noFill/>
        </p:spPr>
        <p:txBody>
          <a:bodyPr wrap="square" rtlCol="0">
            <a:spAutoFit/>
          </a:bodyPr>
          <a:lstStyle/>
          <a:p>
            <a:pPr>
              <a:lnSpc>
                <a:spcPct val="150000"/>
              </a:lnSpc>
            </a:pPr>
            <a:r>
              <a:rPr lang="en-US" sz="2800" err="1">
                <a:latin typeface="Arial" panose="020B0604020202020204" pitchFamily="34" charset="0"/>
                <a:cs typeface="Arial" panose="020B0604020202020204" pitchFamily="34" charset="0"/>
              </a:rPr>
              <a:t>Acion</a:t>
            </a:r>
            <a:r>
              <a:rPr lang="en-US" sz="2800">
                <a:latin typeface="Arial" panose="020B0604020202020204" pitchFamily="34" charset="0"/>
                <a:cs typeface="Arial" panose="020B0604020202020204" pitchFamily="34" charset="0"/>
              </a:rPr>
              <a:t>: Monitor &amp; remediate</a:t>
            </a:r>
          </a:p>
        </p:txBody>
      </p:sp>
      <p:sp>
        <p:nvSpPr>
          <p:cNvPr id="2" name="Slide Number Placeholder 1">
            <a:extLst>
              <a:ext uri="{FF2B5EF4-FFF2-40B4-BE49-F238E27FC236}">
                <a16:creationId xmlns:a16="http://schemas.microsoft.com/office/drawing/2014/main" id="{A09CCA75-E116-6A2E-816A-8EC1B7D61E10}"/>
              </a:ext>
            </a:extLst>
          </p:cNvPr>
          <p:cNvSpPr>
            <a:spLocks noGrp="1"/>
          </p:cNvSpPr>
          <p:nvPr>
            <p:ph type="sldNum" sz="quarter" idx="12"/>
          </p:nvPr>
        </p:nvSpPr>
        <p:spPr/>
        <p:txBody>
          <a:bodyPr/>
          <a:lstStyle/>
          <a:p>
            <a:fld id="{2E02360C-A40E-417E-BD28-40AAEF0DDC85}" type="slidenum">
              <a:rPr lang="en-US" smtClean="0"/>
              <a:t>45</a:t>
            </a:fld>
            <a:endParaRPr lang="en-US"/>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79EF5DBD-3997-01E7-6073-084733507C83}"/>
                  </a:ext>
                </a:extLst>
              </p14:cNvPr>
              <p14:cNvContentPartPr/>
              <p14:nvPr/>
            </p14:nvContentPartPr>
            <p14:xfrm>
              <a:off x="-1376710" y="589548"/>
              <a:ext cx="360" cy="360"/>
            </p14:xfrm>
          </p:contentPart>
        </mc:Choice>
        <mc:Fallback xmlns="">
          <p:pic>
            <p:nvPicPr>
              <p:cNvPr id="7" name="Ink 6">
                <a:extLst>
                  <a:ext uri="{FF2B5EF4-FFF2-40B4-BE49-F238E27FC236}">
                    <a16:creationId xmlns:a16="http://schemas.microsoft.com/office/drawing/2014/main" id="{79EF5DBD-3997-01E7-6073-084733507C83}"/>
                  </a:ext>
                </a:extLst>
              </p:cNvPr>
              <p:cNvPicPr/>
              <p:nvPr/>
            </p:nvPicPr>
            <p:blipFill>
              <a:blip r:embed="rId3"/>
              <a:stretch>
                <a:fillRect/>
              </a:stretch>
            </p:blipFill>
            <p:spPr>
              <a:xfrm>
                <a:off x="-1385710" y="580548"/>
                <a:ext cx="18000" cy="18000"/>
              </a:xfrm>
              <a:prstGeom prst="rect">
                <a:avLst/>
              </a:prstGeom>
            </p:spPr>
          </p:pic>
        </mc:Fallback>
      </mc:AlternateContent>
    </p:spTree>
    <p:extLst>
      <p:ext uri="{BB962C8B-B14F-4D97-AF65-F5344CB8AC3E}">
        <p14:creationId xmlns:p14="http://schemas.microsoft.com/office/powerpoint/2010/main" val="29079288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5A8E03F-D03E-57D1-3547-F989AF6CC6EF}"/>
              </a:ext>
            </a:extLst>
          </p:cNvPr>
          <p:cNvSpPr>
            <a:spLocks noGrp="1"/>
          </p:cNvSpPr>
          <p:nvPr>
            <p:ph type="sldNum" sz="quarter" idx="12"/>
          </p:nvPr>
        </p:nvSpPr>
        <p:spPr/>
        <p:txBody>
          <a:bodyPr/>
          <a:lstStyle/>
          <a:p>
            <a:fld id="{2E02360C-A40E-417E-BD28-40AAEF0DDC85}" type="slidenum">
              <a:rPr lang="en-US" smtClean="0"/>
              <a:t>46</a:t>
            </a:fld>
            <a:endParaRPr lang="en-US"/>
          </a:p>
        </p:txBody>
      </p:sp>
    </p:spTree>
    <p:extLst>
      <p:ext uri="{BB962C8B-B14F-4D97-AF65-F5344CB8AC3E}">
        <p14:creationId xmlns:p14="http://schemas.microsoft.com/office/powerpoint/2010/main" val="11753953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998993-7A7C-B889-BA88-37DD61CB7A6A}"/>
              </a:ext>
            </a:extLst>
          </p:cNvPr>
          <p:cNvSpPr txBox="1">
            <a:spLocks/>
          </p:cNvSpPr>
          <p:nvPr/>
        </p:nvSpPr>
        <p:spPr>
          <a:xfrm>
            <a:off x="0" y="0"/>
            <a:ext cx="12192000" cy="695167"/>
          </a:xfrm>
          <a:prstGeom prst="rect">
            <a:avLst/>
          </a:prstGeom>
          <a:solidFill>
            <a:srgbClr val="0E50B2"/>
          </a:solidFill>
        </p:spPr>
        <p:txBody>
          <a:bodyPr lIns="91440" tIns="45720" rIns="91440" bIns="4572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Scenario 4: EBS default encryption should be enabled  </a:t>
            </a:r>
          </a:p>
        </p:txBody>
      </p:sp>
      <p:sp>
        <p:nvSpPr>
          <p:cNvPr id="2" name="TextBox 1">
            <a:extLst>
              <a:ext uri="{FF2B5EF4-FFF2-40B4-BE49-F238E27FC236}">
                <a16:creationId xmlns:a16="http://schemas.microsoft.com/office/drawing/2014/main" id="{F8841344-7962-AD0F-065F-53677A0943AC}"/>
              </a:ext>
            </a:extLst>
          </p:cNvPr>
          <p:cNvSpPr txBox="1"/>
          <p:nvPr/>
        </p:nvSpPr>
        <p:spPr>
          <a:xfrm>
            <a:off x="221890" y="1202712"/>
            <a:ext cx="11714471" cy="1305165"/>
          </a:xfrm>
          <a:prstGeom prst="rect">
            <a:avLst/>
          </a:prstGeom>
          <a:noFill/>
        </p:spPr>
        <p:txBody>
          <a:bodyPr wrap="square" rtlCol="0">
            <a:spAutoFit/>
          </a:bodyPr>
          <a:lstStyle/>
          <a:p>
            <a:pPr>
              <a:lnSpc>
                <a:spcPct val="150000"/>
              </a:lnSpc>
            </a:pPr>
            <a:r>
              <a:rPr lang="en-US" sz="2800">
                <a:latin typeface="Arial" panose="020B0604020202020204" pitchFamily="34" charset="0"/>
                <a:cs typeface="Arial" panose="020B0604020202020204" pitchFamily="34" charset="0"/>
              </a:rPr>
              <a:t>Input: Member has an unencrypted EBS volume.</a:t>
            </a:r>
          </a:p>
          <a:p>
            <a:pPr>
              <a:lnSpc>
                <a:spcPct val="150000"/>
              </a:lnSpc>
            </a:pPr>
            <a:r>
              <a:rPr lang="en-US" sz="2800">
                <a:latin typeface="Arial" panose="020B0604020202020204" pitchFamily="34" charset="0"/>
                <a:cs typeface="Arial" panose="020B0604020202020204" pitchFamily="34" charset="0"/>
              </a:rPr>
              <a:t>=&gt; Fail control EC2.7</a:t>
            </a:r>
          </a:p>
        </p:txBody>
      </p:sp>
      <p:sp>
        <p:nvSpPr>
          <p:cNvPr id="4" name="TextBox 3">
            <a:extLst>
              <a:ext uri="{FF2B5EF4-FFF2-40B4-BE49-F238E27FC236}">
                <a16:creationId xmlns:a16="http://schemas.microsoft.com/office/drawing/2014/main" id="{CF156851-12A4-77A7-767C-9B6E20A13219}"/>
              </a:ext>
            </a:extLst>
          </p:cNvPr>
          <p:cNvSpPr txBox="1"/>
          <p:nvPr/>
        </p:nvSpPr>
        <p:spPr>
          <a:xfrm>
            <a:off x="221889" y="3374376"/>
            <a:ext cx="11714471" cy="2597827"/>
          </a:xfrm>
          <a:prstGeom prst="rect">
            <a:avLst/>
          </a:prstGeom>
          <a:noFill/>
        </p:spPr>
        <p:txBody>
          <a:bodyPr wrap="square" rtlCol="0">
            <a:spAutoFit/>
          </a:bodyPr>
          <a:lstStyle/>
          <a:p>
            <a:pPr>
              <a:lnSpc>
                <a:spcPct val="150000"/>
              </a:lnSpc>
            </a:pPr>
            <a:r>
              <a:rPr lang="en-US" sz="2800">
                <a:latin typeface="Arial" panose="020B0604020202020204" pitchFamily="34" charset="0"/>
                <a:cs typeface="Arial" panose="020B0604020202020204" pitchFamily="34" charset="0"/>
              </a:rPr>
              <a:t>Output: </a:t>
            </a:r>
          </a:p>
          <a:p>
            <a:pPr marL="457200" indent="-457200">
              <a:lnSpc>
                <a:spcPct val="150000"/>
              </a:lnSpc>
              <a:buFontTx/>
              <a:buChar char="-"/>
            </a:pPr>
            <a:r>
              <a:rPr lang="en-US" sz="2800">
                <a:latin typeface="Arial" panose="020B0604020202020204" pitchFamily="34" charset="0"/>
                <a:cs typeface="Arial" panose="020B0604020202020204" pitchFamily="34" charset="0"/>
              </a:rPr>
              <a:t>Findings generated in admin AWS Security Hub</a:t>
            </a:r>
          </a:p>
          <a:p>
            <a:pPr marL="457200" indent="-457200">
              <a:lnSpc>
                <a:spcPct val="150000"/>
              </a:lnSpc>
              <a:buFontTx/>
              <a:buChar char="-"/>
            </a:pPr>
            <a:r>
              <a:rPr lang="en-US" sz="2800">
                <a:latin typeface="Arial" panose="020B0604020202020204" pitchFamily="34" charset="0"/>
                <a:cs typeface="Arial" panose="020B0604020202020204" pitchFamily="34" charset="0"/>
              </a:rPr>
              <a:t>Remediation status notification to admin-member mail </a:t>
            </a:r>
          </a:p>
          <a:p>
            <a:pPr marL="457200" indent="-457200">
              <a:lnSpc>
                <a:spcPct val="150000"/>
              </a:lnSpc>
              <a:buFontTx/>
              <a:buChar char="-"/>
            </a:pPr>
            <a:r>
              <a:rPr lang="en-US" sz="2800" err="1">
                <a:latin typeface="Arial" panose="020B0604020202020204" pitchFamily="34" charset="0"/>
                <a:cs typeface="Arial" panose="020B0604020202020204" pitchFamily="34" charset="0"/>
              </a:rPr>
              <a:t>Successfull</a:t>
            </a:r>
            <a:r>
              <a:rPr lang="en-US" sz="2800">
                <a:latin typeface="Arial" panose="020B0604020202020204" pitchFamily="34" charset="0"/>
                <a:cs typeface="Arial" panose="020B0604020202020204" pitchFamily="34" charset="0"/>
              </a:rPr>
              <a:t> automated remediation</a:t>
            </a:r>
          </a:p>
        </p:txBody>
      </p:sp>
      <p:sp>
        <p:nvSpPr>
          <p:cNvPr id="5" name="TextBox 4">
            <a:extLst>
              <a:ext uri="{FF2B5EF4-FFF2-40B4-BE49-F238E27FC236}">
                <a16:creationId xmlns:a16="http://schemas.microsoft.com/office/drawing/2014/main" id="{98867888-1308-749D-A53F-4A3CF180832C}"/>
              </a:ext>
            </a:extLst>
          </p:cNvPr>
          <p:cNvSpPr txBox="1"/>
          <p:nvPr/>
        </p:nvSpPr>
        <p:spPr>
          <a:xfrm>
            <a:off x="238764" y="2611709"/>
            <a:ext cx="11714471" cy="658835"/>
          </a:xfrm>
          <a:prstGeom prst="rect">
            <a:avLst/>
          </a:prstGeom>
          <a:noFill/>
        </p:spPr>
        <p:txBody>
          <a:bodyPr wrap="square" rtlCol="0">
            <a:spAutoFit/>
          </a:bodyPr>
          <a:lstStyle/>
          <a:p>
            <a:pPr>
              <a:lnSpc>
                <a:spcPct val="150000"/>
              </a:lnSpc>
            </a:pPr>
            <a:r>
              <a:rPr lang="en-US" sz="2800" err="1">
                <a:latin typeface="Arial" panose="020B0604020202020204" pitchFamily="34" charset="0"/>
                <a:cs typeface="Arial" panose="020B0604020202020204" pitchFamily="34" charset="0"/>
              </a:rPr>
              <a:t>Acion</a:t>
            </a:r>
            <a:r>
              <a:rPr lang="en-US" sz="2800">
                <a:latin typeface="Arial" panose="020B0604020202020204" pitchFamily="34" charset="0"/>
                <a:cs typeface="Arial" panose="020B0604020202020204" pitchFamily="34" charset="0"/>
              </a:rPr>
              <a:t>: Monitor &amp; remediate</a:t>
            </a:r>
          </a:p>
        </p:txBody>
      </p:sp>
      <p:sp>
        <p:nvSpPr>
          <p:cNvPr id="3" name="Slide Number Placeholder 2">
            <a:extLst>
              <a:ext uri="{FF2B5EF4-FFF2-40B4-BE49-F238E27FC236}">
                <a16:creationId xmlns:a16="http://schemas.microsoft.com/office/drawing/2014/main" id="{488A8B00-0F39-9920-37CB-BCEF237C882F}"/>
              </a:ext>
            </a:extLst>
          </p:cNvPr>
          <p:cNvSpPr>
            <a:spLocks noGrp="1"/>
          </p:cNvSpPr>
          <p:nvPr>
            <p:ph type="sldNum" sz="quarter" idx="12"/>
          </p:nvPr>
        </p:nvSpPr>
        <p:spPr/>
        <p:txBody>
          <a:bodyPr/>
          <a:lstStyle/>
          <a:p>
            <a:fld id="{2E02360C-A40E-417E-BD28-40AAEF0DDC85}" type="slidenum">
              <a:rPr lang="en-US" smtClean="0"/>
              <a:t>47</a:t>
            </a:fld>
            <a:endParaRPr lang="en-US"/>
          </a:p>
        </p:txBody>
      </p:sp>
    </p:spTree>
    <p:extLst>
      <p:ext uri="{BB962C8B-B14F-4D97-AF65-F5344CB8AC3E}">
        <p14:creationId xmlns:p14="http://schemas.microsoft.com/office/powerpoint/2010/main" val="12119519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109B99-DD7D-67EC-73C4-1071A6AD013B}"/>
              </a:ext>
            </a:extLst>
          </p:cNvPr>
          <p:cNvSpPr>
            <a:spLocks noGrp="1"/>
          </p:cNvSpPr>
          <p:nvPr>
            <p:ph type="sldNum" sz="quarter" idx="12"/>
          </p:nvPr>
        </p:nvSpPr>
        <p:spPr/>
        <p:txBody>
          <a:bodyPr/>
          <a:lstStyle/>
          <a:p>
            <a:fld id="{2E02360C-A40E-417E-BD28-40AAEF0DDC85}" type="slidenum">
              <a:rPr lang="en-US" smtClean="0"/>
              <a:t>48</a:t>
            </a:fld>
            <a:endParaRPr lang="en-US"/>
          </a:p>
        </p:txBody>
      </p:sp>
    </p:spTree>
    <p:extLst>
      <p:ext uri="{BB962C8B-B14F-4D97-AF65-F5344CB8AC3E}">
        <p14:creationId xmlns:p14="http://schemas.microsoft.com/office/powerpoint/2010/main" val="33141365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998993-7A7C-B889-BA88-37DD61CB7A6A}"/>
              </a:ext>
            </a:extLst>
          </p:cNvPr>
          <p:cNvSpPr txBox="1">
            <a:spLocks/>
          </p:cNvSpPr>
          <p:nvPr/>
        </p:nvSpPr>
        <p:spPr>
          <a:xfrm>
            <a:off x="0" y="0"/>
            <a:ext cx="12192000" cy="1305165"/>
          </a:xfrm>
          <a:prstGeom prst="rect">
            <a:avLst/>
          </a:prstGeom>
          <a:solidFill>
            <a:srgbClr val="0E50B2"/>
          </a:solidFill>
        </p:spPr>
        <p:txBody>
          <a:bodyPr lIns="91440" tIns="45720" rIns="91440" bIns="4572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Scenario 5: S3 general purpose buckets should have block public access settings enabled </a:t>
            </a:r>
          </a:p>
        </p:txBody>
      </p:sp>
      <p:sp>
        <p:nvSpPr>
          <p:cNvPr id="2" name="TextBox 1">
            <a:extLst>
              <a:ext uri="{FF2B5EF4-FFF2-40B4-BE49-F238E27FC236}">
                <a16:creationId xmlns:a16="http://schemas.microsoft.com/office/drawing/2014/main" id="{FFB8560B-3A0F-FE47-A313-90267D8B4CAF}"/>
              </a:ext>
            </a:extLst>
          </p:cNvPr>
          <p:cNvSpPr txBox="1"/>
          <p:nvPr/>
        </p:nvSpPr>
        <p:spPr>
          <a:xfrm>
            <a:off x="221890" y="1202712"/>
            <a:ext cx="11714471" cy="1305165"/>
          </a:xfrm>
          <a:prstGeom prst="rect">
            <a:avLst/>
          </a:prstGeom>
          <a:noFill/>
        </p:spPr>
        <p:txBody>
          <a:bodyPr wrap="square" rtlCol="0">
            <a:spAutoFit/>
          </a:bodyPr>
          <a:lstStyle/>
          <a:p>
            <a:pPr>
              <a:lnSpc>
                <a:spcPct val="150000"/>
              </a:lnSpc>
            </a:pPr>
            <a:r>
              <a:rPr lang="en-US" sz="2800">
                <a:latin typeface="Arial" panose="020B0604020202020204" pitchFamily="34" charset="0"/>
                <a:cs typeface="Arial" panose="020B0604020202020204" pitchFamily="34" charset="0"/>
              </a:rPr>
              <a:t>Input: Member has a S3 bucket with public </a:t>
            </a:r>
            <a:r>
              <a:rPr lang="en-US" sz="2800" err="1">
                <a:latin typeface="Arial" panose="020B0604020202020204" pitchFamily="34" charset="0"/>
                <a:cs typeface="Arial" panose="020B0604020202020204" pitchFamily="34" charset="0"/>
              </a:rPr>
              <a:t>acces</a:t>
            </a:r>
            <a:r>
              <a:rPr lang="en-US" sz="2800">
                <a:latin typeface="Arial" panose="020B0604020202020204" pitchFamily="34" charset="0"/>
                <a:cs typeface="Arial" panose="020B0604020202020204" pitchFamily="34" charset="0"/>
              </a:rPr>
              <a:t>.</a:t>
            </a:r>
          </a:p>
          <a:p>
            <a:pPr>
              <a:lnSpc>
                <a:spcPct val="150000"/>
              </a:lnSpc>
            </a:pPr>
            <a:r>
              <a:rPr lang="en-US" sz="2800">
                <a:latin typeface="Arial" panose="020B0604020202020204" pitchFamily="34" charset="0"/>
                <a:cs typeface="Arial" panose="020B0604020202020204" pitchFamily="34" charset="0"/>
              </a:rPr>
              <a:t>=&gt; Fail control S3.1</a:t>
            </a:r>
          </a:p>
        </p:txBody>
      </p:sp>
      <p:sp>
        <p:nvSpPr>
          <p:cNvPr id="4" name="TextBox 3">
            <a:extLst>
              <a:ext uri="{FF2B5EF4-FFF2-40B4-BE49-F238E27FC236}">
                <a16:creationId xmlns:a16="http://schemas.microsoft.com/office/drawing/2014/main" id="{EA443535-698F-EFE6-129D-9FD647E0D3BD}"/>
              </a:ext>
            </a:extLst>
          </p:cNvPr>
          <p:cNvSpPr txBox="1"/>
          <p:nvPr/>
        </p:nvSpPr>
        <p:spPr>
          <a:xfrm>
            <a:off x="221889" y="3374376"/>
            <a:ext cx="11714471" cy="2597827"/>
          </a:xfrm>
          <a:prstGeom prst="rect">
            <a:avLst/>
          </a:prstGeom>
          <a:noFill/>
        </p:spPr>
        <p:txBody>
          <a:bodyPr wrap="square" rtlCol="0">
            <a:spAutoFit/>
          </a:bodyPr>
          <a:lstStyle/>
          <a:p>
            <a:pPr>
              <a:lnSpc>
                <a:spcPct val="150000"/>
              </a:lnSpc>
            </a:pPr>
            <a:r>
              <a:rPr lang="en-US" sz="2800">
                <a:latin typeface="Arial" panose="020B0604020202020204" pitchFamily="34" charset="0"/>
                <a:cs typeface="Arial" panose="020B0604020202020204" pitchFamily="34" charset="0"/>
              </a:rPr>
              <a:t>Output: </a:t>
            </a:r>
          </a:p>
          <a:p>
            <a:pPr marL="457200" indent="-457200">
              <a:lnSpc>
                <a:spcPct val="150000"/>
              </a:lnSpc>
              <a:buFontTx/>
              <a:buChar char="-"/>
            </a:pPr>
            <a:r>
              <a:rPr lang="en-US" sz="2800">
                <a:latin typeface="Arial" panose="020B0604020202020204" pitchFamily="34" charset="0"/>
                <a:cs typeface="Arial" panose="020B0604020202020204" pitchFamily="34" charset="0"/>
              </a:rPr>
              <a:t>Findings generated in admin AWS Security Hub</a:t>
            </a:r>
          </a:p>
          <a:p>
            <a:pPr marL="457200" indent="-457200">
              <a:lnSpc>
                <a:spcPct val="150000"/>
              </a:lnSpc>
              <a:buFontTx/>
              <a:buChar char="-"/>
            </a:pPr>
            <a:r>
              <a:rPr lang="en-US" sz="2800">
                <a:latin typeface="Arial" panose="020B0604020202020204" pitchFamily="34" charset="0"/>
                <a:cs typeface="Arial" panose="020B0604020202020204" pitchFamily="34" charset="0"/>
              </a:rPr>
              <a:t>Remediation status notification to admin-member mail </a:t>
            </a:r>
          </a:p>
          <a:p>
            <a:pPr marL="457200" indent="-457200">
              <a:lnSpc>
                <a:spcPct val="150000"/>
              </a:lnSpc>
              <a:buFontTx/>
              <a:buChar char="-"/>
            </a:pPr>
            <a:r>
              <a:rPr lang="en-US" sz="2800" err="1">
                <a:latin typeface="Arial" panose="020B0604020202020204" pitchFamily="34" charset="0"/>
                <a:cs typeface="Arial" panose="020B0604020202020204" pitchFamily="34" charset="0"/>
              </a:rPr>
              <a:t>Successfull</a:t>
            </a:r>
            <a:r>
              <a:rPr lang="en-US" sz="2800">
                <a:latin typeface="Arial" panose="020B0604020202020204" pitchFamily="34" charset="0"/>
                <a:cs typeface="Arial" panose="020B0604020202020204" pitchFamily="34" charset="0"/>
              </a:rPr>
              <a:t> automated remediation</a:t>
            </a:r>
          </a:p>
        </p:txBody>
      </p:sp>
      <p:sp>
        <p:nvSpPr>
          <p:cNvPr id="5" name="TextBox 4">
            <a:extLst>
              <a:ext uri="{FF2B5EF4-FFF2-40B4-BE49-F238E27FC236}">
                <a16:creationId xmlns:a16="http://schemas.microsoft.com/office/drawing/2014/main" id="{C87D4E1C-C2EE-8E34-64DF-76B4CFD31768}"/>
              </a:ext>
            </a:extLst>
          </p:cNvPr>
          <p:cNvSpPr txBox="1"/>
          <p:nvPr/>
        </p:nvSpPr>
        <p:spPr>
          <a:xfrm>
            <a:off x="238764" y="2611709"/>
            <a:ext cx="11714471" cy="658835"/>
          </a:xfrm>
          <a:prstGeom prst="rect">
            <a:avLst/>
          </a:prstGeom>
          <a:noFill/>
        </p:spPr>
        <p:txBody>
          <a:bodyPr wrap="square" rtlCol="0">
            <a:spAutoFit/>
          </a:bodyPr>
          <a:lstStyle/>
          <a:p>
            <a:pPr>
              <a:lnSpc>
                <a:spcPct val="150000"/>
              </a:lnSpc>
            </a:pPr>
            <a:r>
              <a:rPr lang="en-US" sz="2800" err="1">
                <a:latin typeface="Arial" panose="020B0604020202020204" pitchFamily="34" charset="0"/>
                <a:cs typeface="Arial" panose="020B0604020202020204" pitchFamily="34" charset="0"/>
              </a:rPr>
              <a:t>Acion</a:t>
            </a:r>
            <a:r>
              <a:rPr lang="en-US" sz="2800">
                <a:latin typeface="Arial" panose="020B0604020202020204" pitchFamily="34" charset="0"/>
                <a:cs typeface="Arial" panose="020B0604020202020204" pitchFamily="34" charset="0"/>
              </a:rPr>
              <a:t>: Monitor &amp; remediate</a:t>
            </a:r>
          </a:p>
        </p:txBody>
      </p:sp>
      <p:sp>
        <p:nvSpPr>
          <p:cNvPr id="3" name="Slide Number Placeholder 2">
            <a:extLst>
              <a:ext uri="{FF2B5EF4-FFF2-40B4-BE49-F238E27FC236}">
                <a16:creationId xmlns:a16="http://schemas.microsoft.com/office/drawing/2014/main" id="{E3DCA2D9-A0E3-7FC3-FE88-90929246A530}"/>
              </a:ext>
            </a:extLst>
          </p:cNvPr>
          <p:cNvSpPr>
            <a:spLocks noGrp="1"/>
          </p:cNvSpPr>
          <p:nvPr>
            <p:ph type="sldNum" sz="quarter" idx="12"/>
          </p:nvPr>
        </p:nvSpPr>
        <p:spPr/>
        <p:txBody>
          <a:bodyPr/>
          <a:lstStyle/>
          <a:p>
            <a:fld id="{2E02360C-A40E-417E-BD28-40AAEF0DDC85}" type="slidenum">
              <a:rPr lang="en-US" smtClean="0"/>
              <a:t>49</a:t>
            </a:fld>
            <a:endParaRPr lang="en-US"/>
          </a:p>
        </p:txBody>
      </p:sp>
    </p:spTree>
    <p:extLst>
      <p:ext uri="{BB962C8B-B14F-4D97-AF65-F5344CB8AC3E}">
        <p14:creationId xmlns:p14="http://schemas.microsoft.com/office/powerpoint/2010/main" val="1316173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8FFC-1E95-4ADF-FFFA-B859CFDD45D2}"/>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latin typeface="Arial"/>
                <a:cs typeface="Arial"/>
              </a:rPr>
              <a:t>CSPM explained</a:t>
            </a:r>
          </a:p>
        </p:txBody>
      </p:sp>
      <p:sp>
        <p:nvSpPr>
          <p:cNvPr id="12" name="TextBox 11">
            <a:extLst>
              <a:ext uri="{FF2B5EF4-FFF2-40B4-BE49-F238E27FC236}">
                <a16:creationId xmlns:a16="http://schemas.microsoft.com/office/drawing/2014/main" id="{7FD5BC76-EED1-3E9D-EEE0-219A75F0AAB2}"/>
              </a:ext>
            </a:extLst>
          </p:cNvPr>
          <p:cNvSpPr txBox="1"/>
          <p:nvPr/>
        </p:nvSpPr>
        <p:spPr>
          <a:xfrm>
            <a:off x="1" y="2120949"/>
            <a:ext cx="5028694" cy="2616101"/>
          </a:xfrm>
          <a:prstGeom prst="rect">
            <a:avLst/>
          </a:prstGeom>
          <a:noFill/>
        </p:spPr>
        <p:txBody>
          <a:bodyPr wrap="square">
            <a:spAutoFit/>
          </a:bodyPr>
          <a:lstStyle/>
          <a:p>
            <a:pPr algn="l"/>
            <a:r>
              <a:rPr lang="en-US" sz="2800">
                <a:solidFill>
                  <a:srgbClr val="000000"/>
                </a:solidFill>
                <a:latin typeface="Arial" panose="020B0604020202020204" pitchFamily="34" charset="0"/>
                <a:cs typeface="Arial" panose="020B0604020202020204" pitchFamily="34" charset="0"/>
              </a:rPr>
              <a:t>I</a:t>
            </a:r>
            <a:r>
              <a:rPr lang="en-US" sz="2800" b="0" i="0">
                <a:solidFill>
                  <a:srgbClr val="000000"/>
                </a:solidFill>
                <a:effectLst/>
                <a:latin typeface="Arial" panose="020B0604020202020204" pitchFamily="34" charset="0"/>
                <a:cs typeface="Arial" panose="020B0604020202020204" pitchFamily="34" charset="0"/>
              </a:rPr>
              <a:t>dentify, remediate risks by:</a:t>
            </a:r>
          </a:p>
          <a:p>
            <a:pPr marL="800100" lvl="1" indent="-342900">
              <a:buFont typeface="Arial" panose="020B0604020202020204" pitchFamily="34" charset="0"/>
              <a:buChar char="•"/>
            </a:pPr>
            <a:r>
              <a:rPr lang="en-US" sz="2800" b="0" i="0">
                <a:solidFill>
                  <a:srgbClr val="000000"/>
                </a:solidFill>
                <a:effectLst/>
                <a:latin typeface="Arial" panose="020B0604020202020204" pitchFamily="34" charset="0"/>
                <a:cs typeface="Arial" panose="020B0604020202020204" pitchFamily="34" charset="0"/>
              </a:rPr>
              <a:t>visibility</a:t>
            </a:r>
          </a:p>
          <a:p>
            <a:pPr marL="800100" lvl="1" indent="-342900">
              <a:buFont typeface="Arial" panose="020B0604020202020204" pitchFamily="34" charset="0"/>
              <a:buChar char="•"/>
            </a:pPr>
            <a:r>
              <a:rPr lang="en-US" sz="2800" b="0" i="0">
                <a:solidFill>
                  <a:srgbClr val="000000"/>
                </a:solidFill>
                <a:effectLst/>
                <a:latin typeface="Arial" panose="020B0604020202020204" pitchFamily="34" charset="0"/>
                <a:cs typeface="Arial" panose="020B0604020202020204" pitchFamily="34" charset="0"/>
              </a:rPr>
              <a:t>uninterrupted monitoring</a:t>
            </a:r>
          </a:p>
          <a:p>
            <a:pPr marL="800100" lvl="1" indent="-342900">
              <a:buFont typeface="Arial" panose="020B0604020202020204" pitchFamily="34" charset="0"/>
              <a:buChar char="•"/>
            </a:pPr>
            <a:r>
              <a:rPr lang="en-US" sz="2800" b="0" i="0">
                <a:solidFill>
                  <a:srgbClr val="000000"/>
                </a:solidFill>
                <a:effectLst/>
                <a:latin typeface="Arial" panose="020B0604020202020204" pitchFamily="34" charset="0"/>
                <a:cs typeface="Arial" panose="020B0604020202020204" pitchFamily="34" charset="0"/>
              </a:rPr>
              <a:t>threat detection</a:t>
            </a:r>
          </a:p>
          <a:p>
            <a:pPr marL="800100" lvl="1" indent="-342900">
              <a:buFont typeface="Arial" panose="020B0604020202020204" pitchFamily="34" charset="0"/>
              <a:buChar char="•"/>
            </a:pPr>
            <a:r>
              <a:rPr lang="en-US" sz="2800" b="0" i="0">
                <a:solidFill>
                  <a:srgbClr val="000000"/>
                </a:solidFill>
                <a:effectLst/>
                <a:latin typeface="Arial" panose="020B0604020202020204" pitchFamily="34" charset="0"/>
                <a:cs typeface="Arial" panose="020B0604020202020204" pitchFamily="34" charset="0"/>
              </a:rPr>
              <a:t>remediation workflows</a:t>
            </a:r>
            <a:endParaRPr lang="en-US" sz="2800">
              <a:solidFill>
                <a:srgbClr val="000000"/>
              </a:solidFill>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endParaRPr lang="en-US" sz="2400">
              <a:solidFill>
                <a:srgbClr val="000000"/>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9A82795B-B384-BE40-EB82-602B3D7D3C75}"/>
              </a:ext>
            </a:extLst>
          </p:cNvPr>
          <p:cNvSpPr txBox="1"/>
          <p:nvPr/>
        </p:nvSpPr>
        <p:spPr>
          <a:xfrm>
            <a:off x="6542123" y="2474892"/>
            <a:ext cx="5652796" cy="954107"/>
          </a:xfrm>
          <a:prstGeom prst="rect">
            <a:avLst/>
          </a:prstGeom>
          <a:noFill/>
        </p:spPr>
        <p:txBody>
          <a:bodyPr wrap="square">
            <a:spAutoFit/>
          </a:bodyPr>
          <a:lstStyle/>
          <a:p>
            <a:pPr algn="ctr"/>
            <a:r>
              <a:rPr lang="en-US" sz="2800">
                <a:latin typeface="Arial" panose="020B0604020202020204" pitchFamily="34" charset="0"/>
                <a:cs typeface="Arial" panose="020B0604020202020204" pitchFamily="34" charset="0"/>
              </a:rPr>
              <a:t>misconfigs in</a:t>
            </a:r>
          </a:p>
          <a:p>
            <a:pPr algn="ctr"/>
            <a:r>
              <a:rPr lang="en-US" sz="2800">
                <a:latin typeface="Arial" panose="020B0604020202020204" pitchFamily="34" charset="0"/>
                <a:cs typeface="Arial" panose="020B0604020202020204" pitchFamily="34" charset="0"/>
              </a:rPr>
              <a:t>cloud environments/infrastructure</a:t>
            </a:r>
          </a:p>
        </p:txBody>
      </p:sp>
      <p:sp>
        <p:nvSpPr>
          <p:cNvPr id="9" name="TextBox 8">
            <a:extLst>
              <a:ext uri="{FF2B5EF4-FFF2-40B4-BE49-F238E27FC236}">
                <a16:creationId xmlns:a16="http://schemas.microsoft.com/office/drawing/2014/main" id="{40F216F2-70B6-947F-60FD-904D6E39865C}"/>
              </a:ext>
            </a:extLst>
          </p:cNvPr>
          <p:cNvSpPr txBox="1"/>
          <p:nvPr/>
        </p:nvSpPr>
        <p:spPr>
          <a:xfrm>
            <a:off x="5040469" y="2802005"/>
            <a:ext cx="1553630" cy="461665"/>
          </a:xfrm>
          <a:prstGeom prst="rect">
            <a:avLst/>
          </a:prstGeom>
          <a:noFill/>
        </p:spPr>
        <p:txBody>
          <a:bodyPr wrap="none" rtlCol="0">
            <a:spAutoFit/>
          </a:bodyPr>
          <a:lstStyle/>
          <a:p>
            <a:r>
              <a:rPr lang="en-US" sz="2400">
                <a:latin typeface="Arial" panose="020B0604020202020204" pitchFamily="34" charset="0"/>
                <a:cs typeface="Arial" panose="020B0604020202020204" pitchFamily="34" charset="0"/>
              </a:rPr>
              <a:t>search for</a:t>
            </a:r>
          </a:p>
        </p:txBody>
      </p:sp>
      <p:grpSp>
        <p:nvGrpSpPr>
          <p:cNvPr id="30" name="Group 29">
            <a:extLst>
              <a:ext uri="{FF2B5EF4-FFF2-40B4-BE49-F238E27FC236}">
                <a16:creationId xmlns:a16="http://schemas.microsoft.com/office/drawing/2014/main" id="{CA83EB4D-2BAC-888F-BBA5-8F348D67DE16}"/>
              </a:ext>
            </a:extLst>
          </p:cNvPr>
          <p:cNvGrpSpPr/>
          <p:nvPr/>
        </p:nvGrpSpPr>
        <p:grpSpPr>
          <a:xfrm>
            <a:off x="9405844" y="3428999"/>
            <a:ext cx="1222817" cy="1105853"/>
            <a:chOff x="8472196" y="3811905"/>
            <a:chExt cx="1222817" cy="1105853"/>
          </a:xfrm>
        </p:grpSpPr>
        <p:cxnSp>
          <p:nvCxnSpPr>
            <p:cNvPr id="16" name="Straight Connector 15">
              <a:extLst>
                <a:ext uri="{FF2B5EF4-FFF2-40B4-BE49-F238E27FC236}">
                  <a16:creationId xmlns:a16="http://schemas.microsoft.com/office/drawing/2014/main" id="{568D3966-4591-14F0-6A73-408DDCF415F2}"/>
                </a:ext>
              </a:extLst>
            </p:cNvPr>
            <p:cNvCxnSpPr>
              <a:cxnSpLocks/>
            </p:cNvCxnSpPr>
            <p:nvPr/>
          </p:nvCxnSpPr>
          <p:spPr>
            <a:xfrm>
              <a:off x="8472196" y="3818826"/>
              <a:ext cx="0" cy="918224"/>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C8176C82-311C-3CF5-C873-0F7E8B2A6084}"/>
                </a:ext>
              </a:extLst>
            </p:cNvPr>
            <p:cNvCxnSpPr/>
            <p:nvPr/>
          </p:nvCxnSpPr>
          <p:spPr>
            <a:xfrm>
              <a:off x="8472196" y="4021494"/>
              <a:ext cx="29858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F5060324-E2FC-27C4-F937-8D492A8CCD4F}"/>
                </a:ext>
              </a:extLst>
            </p:cNvPr>
            <p:cNvCxnSpPr/>
            <p:nvPr/>
          </p:nvCxnSpPr>
          <p:spPr>
            <a:xfrm>
              <a:off x="8472196" y="4377360"/>
              <a:ext cx="29858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A5971779-A2B4-D055-E236-F102F92214F9}"/>
                </a:ext>
              </a:extLst>
            </p:cNvPr>
            <p:cNvCxnSpPr/>
            <p:nvPr/>
          </p:nvCxnSpPr>
          <p:spPr>
            <a:xfrm>
              <a:off x="8484637" y="4737050"/>
              <a:ext cx="298580" cy="0"/>
            </a:xfrm>
            <a:prstGeom prst="line">
              <a:avLst/>
            </a:prstGeom>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0190633D-1956-434D-77E6-31F36E9D4E46}"/>
                </a:ext>
              </a:extLst>
            </p:cNvPr>
            <p:cNvSpPr txBox="1"/>
            <p:nvPr/>
          </p:nvSpPr>
          <p:spPr>
            <a:xfrm>
              <a:off x="8566024" y="3811905"/>
              <a:ext cx="1061086" cy="400110"/>
            </a:xfrm>
            <a:prstGeom prst="rect">
              <a:avLst/>
            </a:prstGeom>
            <a:noFill/>
          </p:spPr>
          <p:txBody>
            <a:bodyPr wrap="square">
              <a:spAutoFit/>
            </a:bodyPr>
            <a:lstStyle/>
            <a:p>
              <a:pPr algn="ctr"/>
              <a:r>
                <a:rPr lang="en-US" sz="2000">
                  <a:latin typeface="Arial" panose="020B0604020202020204" pitchFamily="34" charset="0"/>
                  <a:cs typeface="Arial" panose="020B0604020202020204" pitchFamily="34" charset="0"/>
                </a:rPr>
                <a:t>IaaS</a:t>
              </a:r>
            </a:p>
          </p:txBody>
        </p:sp>
        <p:sp>
          <p:nvSpPr>
            <p:cNvPr id="24" name="TextBox 23">
              <a:extLst>
                <a:ext uri="{FF2B5EF4-FFF2-40B4-BE49-F238E27FC236}">
                  <a16:creationId xmlns:a16="http://schemas.microsoft.com/office/drawing/2014/main" id="{B35C37F6-6134-BFE4-EAB5-E4AB874C037E}"/>
                </a:ext>
              </a:extLst>
            </p:cNvPr>
            <p:cNvSpPr txBox="1"/>
            <p:nvPr/>
          </p:nvSpPr>
          <p:spPr>
            <a:xfrm>
              <a:off x="8633927" y="4155548"/>
              <a:ext cx="1061086" cy="400110"/>
            </a:xfrm>
            <a:prstGeom prst="rect">
              <a:avLst/>
            </a:prstGeom>
            <a:noFill/>
          </p:spPr>
          <p:txBody>
            <a:bodyPr wrap="square">
              <a:spAutoFit/>
            </a:bodyPr>
            <a:lstStyle/>
            <a:p>
              <a:pPr algn="ctr"/>
              <a:r>
                <a:rPr lang="en-US" sz="2000">
                  <a:latin typeface="Arial" panose="020B0604020202020204" pitchFamily="34" charset="0"/>
                  <a:cs typeface="Arial" panose="020B0604020202020204" pitchFamily="34" charset="0"/>
                </a:rPr>
                <a:t>PaaS</a:t>
              </a:r>
            </a:p>
          </p:txBody>
        </p:sp>
        <p:sp>
          <p:nvSpPr>
            <p:cNvPr id="27" name="TextBox 26">
              <a:extLst>
                <a:ext uri="{FF2B5EF4-FFF2-40B4-BE49-F238E27FC236}">
                  <a16:creationId xmlns:a16="http://schemas.microsoft.com/office/drawing/2014/main" id="{B8DEC1B2-2482-0C84-3CE1-BEAC68F4802C}"/>
                </a:ext>
              </a:extLst>
            </p:cNvPr>
            <p:cNvSpPr txBox="1"/>
            <p:nvPr/>
          </p:nvSpPr>
          <p:spPr>
            <a:xfrm>
              <a:off x="8623837" y="4517648"/>
              <a:ext cx="1061086" cy="400110"/>
            </a:xfrm>
            <a:prstGeom prst="rect">
              <a:avLst/>
            </a:prstGeom>
            <a:noFill/>
          </p:spPr>
          <p:txBody>
            <a:bodyPr wrap="square">
              <a:spAutoFit/>
            </a:bodyPr>
            <a:lstStyle/>
            <a:p>
              <a:pPr algn="ctr"/>
              <a:r>
                <a:rPr lang="en-US" sz="2000">
                  <a:latin typeface="Arial" panose="020B0604020202020204" pitchFamily="34" charset="0"/>
                  <a:cs typeface="Arial" panose="020B0604020202020204" pitchFamily="34" charset="0"/>
                </a:rPr>
                <a:t>SaaS</a:t>
              </a:r>
            </a:p>
          </p:txBody>
        </p:sp>
      </p:grpSp>
      <p:cxnSp>
        <p:nvCxnSpPr>
          <p:cNvPr id="29" name="Straight Arrow Connector 28">
            <a:extLst>
              <a:ext uri="{FF2B5EF4-FFF2-40B4-BE49-F238E27FC236}">
                <a16:creationId xmlns:a16="http://schemas.microsoft.com/office/drawing/2014/main" id="{53810A46-3605-424C-5823-073A1E54E54D}"/>
              </a:ext>
            </a:extLst>
          </p:cNvPr>
          <p:cNvCxnSpPr/>
          <p:nvPr/>
        </p:nvCxnSpPr>
        <p:spPr>
          <a:xfrm>
            <a:off x="5191533" y="3184894"/>
            <a:ext cx="137639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Isosceles Triangle 3">
            <a:extLst>
              <a:ext uri="{FF2B5EF4-FFF2-40B4-BE49-F238E27FC236}">
                <a16:creationId xmlns:a16="http://schemas.microsoft.com/office/drawing/2014/main" id="{A1292341-9990-3F4D-C189-8E91690AC26A}"/>
              </a:ext>
            </a:extLst>
          </p:cNvPr>
          <p:cNvSpPr/>
          <p:nvPr/>
        </p:nvSpPr>
        <p:spPr>
          <a:xfrm>
            <a:off x="0" y="5628968"/>
            <a:ext cx="3928972" cy="1229032"/>
          </a:xfrm>
          <a:custGeom>
            <a:avLst/>
            <a:gdLst>
              <a:gd name="connsiteX0" fmla="*/ 0 w 7851059"/>
              <a:gd name="connsiteY0" fmla="*/ 1229032 h 1229032"/>
              <a:gd name="connsiteX1" fmla="*/ 3925530 w 7851059"/>
              <a:gd name="connsiteY1" fmla="*/ 0 h 1229032"/>
              <a:gd name="connsiteX2" fmla="*/ 7851059 w 7851059"/>
              <a:gd name="connsiteY2" fmla="*/ 1229032 h 1229032"/>
              <a:gd name="connsiteX3" fmla="*/ 0 w 7851059"/>
              <a:gd name="connsiteY3" fmla="*/ 1229032 h 1229032"/>
              <a:gd name="connsiteX0" fmla="*/ 0 w 3947652"/>
              <a:gd name="connsiteY0" fmla="*/ 1258529 h 1258529"/>
              <a:gd name="connsiteX1" fmla="*/ 22123 w 3947652"/>
              <a:gd name="connsiteY1" fmla="*/ 0 h 1258529"/>
              <a:gd name="connsiteX2" fmla="*/ 3947652 w 3947652"/>
              <a:gd name="connsiteY2" fmla="*/ 1229032 h 1258529"/>
              <a:gd name="connsiteX3" fmla="*/ 0 w 3947652"/>
              <a:gd name="connsiteY3" fmla="*/ 1258529 h 1258529"/>
              <a:gd name="connsiteX0" fmla="*/ 27038 w 3925529"/>
              <a:gd name="connsiteY0" fmla="*/ 1189703 h 1229032"/>
              <a:gd name="connsiteX1" fmla="*/ 0 w 3925529"/>
              <a:gd name="connsiteY1" fmla="*/ 0 h 1229032"/>
              <a:gd name="connsiteX2" fmla="*/ 3925529 w 3925529"/>
              <a:gd name="connsiteY2" fmla="*/ 1229032 h 1229032"/>
              <a:gd name="connsiteX3" fmla="*/ 27038 w 3925529"/>
              <a:gd name="connsiteY3" fmla="*/ 1189703 h 1229032"/>
              <a:gd name="connsiteX0" fmla="*/ 0 w 3977149"/>
              <a:gd name="connsiteY0" fmla="*/ 1189703 h 1229032"/>
              <a:gd name="connsiteX1" fmla="*/ 51620 w 3977149"/>
              <a:gd name="connsiteY1" fmla="*/ 0 h 1229032"/>
              <a:gd name="connsiteX2" fmla="*/ 3977149 w 3977149"/>
              <a:gd name="connsiteY2" fmla="*/ 1229032 h 1229032"/>
              <a:gd name="connsiteX3" fmla="*/ 0 w 3977149"/>
              <a:gd name="connsiteY3" fmla="*/ 1189703 h 1229032"/>
              <a:gd name="connsiteX0" fmla="*/ 27038 w 3925529"/>
              <a:gd name="connsiteY0" fmla="*/ 1199535 h 1229032"/>
              <a:gd name="connsiteX1" fmla="*/ 0 w 3925529"/>
              <a:gd name="connsiteY1" fmla="*/ 0 h 1229032"/>
              <a:gd name="connsiteX2" fmla="*/ 3925529 w 3925529"/>
              <a:gd name="connsiteY2" fmla="*/ 1229032 h 1229032"/>
              <a:gd name="connsiteX3" fmla="*/ 27038 w 3925529"/>
              <a:gd name="connsiteY3" fmla="*/ 1199535 h 1229032"/>
              <a:gd name="connsiteX0" fmla="*/ 0 w 3928971"/>
              <a:gd name="connsiteY0" fmla="*/ 1199535 h 1229032"/>
              <a:gd name="connsiteX1" fmla="*/ 3442 w 3928971"/>
              <a:gd name="connsiteY1" fmla="*/ 0 h 1229032"/>
              <a:gd name="connsiteX2" fmla="*/ 3928971 w 3928971"/>
              <a:gd name="connsiteY2" fmla="*/ 1229032 h 1229032"/>
              <a:gd name="connsiteX3" fmla="*/ 0 w 3928971"/>
              <a:gd name="connsiteY3" fmla="*/ 1199535 h 1229032"/>
              <a:gd name="connsiteX0" fmla="*/ 0 w 3928971"/>
              <a:gd name="connsiteY0" fmla="*/ 1106938 h 1229032"/>
              <a:gd name="connsiteX1" fmla="*/ 3442 w 3928971"/>
              <a:gd name="connsiteY1" fmla="*/ 0 h 1229032"/>
              <a:gd name="connsiteX2" fmla="*/ 3928971 w 3928971"/>
              <a:gd name="connsiteY2" fmla="*/ 1229032 h 1229032"/>
              <a:gd name="connsiteX3" fmla="*/ 0 w 3928971"/>
              <a:gd name="connsiteY3" fmla="*/ 1106938 h 1229032"/>
              <a:gd name="connsiteX0" fmla="*/ 0 w 3938804"/>
              <a:gd name="connsiteY0" fmla="*/ 1175764 h 1229032"/>
              <a:gd name="connsiteX1" fmla="*/ 13275 w 3938804"/>
              <a:gd name="connsiteY1" fmla="*/ 0 h 1229032"/>
              <a:gd name="connsiteX2" fmla="*/ 3938804 w 3938804"/>
              <a:gd name="connsiteY2" fmla="*/ 1229032 h 1229032"/>
              <a:gd name="connsiteX3" fmla="*/ 0 w 3938804"/>
              <a:gd name="connsiteY3" fmla="*/ 1175764 h 1229032"/>
              <a:gd name="connsiteX0" fmla="*/ 0 w 3928972"/>
              <a:gd name="connsiteY0" fmla="*/ 1215093 h 1229032"/>
              <a:gd name="connsiteX1" fmla="*/ 3443 w 3928972"/>
              <a:gd name="connsiteY1" fmla="*/ 0 h 1229032"/>
              <a:gd name="connsiteX2" fmla="*/ 3928972 w 3928972"/>
              <a:gd name="connsiteY2" fmla="*/ 1229032 h 1229032"/>
              <a:gd name="connsiteX3" fmla="*/ 0 w 3928972"/>
              <a:gd name="connsiteY3" fmla="*/ 1215093 h 1229032"/>
            </a:gdLst>
            <a:ahLst/>
            <a:cxnLst>
              <a:cxn ang="0">
                <a:pos x="connsiteX0" y="connsiteY0"/>
              </a:cxn>
              <a:cxn ang="0">
                <a:pos x="connsiteX1" y="connsiteY1"/>
              </a:cxn>
              <a:cxn ang="0">
                <a:pos x="connsiteX2" y="connsiteY2"/>
              </a:cxn>
              <a:cxn ang="0">
                <a:pos x="connsiteX3" y="connsiteY3"/>
              </a:cxn>
            </a:cxnLst>
            <a:rect l="l" t="t" r="r" b="b"/>
            <a:pathLst>
              <a:path w="3928972" h="1229032">
                <a:moveTo>
                  <a:pt x="0" y="1215093"/>
                </a:moveTo>
                <a:cubicBezTo>
                  <a:pt x="1147" y="815248"/>
                  <a:pt x="2296" y="399845"/>
                  <a:pt x="3443" y="0"/>
                </a:cubicBezTo>
                <a:lnTo>
                  <a:pt x="3928972" y="1229032"/>
                </a:lnTo>
                <a:lnTo>
                  <a:pt x="0" y="1215093"/>
                </a:lnTo>
                <a:close/>
              </a:path>
            </a:pathLst>
          </a:cu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FB1A237C-4694-1612-A1A6-8DAF1FE7F2DF}"/>
              </a:ext>
            </a:extLst>
          </p:cNvPr>
          <p:cNvSpPr>
            <a:spLocks noGrp="1"/>
          </p:cNvSpPr>
          <p:nvPr>
            <p:ph type="sldNum" sz="quarter" idx="12"/>
          </p:nvPr>
        </p:nvSpPr>
        <p:spPr/>
        <p:txBody>
          <a:bodyPr/>
          <a:lstStyle/>
          <a:p>
            <a:fld id="{2E02360C-A40E-417E-BD28-40AAEF0DDC85}" type="slidenum">
              <a:rPr lang="en-US" smtClean="0"/>
              <a:t>5</a:t>
            </a:fld>
            <a:endParaRPr lang="en-US"/>
          </a:p>
        </p:txBody>
      </p:sp>
    </p:spTree>
    <p:extLst>
      <p:ext uri="{BB962C8B-B14F-4D97-AF65-F5344CB8AC3E}">
        <p14:creationId xmlns:p14="http://schemas.microsoft.com/office/powerpoint/2010/main" val="41041894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8055F0-3972-2C9A-4D1E-64F1482396EA}"/>
              </a:ext>
            </a:extLst>
          </p:cNvPr>
          <p:cNvSpPr>
            <a:spLocks noGrp="1"/>
          </p:cNvSpPr>
          <p:nvPr>
            <p:ph type="sldNum" sz="quarter" idx="12"/>
          </p:nvPr>
        </p:nvSpPr>
        <p:spPr/>
        <p:txBody>
          <a:bodyPr/>
          <a:lstStyle/>
          <a:p>
            <a:fld id="{2E02360C-A40E-417E-BD28-40AAEF0DDC85}" type="slidenum">
              <a:rPr lang="en-US" smtClean="0"/>
              <a:t>50</a:t>
            </a:fld>
            <a:endParaRPr lang="en-US"/>
          </a:p>
        </p:txBody>
      </p:sp>
    </p:spTree>
    <p:extLst>
      <p:ext uri="{BB962C8B-B14F-4D97-AF65-F5344CB8AC3E}">
        <p14:creationId xmlns:p14="http://schemas.microsoft.com/office/powerpoint/2010/main" val="18924500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998993-7A7C-B889-BA88-37DD61CB7A6A}"/>
              </a:ext>
            </a:extLst>
          </p:cNvPr>
          <p:cNvSpPr txBox="1">
            <a:spLocks/>
          </p:cNvSpPr>
          <p:nvPr/>
        </p:nvSpPr>
        <p:spPr>
          <a:xfrm>
            <a:off x="0" y="3081416"/>
            <a:ext cx="12192000" cy="695167"/>
          </a:xfrm>
          <a:prstGeom prst="rect">
            <a:avLst/>
          </a:prstGeom>
          <a:solidFill>
            <a:srgbClr val="0E50B2"/>
          </a:solidFill>
        </p:spPr>
        <p:txBody>
          <a:bodyPr lIns="91440" tIns="45720" rIns="91440" bIns="4572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Scenario 5: Behind the scene</a:t>
            </a:r>
          </a:p>
        </p:txBody>
      </p:sp>
      <p:sp>
        <p:nvSpPr>
          <p:cNvPr id="3" name="Slide Number Placeholder 2">
            <a:extLst>
              <a:ext uri="{FF2B5EF4-FFF2-40B4-BE49-F238E27FC236}">
                <a16:creationId xmlns:a16="http://schemas.microsoft.com/office/drawing/2014/main" id="{249D0ADF-BD77-0210-7A15-40691B880FE5}"/>
              </a:ext>
            </a:extLst>
          </p:cNvPr>
          <p:cNvSpPr>
            <a:spLocks noGrp="1"/>
          </p:cNvSpPr>
          <p:nvPr>
            <p:ph type="sldNum" sz="quarter" idx="12"/>
          </p:nvPr>
        </p:nvSpPr>
        <p:spPr/>
        <p:txBody>
          <a:bodyPr/>
          <a:lstStyle/>
          <a:p>
            <a:fld id="{2E02360C-A40E-417E-BD28-40AAEF0DDC85}" type="slidenum">
              <a:rPr lang="en-US" smtClean="0"/>
              <a:t>51</a:t>
            </a:fld>
            <a:endParaRPr lang="en-US"/>
          </a:p>
        </p:txBody>
      </p:sp>
    </p:spTree>
    <p:extLst>
      <p:ext uri="{BB962C8B-B14F-4D97-AF65-F5344CB8AC3E}">
        <p14:creationId xmlns:p14="http://schemas.microsoft.com/office/powerpoint/2010/main" val="38857962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49D0ADF-BD77-0210-7A15-40691B880FE5}"/>
              </a:ext>
            </a:extLst>
          </p:cNvPr>
          <p:cNvSpPr>
            <a:spLocks noGrp="1"/>
          </p:cNvSpPr>
          <p:nvPr>
            <p:ph type="sldNum" sz="quarter" idx="12"/>
          </p:nvPr>
        </p:nvSpPr>
        <p:spPr/>
        <p:txBody>
          <a:bodyPr/>
          <a:lstStyle/>
          <a:p>
            <a:fld id="{2E02360C-A40E-417E-BD28-40AAEF0DDC85}" type="slidenum">
              <a:rPr lang="en-US" smtClean="0"/>
              <a:t>52</a:t>
            </a:fld>
            <a:endParaRPr lang="en-US"/>
          </a:p>
        </p:txBody>
      </p:sp>
    </p:spTree>
    <p:extLst>
      <p:ext uri="{BB962C8B-B14F-4D97-AF65-F5344CB8AC3E}">
        <p14:creationId xmlns:p14="http://schemas.microsoft.com/office/powerpoint/2010/main" val="1818023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49D0ADF-BD77-0210-7A15-40691B880FE5}"/>
              </a:ext>
            </a:extLst>
          </p:cNvPr>
          <p:cNvSpPr>
            <a:spLocks noGrp="1"/>
          </p:cNvSpPr>
          <p:nvPr>
            <p:ph type="sldNum" sz="quarter" idx="12"/>
          </p:nvPr>
        </p:nvSpPr>
        <p:spPr/>
        <p:txBody>
          <a:bodyPr/>
          <a:lstStyle/>
          <a:p>
            <a:fld id="{2E02360C-A40E-417E-BD28-40AAEF0DDC85}" type="slidenum">
              <a:rPr lang="en-US" smtClean="0"/>
              <a:t>53</a:t>
            </a:fld>
            <a:endParaRPr lang="en-US"/>
          </a:p>
        </p:txBody>
      </p:sp>
    </p:spTree>
    <p:extLst>
      <p:ext uri="{BB962C8B-B14F-4D97-AF65-F5344CB8AC3E}">
        <p14:creationId xmlns:p14="http://schemas.microsoft.com/office/powerpoint/2010/main" val="6542413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998993-7A7C-B889-BA88-37DD61CB7A6A}"/>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Project limitation</a:t>
            </a:r>
          </a:p>
        </p:txBody>
      </p:sp>
      <p:sp>
        <p:nvSpPr>
          <p:cNvPr id="2" name="TextBox 1">
            <a:extLst>
              <a:ext uri="{FF2B5EF4-FFF2-40B4-BE49-F238E27FC236}">
                <a16:creationId xmlns:a16="http://schemas.microsoft.com/office/drawing/2014/main" id="{06CD427E-F4D4-7F38-3F72-41F135BBECD2}"/>
              </a:ext>
            </a:extLst>
          </p:cNvPr>
          <p:cNvSpPr txBox="1"/>
          <p:nvPr/>
        </p:nvSpPr>
        <p:spPr>
          <a:xfrm>
            <a:off x="3126120" y="2608069"/>
            <a:ext cx="6218237" cy="1107996"/>
          </a:xfrm>
          <a:prstGeom prst="rect">
            <a:avLst/>
          </a:prstGeom>
          <a:noFill/>
        </p:spPr>
        <p:txBody>
          <a:bodyPr wrap="square" rtlCol="0">
            <a:spAutoFit/>
          </a:bodyPr>
          <a:lstStyle/>
          <a:p>
            <a:pPr>
              <a:spcBef>
                <a:spcPts val="600"/>
              </a:spcBef>
              <a:spcAft>
                <a:spcPts val="600"/>
              </a:spcAft>
            </a:pPr>
            <a:r>
              <a:rPr lang="en-US" sz="2800">
                <a:latin typeface="Arial" panose="020B0604020202020204" pitchFamily="34" charset="0"/>
                <a:cs typeface="Arial" panose="020B0604020202020204" pitchFamily="34" charset="0"/>
              </a:rPr>
              <a:t>Slow generating findings (~ 1m 30s)</a:t>
            </a:r>
          </a:p>
          <a:p>
            <a:pPr>
              <a:spcBef>
                <a:spcPts val="600"/>
              </a:spcBef>
              <a:spcAft>
                <a:spcPts val="600"/>
              </a:spcAft>
            </a:pPr>
            <a:r>
              <a:rPr lang="en-US" sz="2800">
                <a:latin typeface="Arial" panose="020B0604020202020204" pitchFamily="34" charset="0"/>
                <a:cs typeface="Arial" panose="020B0604020202020204" pitchFamily="34" charset="0"/>
              </a:rPr>
              <a:t>Only for AWS services</a:t>
            </a:r>
          </a:p>
        </p:txBody>
      </p:sp>
      <p:sp>
        <p:nvSpPr>
          <p:cNvPr id="3" name="Slide Number Placeholder 2">
            <a:extLst>
              <a:ext uri="{FF2B5EF4-FFF2-40B4-BE49-F238E27FC236}">
                <a16:creationId xmlns:a16="http://schemas.microsoft.com/office/drawing/2014/main" id="{0ED23E16-C86D-F0F7-5664-899326AF0234}"/>
              </a:ext>
            </a:extLst>
          </p:cNvPr>
          <p:cNvSpPr>
            <a:spLocks noGrp="1"/>
          </p:cNvSpPr>
          <p:nvPr>
            <p:ph type="sldNum" sz="quarter" idx="12"/>
          </p:nvPr>
        </p:nvSpPr>
        <p:spPr/>
        <p:txBody>
          <a:bodyPr/>
          <a:lstStyle/>
          <a:p>
            <a:fld id="{2E02360C-A40E-417E-BD28-40AAEF0DDC85}" type="slidenum">
              <a:rPr lang="en-US" smtClean="0"/>
              <a:t>54</a:t>
            </a:fld>
            <a:endParaRPr lang="en-US"/>
          </a:p>
        </p:txBody>
      </p:sp>
      <p:sp>
        <p:nvSpPr>
          <p:cNvPr id="4" name="Isosceles Triangle 3">
            <a:extLst>
              <a:ext uri="{FF2B5EF4-FFF2-40B4-BE49-F238E27FC236}">
                <a16:creationId xmlns:a16="http://schemas.microsoft.com/office/drawing/2014/main" id="{4EA0A488-6A3D-B219-89E3-BFEFC064DE7C}"/>
              </a:ext>
            </a:extLst>
          </p:cNvPr>
          <p:cNvSpPr/>
          <p:nvPr/>
        </p:nvSpPr>
        <p:spPr>
          <a:xfrm>
            <a:off x="0" y="5628968"/>
            <a:ext cx="3928972" cy="1229032"/>
          </a:xfrm>
          <a:custGeom>
            <a:avLst/>
            <a:gdLst>
              <a:gd name="connsiteX0" fmla="*/ 0 w 7851059"/>
              <a:gd name="connsiteY0" fmla="*/ 1229032 h 1229032"/>
              <a:gd name="connsiteX1" fmla="*/ 3925530 w 7851059"/>
              <a:gd name="connsiteY1" fmla="*/ 0 h 1229032"/>
              <a:gd name="connsiteX2" fmla="*/ 7851059 w 7851059"/>
              <a:gd name="connsiteY2" fmla="*/ 1229032 h 1229032"/>
              <a:gd name="connsiteX3" fmla="*/ 0 w 7851059"/>
              <a:gd name="connsiteY3" fmla="*/ 1229032 h 1229032"/>
              <a:gd name="connsiteX0" fmla="*/ 0 w 3947652"/>
              <a:gd name="connsiteY0" fmla="*/ 1258529 h 1258529"/>
              <a:gd name="connsiteX1" fmla="*/ 22123 w 3947652"/>
              <a:gd name="connsiteY1" fmla="*/ 0 h 1258529"/>
              <a:gd name="connsiteX2" fmla="*/ 3947652 w 3947652"/>
              <a:gd name="connsiteY2" fmla="*/ 1229032 h 1258529"/>
              <a:gd name="connsiteX3" fmla="*/ 0 w 3947652"/>
              <a:gd name="connsiteY3" fmla="*/ 1258529 h 1258529"/>
              <a:gd name="connsiteX0" fmla="*/ 27038 w 3925529"/>
              <a:gd name="connsiteY0" fmla="*/ 1189703 h 1229032"/>
              <a:gd name="connsiteX1" fmla="*/ 0 w 3925529"/>
              <a:gd name="connsiteY1" fmla="*/ 0 h 1229032"/>
              <a:gd name="connsiteX2" fmla="*/ 3925529 w 3925529"/>
              <a:gd name="connsiteY2" fmla="*/ 1229032 h 1229032"/>
              <a:gd name="connsiteX3" fmla="*/ 27038 w 3925529"/>
              <a:gd name="connsiteY3" fmla="*/ 1189703 h 1229032"/>
              <a:gd name="connsiteX0" fmla="*/ 0 w 3977149"/>
              <a:gd name="connsiteY0" fmla="*/ 1189703 h 1229032"/>
              <a:gd name="connsiteX1" fmla="*/ 51620 w 3977149"/>
              <a:gd name="connsiteY1" fmla="*/ 0 h 1229032"/>
              <a:gd name="connsiteX2" fmla="*/ 3977149 w 3977149"/>
              <a:gd name="connsiteY2" fmla="*/ 1229032 h 1229032"/>
              <a:gd name="connsiteX3" fmla="*/ 0 w 3977149"/>
              <a:gd name="connsiteY3" fmla="*/ 1189703 h 1229032"/>
              <a:gd name="connsiteX0" fmla="*/ 27038 w 3925529"/>
              <a:gd name="connsiteY0" fmla="*/ 1199535 h 1229032"/>
              <a:gd name="connsiteX1" fmla="*/ 0 w 3925529"/>
              <a:gd name="connsiteY1" fmla="*/ 0 h 1229032"/>
              <a:gd name="connsiteX2" fmla="*/ 3925529 w 3925529"/>
              <a:gd name="connsiteY2" fmla="*/ 1229032 h 1229032"/>
              <a:gd name="connsiteX3" fmla="*/ 27038 w 3925529"/>
              <a:gd name="connsiteY3" fmla="*/ 1199535 h 1229032"/>
              <a:gd name="connsiteX0" fmla="*/ 0 w 3928971"/>
              <a:gd name="connsiteY0" fmla="*/ 1199535 h 1229032"/>
              <a:gd name="connsiteX1" fmla="*/ 3442 w 3928971"/>
              <a:gd name="connsiteY1" fmla="*/ 0 h 1229032"/>
              <a:gd name="connsiteX2" fmla="*/ 3928971 w 3928971"/>
              <a:gd name="connsiteY2" fmla="*/ 1229032 h 1229032"/>
              <a:gd name="connsiteX3" fmla="*/ 0 w 3928971"/>
              <a:gd name="connsiteY3" fmla="*/ 1199535 h 1229032"/>
              <a:gd name="connsiteX0" fmla="*/ 0 w 3928971"/>
              <a:gd name="connsiteY0" fmla="*/ 1106938 h 1229032"/>
              <a:gd name="connsiteX1" fmla="*/ 3442 w 3928971"/>
              <a:gd name="connsiteY1" fmla="*/ 0 h 1229032"/>
              <a:gd name="connsiteX2" fmla="*/ 3928971 w 3928971"/>
              <a:gd name="connsiteY2" fmla="*/ 1229032 h 1229032"/>
              <a:gd name="connsiteX3" fmla="*/ 0 w 3928971"/>
              <a:gd name="connsiteY3" fmla="*/ 1106938 h 1229032"/>
              <a:gd name="connsiteX0" fmla="*/ 0 w 3938804"/>
              <a:gd name="connsiteY0" fmla="*/ 1175764 h 1229032"/>
              <a:gd name="connsiteX1" fmla="*/ 13275 w 3938804"/>
              <a:gd name="connsiteY1" fmla="*/ 0 h 1229032"/>
              <a:gd name="connsiteX2" fmla="*/ 3938804 w 3938804"/>
              <a:gd name="connsiteY2" fmla="*/ 1229032 h 1229032"/>
              <a:gd name="connsiteX3" fmla="*/ 0 w 3938804"/>
              <a:gd name="connsiteY3" fmla="*/ 1175764 h 1229032"/>
              <a:gd name="connsiteX0" fmla="*/ 0 w 3928972"/>
              <a:gd name="connsiteY0" fmla="*/ 1215093 h 1229032"/>
              <a:gd name="connsiteX1" fmla="*/ 3443 w 3928972"/>
              <a:gd name="connsiteY1" fmla="*/ 0 h 1229032"/>
              <a:gd name="connsiteX2" fmla="*/ 3928972 w 3928972"/>
              <a:gd name="connsiteY2" fmla="*/ 1229032 h 1229032"/>
              <a:gd name="connsiteX3" fmla="*/ 0 w 3928972"/>
              <a:gd name="connsiteY3" fmla="*/ 1215093 h 1229032"/>
            </a:gdLst>
            <a:ahLst/>
            <a:cxnLst>
              <a:cxn ang="0">
                <a:pos x="connsiteX0" y="connsiteY0"/>
              </a:cxn>
              <a:cxn ang="0">
                <a:pos x="connsiteX1" y="connsiteY1"/>
              </a:cxn>
              <a:cxn ang="0">
                <a:pos x="connsiteX2" y="connsiteY2"/>
              </a:cxn>
              <a:cxn ang="0">
                <a:pos x="connsiteX3" y="connsiteY3"/>
              </a:cxn>
            </a:cxnLst>
            <a:rect l="l" t="t" r="r" b="b"/>
            <a:pathLst>
              <a:path w="3928972" h="1229032">
                <a:moveTo>
                  <a:pt x="0" y="1215093"/>
                </a:moveTo>
                <a:cubicBezTo>
                  <a:pt x="1147" y="815248"/>
                  <a:pt x="2296" y="399845"/>
                  <a:pt x="3443" y="0"/>
                </a:cubicBezTo>
                <a:lnTo>
                  <a:pt x="3928972" y="1229032"/>
                </a:lnTo>
                <a:lnTo>
                  <a:pt x="0" y="1215093"/>
                </a:lnTo>
                <a:close/>
              </a:path>
            </a:pathLst>
          </a:cu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87446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4ABB9143-73C0-550C-9742-123CD8EDCC55}"/>
              </a:ext>
            </a:extLst>
          </p:cNvPr>
          <p:cNvSpPr/>
          <p:nvPr/>
        </p:nvSpPr>
        <p:spPr>
          <a:xfrm>
            <a:off x="0" y="4665407"/>
            <a:ext cx="3392129" cy="2192593"/>
          </a:xfrm>
          <a:prstGeom prst="rtTriangle">
            <a:avLst/>
          </a:prstGeom>
          <a:solidFill>
            <a:srgbClr val="0E50B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a:extLst>
              <a:ext uri="{FF2B5EF4-FFF2-40B4-BE49-F238E27FC236}">
                <a16:creationId xmlns:a16="http://schemas.microsoft.com/office/drawing/2014/main" id="{B8245590-E05B-7199-A4B2-8CB0964D45AC}"/>
              </a:ext>
            </a:extLst>
          </p:cNvPr>
          <p:cNvSpPr/>
          <p:nvPr/>
        </p:nvSpPr>
        <p:spPr>
          <a:xfrm rot="10800000">
            <a:off x="8799871" y="0"/>
            <a:ext cx="3392129" cy="2192593"/>
          </a:xfrm>
          <a:prstGeom prst="rtTriangle">
            <a:avLst/>
          </a:prstGeom>
          <a:solidFill>
            <a:srgbClr val="0E50B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B9F4078-89FB-1F2B-F0E9-FD12C3584CF0}"/>
              </a:ext>
            </a:extLst>
          </p:cNvPr>
          <p:cNvSpPr txBox="1"/>
          <p:nvPr/>
        </p:nvSpPr>
        <p:spPr>
          <a:xfrm>
            <a:off x="389041" y="2707673"/>
            <a:ext cx="2550804" cy="1384995"/>
          </a:xfrm>
          <a:prstGeom prst="rect">
            <a:avLst/>
          </a:prstGeom>
          <a:noFill/>
        </p:spPr>
        <p:txBody>
          <a:bodyPr wrap="square" rtlCol="0">
            <a:spAutoFit/>
          </a:bodyPr>
          <a:lstStyle/>
          <a:p>
            <a:r>
              <a:rPr lang="en-US" sz="2800">
                <a:latin typeface="Arial" panose="020B0604020202020204" pitchFamily="34" charset="0"/>
                <a:cs typeface="Arial" panose="020B0604020202020204" pitchFamily="34" charset="0"/>
              </a:rPr>
              <a:t>Phạm Nguyễn Hải Anh 21520586</a:t>
            </a:r>
          </a:p>
        </p:txBody>
      </p:sp>
      <p:sp>
        <p:nvSpPr>
          <p:cNvPr id="5" name="TextBox 4">
            <a:extLst>
              <a:ext uri="{FF2B5EF4-FFF2-40B4-BE49-F238E27FC236}">
                <a16:creationId xmlns:a16="http://schemas.microsoft.com/office/drawing/2014/main" id="{50D9AA86-6F93-2DD4-D896-63DAFC12A576}"/>
              </a:ext>
            </a:extLst>
          </p:cNvPr>
          <p:cNvSpPr txBox="1"/>
          <p:nvPr/>
        </p:nvSpPr>
        <p:spPr>
          <a:xfrm>
            <a:off x="3527100" y="2707673"/>
            <a:ext cx="1916623" cy="1384995"/>
          </a:xfrm>
          <a:prstGeom prst="rect">
            <a:avLst/>
          </a:prstGeom>
          <a:noFill/>
        </p:spPr>
        <p:txBody>
          <a:bodyPr wrap="square" rtlCol="0">
            <a:spAutoFit/>
          </a:bodyPr>
          <a:lstStyle/>
          <a:p>
            <a:r>
              <a:rPr lang="en-US" sz="2800">
                <a:latin typeface="Arial" panose="020B0604020202020204" pitchFamily="34" charset="0"/>
                <a:cs typeface="Arial" panose="020B0604020202020204" pitchFamily="34" charset="0"/>
              </a:rPr>
              <a:t>Nguyễn Nhật Quân</a:t>
            </a:r>
          </a:p>
          <a:p>
            <a:r>
              <a:rPr lang="en-US" sz="2800">
                <a:latin typeface="Arial" panose="020B0604020202020204" pitchFamily="34" charset="0"/>
                <a:cs typeface="Arial" panose="020B0604020202020204" pitchFamily="34" charset="0"/>
              </a:rPr>
              <a:t>21522497</a:t>
            </a:r>
          </a:p>
        </p:txBody>
      </p:sp>
      <p:sp>
        <p:nvSpPr>
          <p:cNvPr id="7" name="TextBox 6">
            <a:extLst>
              <a:ext uri="{FF2B5EF4-FFF2-40B4-BE49-F238E27FC236}">
                <a16:creationId xmlns:a16="http://schemas.microsoft.com/office/drawing/2014/main" id="{04AADE4B-080F-A22C-F1D2-9486B410D41A}"/>
              </a:ext>
            </a:extLst>
          </p:cNvPr>
          <p:cNvSpPr txBox="1"/>
          <p:nvPr/>
        </p:nvSpPr>
        <p:spPr>
          <a:xfrm>
            <a:off x="6190077" y="2707673"/>
            <a:ext cx="2212922" cy="1384995"/>
          </a:xfrm>
          <a:prstGeom prst="rect">
            <a:avLst/>
          </a:prstGeom>
          <a:noFill/>
        </p:spPr>
        <p:txBody>
          <a:bodyPr wrap="square" rtlCol="0">
            <a:spAutoFit/>
          </a:bodyPr>
          <a:lstStyle/>
          <a:p>
            <a:r>
              <a:rPr lang="en-US" sz="2800">
                <a:latin typeface="Arial" panose="020B0604020202020204" pitchFamily="34" charset="0"/>
                <a:cs typeface="Arial" panose="020B0604020202020204" pitchFamily="34" charset="0"/>
              </a:rPr>
              <a:t>Phan Hoàng Tuấn</a:t>
            </a:r>
          </a:p>
          <a:p>
            <a:r>
              <a:rPr lang="en-US" sz="2800">
                <a:latin typeface="Arial" panose="020B0604020202020204" pitchFamily="34" charset="0"/>
                <a:cs typeface="Arial" panose="020B0604020202020204" pitchFamily="34" charset="0"/>
              </a:rPr>
              <a:t>20520847</a:t>
            </a:r>
          </a:p>
        </p:txBody>
      </p:sp>
      <p:sp>
        <p:nvSpPr>
          <p:cNvPr id="8" name="TextBox 7">
            <a:extLst>
              <a:ext uri="{FF2B5EF4-FFF2-40B4-BE49-F238E27FC236}">
                <a16:creationId xmlns:a16="http://schemas.microsoft.com/office/drawing/2014/main" id="{3280C01E-3DA9-420E-2296-F57000B43F34}"/>
              </a:ext>
            </a:extLst>
          </p:cNvPr>
          <p:cNvSpPr txBox="1"/>
          <p:nvPr/>
        </p:nvSpPr>
        <p:spPr>
          <a:xfrm>
            <a:off x="8946235" y="2707673"/>
            <a:ext cx="2856724" cy="1384995"/>
          </a:xfrm>
          <a:prstGeom prst="rect">
            <a:avLst/>
          </a:prstGeom>
          <a:noFill/>
        </p:spPr>
        <p:txBody>
          <a:bodyPr wrap="square" rtlCol="0">
            <a:spAutoFit/>
          </a:bodyPr>
          <a:lstStyle/>
          <a:p>
            <a:r>
              <a:rPr lang="en-US" sz="2800">
                <a:latin typeface="Arial" panose="020B0604020202020204" pitchFamily="34" charset="0"/>
                <a:cs typeface="Arial" panose="020B0604020202020204" pitchFamily="34" charset="0"/>
              </a:rPr>
              <a:t>Nguyễn Đăng Nguyên</a:t>
            </a:r>
          </a:p>
          <a:p>
            <a:r>
              <a:rPr lang="en-US" sz="2800">
                <a:latin typeface="Arial" panose="020B0604020202020204" pitchFamily="34" charset="0"/>
                <a:cs typeface="Arial" panose="020B0604020202020204" pitchFamily="34" charset="0"/>
              </a:rPr>
              <a:t>20520256</a:t>
            </a:r>
          </a:p>
        </p:txBody>
      </p:sp>
      <p:sp>
        <p:nvSpPr>
          <p:cNvPr id="10" name="TextBox 9">
            <a:extLst>
              <a:ext uri="{FF2B5EF4-FFF2-40B4-BE49-F238E27FC236}">
                <a16:creationId xmlns:a16="http://schemas.microsoft.com/office/drawing/2014/main" id="{6842E7C1-5834-EC84-947E-4699E6475296}"/>
              </a:ext>
            </a:extLst>
          </p:cNvPr>
          <p:cNvSpPr txBox="1"/>
          <p:nvPr/>
        </p:nvSpPr>
        <p:spPr>
          <a:xfrm>
            <a:off x="-9832" y="934605"/>
            <a:ext cx="6105832" cy="1200329"/>
          </a:xfrm>
          <a:prstGeom prst="rect">
            <a:avLst/>
          </a:prstGeom>
          <a:noFill/>
        </p:spPr>
        <p:txBody>
          <a:bodyPr wrap="square">
            <a:spAutoFit/>
          </a:bodyPr>
          <a:lstStyle/>
          <a:p>
            <a:pPr algn="ctr">
              <a:lnSpc>
                <a:spcPct val="100000"/>
              </a:lnSpc>
            </a:pPr>
            <a:r>
              <a:rPr lang="en-US" sz="7200" b="1">
                <a:solidFill>
                  <a:srgbClr val="0E50B2"/>
                </a:solidFill>
                <a:latin typeface="Amasis MT Pro Black" panose="020F0502020204030204" pitchFamily="18" charset="0"/>
                <a:cs typeface="Aparajita" panose="020B0502040204020203" pitchFamily="18" charset="0"/>
              </a:rPr>
              <a:t>Thank you!</a:t>
            </a:r>
          </a:p>
        </p:txBody>
      </p:sp>
    </p:spTree>
    <p:extLst>
      <p:ext uri="{BB962C8B-B14F-4D97-AF65-F5344CB8AC3E}">
        <p14:creationId xmlns:p14="http://schemas.microsoft.com/office/powerpoint/2010/main" val="10760020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B998993-7A7C-B889-BA88-37DD61CB7A6A}"/>
              </a:ext>
            </a:extLst>
          </p:cNvPr>
          <p:cNvSpPr txBox="1">
            <a:spLocks/>
          </p:cNvSpPr>
          <p:nvPr/>
        </p:nvSpPr>
        <p:spPr>
          <a:xfrm>
            <a:off x="0" y="3081416"/>
            <a:ext cx="12192000" cy="695167"/>
          </a:xfrm>
          <a:prstGeom prst="rect">
            <a:avLst/>
          </a:prstGeom>
          <a:solidFill>
            <a:srgbClr val="0E50B2"/>
          </a:solidFill>
        </p:spPr>
        <p:txBody>
          <a:bodyPr lIns="91440" tIns="45720" rIns="91440" bIns="4572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Appendices</a:t>
            </a:r>
          </a:p>
        </p:txBody>
      </p:sp>
      <p:sp>
        <p:nvSpPr>
          <p:cNvPr id="3" name="Slide Number Placeholder 2">
            <a:extLst>
              <a:ext uri="{FF2B5EF4-FFF2-40B4-BE49-F238E27FC236}">
                <a16:creationId xmlns:a16="http://schemas.microsoft.com/office/drawing/2014/main" id="{249D0ADF-BD77-0210-7A15-40691B880FE5}"/>
              </a:ext>
            </a:extLst>
          </p:cNvPr>
          <p:cNvSpPr>
            <a:spLocks noGrp="1"/>
          </p:cNvSpPr>
          <p:nvPr>
            <p:ph type="sldNum" sz="quarter" idx="12"/>
          </p:nvPr>
        </p:nvSpPr>
        <p:spPr/>
        <p:txBody>
          <a:bodyPr/>
          <a:lstStyle/>
          <a:p>
            <a:fld id="{2E02360C-A40E-417E-BD28-40AAEF0DDC85}" type="slidenum">
              <a:rPr lang="en-US" smtClean="0"/>
              <a:t>56</a:t>
            </a:fld>
            <a:endParaRPr lang="en-US"/>
          </a:p>
        </p:txBody>
      </p:sp>
    </p:spTree>
    <p:extLst>
      <p:ext uri="{BB962C8B-B14F-4D97-AF65-F5344CB8AC3E}">
        <p14:creationId xmlns:p14="http://schemas.microsoft.com/office/powerpoint/2010/main" val="27552201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040943-B4CE-107F-6717-F226FBBD2FDC}"/>
              </a:ext>
            </a:extLst>
          </p:cNvPr>
          <p:cNvSpPr>
            <a:spLocks noGrp="1"/>
          </p:cNvSpPr>
          <p:nvPr>
            <p:ph type="sldNum" sz="quarter" idx="12"/>
          </p:nvPr>
        </p:nvSpPr>
        <p:spPr/>
        <p:txBody>
          <a:bodyPr/>
          <a:lstStyle/>
          <a:p>
            <a:fld id="{2E02360C-A40E-417E-BD28-40AAEF0DDC85}" type="slidenum">
              <a:rPr lang="en-US" smtClean="0"/>
              <a:t>57</a:t>
            </a:fld>
            <a:endParaRPr lang="en-US"/>
          </a:p>
        </p:txBody>
      </p:sp>
      <p:sp>
        <p:nvSpPr>
          <p:cNvPr id="3" name="Rectangle 1">
            <a:extLst>
              <a:ext uri="{FF2B5EF4-FFF2-40B4-BE49-F238E27FC236}">
                <a16:creationId xmlns:a16="http://schemas.microsoft.com/office/drawing/2014/main" id="{4C2DB1FB-C2EF-5E41-95EC-85B96A8DF4CB}"/>
              </a:ext>
            </a:extLst>
          </p:cNvPr>
          <p:cNvSpPr>
            <a:spLocks noChangeArrowheads="1"/>
          </p:cNvSpPr>
          <p:nvPr/>
        </p:nvSpPr>
        <p:spPr bwMode="auto">
          <a:xfrm>
            <a:off x="0" y="1001038"/>
            <a:ext cx="1219200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CIS AWS Foundations Benchmark v1.2.0/4.1</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The Center for Internet Security (CIS) AWS Foundations Benchmark provides security best practices for AWS. Section 4.1 specifically addresses restricting public access to port 22.</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PCI DSS v3.2.1/1.2.1, PCI DSS v3.2.1/1.3.1, PCI DSS v3.2.1/2.2.2</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The Payment Card Industry Data Security Standard (PCI DSS) sets requirements for protecting cardholder data. These specific sections deal with firewall and router configurations (1.2.1), restrictions on inbound and outbound traffic (1.3.1), and securing all system components (2.2.2).</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NIST.800-53.r5</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The National Institute of Standards and Technology (NIST) Special Publication 800-53 provides a catalog of security and privacy controls for federal information systems and organizations.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AC-4</a:t>
            </a:r>
            <a:r>
              <a:rPr kumimoji="0" lang="en-US" altLang="en-US" sz="1800" b="0" i="0" u="none" strike="noStrike" cap="none" normalizeH="0" baseline="0">
                <a:ln>
                  <a:noFill/>
                </a:ln>
                <a:solidFill>
                  <a:schemeClr val="tx1"/>
                </a:solidFill>
                <a:effectLst/>
                <a:latin typeface="Arial" panose="020B0604020202020204" pitchFamily="34" charset="0"/>
              </a:rPr>
              <a:t>: Information Flow Enforcement.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AC-4(21)</a:t>
            </a:r>
            <a:r>
              <a:rPr kumimoji="0" lang="en-US" altLang="en-US" sz="1800" b="0" i="0" u="none" strike="noStrike" cap="none" normalizeH="0" baseline="0">
                <a:ln>
                  <a:noFill/>
                </a:ln>
                <a:solidFill>
                  <a:schemeClr val="tx1"/>
                </a:solidFill>
                <a:effectLst/>
                <a:latin typeface="Arial" panose="020B0604020202020204" pitchFamily="34" charset="0"/>
              </a:rPr>
              <a:t>: Information Flow Enforcement | Network Segregation.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CM-7</a:t>
            </a:r>
            <a:r>
              <a:rPr kumimoji="0" lang="en-US" altLang="en-US" sz="1800" b="0" i="0" u="none" strike="noStrike" cap="none" normalizeH="0" baseline="0">
                <a:ln>
                  <a:noFill/>
                </a:ln>
                <a:solidFill>
                  <a:schemeClr val="tx1"/>
                </a:solidFill>
                <a:effectLst/>
                <a:latin typeface="Arial" panose="020B0604020202020204" pitchFamily="34" charset="0"/>
              </a:rPr>
              <a:t>: Least Functionality.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SC-7</a:t>
            </a:r>
            <a:r>
              <a:rPr kumimoji="0" lang="en-US" altLang="en-US" sz="1800" b="0" i="0" u="none" strike="noStrike" cap="none" normalizeH="0" baseline="0">
                <a:ln>
                  <a:noFill/>
                </a:ln>
                <a:solidFill>
                  <a:schemeClr val="tx1"/>
                </a:solidFill>
                <a:effectLst/>
                <a:latin typeface="Arial" panose="020B0604020202020204" pitchFamily="34" charset="0"/>
              </a:rPr>
              <a:t>: Boundary Protection.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SC-7(11)</a:t>
            </a:r>
            <a:r>
              <a:rPr kumimoji="0" lang="en-US" altLang="en-US" sz="1800" b="0" i="0" u="none" strike="noStrike" cap="none" normalizeH="0" baseline="0">
                <a:ln>
                  <a:noFill/>
                </a:ln>
                <a:solidFill>
                  <a:schemeClr val="tx1"/>
                </a:solidFill>
                <a:effectLst/>
                <a:latin typeface="Arial" panose="020B0604020202020204" pitchFamily="34" charset="0"/>
              </a:rPr>
              <a:t>: Boundary Protection | Restricting Information System Services.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SC-7(16)</a:t>
            </a:r>
            <a:r>
              <a:rPr kumimoji="0" lang="en-US" altLang="en-US" sz="1800" b="0" i="0" u="none" strike="noStrike" cap="none" normalizeH="0" baseline="0">
                <a:ln>
                  <a:noFill/>
                </a:ln>
                <a:solidFill>
                  <a:schemeClr val="tx1"/>
                </a:solidFill>
                <a:effectLst/>
                <a:latin typeface="Arial" panose="020B0604020202020204" pitchFamily="34" charset="0"/>
              </a:rPr>
              <a:t>: Boundary Protection | Transmission Points.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SC-7(21)</a:t>
            </a:r>
            <a:r>
              <a:rPr kumimoji="0" lang="en-US" altLang="en-US" sz="1800" b="0" i="0" u="none" strike="noStrike" cap="none" normalizeH="0" baseline="0">
                <a:ln>
                  <a:noFill/>
                </a:ln>
                <a:solidFill>
                  <a:schemeClr val="tx1"/>
                </a:solidFill>
                <a:effectLst/>
                <a:latin typeface="Arial" panose="020B0604020202020204" pitchFamily="34" charset="0"/>
              </a:rPr>
              <a:t>: Boundary Protection | External Telecommunication Services.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SC-7(4)</a:t>
            </a:r>
            <a:r>
              <a:rPr kumimoji="0" lang="en-US" altLang="en-US" sz="1800" b="0" i="0" u="none" strike="noStrike" cap="none" normalizeH="0" baseline="0">
                <a:ln>
                  <a:noFill/>
                </a:ln>
                <a:solidFill>
                  <a:schemeClr val="tx1"/>
                </a:solidFill>
                <a:effectLst/>
                <a:latin typeface="Arial" panose="020B0604020202020204" pitchFamily="34" charset="0"/>
              </a:rPr>
              <a:t>: Boundary Protection | External Telecommunication Services.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SC-7(5)</a:t>
            </a:r>
            <a:r>
              <a:rPr kumimoji="0" lang="en-US" altLang="en-US" sz="1800" b="0" i="0" u="none" strike="noStrike" cap="none" normalizeH="0" baseline="0">
                <a:ln>
                  <a:noFill/>
                </a:ln>
                <a:solidFill>
                  <a:schemeClr val="tx1"/>
                </a:solidFill>
                <a:effectLst/>
                <a:latin typeface="Arial" panose="020B0604020202020204" pitchFamily="34" charset="0"/>
              </a:rPr>
              <a:t>: Boundary Protection | Deny by Default / Allow by Exception.</a:t>
            </a:r>
          </a:p>
        </p:txBody>
      </p:sp>
      <p:sp>
        <p:nvSpPr>
          <p:cNvPr id="4" name="Title 1">
            <a:extLst>
              <a:ext uri="{FF2B5EF4-FFF2-40B4-BE49-F238E27FC236}">
                <a16:creationId xmlns:a16="http://schemas.microsoft.com/office/drawing/2014/main" id="{355D2345-ABEC-9166-B179-29EB4A0BFF57}"/>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Appredix 1: Related work to EC2.13</a:t>
            </a:r>
          </a:p>
        </p:txBody>
      </p:sp>
    </p:spTree>
    <p:extLst>
      <p:ext uri="{BB962C8B-B14F-4D97-AF65-F5344CB8AC3E}">
        <p14:creationId xmlns:p14="http://schemas.microsoft.com/office/powerpoint/2010/main" val="21489989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8FFC-1E95-4ADF-FFFA-B859CFDD45D2}"/>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3900" b="1">
                <a:solidFill>
                  <a:schemeClr val="bg1"/>
                </a:solidFill>
                <a:latin typeface="Arial"/>
                <a:cs typeface="Arial"/>
              </a:rPr>
              <a:t>Benefits of CSPM</a:t>
            </a:r>
          </a:p>
        </p:txBody>
      </p:sp>
      <p:sp>
        <p:nvSpPr>
          <p:cNvPr id="16" name="TextBox 15">
            <a:extLst>
              <a:ext uri="{FF2B5EF4-FFF2-40B4-BE49-F238E27FC236}">
                <a16:creationId xmlns:a16="http://schemas.microsoft.com/office/drawing/2014/main" id="{3231ED6D-1427-D405-8E0F-53EFA0C314DC}"/>
              </a:ext>
            </a:extLst>
          </p:cNvPr>
          <p:cNvSpPr txBox="1"/>
          <p:nvPr/>
        </p:nvSpPr>
        <p:spPr>
          <a:xfrm>
            <a:off x="352208" y="3429000"/>
            <a:ext cx="10075957" cy="1938992"/>
          </a:xfrm>
          <a:prstGeom prst="rect">
            <a:avLst/>
          </a:prstGeom>
          <a:noFill/>
        </p:spPr>
        <p:txBody>
          <a:bodyPr wrap="square">
            <a:spAutoFit/>
          </a:bodyPr>
          <a:lstStyle/>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Reduced Cloud Security Risk</a:t>
            </a:r>
          </a:p>
          <a:p>
            <a:r>
              <a:rPr lang="en-US" sz="2400">
                <a:latin typeface="Arial" panose="020B0604020202020204" pitchFamily="34" charset="0"/>
                <a:cs typeface="Arial" panose="020B0604020202020204" pitchFamily="34" charset="0"/>
              </a:rPr>
              <a:t>	Prioritize risks with highest impact</a:t>
            </a:r>
          </a:p>
          <a:p>
            <a:r>
              <a:rPr lang="en-US" sz="2400">
                <a:latin typeface="Arial" panose="020B0604020202020204" pitchFamily="34" charset="0"/>
                <a:cs typeface="Arial" panose="020B0604020202020204" pitchFamily="34" charset="0"/>
              </a:rPr>
              <a:t>	</a:t>
            </a:r>
            <a:r>
              <a:rPr lang="en-US" sz="2400" b="0" i="0">
                <a:solidFill>
                  <a:srgbClr val="141414"/>
                </a:solidFill>
                <a:effectLst/>
                <a:latin typeface="Arial" panose="020B0604020202020204" pitchFamily="34" charset="0"/>
                <a:cs typeface="Arial" panose="020B0604020202020204" pitchFamily="34" charset="0"/>
              </a:rPr>
              <a:t>Help of remediation guidance and automation</a:t>
            </a:r>
            <a:endParaRPr lang="en-US" sz="2400">
              <a:latin typeface="Arial" panose="020B0604020202020204" pitchFamily="34" charset="0"/>
              <a:cs typeface="Arial" panose="020B0604020202020204" pitchFamily="34" charset="0"/>
            </a:endParaRPr>
          </a:p>
          <a:p>
            <a:endParaRPr lang="en-US" sz="2400">
              <a:latin typeface="Arial" panose="020B0604020202020204" pitchFamily="34" charset="0"/>
              <a:cs typeface="Arial" panose="020B0604020202020204" pitchFamily="34" charset="0"/>
            </a:endParaRPr>
          </a:p>
          <a:p>
            <a:endParaRPr lang="en-US" sz="240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0BF7934-4945-DDDD-76EE-F2C43755CBCF}"/>
              </a:ext>
            </a:extLst>
          </p:cNvPr>
          <p:cNvSpPr txBox="1"/>
          <p:nvPr/>
        </p:nvSpPr>
        <p:spPr>
          <a:xfrm>
            <a:off x="352208" y="1092587"/>
            <a:ext cx="10075957" cy="1569660"/>
          </a:xfrm>
          <a:prstGeom prst="rect">
            <a:avLst/>
          </a:prstGeom>
          <a:noFill/>
        </p:spPr>
        <p:txBody>
          <a:bodyPr wrap="square">
            <a:spAutoFit/>
          </a:bodyPr>
          <a:lstStyle/>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Greater Visibility</a:t>
            </a:r>
          </a:p>
          <a:p>
            <a:r>
              <a:rPr lang="en-US" sz="2400">
                <a:latin typeface="Arial" panose="020B0604020202020204" pitchFamily="34" charset="0"/>
                <a:cs typeface="Arial" panose="020B0604020202020204" pitchFamily="34" charset="0"/>
              </a:rPr>
              <a:t>	</a:t>
            </a:r>
            <a:r>
              <a:rPr lang="en-US" sz="2400">
                <a:solidFill>
                  <a:srgbClr val="000000"/>
                </a:solidFill>
                <a:latin typeface="Arial" panose="020B0604020202020204" pitchFamily="34" charset="0"/>
                <a:cs typeface="Arial" panose="020B0604020202020204" pitchFamily="34" charset="0"/>
              </a:rPr>
              <a:t>C</a:t>
            </a:r>
            <a:r>
              <a:rPr lang="en-US" sz="2400" kern="1200">
                <a:solidFill>
                  <a:srgbClr val="000000"/>
                </a:solidFill>
                <a:effectLst/>
                <a:latin typeface="Arial" panose="020B0604020202020204" pitchFamily="34" charset="0"/>
                <a:cs typeface="Arial" panose="020B0604020202020204" pitchFamily="34" charset="0"/>
              </a:rPr>
              <a:t>entralized visibility across (multi)cloud</a:t>
            </a:r>
            <a:endParaRPr lang="en-US" sz="2400">
              <a:effectLst/>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	</a:t>
            </a:r>
            <a:r>
              <a:rPr lang="en-US" sz="2400">
                <a:solidFill>
                  <a:srgbClr val="141414"/>
                </a:solidFill>
                <a:latin typeface="Arial" panose="020B0604020202020204" pitchFamily="34" charset="0"/>
                <a:cs typeface="Arial" panose="020B0604020202020204" pitchFamily="34" charset="0"/>
              </a:rPr>
              <a:t>N</a:t>
            </a:r>
            <a:r>
              <a:rPr lang="en-US" sz="2400" b="0" i="0">
                <a:solidFill>
                  <a:srgbClr val="141414"/>
                </a:solidFill>
                <a:effectLst/>
                <a:latin typeface="Arial" panose="020B0604020202020204" pitchFamily="34" charset="0"/>
                <a:cs typeface="Arial" panose="020B0604020202020204" pitchFamily="34" charset="0"/>
              </a:rPr>
              <a:t>ormalizing data sources</a:t>
            </a:r>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	</a:t>
            </a:r>
            <a:r>
              <a:rPr lang="en-US" sz="2400">
                <a:solidFill>
                  <a:srgbClr val="141414"/>
                </a:solidFill>
                <a:latin typeface="Arial" panose="020B0604020202020204" pitchFamily="34" charset="0"/>
                <a:cs typeface="Arial" panose="020B0604020202020204" pitchFamily="34" charset="0"/>
              </a:rPr>
              <a:t>R</a:t>
            </a:r>
            <a:r>
              <a:rPr lang="en-US" sz="2400" b="0" i="0">
                <a:solidFill>
                  <a:srgbClr val="141414"/>
                </a:solidFill>
                <a:effectLst/>
                <a:latin typeface="Arial" panose="020B0604020202020204" pitchFamily="34" charset="0"/>
                <a:cs typeface="Arial" panose="020B0604020202020204" pitchFamily="34" charset="0"/>
              </a:rPr>
              <a:t>eal-time </a:t>
            </a:r>
            <a:r>
              <a:rPr lang="en-US" sz="2400">
                <a:latin typeface="Arial" panose="020B0604020202020204" pitchFamily="34" charset="0"/>
                <a:cs typeface="Arial" panose="020B0604020202020204" pitchFamily="34" charset="0"/>
              </a:rPr>
              <a:t>	</a:t>
            </a:r>
          </a:p>
        </p:txBody>
      </p:sp>
      <p:sp>
        <p:nvSpPr>
          <p:cNvPr id="13" name="TextBox 12">
            <a:extLst>
              <a:ext uri="{FF2B5EF4-FFF2-40B4-BE49-F238E27FC236}">
                <a16:creationId xmlns:a16="http://schemas.microsoft.com/office/drawing/2014/main" id="{9E10E43B-3033-9F67-EA5A-659FFAA02598}"/>
              </a:ext>
            </a:extLst>
          </p:cNvPr>
          <p:cNvSpPr txBox="1"/>
          <p:nvPr/>
        </p:nvSpPr>
        <p:spPr>
          <a:xfrm>
            <a:off x="352208" y="5137159"/>
            <a:ext cx="5572782" cy="461665"/>
          </a:xfrm>
          <a:prstGeom prst="rect">
            <a:avLst/>
          </a:prstGeom>
          <a:noFill/>
        </p:spPr>
        <p:txBody>
          <a:bodyPr wrap="square">
            <a:spAutoFit/>
          </a:bodyPr>
          <a:lstStyle/>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Improved Regulatory Compliance</a:t>
            </a:r>
          </a:p>
        </p:txBody>
      </p:sp>
      <p:sp>
        <p:nvSpPr>
          <p:cNvPr id="4" name="Slide Number Placeholder 3">
            <a:extLst>
              <a:ext uri="{FF2B5EF4-FFF2-40B4-BE49-F238E27FC236}">
                <a16:creationId xmlns:a16="http://schemas.microsoft.com/office/drawing/2014/main" id="{E00D2982-FA84-ACDC-E49A-428E1295AA0C}"/>
              </a:ext>
            </a:extLst>
          </p:cNvPr>
          <p:cNvSpPr>
            <a:spLocks noGrp="1"/>
          </p:cNvSpPr>
          <p:nvPr>
            <p:ph type="sldNum" sz="quarter" idx="12"/>
          </p:nvPr>
        </p:nvSpPr>
        <p:spPr/>
        <p:txBody>
          <a:bodyPr/>
          <a:lstStyle/>
          <a:p>
            <a:fld id="{2E02360C-A40E-417E-BD28-40AAEF0DDC85}" type="slidenum">
              <a:rPr lang="en-US" smtClean="0"/>
              <a:t>58</a:t>
            </a:fld>
            <a:endParaRPr lang="en-US"/>
          </a:p>
        </p:txBody>
      </p:sp>
    </p:spTree>
    <p:extLst>
      <p:ext uri="{BB962C8B-B14F-4D97-AF65-F5344CB8AC3E}">
        <p14:creationId xmlns:p14="http://schemas.microsoft.com/office/powerpoint/2010/main" val="16204494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8FFC-1E95-4ADF-FFFA-B859CFDD45D2}"/>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latin typeface="Arial"/>
                <a:cs typeface="Arial"/>
              </a:rPr>
              <a:t>Why is CSPM important?</a:t>
            </a:r>
          </a:p>
        </p:txBody>
      </p:sp>
      <p:sp>
        <p:nvSpPr>
          <p:cNvPr id="16" name="TextBox 15">
            <a:extLst>
              <a:ext uri="{FF2B5EF4-FFF2-40B4-BE49-F238E27FC236}">
                <a16:creationId xmlns:a16="http://schemas.microsoft.com/office/drawing/2014/main" id="{3231ED6D-1427-D405-8E0F-53EFA0C314DC}"/>
              </a:ext>
            </a:extLst>
          </p:cNvPr>
          <p:cNvSpPr txBox="1"/>
          <p:nvPr/>
        </p:nvSpPr>
        <p:spPr>
          <a:xfrm>
            <a:off x="-68826" y="3512800"/>
            <a:ext cx="2892310" cy="461665"/>
          </a:xfrm>
          <a:prstGeom prst="rect">
            <a:avLst/>
          </a:prstGeom>
          <a:noFill/>
        </p:spPr>
        <p:txBody>
          <a:bodyPr wrap="square">
            <a:spAutoFit/>
          </a:bodyPr>
          <a:lstStyle/>
          <a:p>
            <a:pPr algn="ctr"/>
            <a:r>
              <a:rPr lang="en-US" sz="2400">
                <a:latin typeface="Arial" panose="020B0604020202020204" pitchFamily="34" charset="0"/>
                <a:cs typeface="Arial" panose="020B0604020202020204" pitchFamily="34" charset="0"/>
              </a:rPr>
              <a:t>Challenges</a:t>
            </a:r>
          </a:p>
        </p:txBody>
      </p:sp>
      <p:sp>
        <p:nvSpPr>
          <p:cNvPr id="36" name="TextBox 35">
            <a:extLst>
              <a:ext uri="{FF2B5EF4-FFF2-40B4-BE49-F238E27FC236}">
                <a16:creationId xmlns:a16="http://schemas.microsoft.com/office/drawing/2014/main" id="{AB8E3990-6030-7463-277A-07A6E32AB597}"/>
              </a:ext>
            </a:extLst>
          </p:cNvPr>
          <p:cNvSpPr txBox="1"/>
          <p:nvPr/>
        </p:nvSpPr>
        <p:spPr>
          <a:xfrm>
            <a:off x="3010298" y="1790286"/>
            <a:ext cx="3665502"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Multicloud Complexity</a:t>
            </a:r>
          </a:p>
        </p:txBody>
      </p:sp>
      <p:sp>
        <p:nvSpPr>
          <p:cNvPr id="7" name="TextBox 6">
            <a:extLst>
              <a:ext uri="{FF2B5EF4-FFF2-40B4-BE49-F238E27FC236}">
                <a16:creationId xmlns:a16="http://schemas.microsoft.com/office/drawing/2014/main" id="{D16D3304-FD5D-C05B-DE35-E33E10993D03}"/>
              </a:ext>
            </a:extLst>
          </p:cNvPr>
          <p:cNvSpPr txBox="1"/>
          <p:nvPr/>
        </p:nvSpPr>
        <p:spPr>
          <a:xfrm>
            <a:off x="2990583" y="2945315"/>
            <a:ext cx="3665502"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Security Blind Spots</a:t>
            </a:r>
          </a:p>
        </p:txBody>
      </p:sp>
      <p:sp>
        <p:nvSpPr>
          <p:cNvPr id="9" name="TextBox 8">
            <a:extLst>
              <a:ext uri="{FF2B5EF4-FFF2-40B4-BE49-F238E27FC236}">
                <a16:creationId xmlns:a16="http://schemas.microsoft.com/office/drawing/2014/main" id="{90E3E8D5-B069-A032-5496-284A10301BA6}"/>
              </a:ext>
            </a:extLst>
          </p:cNvPr>
          <p:cNvSpPr txBox="1"/>
          <p:nvPr/>
        </p:nvSpPr>
        <p:spPr>
          <a:xfrm>
            <a:off x="3010298" y="4202276"/>
            <a:ext cx="3665502"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Compliance Obligations</a:t>
            </a:r>
          </a:p>
        </p:txBody>
      </p:sp>
      <p:sp>
        <p:nvSpPr>
          <p:cNvPr id="14" name="TextBox 13">
            <a:extLst>
              <a:ext uri="{FF2B5EF4-FFF2-40B4-BE49-F238E27FC236}">
                <a16:creationId xmlns:a16="http://schemas.microsoft.com/office/drawing/2014/main" id="{513ACBA2-FD72-9EAD-D47E-F0D740DBF9EA}"/>
              </a:ext>
            </a:extLst>
          </p:cNvPr>
          <p:cNvSpPr txBox="1"/>
          <p:nvPr/>
        </p:nvSpPr>
        <p:spPr>
          <a:xfrm>
            <a:off x="3000466" y="5195986"/>
            <a:ext cx="3991896"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Poor Developer Experience</a:t>
            </a:r>
          </a:p>
        </p:txBody>
      </p:sp>
      <p:cxnSp>
        <p:nvCxnSpPr>
          <p:cNvPr id="18" name="Straight Arrow Connector 17">
            <a:extLst>
              <a:ext uri="{FF2B5EF4-FFF2-40B4-BE49-F238E27FC236}">
                <a16:creationId xmlns:a16="http://schemas.microsoft.com/office/drawing/2014/main" id="{82FF7E01-CBEC-CAB2-C02C-A970B6B7890E}"/>
              </a:ext>
            </a:extLst>
          </p:cNvPr>
          <p:cNvCxnSpPr>
            <a:cxnSpLocks/>
          </p:cNvCxnSpPr>
          <p:nvPr/>
        </p:nvCxnSpPr>
        <p:spPr>
          <a:xfrm flipV="1">
            <a:off x="2242617" y="2317893"/>
            <a:ext cx="740674" cy="14428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2C10CD43-7715-0C2C-9C15-024E54AAB9DE}"/>
              </a:ext>
            </a:extLst>
          </p:cNvPr>
          <p:cNvCxnSpPr>
            <a:cxnSpLocks/>
          </p:cNvCxnSpPr>
          <p:nvPr/>
        </p:nvCxnSpPr>
        <p:spPr>
          <a:xfrm flipV="1">
            <a:off x="2235325" y="3277724"/>
            <a:ext cx="709550" cy="4925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18F3DAD1-878A-0F4B-9B93-756AA515DD05}"/>
              </a:ext>
            </a:extLst>
          </p:cNvPr>
          <p:cNvCxnSpPr>
            <a:cxnSpLocks/>
          </p:cNvCxnSpPr>
          <p:nvPr/>
        </p:nvCxnSpPr>
        <p:spPr>
          <a:xfrm>
            <a:off x="2248360" y="3758868"/>
            <a:ext cx="602753" cy="6776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E1742CD6-DFF5-852E-FBD6-A3E9CF5F2902}"/>
              </a:ext>
            </a:extLst>
          </p:cNvPr>
          <p:cNvCxnSpPr>
            <a:cxnSpLocks/>
          </p:cNvCxnSpPr>
          <p:nvPr/>
        </p:nvCxnSpPr>
        <p:spPr>
          <a:xfrm>
            <a:off x="2241995" y="3767631"/>
            <a:ext cx="609118" cy="16637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A0CCA5AB-BA0B-CBE7-5FF6-85F3EDDB0F4C}"/>
              </a:ext>
            </a:extLst>
          </p:cNvPr>
          <p:cNvSpPr txBox="1"/>
          <p:nvPr/>
        </p:nvSpPr>
        <p:spPr>
          <a:xfrm>
            <a:off x="6466336" y="1448952"/>
            <a:ext cx="5823985"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Each provider’s service: unique nuance </a:t>
            </a:r>
          </a:p>
        </p:txBody>
      </p:sp>
      <p:sp>
        <p:nvSpPr>
          <p:cNvPr id="26" name="TextBox 25">
            <a:extLst>
              <a:ext uri="{FF2B5EF4-FFF2-40B4-BE49-F238E27FC236}">
                <a16:creationId xmlns:a16="http://schemas.microsoft.com/office/drawing/2014/main" id="{2FD91B73-AE40-A451-047F-91F7105EE2F1}"/>
              </a:ext>
            </a:extLst>
          </p:cNvPr>
          <p:cNvSpPr txBox="1"/>
          <p:nvPr/>
        </p:nvSpPr>
        <p:spPr>
          <a:xfrm>
            <a:off x="6466337" y="2016764"/>
            <a:ext cx="4771934"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New services </a:t>
            </a:r>
            <a:r>
              <a:rPr lang="en-US" sz="2400">
                <a:latin typeface="Agency FB" panose="020B0503020202020204" pitchFamily="34" charset="0"/>
                <a:ea typeface="ADLaM Display" panose="020F0502020204030204" pitchFamily="2" charset="0"/>
                <a:cs typeface="ADLaM Display" panose="020F0502020204030204" pitchFamily="2" charset="0"/>
              </a:rPr>
              <a:t>-&gt;</a:t>
            </a:r>
            <a:r>
              <a:rPr lang="en-US" sz="2400">
                <a:latin typeface="Arial" panose="020B0604020202020204" pitchFamily="34" charset="0"/>
                <a:cs typeface="Arial" panose="020B0604020202020204" pitchFamily="34" charset="0"/>
              </a:rPr>
              <a:t> hard to keep up</a:t>
            </a:r>
          </a:p>
        </p:txBody>
      </p:sp>
      <p:cxnSp>
        <p:nvCxnSpPr>
          <p:cNvPr id="27" name="Straight Arrow Connector 26">
            <a:extLst>
              <a:ext uri="{FF2B5EF4-FFF2-40B4-BE49-F238E27FC236}">
                <a16:creationId xmlns:a16="http://schemas.microsoft.com/office/drawing/2014/main" id="{66B3ACB2-B9F9-E764-A089-F3FC5FA13AEC}"/>
              </a:ext>
            </a:extLst>
          </p:cNvPr>
          <p:cNvCxnSpPr>
            <a:cxnSpLocks/>
          </p:cNvCxnSpPr>
          <p:nvPr/>
        </p:nvCxnSpPr>
        <p:spPr>
          <a:xfrm flipV="1">
            <a:off x="6154124" y="1749600"/>
            <a:ext cx="327694" cy="2662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 name="Straight Arrow Connector 2">
            <a:extLst>
              <a:ext uri="{FF2B5EF4-FFF2-40B4-BE49-F238E27FC236}">
                <a16:creationId xmlns:a16="http://schemas.microsoft.com/office/drawing/2014/main" id="{279CB700-6EC1-9DD6-BA28-089F17B270B0}"/>
              </a:ext>
            </a:extLst>
          </p:cNvPr>
          <p:cNvCxnSpPr>
            <a:cxnSpLocks/>
          </p:cNvCxnSpPr>
          <p:nvPr/>
        </p:nvCxnSpPr>
        <p:spPr>
          <a:xfrm>
            <a:off x="6156484" y="2020752"/>
            <a:ext cx="327694" cy="2662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2DB12068-CA08-25FE-DFC2-056749B431A3}"/>
              </a:ext>
            </a:extLst>
          </p:cNvPr>
          <p:cNvSpPr txBox="1"/>
          <p:nvPr/>
        </p:nvSpPr>
        <p:spPr>
          <a:xfrm>
            <a:off x="6466336" y="2577077"/>
            <a:ext cx="4087999"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What services used?</a:t>
            </a:r>
          </a:p>
        </p:txBody>
      </p:sp>
      <p:sp>
        <p:nvSpPr>
          <p:cNvPr id="10" name="TextBox 9">
            <a:extLst>
              <a:ext uri="{FF2B5EF4-FFF2-40B4-BE49-F238E27FC236}">
                <a16:creationId xmlns:a16="http://schemas.microsoft.com/office/drawing/2014/main" id="{428AF728-5973-8910-8026-39537508EFEA}"/>
              </a:ext>
            </a:extLst>
          </p:cNvPr>
          <p:cNvSpPr txBox="1"/>
          <p:nvPr/>
        </p:nvSpPr>
        <p:spPr>
          <a:xfrm>
            <a:off x="6479466" y="2995744"/>
            <a:ext cx="5823985"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Who, When, What - resources changed?</a:t>
            </a:r>
          </a:p>
        </p:txBody>
      </p:sp>
      <p:sp>
        <p:nvSpPr>
          <p:cNvPr id="12" name="TextBox 11">
            <a:extLst>
              <a:ext uri="{FF2B5EF4-FFF2-40B4-BE49-F238E27FC236}">
                <a16:creationId xmlns:a16="http://schemas.microsoft.com/office/drawing/2014/main" id="{2C2EF174-A084-0B04-82E5-0BB6D6135D02}"/>
              </a:ext>
            </a:extLst>
          </p:cNvPr>
          <p:cNvSpPr txBox="1"/>
          <p:nvPr/>
        </p:nvSpPr>
        <p:spPr>
          <a:xfrm>
            <a:off x="6480226" y="3367757"/>
            <a:ext cx="2644306"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Where misconfig?</a:t>
            </a:r>
          </a:p>
        </p:txBody>
      </p:sp>
      <p:cxnSp>
        <p:nvCxnSpPr>
          <p:cNvPr id="13" name="Straight Arrow Connector 12">
            <a:extLst>
              <a:ext uri="{FF2B5EF4-FFF2-40B4-BE49-F238E27FC236}">
                <a16:creationId xmlns:a16="http://schemas.microsoft.com/office/drawing/2014/main" id="{16FBC569-754F-DCD1-BCD8-C596A83AE349}"/>
              </a:ext>
            </a:extLst>
          </p:cNvPr>
          <p:cNvCxnSpPr>
            <a:cxnSpLocks/>
          </p:cNvCxnSpPr>
          <p:nvPr/>
        </p:nvCxnSpPr>
        <p:spPr>
          <a:xfrm>
            <a:off x="6027174" y="3226577"/>
            <a:ext cx="327694" cy="2662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62844C19-5150-8658-E8A3-35C178D49C34}"/>
              </a:ext>
            </a:extLst>
          </p:cNvPr>
          <p:cNvCxnSpPr>
            <a:cxnSpLocks/>
          </p:cNvCxnSpPr>
          <p:nvPr/>
        </p:nvCxnSpPr>
        <p:spPr>
          <a:xfrm flipV="1">
            <a:off x="6028766" y="2962638"/>
            <a:ext cx="327694" cy="2662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49BF9724-A9DD-5A09-BEED-307041E70DD1}"/>
              </a:ext>
            </a:extLst>
          </p:cNvPr>
          <p:cNvCxnSpPr>
            <a:cxnSpLocks/>
          </p:cNvCxnSpPr>
          <p:nvPr/>
        </p:nvCxnSpPr>
        <p:spPr>
          <a:xfrm>
            <a:off x="6042022" y="3221810"/>
            <a:ext cx="303014" cy="47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E8BF853F-74F9-2BB4-67C3-0A2F71CCBA5A}"/>
              </a:ext>
            </a:extLst>
          </p:cNvPr>
          <p:cNvSpPr txBox="1"/>
          <p:nvPr/>
        </p:nvSpPr>
        <p:spPr>
          <a:xfrm>
            <a:off x="6656085" y="4224477"/>
            <a:ext cx="5318484"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Human mistake </a:t>
            </a:r>
            <a:r>
              <a:rPr lang="en-US" sz="2400">
                <a:latin typeface="Agency FB" panose="020B0503020202020204" pitchFamily="34" charset="0"/>
                <a:cs typeface="Arial" panose="020B0604020202020204" pitchFamily="34" charset="0"/>
              </a:rPr>
              <a:t>-&gt;</a:t>
            </a:r>
            <a:r>
              <a:rPr lang="en-US" sz="2400">
                <a:latin typeface="Arial" panose="020B0604020202020204" pitchFamily="34" charset="0"/>
                <a:cs typeface="Arial" panose="020B0604020202020204" pitchFamily="34" charset="0"/>
              </a:rPr>
              <a:t> noncompliance</a:t>
            </a:r>
          </a:p>
        </p:txBody>
      </p:sp>
      <p:cxnSp>
        <p:nvCxnSpPr>
          <p:cNvPr id="29" name="Straight Arrow Connector 28">
            <a:extLst>
              <a:ext uri="{FF2B5EF4-FFF2-40B4-BE49-F238E27FC236}">
                <a16:creationId xmlns:a16="http://schemas.microsoft.com/office/drawing/2014/main" id="{DAD1A0F1-D4DA-8D34-941E-D6203F16AD2E}"/>
              </a:ext>
            </a:extLst>
          </p:cNvPr>
          <p:cNvCxnSpPr>
            <a:cxnSpLocks/>
          </p:cNvCxnSpPr>
          <p:nvPr/>
        </p:nvCxnSpPr>
        <p:spPr>
          <a:xfrm>
            <a:off x="6395680" y="4446387"/>
            <a:ext cx="303014" cy="47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EE19B74D-1915-61FB-752B-C9FC838060F8}"/>
              </a:ext>
            </a:extLst>
          </p:cNvPr>
          <p:cNvSpPr txBox="1"/>
          <p:nvPr/>
        </p:nvSpPr>
        <p:spPr>
          <a:xfrm>
            <a:off x="7275629" y="5195985"/>
            <a:ext cx="5318484"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Sec team coop with DevOps team </a:t>
            </a:r>
          </a:p>
        </p:txBody>
      </p:sp>
      <p:cxnSp>
        <p:nvCxnSpPr>
          <p:cNvPr id="32" name="Straight Arrow Connector 31">
            <a:extLst>
              <a:ext uri="{FF2B5EF4-FFF2-40B4-BE49-F238E27FC236}">
                <a16:creationId xmlns:a16="http://schemas.microsoft.com/office/drawing/2014/main" id="{2670AD0F-6874-BC4B-6C48-F354A2302DB4}"/>
              </a:ext>
            </a:extLst>
          </p:cNvPr>
          <p:cNvCxnSpPr>
            <a:cxnSpLocks/>
          </p:cNvCxnSpPr>
          <p:nvPr/>
        </p:nvCxnSpPr>
        <p:spPr>
          <a:xfrm>
            <a:off x="6968047" y="5449560"/>
            <a:ext cx="303014" cy="47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7C654EBA-7B75-D426-0779-1500B0A0214D}"/>
              </a:ext>
            </a:extLst>
          </p:cNvPr>
          <p:cNvSpPr txBox="1"/>
          <p:nvPr/>
        </p:nvSpPr>
        <p:spPr>
          <a:xfrm>
            <a:off x="7275629" y="5657650"/>
            <a:ext cx="5318484" cy="461665"/>
          </a:xfrm>
          <a:prstGeom prst="rect">
            <a:avLst/>
          </a:prstGeom>
          <a:noFill/>
        </p:spPr>
        <p:txBody>
          <a:bodyPr wrap="square">
            <a:spAutoFit/>
          </a:bodyPr>
          <a:lstStyle/>
          <a:p>
            <a:r>
              <a:rPr lang="en-US" sz="2400">
                <a:latin typeface="Agency FB" panose="020B0503020202020204" pitchFamily="34" charset="0"/>
                <a:cs typeface="Arial" panose="020B0604020202020204" pitchFamily="34" charset="0"/>
              </a:rPr>
              <a:t>-&gt;</a:t>
            </a:r>
            <a:r>
              <a:rPr lang="en-US" sz="2400">
                <a:latin typeface="Arial" panose="020B0604020202020204" pitchFamily="34" charset="0"/>
                <a:cs typeface="Arial" panose="020B0604020202020204" pitchFamily="34" charset="0"/>
              </a:rPr>
              <a:t> slow down the operation </a:t>
            </a:r>
          </a:p>
        </p:txBody>
      </p:sp>
      <p:sp>
        <p:nvSpPr>
          <p:cNvPr id="4" name="TextBox 3">
            <a:extLst>
              <a:ext uri="{FF2B5EF4-FFF2-40B4-BE49-F238E27FC236}">
                <a16:creationId xmlns:a16="http://schemas.microsoft.com/office/drawing/2014/main" id="{865BF6C9-BBCB-8401-AD67-F0BAB4FC38F6}"/>
              </a:ext>
            </a:extLst>
          </p:cNvPr>
          <p:cNvSpPr txBox="1"/>
          <p:nvPr/>
        </p:nvSpPr>
        <p:spPr>
          <a:xfrm>
            <a:off x="0" y="830858"/>
            <a:ext cx="6096000"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Without CSPM tools:</a:t>
            </a:r>
            <a:endParaRPr lang="en-US" sz="2400"/>
          </a:p>
        </p:txBody>
      </p:sp>
      <p:sp>
        <p:nvSpPr>
          <p:cNvPr id="6" name="Isosceles Triangle 3">
            <a:extLst>
              <a:ext uri="{FF2B5EF4-FFF2-40B4-BE49-F238E27FC236}">
                <a16:creationId xmlns:a16="http://schemas.microsoft.com/office/drawing/2014/main" id="{FB4D7FF3-8FE0-CBEA-6BB7-57F421A5F3F7}"/>
              </a:ext>
            </a:extLst>
          </p:cNvPr>
          <p:cNvSpPr/>
          <p:nvPr/>
        </p:nvSpPr>
        <p:spPr>
          <a:xfrm>
            <a:off x="0" y="5628968"/>
            <a:ext cx="3928972" cy="1229032"/>
          </a:xfrm>
          <a:custGeom>
            <a:avLst/>
            <a:gdLst>
              <a:gd name="connsiteX0" fmla="*/ 0 w 7851059"/>
              <a:gd name="connsiteY0" fmla="*/ 1229032 h 1229032"/>
              <a:gd name="connsiteX1" fmla="*/ 3925530 w 7851059"/>
              <a:gd name="connsiteY1" fmla="*/ 0 h 1229032"/>
              <a:gd name="connsiteX2" fmla="*/ 7851059 w 7851059"/>
              <a:gd name="connsiteY2" fmla="*/ 1229032 h 1229032"/>
              <a:gd name="connsiteX3" fmla="*/ 0 w 7851059"/>
              <a:gd name="connsiteY3" fmla="*/ 1229032 h 1229032"/>
              <a:gd name="connsiteX0" fmla="*/ 0 w 3947652"/>
              <a:gd name="connsiteY0" fmla="*/ 1258529 h 1258529"/>
              <a:gd name="connsiteX1" fmla="*/ 22123 w 3947652"/>
              <a:gd name="connsiteY1" fmla="*/ 0 h 1258529"/>
              <a:gd name="connsiteX2" fmla="*/ 3947652 w 3947652"/>
              <a:gd name="connsiteY2" fmla="*/ 1229032 h 1258529"/>
              <a:gd name="connsiteX3" fmla="*/ 0 w 3947652"/>
              <a:gd name="connsiteY3" fmla="*/ 1258529 h 1258529"/>
              <a:gd name="connsiteX0" fmla="*/ 27038 w 3925529"/>
              <a:gd name="connsiteY0" fmla="*/ 1189703 h 1229032"/>
              <a:gd name="connsiteX1" fmla="*/ 0 w 3925529"/>
              <a:gd name="connsiteY1" fmla="*/ 0 h 1229032"/>
              <a:gd name="connsiteX2" fmla="*/ 3925529 w 3925529"/>
              <a:gd name="connsiteY2" fmla="*/ 1229032 h 1229032"/>
              <a:gd name="connsiteX3" fmla="*/ 27038 w 3925529"/>
              <a:gd name="connsiteY3" fmla="*/ 1189703 h 1229032"/>
              <a:gd name="connsiteX0" fmla="*/ 0 w 3977149"/>
              <a:gd name="connsiteY0" fmla="*/ 1189703 h 1229032"/>
              <a:gd name="connsiteX1" fmla="*/ 51620 w 3977149"/>
              <a:gd name="connsiteY1" fmla="*/ 0 h 1229032"/>
              <a:gd name="connsiteX2" fmla="*/ 3977149 w 3977149"/>
              <a:gd name="connsiteY2" fmla="*/ 1229032 h 1229032"/>
              <a:gd name="connsiteX3" fmla="*/ 0 w 3977149"/>
              <a:gd name="connsiteY3" fmla="*/ 1189703 h 1229032"/>
              <a:gd name="connsiteX0" fmla="*/ 27038 w 3925529"/>
              <a:gd name="connsiteY0" fmla="*/ 1199535 h 1229032"/>
              <a:gd name="connsiteX1" fmla="*/ 0 w 3925529"/>
              <a:gd name="connsiteY1" fmla="*/ 0 h 1229032"/>
              <a:gd name="connsiteX2" fmla="*/ 3925529 w 3925529"/>
              <a:gd name="connsiteY2" fmla="*/ 1229032 h 1229032"/>
              <a:gd name="connsiteX3" fmla="*/ 27038 w 3925529"/>
              <a:gd name="connsiteY3" fmla="*/ 1199535 h 1229032"/>
              <a:gd name="connsiteX0" fmla="*/ 0 w 3928971"/>
              <a:gd name="connsiteY0" fmla="*/ 1199535 h 1229032"/>
              <a:gd name="connsiteX1" fmla="*/ 3442 w 3928971"/>
              <a:gd name="connsiteY1" fmla="*/ 0 h 1229032"/>
              <a:gd name="connsiteX2" fmla="*/ 3928971 w 3928971"/>
              <a:gd name="connsiteY2" fmla="*/ 1229032 h 1229032"/>
              <a:gd name="connsiteX3" fmla="*/ 0 w 3928971"/>
              <a:gd name="connsiteY3" fmla="*/ 1199535 h 1229032"/>
              <a:gd name="connsiteX0" fmla="*/ 0 w 3928971"/>
              <a:gd name="connsiteY0" fmla="*/ 1106938 h 1229032"/>
              <a:gd name="connsiteX1" fmla="*/ 3442 w 3928971"/>
              <a:gd name="connsiteY1" fmla="*/ 0 h 1229032"/>
              <a:gd name="connsiteX2" fmla="*/ 3928971 w 3928971"/>
              <a:gd name="connsiteY2" fmla="*/ 1229032 h 1229032"/>
              <a:gd name="connsiteX3" fmla="*/ 0 w 3928971"/>
              <a:gd name="connsiteY3" fmla="*/ 1106938 h 1229032"/>
              <a:gd name="connsiteX0" fmla="*/ 0 w 3938804"/>
              <a:gd name="connsiteY0" fmla="*/ 1175764 h 1229032"/>
              <a:gd name="connsiteX1" fmla="*/ 13275 w 3938804"/>
              <a:gd name="connsiteY1" fmla="*/ 0 h 1229032"/>
              <a:gd name="connsiteX2" fmla="*/ 3938804 w 3938804"/>
              <a:gd name="connsiteY2" fmla="*/ 1229032 h 1229032"/>
              <a:gd name="connsiteX3" fmla="*/ 0 w 3938804"/>
              <a:gd name="connsiteY3" fmla="*/ 1175764 h 1229032"/>
              <a:gd name="connsiteX0" fmla="*/ 0 w 3928972"/>
              <a:gd name="connsiteY0" fmla="*/ 1215093 h 1229032"/>
              <a:gd name="connsiteX1" fmla="*/ 3443 w 3928972"/>
              <a:gd name="connsiteY1" fmla="*/ 0 h 1229032"/>
              <a:gd name="connsiteX2" fmla="*/ 3928972 w 3928972"/>
              <a:gd name="connsiteY2" fmla="*/ 1229032 h 1229032"/>
              <a:gd name="connsiteX3" fmla="*/ 0 w 3928972"/>
              <a:gd name="connsiteY3" fmla="*/ 1215093 h 1229032"/>
            </a:gdLst>
            <a:ahLst/>
            <a:cxnLst>
              <a:cxn ang="0">
                <a:pos x="connsiteX0" y="connsiteY0"/>
              </a:cxn>
              <a:cxn ang="0">
                <a:pos x="connsiteX1" y="connsiteY1"/>
              </a:cxn>
              <a:cxn ang="0">
                <a:pos x="connsiteX2" y="connsiteY2"/>
              </a:cxn>
              <a:cxn ang="0">
                <a:pos x="connsiteX3" y="connsiteY3"/>
              </a:cxn>
            </a:cxnLst>
            <a:rect l="l" t="t" r="r" b="b"/>
            <a:pathLst>
              <a:path w="3928972" h="1229032">
                <a:moveTo>
                  <a:pt x="0" y="1215093"/>
                </a:moveTo>
                <a:cubicBezTo>
                  <a:pt x="1147" y="815248"/>
                  <a:pt x="2296" y="399845"/>
                  <a:pt x="3443" y="0"/>
                </a:cubicBezTo>
                <a:lnTo>
                  <a:pt x="3928972" y="1229032"/>
                </a:lnTo>
                <a:lnTo>
                  <a:pt x="0" y="1215093"/>
                </a:lnTo>
                <a:close/>
              </a:path>
            </a:pathLst>
          </a:cu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16937E0C-5EF0-C5CD-A386-3C6550F3E0A8}"/>
              </a:ext>
            </a:extLst>
          </p:cNvPr>
          <p:cNvSpPr>
            <a:spLocks noGrp="1"/>
          </p:cNvSpPr>
          <p:nvPr>
            <p:ph type="sldNum" sz="quarter" idx="12"/>
          </p:nvPr>
        </p:nvSpPr>
        <p:spPr/>
        <p:txBody>
          <a:bodyPr/>
          <a:lstStyle/>
          <a:p>
            <a:fld id="{2E02360C-A40E-417E-BD28-40AAEF0DDC85}" type="slidenum">
              <a:rPr lang="en-US" smtClean="0"/>
              <a:t>59</a:t>
            </a:fld>
            <a:endParaRPr lang="en-US"/>
          </a:p>
        </p:txBody>
      </p:sp>
    </p:spTree>
    <p:extLst>
      <p:ext uri="{BB962C8B-B14F-4D97-AF65-F5344CB8AC3E}">
        <p14:creationId xmlns:p14="http://schemas.microsoft.com/office/powerpoint/2010/main" val="1699019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8FFC-1E95-4ADF-FFFA-B859CFDD45D2}"/>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latin typeface="Arial"/>
                <a:cs typeface="Arial"/>
              </a:rPr>
              <a:t>Why is CSPM important?</a:t>
            </a:r>
          </a:p>
        </p:txBody>
      </p:sp>
      <p:sp>
        <p:nvSpPr>
          <p:cNvPr id="16" name="TextBox 15">
            <a:extLst>
              <a:ext uri="{FF2B5EF4-FFF2-40B4-BE49-F238E27FC236}">
                <a16:creationId xmlns:a16="http://schemas.microsoft.com/office/drawing/2014/main" id="{3231ED6D-1427-D405-8E0F-53EFA0C314DC}"/>
              </a:ext>
            </a:extLst>
          </p:cNvPr>
          <p:cNvSpPr txBox="1"/>
          <p:nvPr/>
        </p:nvSpPr>
        <p:spPr>
          <a:xfrm>
            <a:off x="0" y="3609699"/>
            <a:ext cx="2715330" cy="461665"/>
          </a:xfrm>
          <a:prstGeom prst="rect">
            <a:avLst/>
          </a:prstGeom>
          <a:noFill/>
        </p:spPr>
        <p:txBody>
          <a:bodyPr wrap="square">
            <a:spAutoFit/>
          </a:bodyPr>
          <a:lstStyle/>
          <a:p>
            <a:pPr algn="ctr"/>
            <a:r>
              <a:rPr lang="en-US" sz="2400">
                <a:latin typeface="Arial" panose="020B0604020202020204" pitchFamily="34" charset="0"/>
                <a:cs typeface="Arial" panose="020B0604020202020204" pitchFamily="34" charset="0"/>
              </a:rPr>
              <a:t>More Cloud Users</a:t>
            </a:r>
          </a:p>
        </p:txBody>
      </p:sp>
      <p:pic>
        <p:nvPicPr>
          <p:cNvPr id="3" name="Picture 2" descr="User icons for free download | Freepik">
            <a:extLst>
              <a:ext uri="{FF2B5EF4-FFF2-40B4-BE49-F238E27FC236}">
                <a16:creationId xmlns:a16="http://schemas.microsoft.com/office/drawing/2014/main" id="{255359A4-5D83-6E7F-1E17-17A6353921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2035" y="2553966"/>
            <a:ext cx="726316" cy="72631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User icons for free download | Freepik">
            <a:extLst>
              <a:ext uri="{FF2B5EF4-FFF2-40B4-BE49-F238E27FC236}">
                <a16:creationId xmlns:a16="http://schemas.microsoft.com/office/drawing/2014/main" id="{EA4B42EA-986F-B4EB-DDEF-7709EE0251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413" y="2539876"/>
            <a:ext cx="726316" cy="7263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pplication Generic color outline icon">
            <a:extLst>
              <a:ext uri="{FF2B5EF4-FFF2-40B4-BE49-F238E27FC236}">
                <a16:creationId xmlns:a16="http://schemas.microsoft.com/office/drawing/2014/main" id="{193AC06A-0172-1DF1-4DE5-582F9084D6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8950" y="2644455"/>
            <a:ext cx="877113" cy="87711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8538EB7-3CE2-8043-0A31-C08B8799D39A}"/>
              </a:ext>
            </a:extLst>
          </p:cNvPr>
          <p:cNvSpPr txBox="1"/>
          <p:nvPr/>
        </p:nvSpPr>
        <p:spPr>
          <a:xfrm>
            <a:off x="2916031" y="3609699"/>
            <a:ext cx="2715330" cy="461665"/>
          </a:xfrm>
          <a:prstGeom prst="rect">
            <a:avLst/>
          </a:prstGeom>
          <a:noFill/>
        </p:spPr>
        <p:txBody>
          <a:bodyPr wrap="square">
            <a:spAutoFit/>
          </a:bodyPr>
          <a:lstStyle/>
          <a:p>
            <a:pPr algn="ctr"/>
            <a:r>
              <a:rPr lang="en-US" sz="2400">
                <a:latin typeface="Arial" panose="020B0604020202020204" pitchFamily="34" charset="0"/>
                <a:cs typeface="Arial" panose="020B0604020202020204" pitchFamily="34" charset="0"/>
              </a:rPr>
              <a:t>More Apps</a:t>
            </a:r>
          </a:p>
        </p:txBody>
      </p:sp>
      <p:pic>
        <p:nvPicPr>
          <p:cNvPr id="10" name="Picture 2" descr="User icons for free download | Freepik">
            <a:extLst>
              <a:ext uri="{FF2B5EF4-FFF2-40B4-BE49-F238E27FC236}">
                <a16:creationId xmlns:a16="http://schemas.microsoft.com/office/drawing/2014/main" id="{55925BFC-DDC2-8878-4860-5DF46DE21F44}"/>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89107" y="2747932"/>
            <a:ext cx="726316" cy="72631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pplication Security Solutions for Cloud &amp; Container Security | Synopsys">
            <a:extLst>
              <a:ext uri="{FF2B5EF4-FFF2-40B4-BE49-F238E27FC236}">
                <a16:creationId xmlns:a16="http://schemas.microsoft.com/office/drawing/2014/main" id="{09ACDC82-3D98-F871-F50E-34D9A79E74BE}"/>
              </a:ext>
            </a:extLst>
          </p:cNvPr>
          <p:cNvPicPr>
            <a:picLocks noChangeAspect="1" noChangeArrowheads="1"/>
          </p:cNvPicPr>
          <p:nvPr/>
        </p:nvPicPr>
        <p:blipFill>
          <a:blip r:embed="rId5">
            <a:biLevel thresh="75000"/>
            <a:extLst>
              <a:ext uri="{28A0092B-C50C-407E-A947-70E740481C1C}">
                <a14:useLocalDpi xmlns:a14="http://schemas.microsoft.com/office/drawing/2010/main" val="0"/>
              </a:ext>
            </a:extLst>
          </a:blip>
          <a:srcRect/>
          <a:stretch>
            <a:fillRect/>
          </a:stretch>
        </p:blipFill>
        <p:spPr bwMode="auto">
          <a:xfrm>
            <a:off x="6166049" y="2553966"/>
            <a:ext cx="2031710" cy="121902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76D1AC3-9226-B4C4-38F9-B8E3732A1A97}"/>
              </a:ext>
            </a:extLst>
          </p:cNvPr>
          <p:cNvSpPr txBox="1"/>
          <p:nvPr/>
        </p:nvSpPr>
        <p:spPr>
          <a:xfrm>
            <a:off x="5831853" y="3680666"/>
            <a:ext cx="2715330" cy="461665"/>
          </a:xfrm>
          <a:prstGeom prst="rect">
            <a:avLst/>
          </a:prstGeom>
          <a:noFill/>
        </p:spPr>
        <p:txBody>
          <a:bodyPr wrap="square">
            <a:spAutoFit/>
          </a:bodyPr>
          <a:lstStyle/>
          <a:p>
            <a:pPr algn="ctr"/>
            <a:r>
              <a:rPr lang="en-US" sz="2400">
                <a:latin typeface="Arial" panose="020B0604020202020204" pitchFamily="34" charset="0"/>
                <a:cs typeface="Arial" panose="020B0604020202020204" pitchFamily="34" charset="0"/>
              </a:rPr>
              <a:t>More misconfigs</a:t>
            </a:r>
          </a:p>
        </p:txBody>
      </p:sp>
      <p:pic>
        <p:nvPicPr>
          <p:cNvPr id="13" name="Picture 12">
            <a:extLst>
              <a:ext uri="{FF2B5EF4-FFF2-40B4-BE49-F238E27FC236}">
                <a16:creationId xmlns:a16="http://schemas.microsoft.com/office/drawing/2014/main" id="{14D8367E-AECC-3BA1-A361-19D6519709A8}"/>
              </a:ext>
            </a:extLst>
          </p:cNvPr>
          <p:cNvPicPr>
            <a:picLocks noChangeAspect="1"/>
          </p:cNvPicPr>
          <p:nvPr/>
        </p:nvPicPr>
        <p:blipFill>
          <a:blip r:embed="rId6"/>
          <a:stretch>
            <a:fillRect/>
          </a:stretch>
        </p:blipFill>
        <p:spPr>
          <a:xfrm>
            <a:off x="10455719" y="3948708"/>
            <a:ext cx="1382103" cy="1485761"/>
          </a:xfrm>
          <a:prstGeom prst="rect">
            <a:avLst/>
          </a:prstGeom>
        </p:spPr>
      </p:pic>
      <p:pic>
        <p:nvPicPr>
          <p:cNvPr id="17" name="Picture 16">
            <a:extLst>
              <a:ext uri="{FF2B5EF4-FFF2-40B4-BE49-F238E27FC236}">
                <a16:creationId xmlns:a16="http://schemas.microsoft.com/office/drawing/2014/main" id="{A0048E0C-984B-FF43-9165-804AF45BABF9}"/>
              </a:ext>
            </a:extLst>
          </p:cNvPr>
          <p:cNvPicPr>
            <a:picLocks noChangeAspect="1"/>
          </p:cNvPicPr>
          <p:nvPr/>
        </p:nvPicPr>
        <p:blipFill>
          <a:blip r:embed="rId7">
            <a:biLevel thresh="25000"/>
          </a:blip>
          <a:stretch>
            <a:fillRect/>
          </a:stretch>
        </p:blipFill>
        <p:spPr>
          <a:xfrm>
            <a:off x="10382509" y="1398093"/>
            <a:ext cx="1321258" cy="1259914"/>
          </a:xfrm>
          <a:prstGeom prst="rect">
            <a:avLst/>
          </a:prstGeom>
        </p:spPr>
      </p:pic>
      <p:sp>
        <p:nvSpPr>
          <p:cNvPr id="31" name="TextBox 30">
            <a:extLst>
              <a:ext uri="{FF2B5EF4-FFF2-40B4-BE49-F238E27FC236}">
                <a16:creationId xmlns:a16="http://schemas.microsoft.com/office/drawing/2014/main" id="{0A9AAEA2-56C7-39D3-A683-F531C30B6930}"/>
              </a:ext>
            </a:extLst>
          </p:cNvPr>
          <p:cNvSpPr txBox="1"/>
          <p:nvPr/>
        </p:nvSpPr>
        <p:spPr>
          <a:xfrm>
            <a:off x="10618009" y="5459907"/>
            <a:ext cx="1128738" cy="461665"/>
          </a:xfrm>
          <a:prstGeom prst="rect">
            <a:avLst/>
          </a:prstGeom>
          <a:noFill/>
        </p:spPr>
        <p:txBody>
          <a:bodyPr wrap="square">
            <a:spAutoFit/>
          </a:bodyPr>
          <a:lstStyle/>
          <a:p>
            <a:pPr algn="ctr"/>
            <a:r>
              <a:rPr lang="en-US" sz="2400">
                <a:latin typeface="Arial" panose="020B0604020202020204" pitchFamily="34" charset="0"/>
                <a:cs typeface="Arial" panose="020B0604020202020204" pitchFamily="34" charset="0"/>
              </a:rPr>
              <a:t>Fine</a:t>
            </a:r>
          </a:p>
        </p:txBody>
      </p:sp>
      <p:cxnSp>
        <p:nvCxnSpPr>
          <p:cNvPr id="33" name="Straight Arrow Connector 32">
            <a:extLst>
              <a:ext uri="{FF2B5EF4-FFF2-40B4-BE49-F238E27FC236}">
                <a16:creationId xmlns:a16="http://schemas.microsoft.com/office/drawing/2014/main" id="{0BB171E6-219E-97B3-9912-099D1175C165}"/>
              </a:ext>
            </a:extLst>
          </p:cNvPr>
          <p:cNvCxnSpPr/>
          <p:nvPr/>
        </p:nvCxnSpPr>
        <p:spPr>
          <a:xfrm>
            <a:off x="8525700" y="3361702"/>
            <a:ext cx="1748414" cy="114799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3E0692DA-C154-6092-20D3-746CE96B674F}"/>
              </a:ext>
            </a:extLst>
          </p:cNvPr>
          <p:cNvCxnSpPr>
            <a:cxnSpLocks/>
          </p:cNvCxnSpPr>
          <p:nvPr/>
        </p:nvCxnSpPr>
        <p:spPr>
          <a:xfrm flipV="1">
            <a:off x="8509183" y="2213708"/>
            <a:ext cx="1748414" cy="114799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AB8E3990-6030-7463-277A-07A6E32AB597}"/>
              </a:ext>
            </a:extLst>
          </p:cNvPr>
          <p:cNvSpPr txBox="1"/>
          <p:nvPr/>
        </p:nvSpPr>
        <p:spPr>
          <a:xfrm>
            <a:off x="9845228" y="2683445"/>
            <a:ext cx="2715330" cy="461665"/>
          </a:xfrm>
          <a:prstGeom prst="rect">
            <a:avLst/>
          </a:prstGeom>
          <a:noFill/>
        </p:spPr>
        <p:txBody>
          <a:bodyPr wrap="square">
            <a:spAutoFit/>
          </a:bodyPr>
          <a:lstStyle/>
          <a:p>
            <a:pPr algn="ctr"/>
            <a:r>
              <a:rPr lang="en-US" sz="2400">
                <a:latin typeface="Arial" panose="020B0604020202020204" pitchFamily="34" charset="0"/>
                <a:cs typeface="Arial" panose="020B0604020202020204" pitchFamily="34" charset="0"/>
              </a:rPr>
              <a:t>Data leak</a:t>
            </a:r>
          </a:p>
        </p:txBody>
      </p:sp>
      <p:cxnSp>
        <p:nvCxnSpPr>
          <p:cNvPr id="38" name="Straight Arrow Connector 37">
            <a:extLst>
              <a:ext uri="{FF2B5EF4-FFF2-40B4-BE49-F238E27FC236}">
                <a16:creationId xmlns:a16="http://schemas.microsoft.com/office/drawing/2014/main" id="{38036A0D-8B70-1DB8-7C51-91B41756ADBF}"/>
              </a:ext>
            </a:extLst>
          </p:cNvPr>
          <p:cNvCxnSpPr/>
          <p:nvPr/>
        </p:nvCxnSpPr>
        <p:spPr>
          <a:xfrm>
            <a:off x="5140328" y="3280282"/>
            <a:ext cx="84646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BFBB9D51-9969-F65D-C947-AA1E4082C122}"/>
              </a:ext>
            </a:extLst>
          </p:cNvPr>
          <p:cNvCxnSpPr/>
          <p:nvPr/>
        </p:nvCxnSpPr>
        <p:spPr>
          <a:xfrm>
            <a:off x="2652021" y="3226186"/>
            <a:ext cx="84646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Isosceles Triangle 3">
            <a:extLst>
              <a:ext uri="{FF2B5EF4-FFF2-40B4-BE49-F238E27FC236}">
                <a16:creationId xmlns:a16="http://schemas.microsoft.com/office/drawing/2014/main" id="{01F5B1CD-9DF5-1E1A-E25E-0A03E19E9449}"/>
              </a:ext>
            </a:extLst>
          </p:cNvPr>
          <p:cNvSpPr/>
          <p:nvPr/>
        </p:nvSpPr>
        <p:spPr>
          <a:xfrm>
            <a:off x="0" y="5628968"/>
            <a:ext cx="3928972" cy="1229032"/>
          </a:xfrm>
          <a:custGeom>
            <a:avLst/>
            <a:gdLst>
              <a:gd name="connsiteX0" fmla="*/ 0 w 7851059"/>
              <a:gd name="connsiteY0" fmla="*/ 1229032 h 1229032"/>
              <a:gd name="connsiteX1" fmla="*/ 3925530 w 7851059"/>
              <a:gd name="connsiteY1" fmla="*/ 0 h 1229032"/>
              <a:gd name="connsiteX2" fmla="*/ 7851059 w 7851059"/>
              <a:gd name="connsiteY2" fmla="*/ 1229032 h 1229032"/>
              <a:gd name="connsiteX3" fmla="*/ 0 w 7851059"/>
              <a:gd name="connsiteY3" fmla="*/ 1229032 h 1229032"/>
              <a:gd name="connsiteX0" fmla="*/ 0 w 3947652"/>
              <a:gd name="connsiteY0" fmla="*/ 1258529 h 1258529"/>
              <a:gd name="connsiteX1" fmla="*/ 22123 w 3947652"/>
              <a:gd name="connsiteY1" fmla="*/ 0 h 1258529"/>
              <a:gd name="connsiteX2" fmla="*/ 3947652 w 3947652"/>
              <a:gd name="connsiteY2" fmla="*/ 1229032 h 1258529"/>
              <a:gd name="connsiteX3" fmla="*/ 0 w 3947652"/>
              <a:gd name="connsiteY3" fmla="*/ 1258529 h 1258529"/>
              <a:gd name="connsiteX0" fmla="*/ 27038 w 3925529"/>
              <a:gd name="connsiteY0" fmla="*/ 1189703 h 1229032"/>
              <a:gd name="connsiteX1" fmla="*/ 0 w 3925529"/>
              <a:gd name="connsiteY1" fmla="*/ 0 h 1229032"/>
              <a:gd name="connsiteX2" fmla="*/ 3925529 w 3925529"/>
              <a:gd name="connsiteY2" fmla="*/ 1229032 h 1229032"/>
              <a:gd name="connsiteX3" fmla="*/ 27038 w 3925529"/>
              <a:gd name="connsiteY3" fmla="*/ 1189703 h 1229032"/>
              <a:gd name="connsiteX0" fmla="*/ 0 w 3977149"/>
              <a:gd name="connsiteY0" fmla="*/ 1189703 h 1229032"/>
              <a:gd name="connsiteX1" fmla="*/ 51620 w 3977149"/>
              <a:gd name="connsiteY1" fmla="*/ 0 h 1229032"/>
              <a:gd name="connsiteX2" fmla="*/ 3977149 w 3977149"/>
              <a:gd name="connsiteY2" fmla="*/ 1229032 h 1229032"/>
              <a:gd name="connsiteX3" fmla="*/ 0 w 3977149"/>
              <a:gd name="connsiteY3" fmla="*/ 1189703 h 1229032"/>
              <a:gd name="connsiteX0" fmla="*/ 27038 w 3925529"/>
              <a:gd name="connsiteY0" fmla="*/ 1199535 h 1229032"/>
              <a:gd name="connsiteX1" fmla="*/ 0 w 3925529"/>
              <a:gd name="connsiteY1" fmla="*/ 0 h 1229032"/>
              <a:gd name="connsiteX2" fmla="*/ 3925529 w 3925529"/>
              <a:gd name="connsiteY2" fmla="*/ 1229032 h 1229032"/>
              <a:gd name="connsiteX3" fmla="*/ 27038 w 3925529"/>
              <a:gd name="connsiteY3" fmla="*/ 1199535 h 1229032"/>
              <a:gd name="connsiteX0" fmla="*/ 0 w 3928971"/>
              <a:gd name="connsiteY0" fmla="*/ 1199535 h 1229032"/>
              <a:gd name="connsiteX1" fmla="*/ 3442 w 3928971"/>
              <a:gd name="connsiteY1" fmla="*/ 0 h 1229032"/>
              <a:gd name="connsiteX2" fmla="*/ 3928971 w 3928971"/>
              <a:gd name="connsiteY2" fmla="*/ 1229032 h 1229032"/>
              <a:gd name="connsiteX3" fmla="*/ 0 w 3928971"/>
              <a:gd name="connsiteY3" fmla="*/ 1199535 h 1229032"/>
              <a:gd name="connsiteX0" fmla="*/ 0 w 3928971"/>
              <a:gd name="connsiteY0" fmla="*/ 1106938 h 1229032"/>
              <a:gd name="connsiteX1" fmla="*/ 3442 w 3928971"/>
              <a:gd name="connsiteY1" fmla="*/ 0 h 1229032"/>
              <a:gd name="connsiteX2" fmla="*/ 3928971 w 3928971"/>
              <a:gd name="connsiteY2" fmla="*/ 1229032 h 1229032"/>
              <a:gd name="connsiteX3" fmla="*/ 0 w 3928971"/>
              <a:gd name="connsiteY3" fmla="*/ 1106938 h 1229032"/>
              <a:gd name="connsiteX0" fmla="*/ 0 w 3938804"/>
              <a:gd name="connsiteY0" fmla="*/ 1175764 h 1229032"/>
              <a:gd name="connsiteX1" fmla="*/ 13275 w 3938804"/>
              <a:gd name="connsiteY1" fmla="*/ 0 h 1229032"/>
              <a:gd name="connsiteX2" fmla="*/ 3938804 w 3938804"/>
              <a:gd name="connsiteY2" fmla="*/ 1229032 h 1229032"/>
              <a:gd name="connsiteX3" fmla="*/ 0 w 3938804"/>
              <a:gd name="connsiteY3" fmla="*/ 1175764 h 1229032"/>
              <a:gd name="connsiteX0" fmla="*/ 0 w 3928972"/>
              <a:gd name="connsiteY0" fmla="*/ 1215093 h 1229032"/>
              <a:gd name="connsiteX1" fmla="*/ 3443 w 3928972"/>
              <a:gd name="connsiteY1" fmla="*/ 0 h 1229032"/>
              <a:gd name="connsiteX2" fmla="*/ 3928972 w 3928972"/>
              <a:gd name="connsiteY2" fmla="*/ 1229032 h 1229032"/>
              <a:gd name="connsiteX3" fmla="*/ 0 w 3928972"/>
              <a:gd name="connsiteY3" fmla="*/ 1215093 h 1229032"/>
            </a:gdLst>
            <a:ahLst/>
            <a:cxnLst>
              <a:cxn ang="0">
                <a:pos x="connsiteX0" y="connsiteY0"/>
              </a:cxn>
              <a:cxn ang="0">
                <a:pos x="connsiteX1" y="connsiteY1"/>
              </a:cxn>
              <a:cxn ang="0">
                <a:pos x="connsiteX2" y="connsiteY2"/>
              </a:cxn>
              <a:cxn ang="0">
                <a:pos x="connsiteX3" y="connsiteY3"/>
              </a:cxn>
            </a:cxnLst>
            <a:rect l="l" t="t" r="r" b="b"/>
            <a:pathLst>
              <a:path w="3928972" h="1229032">
                <a:moveTo>
                  <a:pt x="0" y="1215093"/>
                </a:moveTo>
                <a:cubicBezTo>
                  <a:pt x="1147" y="815248"/>
                  <a:pt x="2296" y="399845"/>
                  <a:pt x="3443" y="0"/>
                </a:cubicBezTo>
                <a:lnTo>
                  <a:pt x="3928972" y="1229032"/>
                </a:lnTo>
                <a:lnTo>
                  <a:pt x="0" y="1215093"/>
                </a:lnTo>
                <a:close/>
              </a:path>
            </a:pathLst>
          </a:cu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13">
            <a:extLst>
              <a:ext uri="{FF2B5EF4-FFF2-40B4-BE49-F238E27FC236}">
                <a16:creationId xmlns:a16="http://schemas.microsoft.com/office/drawing/2014/main" id="{5CC154EC-1152-C265-4E09-7E33C84FD1D5}"/>
              </a:ext>
            </a:extLst>
          </p:cNvPr>
          <p:cNvSpPr>
            <a:spLocks noGrp="1"/>
          </p:cNvSpPr>
          <p:nvPr>
            <p:ph type="sldNum" sz="quarter" idx="12"/>
          </p:nvPr>
        </p:nvSpPr>
        <p:spPr/>
        <p:txBody>
          <a:bodyPr/>
          <a:lstStyle/>
          <a:p>
            <a:fld id="{2E02360C-A40E-417E-BD28-40AAEF0DDC85}" type="slidenum">
              <a:rPr lang="en-US" smtClean="0"/>
              <a:t>6</a:t>
            </a:fld>
            <a:endParaRPr lang="en-US"/>
          </a:p>
        </p:txBody>
      </p:sp>
    </p:spTree>
    <p:extLst>
      <p:ext uri="{BB962C8B-B14F-4D97-AF65-F5344CB8AC3E}">
        <p14:creationId xmlns:p14="http://schemas.microsoft.com/office/powerpoint/2010/main" val="16617150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8FFC-1E95-4ADF-FFFA-B859CFDD45D2}"/>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latin typeface="Arial"/>
                <a:cs typeface="Arial"/>
              </a:rPr>
              <a:t>Why is CSPM important?</a:t>
            </a:r>
          </a:p>
        </p:txBody>
      </p:sp>
      <p:sp>
        <p:nvSpPr>
          <p:cNvPr id="16" name="TextBox 15">
            <a:extLst>
              <a:ext uri="{FF2B5EF4-FFF2-40B4-BE49-F238E27FC236}">
                <a16:creationId xmlns:a16="http://schemas.microsoft.com/office/drawing/2014/main" id="{3231ED6D-1427-D405-8E0F-53EFA0C314DC}"/>
              </a:ext>
            </a:extLst>
          </p:cNvPr>
          <p:cNvSpPr txBox="1"/>
          <p:nvPr/>
        </p:nvSpPr>
        <p:spPr>
          <a:xfrm>
            <a:off x="0" y="3013501"/>
            <a:ext cx="2892310" cy="830997"/>
          </a:xfrm>
          <a:prstGeom prst="rect">
            <a:avLst/>
          </a:prstGeom>
          <a:noFill/>
        </p:spPr>
        <p:txBody>
          <a:bodyPr wrap="square">
            <a:spAutoFit/>
          </a:bodyPr>
          <a:lstStyle/>
          <a:p>
            <a:pPr algn="ctr"/>
            <a:r>
              <a:rPr lang="en-US" sz="2400">
                <a:latin typeface="Arial" panose="020B0604020202020204" pitchFamily="34" charset="0"/>
                <a:cs typeface="Arial" panose="020B0604020202020204" pitchFamily="34" charset="0"/>
              </a:rPr>
              <a:t>Solve to Challenges</a:t>
            </a:r>
          </a:p>
        </p:txBody>
      </p:sp>
      <p:sp>
        <p:nvSpPr>
          <p:cNvPr id="36" name="TextBox 35">
            <a:extLst>
              <a:ext uri="{FF2B5EF4-FFF2-40B4-BE49-F238E27FC236}">
                <a16:creationId xmlns:a16="http://schemas.microsoft.com/office/drawing/2014/main" id="{AB8E3990-6030-7463-277A-07A6E32AB597}"/>
              </a:ext>
            </a:extLst>
          </p:cNvPr>
          <p:cNvSpPr txBox="1"/>
          <p:nvPr/>
        </p:nvSpPr>
        <p:spPr>
          <a:xfrm>
            <a:off x="3079124" y="1613302"/>
            <a:ext cx="3665502"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Multicloud Complexity</a:t>
            </a:r>
          </a:p>
        </p:txBody>
      </p:sp>
      <p:sp>
        <p:nvSpPr>
          <p:cNvPr id="6" name="TextBox 5">
            <a:extLst>
              <a:ext uri="{FF2B5EF4-FFF2-40B4-BE49-F238E27FC236}">
                <a16:creationId xmlns:a16="http://schemas.microsoft.com/office/drawing/2014/main" id="{A9119727-7465-D1E9-6F3B-B6CF81F26628}"/>
              </a:ext>
            </a:extLst>
          </p:cNvPr>
          <p:cNvSpPr txBox="1"/>
          <p:nvPr/>
        </p:nvSpPr>
        <p:spPr>
          <a:xfrm>
            <a:off x="0" y="830858"/>
            <a:ext cx="6096000"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With CSPM tools:</a:t>
            </a:r>
            <a:endParaRPr lang="en-US" sz="2400"/>
          </a:p>
        </p:txBody>
      </p:sp>
      <p:sp>
        <p:nvSpPr>
          <p:cNvPr id="7" name="TextBox 6">
            <a:extLst>
              <a:ext uri="{FF2B5EF4-FFF2-40B4-BE49-F238E27FC236}">
                <a16:creationId xmlns:a16="http://schemas.microsoft.com/office/drawing/2014/main" id="{D16D3304-FD5D-C05B-DE35-E33E10993D03}"/>
              </a:ext>
            </a:extLst>
          </p:cNvPr>
          <p:cNvSpPr txBox="1"/>
          <p:nvPr/>
        </p:nvSpPr>
        <p:spPr>
          <a:xfrm>
            <a:off x="3079124" y="2618769"/>
            <a:ext cx="3665502"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Security Blind Spots</a:t>
            </a:r>
          </a:p>
        </p:txBody>
      </p:sp>
      <p:sp>
        <p:nvSpPr>
          <p:cNvPr id="9" name="TextBox 8">
            <a:extLst>
              <a:ext uri="{FF2B5EF4-FFF2-40B4-BE49-F238E27FC236}">
                <a16:creationId xmlns:a16="http://schemas.microsoft.com/office/drawing/2014/main" id="{90E3E8D5-B069-A032-5496-284A10301BA6}"/>
              </a:ext>
            </a:extLst>
          </p:cNvPr>
          <p:cNvSpPr txBox="1"/>
          <p:nvPr/>
        </p:nvSpPr>
        <p:spPr>
          <a:xfrm>
            <a:off x="3079124" y="3777567"/>
            <a:ext cx="3665502"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Compliance Obligations</a:t>
            </a:r>
          </a:p>
        </p:txBody>
      </p:sp>
      <p:sp>
        <p:nvSpPr>
          <p:cNvPr id="14" name="TextBox 13">
            <a:extLst>
              <a:ext uri="{FF2B5EF4-FFF2-40B4-BE49-F238E27FC236}">
                <a16:creationId xmlns:a16="http://schemas.microsoft.com/office/drawing/2014/main" id="{513ACBA2-FD72-9EAD-D47E-F0D740DBF9EA}"/>
              </a:ext>
            </a:extLst>
          </p:cNvPr>
          <p:cNvSpPr txBox="1"/>
          <p:nvPr/>
        </p:nvSpPr>
        <p:spPr>
          <a:xfrm>
            <a:off x="3079124" y="4783034"/>
            <a:ext cx="3991896"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Poor Developer Experience</a:t>
            </a:r>
          </a:p>
        </p:txBody>
      </p:sp>
      <p:cxnSp>
        <p:nvCxnSpPr>
          <p:cNvPr id="18" name="Straight Arrow Connector 17">
            <a:extLst>
              <a:ext uri="{FF2B5EF4-FFF2-40B4-BE49-F238E27FC236}">
                <a16:creationId xmlns:a16="http://schemas.microsoft.com/office/drawing/2014/main" id="{82FF7E01-CBEC-CAB2-C02C-A970B6B7890E}"/>
              </a:ext>
            </a:extLst>
          </p:cNvPr>
          <p:cNvCxnSpPr>
            <a:cxnSpLocks/>
          </p:cNvCxnSpPr>
          <p:nvPr/>
        </p:nvCxnSpPr>
        <p:spPr>
          <a:xfrm flipV="1">
            <a:off x="2311443" y="2003261"/>
            <a:ext cx="740674" cy="14428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2C10CD43-7715-0C2C-9C15-024E54AAB9DE}"/>
              </a:ext>
            </a:extLst>
          </p:cNvPr>
          <p:cNvCxnSpPr>
            <a:cxnSpLocks/>
          </p:cNvCxnSpPr>
          <p:nvPr/>
        </p:nvCxnSpPr>
        <p:spPr>
          <a:xfrm flipV="1">
            <a:off x="2304151" y="2963092"/>
            <a:ext cx="709550" cy="4925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18F3DAD1-878A-0F4B-9B93-756AA515DD05}"/>
              </a:ext>
            </a:extLst>
          </p:cNvPr>
          <p:cNvCxnSpPr>
            <a:cxnSpLocks/>
          </p:cNvCxnSpPr>
          <p:nvPr/>
        </p:nvCxnSpPr>
        <p:spPr>
          <a:xfrm>
            <a:off x="2317186" y="3454068"/>
            <a:ext cx="709550" cy="4925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E1742CD6-DFF5-852E-FBD6-A3E9CF5F2902}"/>
              </a:ext>
            </a:extLst>
          </p:cNvPr>
          <p:cNvCxnSpPr>
            <a:cxnSpLocks/>
          </p:cNvCxnSpPr>
          <p:nvPr/>
        </p:nvCxnSpPr>
        <p:spPr>
          <a:xfrm>
            <a:off x="2310821" y="3452999"/>
            <a:ext cx="740674" cy="14428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A0CCA5AB-BA0B-CBE7-5FF6-85F3EDDB0F4C}"/>
              </a:ext>
            </a:extLst>
          </p:cNvPr>
          <p:cNvSpPr txBox="1"/>
          <p:nvPr/>
        </p:nvSpPr>
        <p:spPr>
          <a:xfrm>
            <a:off x="6535162" y="1577705"/>
            <a:ext cx="5823985"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Detect, centralize and normalize</a:t>
            </a:r>
          </a:p>
        </p:txBody>
      </p:sp>
      <p:sp>
        <p:nvSpPr>
          <p:cNvPr id="26" name="TextBox 25">
            <a:extLst>
              <a:ext uri="{FF2B5EF4-FFF2-40B4-BE49-F238E27FC236}">
                <a16:creationId xmlns:a16="http://schemas.microsoft.com/office/drawing/2014/main" id="{2FD91B73-AE40-A451-047F-91F7105EE2F1}"/>
              </a:ext>
            </a:extLst>
          </p:cNvPr>
          <p:cNvSpPr txBox="1"/>
          <p:nvPr/>
        </p:nvSpPr>
        <p:spPr>
          <a:xfrm>
            <a:off x="6535163" y="2473688"/>
            <a:ext cx="5588012" cy="830997"/>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Visibility into resources, config changes, risks, compliance violations, etc</a:t>
            </a:r>
          </a:p>
        </p:txBody>
      </p:sp>
      <p:cxnSp>
        <p:nvCxnSpPr>
          <p:cNvPr id="27" name="Straight Arrow Connector 26">
            <a:extLst>
              <a:ext uri="{FF2B5EF4-FFF2-40B4-BE49-F238E27FC236}">
                <a16:creationId xmlns:a16="http://schemas.microsoft.com/office/drawing/2014/main" id="{66B3ACB2-B9F9-E764-A089-F3FC5FA13AEC}"/>
              </a:ext>
            </a:extLst>
          </p:cNvPr>
          <p:cNvCxnSpPr>
            <a:cxnSpLocks/>
          </p:cNvCxnSpPr>
          <p:nvPr/>
        </p:nvCxnSpPr>
        <p:spPr>
          <a:xfrm>
            <a:off x="6222950" y="1838831"/>
            <a:ext cx="312212" cy="0"/>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5" name="Straight Arrow Connector 4">
            <a:extLst>
              <a:ext uri="{FF2B5EF4-FFF2-40B4-BE49-F238E27FC236}">
                <a16:creationId xmlns:a16="http://schemas.microsoft.com/office/drawing/2014/main" id="{C1BE8D40-DD00-CB44-919C-A65B4154B320}"/>
              </a:ext>
            </a:extLst>
          </p:cNvPr>
          <p:cNvCxnSpPr>
            <a:cxnSpLocks/>
          </p:cNvCxnSpPr>
          <p:nvPr/>
        </p:nvCxnSpPr>
        <p:spPr>
          <a:xfrm flipV="1">
            <a:off x="6096000" y="2849601"/>
            <a:ext cx="439162" cy="6868"/>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
        <p:nvSpPr>
          <p:cNvPr id="17" name="TextBox 16">
            <a:extLst>
              <a:ext uri="{FF2B5EF4-FFF2-40B4-BE49-F238E27FC236}">
                <a16:creationId xmlns:a16="http://schemas.microsoft.com/office/drawing/2014/main" id="{BEBE67AB-119D-09F2-0C31-AE449DE2A9EB}"/>
              </a:ext>
            </a:extLst>
          </p:cNvPr>
          <p:cNvSpPr txBox="1"/>
          <p:nvPr/>
        </p:nvSpPr>
        <p:spPr>
          <a:xfrm>
            <a:off x="6771633" y="3484960"/>
            <a:ext cx="5823985"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Auto compare config vs controls</a:t>
            </a:r>
          </a:p>
        </p:txBody>
      </p:sp>
      <p:sp>
        <p:nvSpPr>
          <p:cNvPr id="21" name="TextBox 20">
            <a:extLst>
              <a:ext uri="{FF2B5EF4-FFF2-40B4-BE49-F238E27FC236}">
                <a16:creationId xmlns:a16="http://schemas.microsoft.com/office/drawing/2014/main" id="{E6834B40-1A14-0CD7-539A-866F94DEF7E8}"/>
              </a:ext>
            </a:extLst>
          </p:cNvPr>
          <p:cNvSpPr txBox="1"/>
          <p:nvPr/>
        </p:nvSpPr>
        <p:spPr>
          <a:xfrm>
            <a:off x="6744626" y="4160799"/>
            <a:ext cx="4987126"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Report, remediation guidance</a:t>
            </a:r>
          </a:p>
        </p:txBody>
      </p:sp>
      <p:cxnSp>
        <p:nvCxnSpPr>
          <p:cNvPr id="22" name="Straight Arrow Connector 21">
            <a:extLst>
              <a:ext uri="{FF2B5EF4-FFF2-40B4-BE49-F238E27FC236}">
                <a16:creationId xmlns:a16="http://schemas.microsoft.com/office/drawing/2014/main" id="{C3778871-9842-7BA5-BE7E-DE9F5CE4D0E0}"/>
              </a:ext>
            </a:extLst>
          </p:cNvPr>
          <p:cNvCxnSpPr>
            <a:cxnSpLocks/>
          </p:cNvCxnSpPr>
          <p:nvPr/>
        </p:nvCxnSpPr>
        <p:spPr>
          <a:xfrm flipV="1">
            <a:off x="6476301" y="3844498"/>
            <a:ext cx="287845" cy="218380"/>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31" name="Straight Arrow Connector 30">
            <a:extLst>
              <a:ext uri="{FF2B5EF4-FFF2-40B4-BE49-F238E27FC236}">
                <a16:creationId xmlns:a16="http://schemas.microsoft.com/office/drawing/2014/main" id="{8F4A7C50-CF2E-BEF2-A18A-E66C48EA061F}"/>
              </a:ext>
            </a:extLst>
          </p:cNvPr>
          <p:cNvCxnSpPr>
            <a:cxnSpLocks/>
          </p:cNvCxnSpPr>
          <p:nvPr/>
        </p:nvCxnSpPr>
        <p:spPr>
          <a:xfrm>
            <a:off x="6474724" y="4063950"/>
            <a:ext cx="287845" cy="218380"/>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
        <p:nvSpPr>
          <p:cNvPr id="33" name="TextBox 32">
            <a:extLst>
              <a:ext uri="{FF2B5EF4-FFF2-40B4-BE49-F238E27FC236}">
                <a16:creationId xmlns:a16="http://schemas.microsoft.com/office/drawing/2014/main" id="{5970EA63-78EC-95B6-50FD-AE0B905CB19B}"/>
              </a:ext>
            </a:extLst>
          </p:cNvPr>
          <p:cNvSpPr txBox="1"/>
          <p:nvPr/>
        </p:nvSpPr>
        <p:spPr>
          <a:xfrm>
            <a:off x="7470615" y="4787180"/>
            <a:ext cx="4821128"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Add context + remediation steps</a:t>
            </a:r>
          </a:p>
        </p:txBody>
      </p:sp>
      <p:cxnSp>
        <p:nvCxnSpPr>
          <p:cNvPr id="34" name="Straight Arrow Connector 33">
            <a:extLst>
              <a:ext uri="{FF2B5EF4-FFF2-40B4-BE49-F238E27FC236}">
                <a16:creationId xmlns:a16="http://schemas.microsoft.com/office/drawing/2014/main" id="{8A136C1B-21B2-6CDC-61FE-0280C0242C7F}"/>
              </a:ext>
            </a:extLst>
          </p:cNvPr>
          <p:cNvCxnSpPr>
            <a:cxnSpLocks/>
          </p:cNvCxnSpPr>
          <p:nvPr/>
        </p:nvCxnSpPr>
        <p:spPr>
          <a:xfrm flipV="1">
            <a:off x="7031453" y="5016245"/>
            <a:ext cx="439162" cy="6868"/>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
        <p:nvSpPr>
          <p:cNvPr id="3" name="Isosceles Triangle 3">
            <a:extLst>
              <a:ext uri="{FF2B5EF4-FFF2-40B4-BE49-F238E27FC236}">
                <a16:creationId xmlns:a16="http://schemas.microsoft.com/office/drawing/2014/main" id="{FC0E3A7D-9357-95E3-853B-9A441F259CA6}"/>
              </a:ext>
            </a:extLst>
          </p:cNvPr>
          <p:cNvSpPr/>
          <p:nvPr/>
        </p:nvSpPr>
        <p:spPr>
          <a:xfrm>
            <a:off x="0" y="5628968"/>
            <a:ext cx="3928972" cy="1229032"/>
          </a:xfrm>
          <a:custGeom>
            <a:avLst/>
            <a:gdLst>
              <a:gd name="connsiteX0" fmla="*/ 0 w 7851059"/>
              <a:gd name="connsiteY0" fmla="*/ 1229032 h 1229032"/>
              <a:gd name="connsiteX1" fmla="*/ 3925530 w 7851059"/>
              <a:gd name="connsiteY1" fmla="*/ 0 h 1229032"/>
              <a:gd name="connsiteX2" fmla="*/ 7851059 w 7851059"/>
              <a:gd name="connsiteY2" fmla="*/ 1229032 h 1229032"/>
              <a:gd name="connsiteX3" fmla="*/ 0 w 7851059"/>
              <a:gd name="connsiteY3" fmla="*/ 1229032 h 1229032"/>
              <a:gd name="connsiteX0" fmla="*/ 0 w 3947652"/>
              <a:gd name="connsiteY0" fmla="*/ 1258529 h 1258529"/>
              <a:gd name="connsiteX1" fmla="*/ 22123 w 3947652"/>
              <a:gd name="connsiteY1" fmla="*/ 0 h 1258529"/>
              <a:gd name="connsiteX2" fmla="*/ 3947652 w 3947652"/>
              <a:gd name="connsiteY2" fmla="*/ 1229032 h 1258529"/>
              <a:gd name="connsiteX3" fmla="*/ 0 w 3947652"/>
              <a:gd name="connsiteY3" fmla="*/ 1258529 h 1258529"/>
              <a:gd name="connsiteX0" fmla="*/ 27038 w 3925529"/>
              <a:gd name="connsiteY0" fmla="*/ 1189703 h 1229032"/>
              <a:gd name="connsiteX1" fmla="*/ 0 w 3925529"/>
              <a:gd name="connsiteY1" fmla="*/ 0 h 1229032"/>
              <a:gd name="connsiteX2" fmla="*/ 3925529 w 3925529"/>
              <a:gd name="connsiteY2" fmla="*/ 1229032 h 1229032"/>
              <a:gd name="connsiteX3" fmla="*/ 27038 w 3925529"/>
              <a:gd name="connsiteY3" fmla="*/ 1189703 h 1229032"/>
              <a:gd name="connsiteX0" fmla="*/ 0 w 3977149"/>
              <a:gd name="connsiteY0" fmla="*/ 1189703 h 1229032"/>
              <a:gd name="connsiteX1" fmla="*/ 51620 w 3977149"/>
              <a:gd name="connsiteY1" fmla="*/ 0 h 1229032"/>
              <a:gd name="connsiteX2" fmla="*/ 3977149 w 3977149"/>
              <a:gd name="connsiteY2" fmla="*/ 1229032 h 1229032"/>
              <a:gd name="connsiteX3" fmla="*/ 0 w 3977149"/>
              <a:gd name="connsiteY3" fmla="*/ 1189703 h 1229032"/>
              <a:gd name="connsiteX0" fmla="*/ 27038 w 3925529"/>
              <a:gd name="connsiteY0" fmla="*/ 1199535 h 1229032"/>
              <a:gd name="connsiteX1" fmla="*/ 0 w 3925529"/>
              <a:gd name="connsiteY1" fmla="*/ 0 h 1229032"/>
              <a:gd name="connsiteX2" fmla="*/ 3925529 w 3925529"/>
              <a:gd name="connsiteY2" fmla="*/ 1229032 h 1229032"/>
              <a:gd name="connsiteX3" fmla="*/ 27038 w 3925529"/>
              <a:gd name="connsiteY3" fmla="*/ 1199535 h 1229032"/>
              <a:gd name="connsiteX0" fmla="*/ 0 w 3928971"/>
              <a:gd name="connsiteY0" fmla="*/ 1199535 h 1229032"/>
              <a:gd name="connsiteX1" fmla="*/ 3442 w 3928971"/>
              <a:gd name="connsiteY1" fmla="*/ 0 h 1229032"/>
              <a:gd name="connsiteX2" fmla="*/ 3928971 w 3928971"/>
              <a:gd name="connsiteY2" fmla="*/ 1229032 h 1229032"/>
              <a:gd name="connsiteX3" fmla="*/ 0 w 3928971"/>
              <a:gd name="connsiteY3" fmla="*/ 1199535 h 1229032"/>
              <a:gd name="connsiteX0" fmla="*/ 0 w 3928971"/>
              <a:gd name="connsiteY0" fmla="*/ 1106938 h 1229032"/>
              <a:gd name="connsiteX1" fmla="*/ 3442 w 3928971"/>
              <a:gd name="connsiteY1" fmla="*/ 0 h 1229032"/>
              <a:gd name="connsiteX2" fmla="*/ 3928971 w 3928971"/>
              <a:gd name="connsiteY2" fmla="*/ 1229032 h 1229032"/>
              <a:gd name="connsiteX3" fmla="*/ 0 w 3928971"/>
              <a:gd name="connsiteY3" fmla="*/ 1106938 h 1229032"/>
              <a:gd name="connsiteX0" fmla="*/ 0 w 3938804"/>
              <a:gd name="connsiteY0" fmla="*/ 1175764 h 1229032"/>
              <a:gd name="connsiteX1" fmla="*/ 13275 w 3938804"/>
              <a:gd name="connsiteY1" fmla="*/ 0 h 1229032"/>
              <a:gd name="connsiteX2" fmla="*/ 3938804 w 3938804"/>
              <a:gd name="connsiteY2" fmla="*/ 1229032 h 1229032"/>
              <a:gd name="connsiteX3" fmla="*/ 0 w 3938804"/>
              <a:gd name="connsiteY3" fmla="*/ 1175764 h 1229032"/>
              <a:gd name="connsiteX0" fmla="*/ 0 w 3928972"/>
              <a:gd name="connsiteY0" fmla="*/ 1215093 h 1229032"/>
              <a:gd name="connsiteX1" fmla="*/ 3443 w 3928972"/>
              <a:gd name="connsiteY1" fmla="*/ 0 h 1229032"/>
              <a:gd name="connsiteX2" fmla="*/ 3928972 w 3928972"/>
              <a:gd name="connsiteY2" fmla="*/ 1229032 h 1229032"/>
              <a:gd name="connsiteX3" fmla="*/ 0 w 3928972"/>
              <a:gd name="connsiteY3" fmla="*/ 1215093 h 1229032"/>
            </a:gdLst>
            <a:ahLst/>
            <a:cxnLst>
              <a:cxn ang="0">
                <a:pos x="connsiteX0" y="connsiteY0"/>
              </a:cxn>
              <a:cxn ang="0">
                <a:pos x="connsiteX1" y="connsiteY1"/>
              </a:cxn>
              <a:cxn ang="0">
                <a:pos x="connsiteX2" y="connsiteY2"/>
              </a:cxn>
              <a:cxn ang="0">
                <a:pos x="connsiteX3" y="connsiteY3"/>
              </a:cxn>
            </a:cxnLst>
            <a:rect l="l" t="t" r="r" b="b"/>
            <a:pathLst>
              <a:path w="3928972" h="1229032">
                <a:moveTo>
                  <a:pt x="0" y="1215093"/>
                </a:moveTo>
                <a:cubicBezTo>
                  <a:pt x="1147" y="815248"/>
                  <a:pt x="2296" y="399845"/>
                  <a:pt x="3443" y="0"/>
                </a:cubicBezTo>
                <a:lnTo>
                  <a:pt x="3928972" y="1229032"/>
                </a:lnTo>
                <a:lnTo>
                  <a:pt x="0" y="1215093"/>
                </a:lnTo>
                <a:close/>
              </a:path>
            </a:pathLst>
          </a:cu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F115D5E-7BC5-5BFF-B6F8-42B547C01234}"/>
              </a:ext>
            </a:extLst>
          </p:cNvPr>
          <p:cNvSpPr>
            <a:spLocks noGrp="1"/>
          </p:cNvSpPr>
          <p:nvPr>
            <p:ph type="sldNum" sz="quarter" idx="12"/>
          </p:nvPr>
        </p:nvSpPr>
        <p:spPr/>
        <p:txBody>
          <a:bodyPr/>
          <a:lstStyle/>
          <a:p>
            <a:fld id="{2E02360C-A40E-417E-BD28-40AAEF0DDC85}" type="slidenum">
              <a:rPr lang="en-US" smtClean="0"/>
              <a:t>60</a:t>
            </a:fld>
            <a:endParaRPr lang="en-US"/>
          </a:p>
        </p:txBody>
      </p:sp>
    </p:spTree>
    <p:extLst>
      <p:ext uri="{BB962C8B-B14F-4D97-AF65-F5344CB8AC3E}">
        <p14:creationId xmlns:p14="http://schemas.microsoft.com/office/powerpoint/2010/main" val="32726311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8FFC-1E95-4ADF-FFFA-B859CFDD45D2}"/>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latin typeface="Arial"/>
                <a:cs typeface="Arial"/>
              </a:rPr>
              <a:t>How CSPM works</a:t>
            </a:r>
          </a:p>
        </p:txBody>
      </p:sp>
      <p:sp>
        <p:nvSpPr>
          <p:cNvPr id="16" name="TextBox 15">
            <a:extLst>
              <a:ext uri="{FF2B5EF4-FFF2-40B4-BE49-F238E27FC236}">
                <a16:creationId xmlns:a16="http://schemas.microsoft.com/office/drawing/2014/main" id="{3231ED6D-1427-D405-8E0F-53EFA0C314DC}"/>
              </a:ext>
            </a:extLst>
          </p:cNvPr>
          <p:cNvSpPr txBox="1"/>
          <p:nvPr/>
        </p:nvSpPr>
        <p:spPr>
          <a:xfrm>
            <a:off x="3852667" y="2116367"/>
            <a:ext cx="5128259"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Get Visibility</a:t>
            </a:r>
          </a:p>
        </p:txBody>
      </p:sp>
      <p:sp>
        <p:nvSpPr>
          <p:cNvPr id="3" name="TextBox 2">
            <a:extLst>
              <a:ext uri="{FF2B5EF4-FFF2-40B4-BE49-F238E27FC236}">
                <a16:creationId xmlns:a16="http://schemas.microsoft.com/office/drawing/2014/main" id="{E6F07AE3-9B45-E48A-E9FB-B55FF00A205B}"/>
              </a:ext>
            </a:extLst>
          </p:cNvPr>
          <p:cNvSpPr txBox="1"/>
          <p:nvPr/>
        </p:nvSpPr>
        <p:spPr>
          <a:xfrm>
            <a:off x="3852667" y="1423870"/>
            <a:ext cx="5056657"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Connect to the Cloud Environments</a:t>
            </a:r>
          </a:p>
        </p:txBody>
      </p:sp>
      <p:sp>
        <p:nvSpPr>
          <p:cNvPr id="4" name="TextBox 3">
            <a:extLst>
              <a:ext uri="{FF2B5EF4-FFF2-40B4-BE49-F238E27FC236}">
                <a16:creationId xmlns:a16="http://schemas.microsoft.com/office/drawing/2014/main" id="{98D5D985-F074-4C65-1BB9-D0E4C2C1D101}"/>
              </a:ext>
            </a:extLst>
          </p:cNvPr>
          <p:cNvSpPr txBox="1"/>
          <p:nvPr/>
        </p:nvSpPr>
        <p:spPr>
          <a:xfrm>
            <a:off x="3852667" y="2804042"/>
            <a:ext cx="6087747"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Identify Misconfig &amp; Compliance Violations</a:t>
            </a:r>
          </a:p>
        </p:txBody>
      </p:sp>
      <p:sp>
        <p:nvSpPr>
          <p:cNvPr id="5" name="TextBox 4">
            <a:extLst>
              <a:ext uri="{FF2B5EF4-FFF2-40B4-BE49-F238E27FC236}">
                <a16:creationId xmlns:a16="http://schemas.microsoft.com/office/drawing/2014/main" id="{E87F277A-1F7E-4E5F-5A76-D490E0B30DF1}"/>
              </a:ext>
            </a:extLst>
          </p:cNvPr>
          <p:cNvSpPr txBox="1"/>
          <p:nvPr/>
        </p:nvSpPr>
        <p:spPr>
          <a:xfrm>
            <a:off x="3852668" y="3491717"/>
            <a:ext cx="5532598"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Detect Threats</a:t>
            </a:r>
          </a:p>
        </p:txBody>
      </p:sp>
      <p:sp>
        <p:nvSpPr>
          <p:cNvPr id="6" name="TextBox 5">
            <a:extLst>
              <a:ext uri="{FF2B5EF4-FFF2-40B4-BE49-F238E27FC236}">
                <a16:creationId xmlns:a16="http://schemas.microsoft.com/office/drawing/2014/main" id="{0326B429-50AB-017D-E146-C2060E0A8949}"/>
              </a:ext>
            </a:extLst>
          </p:cNvPr>
          <p:cNvSpPr txBox="1"/>
          <p:nvPr/>
        </p:nvSpPr>
        <p:spPr>
          <a:xfrm>
            <a:off x="3852668" y="4179392"/>
            <a:ext cx="4942936"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Contextualize Risks</a:t>
            </a:r>
          </a:p>
        </p:txBody>
      </p:sp>
      <p:sp>
        <p:nvSpPr>
          <p:cNvPr id="7" name="TextBox 6">
            <a:extLst>
              <a:ext uri="{FF2B5EF4-FFF2-40B4-BE49-F238E27FC236}">
                <a16:creationId xmlns:a16="http://schemas.microsoft.com/office/drawing/2014/main" id="{16480C7C-8A88-E63A-7CB1-301E246F5AF2}"/>
              </a:ext>
            </a:extLst>
          </p:cNvPr>
          <p:cNvSpPr txBox="1"/>
          <p:nvPr/>
        </p:nvSpPr>
        <p:spPr>
          <a:xfrm>
            <a:off x="3852668" y="5554742"/>
            <a:ext cx="5204072"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Remediate Issues</a:t>
            </a:r>
          </a:p>
        </p:txBody>
      </p:sp>
      <p:sp>
        <p:nvSpPr>
          <p:cNvPr id="10" name="TextBox 9">
            <a:extLst>
              <a:ext uri="{FF2B5EF4-FFF2-40B4-BE49-F238E27FC236}">
                <a16:creationId xmlns:a16="http://schemas.microsoft.com/office/drawing/2014/main" id="{BC03E022-58BC-146B-C737-07DC357DF948}"/>
              </a:ext>
            </a:extLst>
          </p:cNvPr>
          <p:cNvSpPr txBox="1"/>
          <p:nvPr/>
        </p:nvSpPr>
        <p:spPr>
          <a:xfrm>
            <a:off x="3852668" y="4867067"/>
            <a:ext cx="5204072" cy="461665"/>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Monitor and Report</a:t>
            </a:r>
          </a:p>
        </p:txBody>
      </p:sp>
      <p:sp>
        <p:nvSpPr>
          <p:cNvPr id="11" name="Rectangle: Rounded Corners 10">
            <a:extLst>
              <a:ext uri="{FF2B5EF4-FFF2-40B4-BE49-F238E27FC236}">
                <a16:creationId xmlns:a16="http://schemas.microsoft.com/office/drawing/2014/main" id="{0BAE2D40-6933-EE21-A618-BC857CC3EEB2}"/>
              </a:ext>
            </a:extLst>
          </p:cNvPr>
          <p:cNvSpPr/>
          <p:nvPr/>
        </p:nvSpPr>
        <p:spPr>
          <a:xfrm>
            <a:off x="727587" y="3057832"/>
            <a:ext cx="1435510" cy="113071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atin typeface="Arial" panose="020B0604020202020204" pitchFamily="34" charset="0"/>
                <a:cs typeface="Arial" panose="020B0604020202020204" pitchFamily="34" charset="0"/>
              </a:rPr>
              <a:t>CSPM tools</a:t>
            </a:r>
          </a:p>
        </p:txBody>
      </p:sp>
      <p:cxnSp>
        <p:nvCxnSpPr>
          <p:cNvPr id="13" name="Straight Connector 12">
            <a:extLst>
              <a:ext uri="{FF2B5EF4-FFF2-40B4-BE49-F238E27FC236}">
                <a16:creationId xmlns:a16="http://schemas.microsoft.com/office/drawing/2014/main" id="{E7E6992F-0EAA-A614-BCBD-5699E7CBE7A4}"/>
              </a:ext>
            </a:extLst>
          </p:cNvPr>
          <p:cNvCxnSpPr>
            <a:cxnSpLocks/>
          </p:cNvCxnSpPr>
          <p:nvPr/>
        </p:nvCxnSpPr>
        <p:spPr>
          <a:xfrm flipV="1">
            <a:off x="2300748" y="1666895"/>
            <a:ext cx="1551919" cy="1983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4E556179-7A7C-B964-A551-2FEEFF6FC086}"/>
              </a:ext>
            </a:extLst>
          </p:cNvPr>
          <p:cNvCxnSpPr>
            <a:cxnSpLocks/>
          </p:cNvCxnSpPr>
          <p:nvPr/>
        </p:nvCxnSpPr>
        <p:spPr>
          <a:xfrm flipV="1">
            <a:off x="2302978" y="2366646"/>
            <a:ext cx="1544544" cy="1294764"/>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1CBC0AD2-CC79-BA6D-E938-28AE33323966}"/>
              </a:ext>
            </a:extLst>
          </p:cNvPr>
          <p:cNvCxnSpPr>
            <a:cxnSpLocks/>
            <a:stCxn id="7" idx="1"/>
          </p:cNvCxnSpPr>
          <p:nvPr/>
        </p:nvCxnSpPr>
        <p:spPr>
          <a:xfrm flipH="1" flipV="1">
            <a:off x="2299169" y="3648167"/>
            <a:ext cx="1553499" cy="2137408"/>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E94D97A7-3BA3-4736-AFFB-9F694D088C63}"/>
              </a:ext>
            </a:extLst>
          </p:cNvPr>
          <p:cNvCxnSpPr>
            <a:cxnSpLocks/>
          </p:cNvCxnSpPr>
          <p:nvPr/>
        </p:nvCxnSpPr>
        <p:spPr>
          <a:xfrm flipV="1">
            <a:off x="2300747" y="3126794"/>
            <a:ext cx="1486393" cy="5384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B4245F46-F0FE-C6D5-C718-FD11A192E326}"/>
              </a:ext>
            </a:extLst>
          </p:cNvPr>
          <p:cNvCxnSpPr>
            <a:cxnSpLocks/>
          </p:cNvCxnSpPr>
          <p:nvPr/>
        </p:nvCxnSpPr>
        <p:spPr>
          <a:xfrm>
            <a:off x="2318663" y="3652733"/>
            <a:ext cx="1405553" cy="157507"/>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9A070AEB-27EA-2ACB-1B45-A04C090472E5}"/>
              </a:ext>
            </a:extLst>
          </p:cNvPr>
          <p:cNvCxnSpPr>
            <a:cxnSpLocks/>
          </p:cNvCxnSpPr>
          <p:nvPr/>
        </p:nvCxnSpPr>
        <p:spPr>
          <a:xfrm>
            <a:off x="2321341" y="3668666"/>
            <a:ext cx="1395255" cy="767245"/>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1FBB5B38-6CDA-45ED-1DE9-C64D9D2B7E4E}"/>
              </a:ext>
            </a:extLst>
          </p:cNvPr>
          <p:cNvCxnSpPr>
            <a:cxnSpLocks/>
          </p:cNvCxnSpPr>
          <p:nvPr/>
        </p:nvCxnSpPr>
        <p:spPr>
          <a:xfrm>
            <a:off x="2302977" y="3652112"/>
            <a:ext cx="1492228" cy="1469197"/>
          </a:xfrm>
          <a:prstGeom prst="line">
            <a:avLst/>
          </a:prstGeom>
        </p:spPr>
        <p:style>
          <a:lnRef idx="2">
            <a:schemeClr val="accent1"/>
          </a:lnRef>
          <a:fillRef idx="0">
            <a:schemeClr val="accent1"/>
          </a:fillRef>
          <a:effectRef idx="1">
            <a:schemeClr val="accent1"/>
          </a:effectRef>
          <a:fontRef idx="minor">
            <a:schemeClr val="tx1"/>
          </a:fontRef>
        </p:style>
      </p:cxnSp>
      <p:sp>
        <p:nvSpPr>
          <p:cNvPr id="12" name="Isosceles Triangle 3">
            <a:extLst>
              <a:ext uri="{FF2B5EF4-FFF2-40B4-BE49-F238E27FC236}">
                <a16:creationId xmlns:a16="http://schemas.microsoft.com/office/drawing/2014/main" id="{9D92A74C-28CC-F907-06DB-AA50AA4E9A31}"/>
              </a:ext>
            </a:extLst>
          </p:cNvPr>
          <p:cNvSpPr/>
          <p:nvPr/>
        </p:nvSpPr>
        <p:spPr>
          <a:xfrm flipH="1">
            <a:off x="8263028" y="5628968"/>
            <a:ext cx="3928972" cy="1229032"/>
          </a:xfrm>
          <a:custGeom>
            <a:avLst/>
            <a:gdLst>
              <a:gd name="connsiteX0" fmla="*/ 0 w 7851059"/>
              <a:gd name="connsiteY0" fmla="*/ 1229032 h 1229032"/>
              <a:gd name="connsiteX1" fmla="*/ 3925530 w 7851059"/>
              <a:gd name="connsiteY1" fmla="*/ 0 h 1229032"/>
              <a:gd name="connsiteX2" fmla="*/ 7851059 w 7851059"/>
              <a:gd name="connsiteY2" fmla="*/ 1229032 h 1229032"/>
              <a:gd name="connsiteX3" fmla="*/ 0 w 7851059"/>
              <a:gd name="connsiteY3" fmla="*/ 1229032 h 1229032"/>
              <a:gd name="connsiteX0" fmla="*/ 0 w 3947652"/>
              <a:gd name="connsiteY0" fmla="*/ 1258529 h 1258529"/>
              <a:gd name="connsiteX1" fmla="*/ 22123 w 3947652"/>
              <a:gd name="connsiteY1" fmla="*/ 0 h 1258529"/>
              <a:gd name="connsiteX2" fmla="*/ 3947652 w 3947652"/>
              <a:gd name="connsiteY2" fmla="*/ 1229032 h 1258529"/>
              <a:gd name="connsiteX3" fmla="*/ 0 w 3947652"/>
              <a:gd name="connsiteY3" fmla="*/ 1258529 h 1258529"/>
              <a:gd name="connsiteX0" fmla="*/ 27038 w 3925529"/>
              <a:gd name="connsiteY0" fmla="*/ 1189703 h 1229032"/>
              <a:gd name="connsiteX1" fmla="*/ 0 w 3925529"/>
              <a:gd name="connsiteY1" fmla="*/ 0 h 1229032"/>
              <a:gd name="connsiteX2" fmla="*/ 3925529 w 3925529"/>
              <a:gd name="connsiteY2" fmla="*/ 1229032 h 1229032"/>
              <a:gd name="connsiteX3" fmla="*/ 27038 w 3925529"/>
              <a:gd name="connsiteY3" fmla="*/ 1189703 h 1229032"/>
              <a:gd name="connsiteX0" fmla="*/ 0 w 3977149"/>
              <a:gd name="connsiteY0" fmla="*/ 1189703 h 1229032"/>
              <a:gd name="connsiteX1" fmla="*/ 51620 w 3977149"/>
              <a:gd name="connsiteY1" fmla="*/ 0 h 1229032"/>
              <a:gd name="connsiteX2" fmla="*/ 3977149 w 3977149"/>
              <a:gd name="connsiteY2" fmla="*/ 1229032 h 1229032"/>
              <a:gd name="connsiteX3" fmla="*/ 0 w 3977149"/>
              <a:gd name="connsiteY3" fmla="*/ 1189703 h 1229032"/>
              <a:gd name="connsiteX0" fmla="*/ 27038 w 3925529"/>
              <a:gd name="connsiteY0" fmla="*/ 1199535 h 1229032"/>
              <a:gd name="connsiteX1" fmla="*/ 0 w 3925529"/>
              <a:gd name="connsiteY1" fmla="*/ 0 h 1229032"/>
              <a:gd name="connsiteX2" fmla="*/ 3925529 w 3925529"/>
              <a:gd name="connsiteY2" fmla="*/ 1229032 h 1229032"/>
              <a:gd name="connsiteX3" fmla="*/ 27038 w 3925529"/>
              <a:gd name="connsiteY3" fmla="*/ 1199535 h 1229032"/>
              <a:gd name="connsiteX0" fmla="*/ 0 w 3928971"/>
              <a:gd name="connsiteY0" fmla="*/ 1199535 h 1229032"/>
              <a:gd name="connsiteX1" fmla="*/ 3442 w 3928971"/>
              <a:gd name="connsiteY1" fmla="*/ 0 h 1229032"/>
              <a:gd name="connsiteX2" fmla="*/ 3928971 w 3928971"/>
              <a:gd name="connsiteY2" fmla="*/ 1229032 h 1229032"/>
              <a:gd name="connsiteX3" fmla="*/ 0 w 3928971"/>
              <a:gd name="connsiteY3" fmla="*/ 1199535 h 1229032"/>
              <a:gd name="connsiteX0" fmla="*/ 0 w 3928971"/>
              <a:gd name="connsiteY0" fmla="*/ 1106938 h 1229032"/>
              <a:gd name="connsiteX1" fmla="*/ 3442 w 3928971"/>
              <a:gd name="connsiteY1" fmla="*/ 0 h 1229032"/>
              <a:gd name="connsiteX2" fmla="*/ 3928971 w 3928971"/>
              <a:gd name="connsiteY2" fmla="*/ 1229032 h 1229032"/>
              <a:gd name="connsiteX3" fmla="*/ 0 w 3928971"/>
              <a:gd name="connsiteY3" fmla="*/ 1106938 h 1229032"/>
              <a:gd name="connsiteX0" fmla="*/ 0 w 3938804"/>
              <a:gd name="connsiteY0" fmla="*/ 1175764 h 1229032"/>
              <a:gd name="connsiteX1" fmla="*/ 13275 w 3938804"/>
              <a:gd name="connsiteY1" fmla="*/ 0 h 1229032"/>
              <a:gd name="connsiteX2" fmla="*/ 3938804 w 3938804"/>
              <a:gd name="connsiteY2" fmla="*/ 1229032 h 1229032"/>
              <a:gd name="connsiteX3" fmla="*/ 0 w 3938804"/>
              <a:gd name="connsiteY3" fmla="*/ 1175764 h 1229032"/>
              <a:gd name="connsiteX0" fmla="*/ 0 w 3928972"/>
              <a:gd name="connsiteY0" fmla="*/ 1215093 h 1229032"/>
              <a:gd name="connsiteX1" fmla="*/ 3443 w 3928972"/>
              <a:gd name="connsiteY1" fmla="*/ 0 h 1229032"/>
              <a:gd name="connsiteX2" fmla="*/ 3928972 w 3928972"/>
              <a:gd name="connsiteY2" fmla="*/ 1229032 h 1229032"/>
              <a:gd name="connsiteX3" fmla="*/ 0 w 3928972"/>
              <a:gd name="connsiteY3" fmla="*/ 1215093 h 1229032"/>
            </a:gdLst>
            <a:ahLst/>
            <a:cxnLst>
              <a:cxn ang="0">
                <a:pos x="connsiteX0" y="connsiteY0"/>
              </a:cxn>
              <a:cxn ang="0">
                <a:pos x="connsiteX1" y="connsiteY1"/>
              </a:cxn>
              <a:cxn ang="0">
                <a:pos x="connsiteX2" y="connsiteY2"/>
              </a:cxn>
              <a:cxn ang="0">
                <a:pos x="connsiteX3" y="connsiteY3"/>
              </a:cxn>
            </a:cxnLst>
            <a:rect l="l" t="t" r="r" b="b"/>
            <a:pathLst>
              <a:path w="3928972" h="1229032">
                <a:moveTo>
                  <a:pt x="0" y="1215093"/>
                </a:moveTo>
                <a:cubicBezTo>
                  <a:pt x="1147" y="815248"/>
                  <a:pt x="2296" y="399845"/>
                  <a:pt x="3443" y="0"/>
                </a:cubicBezTo>
                <a:lnTo>
                  <a:pt x="3928972" y="1229032"/>
                </a:lnTo>
                <a:lnTo>
                  <a:pt x="0" y="1215093"/>
                </a:lnTo>
                <a:close/>
              </a:path>
            </a:pathLst>
          </a:cu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14">
            <a:extLst>
              <a:ext uri="{FF2B5EF4-FFF2-40B4-BE49-F238E27FC236}">
                <a16:creationId xmlns:a16="http://schemas.microsoft.com/office/drawing/2014/main" id="{D9D1768E-6097-634E-7DFA-30AB77848E3E}"/>
              </a:ext>
            </a:extLst>
          </p:cNvPr>
          <p:cNvSpPr>
            <a:spLocks noGrp="1"/>
          </p:cNvSpPr>
          <p:nvPr>
            <p:ph type="sldNum" sz="quarter" idx="12"/>
          </p:nvPr>
        </p:nvSpPr>
        <p:spPr/>
        <p:txBody>
          <a:bodyPr/>
          <a:lstStyle/>
          <a:p>
            <a:fld id="{2E02360C-A40E-417E-BD28-40AAEF0DDC85}" type="slidenum">
              <a:rPr lang="en-US" smtClean="0"/>
              <a:t>61</a:t>
            </a:fld>
            <a:endParaRPr lang="en-US"/>
          </a:p>
        </p:txBody>
      </p:sp>
    </p:spTree>
    <p:extLst>
      <p:ext uri="{BB962C8B-B14F-4D97-AF65-F5344CB8AC3E}">
        <p14:creationId xmlns:p14="http://schemas.microsoft.com/office/powerpoint/2010/main" val="4120776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8FFC-1E95-4ADF-FFFA-B859CFDD45D2}"/>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latin typeface="Arial"/>
                <a:cs typeface="Arial"/>
              </a:rPr>
              <a:t>Introduction</a:t>
            </a:r>
          </a:p>
        </p:txBody>
      </p:sp>
      <p:sp>
        <p:nvSpPr>
          <p:cNvPr id="4" name="Slide Number Placeholder 3">
            <a:extLst>
              <a:ext uri="{FF2B5EF4-FFF2-40B4-BE49-F238E27FC236}">
                <a16:creationId xmlns:a16="http://schemas.microsoft.com/office/drawing/2014/main" id="{9517D96D-6875-09ED-AD4A-0FCBA31987C8}"/>
              </a:ext>
            </a:extLst>
          </p:cNvPr>
          <p:cNvSpPr>
            <a:spLocks noGrp="1"/>
          </p:cNvSpPr>
          <p:nvPr>
            <p:ph type="sldNum" sz="quarter" idx="12"/>
          </p:nvPr>
        </p:nvSpPr>
        <p:spPr/>
        <p:txBody>
          <a:bodyPr/>
          <a:lstStyle/>
          <a:p>
            <a:fld id="{2E02360C-A40E-417E-BD28-40AAEF0DDC85}" type="slidenum">
              <a:rPr lang="en-US" smtClean="0"/>
              <a:t>62</a:t>
            </a:fld>
            <a:endParaRPr lang="en-US"/>
          </a:p>
        </p:txBody>
      </p:sp>
      <p:sp>
        <p:nvSpPr>
          <p:cNvPr id="6" name="TextBox 5">
            <a:extLst>
              <a:ext uri="{FF2B5EF4-FFF2-40B4-BE49-F238E27FC236}">
                <a16:creationId xmlns:a16="http://schemas.microsoft.com/office/drawing/2014/main" id="{B1839E43-C076-0E6C-E01A-37A711B51FEB}"/>
              </a:ext>
            </a:extLst>
          </p:cNvPr>
          <p:cNvSpPr txBox="1"/>
          <p:nvPr/>
        </p:nvSpPr>
        <p:spPr>
          <a:xfrm>
            <a:off x="127000" y="687866"/>
            <a:ext cx="11938000" cy="6032421"/>
          </a:xfrm>
          <a:prstGeom prst="rect">
            <a:avLst/>
          </a:prstGeom>
          <a:noFill/>
        </p:spPr>
        <p:txBody>
          <a:bodyPr wrap="square" lIns="91440" tIns="45720" rIns="91440" bIns="45720" anchor="t">
            <a:spAutoFit/>
          </a:bodyPr>
          <a:lstStyle/>
          <a:p>
            <a:pPr algn="just">
              <a:spcBef>
                <a:spcPts val="600"/>
              </a:spcBef>
              <a:spcAft>
                <a:spcPts val="600"/>
              </a:spcAft>
            </a:pPr>
            <a:r>
              <a:rPr lang="en-US" sz="1600">
                <a:latin typeface="Arial"/>
                <a:cs typeface="Arial"/>
              </a:rPr>
              <a:t>Context: In cloud security shared responsibility model, cloud service providers are in charge of cloud security, including infrastructure (routers, switches, data centers). Users (organizers) are responsible for security in the cloud =&gt; Adopt CSPM as a standard security practice when migrating applications to cloud.</a:t>
            </a:r>
          </a:p>
          <a:p>
            <a:pPr algn="just">
              <a:spcBef>
                <a:spcPts val="600"/>
              </a:spcBef>
              <a:spcAft>
                <a:spcPts val="600"/>
              </a:spcAft>
            </a:pPr>
            <a:r>
              <a:rPr lang="en-US" sz="1600">
                <a:latin typeface="Arial"/>
                <a:cs typeface="Arial"/>
              </a:rPr>
              <a:t>Result: Automatically address security threats with predefined remediation actions in AWS Security Hub</a:t>
            </a:r>
          </a:p>
          <a:p>
            <a:pPr marL="0" lvl="1" algn="just">
              <a:spcBef>
                <a:spcPts val="600"/>
              </a:spcBef>
              <a:spcAft>
                <a:spcPts val="600"/>
              </a:spcAft>
            </a:pPr>
            <a:r>
              <a:rPr lang="en-US" sz="1600">
                <a:latin typeface="Arial"/>
                <a:cs typeface="Arial"/>
              </a:rPr>
              <a:t>Tech: </a:t>
            </a:r>
            <a:endParaRPr lang="en-US" sz="1600">
              <a:latin typeface="Arial" panose="020B0604020202020204" pitchFamily="34" charset="0"/>
              <a:cs typeface="Arial" panose="020B0604020202020204" pitchFamily="34" charset="0"/>
            </a:endParaRPr>
          </a:p>
          <a:p>
            <a:pPr marL="457200" lvl="2" indent="-285750" algn="just">
              <a:spcBef>
                <a:spcPts val="600"/>
              </a:spcBef>
              <a:spcAft>
                <a:spcPts val="600"/>
              </a:spcAft>
              <a:buFont typeface="Wingdings" panose="05000000000000000000" pitchFamily="2" charset="2"/>
              <a:buChar char="§"/>
            </a:pPr>
            <a:r>
              <a:rPr lang="en-US" sz="1600">
                <a:latin typeface="Arial"/>
                <a:cs typeface="Arial"/>
              </a:rPr>
              <a:t>AWS Config, AWS Security Hub: For security check and findings</a:t>
            </a:r>
          </a:p>
          <a:p>
            <a:pPr marL="457200" lvl="2" indent="-285750" algn="just">
              <a:spcBef>
                <a:spcPts val="600"/>
              </a:spcBef>
              <a:spcAft>
                <a:spcPts val="600"/>
              </a:spcAft>
              <a:buFont typeface="Wingdings" panose="05000000000000000000" pitchFamily="2" charset="2"/>
              <a:buChar char="§"/>
            </a:pPr>
            <a:r>
              <a:rPr lang="en-US" sz="1600">
                <a:latin typeface="Arial"/>
                <a:cs typeface="Arial"/>
              </a:rPr>
              <a:t>AWS </a:t>
            </a:r>
            <a:r>
              <a:rPr lang="en-US" sz="1600" err="1">
                <a:latin typeface="Arial"/>
                <a:cs typeface="Arial"/>
              </a:rPr>
              <a:t>Cloudformation</a:t>
            </a:r>
            <a:r>
              <a:rPr lang="en-US" sz="1600">
                <a:latin typeface="Arial"/>
                <a:cs typeface="Arial"/>
              </a:rPr>
              <a:t>: Deploy the solution in </a:t>
            </a:r>
            <a:r>
              <a:rPr lang="en-US" sz="1600" err="1">
                <a:latin typeface="Arial"/>
                <a:cs typeface="Arial"/>
              </a:rPr>
              <a:t>IaC</a:t>
            </a:r>
            <a:endParaRPr lang="en-US" sz="1600" err="1">
              <a:latin typeface="Arial" panose="020B0604020202020204" pitchFamily="34" charset="0"/>
              <a:cs typeface="Arial" panose="020B0604020202020204" pitchFamily="34" charset="0"/>
            </a:endParaRPr>
          </a:p>
          <a:p>
            <a:pPr marL="457200" lvl="2" indent="-285750" algn="just">
              <a:spcBef>
                <a:spcPts val="600"/>
              </a:spcBef>
              <a:spcAft>
                <a:spcPts val="600"/>
              </a:spcAft>
              <a:buFont typeface="Wingdings" panose="05000000000000000000" pitchFamily="2" charset="2"/>
              <a:buChar char="§"/>
            </a:pPr>
            <a:r>
              <a:rPr lang="en-US" sz="1600">
                <a:latin typeface="Arial"/>
                <a:cs typeface="Arial"/>
              </a:rPr>
              <a:t>AWS Systems Manager: Deploys System Manager Documents (link to doc) that contain the remediation logic</a:t>
            </a:r>
          </a:p>
          <a:p>
            <a:pPr marL="457200" lvl="2" indent="-285750" algn="just">
              <a:spcBef>
                <a:spcPts val="600"/>
              </a:spcBef>
              <a:spcAft>
                <a:spcPts val="600"/>
              </a:spcAft>
              <a:buFont typeface="Wingdings" panose="05000000000000000000" pitchFamily="2" charset="2"/>
              <a:buChar char="§"/>
            </a:pPr>
            <a:r>
              <a:rPr lang="en-US" sz="1600">
                <a:latin typeface="Arial"/>
                <a:cs typeface="Arial"/>
              </a:rPr>
              <a:t>AWS Step function: Orchestrator invokes the remediation documents with AWS Systems Manager API calls</a:t>
            </a:r>
          </a:p>
          <a:p>
            <a:pPr marL="457200" lvl="2" indent="-285750" algn="just">
              <a:spcBef>
                <a:spcPts val="600"/>
              </a:spcBef>
              <a:spcAft>
                <a:spcPts val="600"/>
              </a:spcAft>
              <a:buFont typeface="Wingdings" panose="05000000000000000000" pitchFamily="2" charset="2"/>
              <a:buChar char="§"/>
            </a:pPr>
            <a:r>
              <a:rPr lang="en-US" sz="1600">
                <a:latin typeface="Arial"/>
                <a:cs typeface="Arial"/>
              </a:rPr>
              <a:t>AWS </a:t>
            </a:r>
            <a:r>
              <a:rPr lang="en-US" sz="1600" err="1">
                <a:latin typeface="Arial"/>
                <a:cs typeface="Arial"/>
              </a:rPr>
              <a:t>EventBridge</a:t>
            </a:r>
            <a:r>
              <a:rPr lang="en-US" sz="1600">
                <a:latin typeface="Arial"/>
                <a:cs typeface="Arial"/>
              </a:rPr>
              <a:t>: Deploy events that will initiate the </a:t>
            </a:r>
            <a:r>
              <a:rPr lang="en-US" sz="1600" err="1">
                <a:latin typeface="Arial"/>
                <a:cs typeface="Arial"/>
              </a:rPr>
              <a:t>orchestator</a:t>
            </a:r>
            <a:r>
              <a:rPr lang="en-US" sz="1600">
                <a:latin typeface="Arial"/>
                <a:cs typeface="Arial"/>
              </a:rPr>
              <a:t> step function when a finding is being remediated</a:t>
            </a:r>
          </a:p>
          <a:p>
            <a:pPr marL="457200" lvl="2" indent="-285750" algn="just">
              <a:spcBef>
                <a:spcPts val="600"/>
              </a:spcBef>
              <a:spcAft>
                <a:spcPts val="600"/>
              </a:spcAft>
              <a:buFont typeface="Wingdings" panose="05000000000000000000" pitchFamily="2" charset="2"/>
              <a:buChar char="§"/>
            </a:pPr>
            <a:r>
              <a:rPr lang="en-US" sz="1600">
                <a:latin typeface="Arial"/>
                <a:cs typeface="Arial"/>
              </a:rPr>
              <a:t>AWS Lambda: Used by the step function </a:t>
            </a:r>
            <a:r>
              <a:rPr lang="en-US" sz="1600" err="1">
                <a:latin typeface="Arial"/>
                <a:cs typeface="Arial"/>
              </a:rPr>
              <a:t>orchestator</a:t>
            </a:r>
            <a:r>
              <a:rPr lang="en-US" sz="1600">
                <a:latin typeface="Arial"/>
                <a:cs typeface="Arial"/>
              </a:rPr>
              <a:t> to remediate issues</a:t>
            </a:r>
          </a:p>
          <a:p>
            <a:pPr marL="457200" lvl="2" indent="-285750" algn="just">
              <a:spcBef>
                <a:spcPts val="600"/>
              </a:spcBef>
              <a:spcAft>
                <a:spcPts val="600"/>
              </a:spcAft>
              <a:buFont typeface="Wingdings" panose="05000000000000000000" pitchFamily="2" charset="2"/>
              <a:buChar char="§"/>
            </a:pPr>
            <a:r>
              <a:rPr lang="en-US" sz="1600">
                <a:latin typeface="Arial"/>
                <a:cs typeface="Arial"/>
              </a:rPr>
              <a:t>AWS IAM: Deploys roles to remediation</a:t>
            </a:r>
          </a:p>
          <a:p>
            <a:pPr marL="457200" lvl="2" indent="-285750" algn="just">
              <a:spcBef>
                <a:spcPts val="600"/>
              </a:spcBef>
              <a:spcAft>
                <a:spcPts val="600"/>
              </a:spcAft>
              <a:buFont typeface="Wingdings" panose="05000000000000000000" pitchFamily="2" charset="2"/>
              <a:buChar char="§"/>
            </a:pPr>
            <a:r>
              <a:rPr lang="en-US" sz="1600">
                <a:latin typeface="Arial"/>
                <a:cs typeface="Arial"/>
              </a:rPr>
              <a:t>Amazon CloudWatch: Log groups</a:t>
            </a:r>
          </a:p>
          <a:p>
            <a:pPr marL="457200" lvl="2" indent="-285750" algn="just">
              <a:spcBef>
                <a:spcPts val="600"/>
              </a:spcBef>
              <a:spcAft>
                <a:spcPts val="600"/>
              </a:spcAft>
              <a:buFont typeface="Wingdings" panose="05000000000000000000" pitchFamily="2" charset="2"/>
              <a:buChar char="§"/>
            </a:pPr>
            <a:r>
              <a:rPr lang="en-US" sz="1600">
                <a:latin typeface="Arial"/>
                <a:cs typeface="Arial"/>
              </a:rPr>
              <a:t>AWS SQS: Allows parallel remediations</a:t>
            </a:r>
          </a:p>
          <a:p>
            <a:pPr marL="457200" lvl="2" indent="-285750" algn="just">
              <a:spcBef>
                <a:spcPts val="600"/>
              </a:spcBef>
              <a:spcAft>
                <a:spcPts val="600"/>
              </a:spcAft>
              <a:buFont typeface="Wingdings" panose="05000000000000000000" pitchFamily="2" charset="2"/>
              <a:buChar char="§"/>
            </a:pPr>
            <a:r>
              <a:rPr lang="en-US" sz="1600">
                <a:latin typeface="Arial"/>
                <a:cs typeface="Arial"/>
              </a:rPr>
              <a:t>AWS SNS: Notify users</a:t>
            </a:r>
          </a:p>
          <a:p>
            <a:pPr marL="0" lvl="2" algn="just">
              <a:spcBef>
                <a:spcPts val="600"/>
              </a:spcBef>
              <a:spcAft>
                <a:spcPts val="600"/>
              </a:spcAft>
            </a:pPr>
            <a:r>
              <a:rPr lang="en-US" sz="1600">
                <a:latin typeface="Arial"/>
                <a:cs typeface="Arial"/>
              </a:rPr>
              <a:t>Learn new: CSPM concepts + All tech above + AWS Cross-account</a:t>
            </a:r>
          </a:p>
        </p:txBody>
      </p:sp>
    </p:spTree>
    <p:extLst>
      <p:ext uri="{BB962C8B-B14F-4D97-AF65-F5344CB8AC3E}">
        <p14:creationId xmlns:p14="http://schemas.microsoft.com/office/powerpoint/2010/main" val="1894180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1A41AD-16C6-8A04-ADD7-64FB19D7B949}"/>
              </a:ext>
            </a:extLst>
          </p:cNvPr>
          <p:cNvSpPr>
            <a:spLocks noGrp="1"/>
          </p:cNvSpPr>
          <p:nvPr>
            <p:ph type="sldNum" sz="quarter" idx="12"/>
          </p:nvPr>
        </p:nvSpPr>
        <p:spPr/>
        <p:txBody>
          <a:bodyPr/>
          <a:lstStyle/>
          <a:p>
            <a:fld id="{2E02360C-A40E-417E-BD28-40AAEF0DDC85}" type="slidenum">
              <a:rPr lang="en-US" smtClean="0"/>
              <a:t>63</a:t>
            </a:fld>
            <a:endParaRPr lang="en-US"/>
          </a:p>
        </p:txBody>
      </p:sp>
      <p:pic>
        <p:nvPicPr>
          <p:cNvPr id="4" name="Picture 3">
            <a:extLst>
              <a:ext uri="{FF2B5EF4-FFF2-40B4-BE49-F238E27FC236}">
                <a16:creationId xmlns:a16="http://schemas.microsoft.com/office/drawing/2014/main" id="{985E9C55-6A92-BCED-42CA-8D1234133768}"/>
              </a:ext>
            </a:extLst>
          </p:cNvPr>
          <p:cNvPicPr>
            <a:picLocks noChangeAspect="1"/>
          </p:cNvPicPr>
          <p:nvPr/>
        </p:nvPicPr>
        <p:blipFill>
          <a:blip r:embed="rId2"/>
          <a:stretch>
            <a:fillRect/>
          </a:stretch>
        </p:blipFill>
        <p:spPr>
          <a:xfrm>
            <a:off x="2242293" y="567466"/>
            <a:ext cx="7544853" cy="6154009"/>
          </a:xfrm>
          <a:prstGeom prst="rect">
            <a:avLst/>
          </a:prstGeom>
        </p:spPr>
      </p:pic>
      <p:sp>
        <p:nvSpPr>
          <p:cNvPr id="5" name="Title 1">
            <a:extLst>
              <a:ext uri="{FF2B5EF4-FFF2-40B4-BE49-F238E27FC236}">
                <a16:creationId xmlns:a16="http://schemas.microsoft.com/office/drawing/2014/main" id="{295FBF48-B4B8-77A2-79A8-9029FEBEFB76}"/>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rPr>
              <a:t>Appredix 2:</a:t>
            </a:r>
            <a:r>
              <a:rPr lang="en-US" sz="4000" b="1">
                <a:solidFill>
                  <a:schemeClr val="bg1"/>
                </a:solidFill>
                <a:latin typeface="Arial"/>
                <a:cs typeface="Arial"/>
              </a:rPr>
              <a:t> Finding severity</a:t>
            </a:r>
          </a:p>
        </p:txBody>
      </p:sp>
    </p:spTree>
    <p:extLst>
      <p:ext uri="{BB962C8B-B14F-4D97-AF65-F5344CB8AC3E}">
        <p14:creationId xmlns:p14="http://schemas.microsoft.com/office/powerpoint/2010/main" val="1167740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8FFC-1E95-4ADF-FFFA-B859CFDD45D2}"/>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latin typeface="Arial"/>
                <a:cs typeface="Arial"/>
              </a:rPr>
              <a:t>Example of CSPM’s context</a:t>
            </a:r>
          </a:p>
        </p:txBody>
      </p:sp>
      <p:pic>
        <p:nvPicPr>
          <p:cNvPr id="5122" name="Picture 2">
            <a:extLst>
              <a:ext uri="{FF2B5EF4-FFF2-40B4-BE49-F238E27FC236}">
                <a16:creationId xmlns:a16="http://schemas.microsoft.com/office/drawing/2014/main" id="{5597B195-11BF-BBED-F6F9-CF1EA8FD62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97142"/>
            <a:ext cx="12192000" cy="528002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4444D632-18F8-31A4-BAAF-E0954A446940}"/>
              </a:ext>
            </a:extLst>
          </p:cNvPr>
          <p:cNvSpPr>
            <a:spLocks noGrp="1"/>
          </p:cNvSpPr>
          <p:nvPr>
            <p:ph type="sldNum" sz="quarter" idx="12"/>
          </p:nvPr>
        </p:nvSpPr>
        <p:spPr/>
        <p:txBody>
          <a:bodyPr/>
          <a:lstStyle/>
          <a:p>
            <a:fld id="{2E02360C-A40E-417E-BD28-40AAEF0DDC85}" type="slidenum">
              <a:rPr lang="en-US" smtClean="0"/>
              <a:t>7</a:t>
            </a:fld>
            <a:endParaRPr lang="en-US"/>
          </a:p>
        </p:txBody>
      </p:sp>
    </p:spTree>
    <p:extLst>
      <p:ext uri="{BB962C8B-B14F-4D97-AF65-F5344CB8AC3E}">
        <p14:creationId xmlns:p14="http://schemas.microsoft.com/office/powerpoint/2010/main" val="1772777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8FFC-1E95-4ADF-FFFA-B859CFDD45D2}"/>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4000" b="1">
                <a:solidFill>
                  <a:schemeClr val="bg1"/>
                </a:solidFill>
                <a:latin typeface="Arial"/>
                <a:cs typeface="Arial"/>
              </a:rPr>
              <a:t>Example of CSPM’s monitoring</a:t>
            </a:r>
          </a:p>
        </p:txBody>
      </p:sp>
      <p:pic>
        <p:nvPicPr>
          <p:cNvPr id="6" name="Picture 5">
            <a:extLst>
              <a:ext uri="{FF2B5EF4-FFF2-40B4-BE49-F238E27FC236}">
                <a16:creationId xmlns:a16="http://schemas.microsoft.com/office/drawing/2014/main" id="{A4A0889A-BC8E-760E-E169-EF240CCF6ABC}"/>
              </a:ext>
            </a:extLst>
          </p:cNvPr>
          <p:cNvPicPr>
            <a:picLocks noChangeAspect="1"/>
          </p:cNvPicPr>
          <p:nvPr/>
        </p:nvPicPr>
        <p:blipFill>
          <a:blip r:embed="rId2"/>
          <a:stretch>
            <a:fillRect/>
          </a:stretch>
        </p:blipFill>
        <p:spPr>
          <a:xfrm>
            <a:off x="265471" y="734690"/>
            <a:ext cx="11661058" cy="6123310"/>
          </a:xfrm>
          <a:prstGeom prst="rect">
            <a:avLst/>
          </a:prstGeom>
        </p:spPr>
      </p:pic>
      <p:sp>
        <p:nvSpPr>
          <p:cNvPr id="3" name="Slide Number Placeholder 2">
            <a:extLst>
              <a:ext uri="{FF2B5EF4-FFF2-40B4-BE49-F238E27FC236}">
                <a16:creationId xmlns:a16="http://schemas.microsoft.com/office/drawing/2014/main" id="{A5021E03-1231-9D82-D3E2-282126F2DC3E}"/>
              </a:ext>
            </a:extLst>
          </p:cNvPr>
          <p:cNvSpPr>
            <a:spLocks noGrp="1"/>
          </p:cNvSpPr>
          <p:nvPr>
            <p:ph type="sldNum" sz="quarter" idx="12"/>
          </p:nvPr>
        </p:nvSpPr>
        <p:spPr/>
        <p:txBody>
          <a:bodyPr/>
          <a:lstStyle/>
          <a:p>
            <a:fld id="{2E02360C-A40E-417E-BD28-40AAEF0DDC85}" type="slidenum">
              <a:rPr lang="en-US" smtClean="0"/>
              <a:t>8</a:t>
            </a:fld>
            <a:endParaRPr lang="en-US"/>
          </a:p>
        </p:txBody>
      </p:sp>
    </p:spTree>
    <p:extLst>
      <p:ext uri="{BB962C8B-B14F-4D97-AF65-F5344CB8AC3E}">
        <p14:creationId xmlns:p14="http://schemas.microsoft.com/office/powerpoint/2010/main" val="3580258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8FFC-1E95-4ADF-FFFA-B859CFDD45D2}"/>
              </a:ext>
            </a:extLst>
          </p:cNvPr>
          <p:cNvSpPr txBox="1">
            <a:spLocks/>
          </p:cNvSpPr>
          <p:nvPr/>
        </p:nvSpPr>
        <p:spPr>
          <a:xfrm>
            <a:off x="0" y="0"/>
            <a:ext cx="12192000" cy="695167"/>
          </a:xfrm>
          <a:prstGeom prst="rect">
            <a:avLst/>
          </a:prstGeom>
          <a:solidFill>
            <a:srgbClr val="0E50B2"/>
          </a:solidFill>
        </p:spPr>
        <p:txBody>
          <a:bodyPr lIns="91440" tIns="45720" rIns="91440" bIns="4572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3900" b="1">
                <a:solidFill>
                  <a:schemeClr val="bg1"/>
                </a:solidFill>
                <a:latin typeface="Arial"/>
                <a:cs typeface="Arial"/>
              </a:rPr>
              <a:t>CSPM vs Other solutions</a:t>
            </a:r>
          </a:p>
        </p:txBody>
      </p:sp>
      <p:sp>
        <p:nvSpPr>
          <p:cNvPr id="16" name="TextBox 15">
            <a:extLst>
              <a:ext uri="{FF2B5EF4-FFF2-40B4-BE49-F238E27FC236}">
                <a16:creationId xmlns:a16="http://schemas.microsoft.com/office/drawing/2014/main" id="{3231ED6D-1427-D405-8E0F-53EFA0C314DC}"/>
              </a:ext>
            </a:extLst>
          </p:cNvPr>
          <p:cNvSpPr txBox="1"/>
          <p:nvPr/>
        </p:nvSpPr>
        <p:spPr>
          <a:xfrm>
            <a:off x="214556" y="2007905"/>
            <a:ext cx="11977444" cy="2308324"/>
          </a:xfrm>
          <a:prstGeom prst="rect">
            <a:avLst/>
          </a:prstGeom>
          <a:noFill/>
        </p:spPr>
        <p:txBody>
          <a:bodyPr wrap="square">
            <a:spAutoFit/>
          </a:bodyPr>
          <a:lstStyle/>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rPr>
              <a:t>vs SIEM</a:t>
            </a:r>
          </a:p>
          <a:p>
            <a:r>
              <a:rPr lang="en-US" sz="2400">
                <a:latin typeface="Arial" panose="020B0604020202020204" pitchFamily="34" charset="0"/>
                <a:cs typeface="Arial" panose="020B0604020202020204" pitchFamily="34" charset="0"/>
              </a:rPr>
              <a:t>	SIEM:</a:t>
            </a:r>
          </a:p>
          <a:p>
            <a:r>
              <a:rPr lang="en-US" sz="2400">
                <a:latin typeface="Arial" panose="020B0604020202020204" pitchFamily="34" charset="0"/>
                <a:cs typeface="Arial" panose="020B0604020202020204" pitchFamily="34" charset="0"/>
              </a:rPr>
              <a:t>		- aggregates security events from several infrastructure (cloud, network, 		  etc.) to detect and mitigate threats </a:t>
            </a:r>
          </a:p>
          <a:p>
            <a:r>
              <a:rPr lang="en-US" sz="2400">
                <a:latin typeface="Arial" panose="020B0604020202020204" pitchFamily="34" charset="0"/>
                <a:cs typeface="Arial" panose="020B0604020202020204" pitchFamily="34" charset="0"/>
              </a:rPr>
              <a:t>	CSPM can export findings to SIEM for further analysis</a:t>
            </a:r>
          </a:p>
          <a:p>
            <a:endParaRPr lang="en-US" sz="2400">
              <a:latin typeface="Arial" panose="020B0604020202020204" pitchFamily="34" charset="0"/>
              <a:cs typeface="Arial" panose="020B0604020202020204" pitchFamily="34" charset="0"/>
            </a:endParaRPr>
          </a:p>
        </p:txBody>
      </p:sp>
      <p:sp>
        <p:nvSpPr>
          <p:cNvPr id="4" name="Isosceles Triangle 3">
            <a:extLst>
              <a:ext uri="{FF2B5EF4-FFF2-40B4-BE49-F238E27FC236}">
                <a16:creationId xmlns:a16="http://schemas.microsoft.com/office/drawing/2014/main" id="{7CC01AE0-69A5-5183-A26F-215C4F399964}"/>
              </a:ext>
            </a:extLst>
          </p:cNvPr>
          <p:cNvSpPr/>
          <p:nvPr/>
        </p:nvSpPr>
        <p:spPr>
          <a:xfrm>
            <a:off x="0" y="5628968"/>
            <a:ext cx="3928972" cy="1229032"/>
          </a:xfrm>
          <a:custGeom>
            <a:avLst/>
            <a:gdLst>
              <a:gd name="connsiteX0" fmla="*/ 0 w 7851059"/>
              <a:gd name="connsiteY0" fmla="*/ 1229032 h 1229032"/>
              <a:gd name="connsiteX1" fmla="*/ 3925530 w 7851059"/>
              <a:gd name="connsiteY1" fmla="*/ 0 h 1229032"/>
              <a:gd name="connsiteX2" fmla="*/ 7851059 w 7851059"/>
              <a:gd name="connsiteY2" fmla="*/ 1229032 h 1229032"/>
              <a:gd name="connsiteX3" fmla="*/ 0 w 7851059"/>
              <a:gd name="connsiteY3" fmla="*/ 1229032 h 1229032"/>
              <a:gd name="connsiteX0" fmla="*/ 0 w 3947652"/>
              <a:gd name="connsiteY0" fmla="*/ 1258529 h 1258529"/>
              <a:gd name="connsiteX1" fmla="*/ 22123 w 3947652"/>
              <a:gd name="connsiteY1" fmla="*/ 0 h 1258529"/>
              <a:gd name="connsiteX2" fmla="*/ 3947652 w 3947652"/>
              <a:gd name="connsiteY2" fmla="*/ 1229032 h 1258529"/>
              <a:gd name="connsiteX3" fmla="*/ 0 w 3947652"/>
              <a:gd name="connsiteY3" fmla="*/ 1258529 h 1258529"/>
              <a:gd name="connsiteX0" fmla="*/ 27038 w 3925529"/>
              <a:gd name="connsiteY0" fmla="*/ 1189703 h 1229032"/>
              <a:gd name="connsiteX1" fmla="*/ 0 w 3925529"/>
              <a:gd name="connsiteY1" fmla="*/ 0 h 1229032"/>
              <a:gd name="connsiteX2" fmla="*/ 3925529 w 3925529"/>
              <a:gd name="connsiteY2" fmla="*/ 1229032 h 1229032"/>
              <a:gd name="connsiteX3" fmla="*/ 27038 w 3925529"/>
              <a:gd name="connsiteY3" fmla="*/ 1189703 h 1229032"/>
              <a:gd name="connsiteX0" fmla="*/ 0 w 3977149"/>
              <a:gd name="connsiteY0" fmla="*/ 1189703 h 1229032"/>
              <a:gd name="connsiteX1" fmla="*/ 51620 w 3977149"/>
              <a:gd name="connsiteY1" fmla="*/ 0 h 1229032"/>
              <a:gd name="connsiteX2" fmla="*/ 3977149 w 3977149"/>
              <a:gd name="connsiteY2" fmla="*/ 1229032 h 1229032"/>
              <a:gd name="connsiteX3" fmla="*/ 0 w 3977149"/>
              <a:gd name="connsiteY3" fmla="*/ 1189703 h 1229032"/>
              <a:gd name="connsiteX0" fmla="*/ 27038 w 3925529"/>
              <a:gd name="connsiteY0" fmla="*/ 1199535 h 1229032"/>
              <a:gd name="connsiteX1" fmla="*/ 0 w 3925529"/>
              <a:gd name="connsiteY1" fmla="*/ 0 h 1229032"/>
              <a:gd name="connsiteX2" fmla="*/ 3925529 w 3925529"/>
              <a:gd name="connsiteY2" fmla="*/ 1229032 h 1229032"/>
              <a:gd name="connsiteX3" fmla="*/ 27038 w 3925529"/>
              <a:gd name="connsiteY3" fmla="*/ 1199535 h 1229032"/>
              <a:gd name="connsiteX0" fmla="*/ 0 w 3928971"/>
              <a:gd name="connsiteY0" fmla="*/ 1199535 h 1229032"/>
              <a:gd name="connsiteX1" fmla="*/ 3442 w 3928971"/>
              <a:gd name="connsiteY1" fmla="*/ 0 h 1229032"/>
              <a:gd name="connsiteX2" fmla="*/ 3928971 w 3928971"/>
              <a:gd name="connsiteY2" fmla="*/ 1229032 h 1229032"/>
              <a:gd name="connsiteX3" fmla="*/ 0 w 3928971"/>
              <a:gd name="connsiteY3" fmla="*/ 1199535 h 1229032"/>
              <a:gd name="connsiteX0" fmla="*/ 0 w 3928971"/>
              <a:gd name="connsiteY0" fmla="*/ 1106938 h 1229032"/>
              <a:gd name="connsiteX1" fmla="*/ 3442 w 3928971"/>
              <a:gd name="connsiteY1" fmla="*/ 0 h 1229032"/>
              <a:gd name="connsiteX2" fmla="*/ 3928971 w 3928971"/>
              <a:gd name="connsiteY2" fmla="*/ 1229032 h 1229032"/>
              <a:gd name="connsiteX3" fmla="*/ 0 w 3928971"/>
              <a:gd name="connsiteY3" fmla="*/ 1106938 h 1229032"/>
              <a:gd name="connsiteX0" fmla="*/ 0 w 3938804"/>
              <a:gd name="connsiteY0" fmla="*/ 1175764 h 1229032"/>
              <a:gd name="connsiteX1" fmla="*/ 13275 w 3938804"/>
              <a:gd name="connsiteY1" fmla="*/ 0 h 1229032"/>
              <a:gd name="connsiteX2" fmla="*/ 3938804 w 3938804"/>
              <a:gd name="connsiteY2" fmla="*/ 1229032 h 1229032"/>
              <a:gd name="connsiteX3" fmla="*/ 0 w 3938804"/>
              <a:gd name="connsiteY3" fmla="*/ 1175764 h 1229032"/>
              <a:gd name="connsiteX0" fmla="*/ 0 w 3928972"/>
              <a:gd name="connsiteY0" fmla="*/ 1215093 h 1229032"/>
              <a:gd name="connsiteX1" fmla="*/ 3443 w 3928972"/>
              <a:gd name="connsiteY1" fmla="*/ 0 h 1229032"/>
              <a:gd name="connsiteX2" fmla="*/ 3928972 w 3928972"/>
              <a:gd name="connsiteY2" fmla="*/ 1229032 h 1229032"/>
              <a:gd name="connsiteX3" fmla="*/ 0 w 3928972"/>
              <a:gd name="connsiteY3" fmla="*/ 1215093 h 1229032"/>
            </a:gdLst>
            <a:ahLst/>
            <a:cxnLst>
              <a:cxn ang="0">
                <a:pos x="connsiteX0" y="connsiteY0"/>
              </a:cxn>
              <a:cxn ang="0">
                <a:pos x="connsiteX1" y="connsiteY1"/>
              </a:cxn>
              <a:cxn ang="0">
                <a:pos x="connsiteX2" y="connsiteY2"/>
              </a:cxn>
              <a:cxn ang="0">
                <a:pos x="connsiteX3" y="connsiteY3"/>
              </a:cxn>
            </a:cxnLst>
            <a:rect l="l" t="t" r="r" b="b"/>
            <a:pathLst>
              <a:path w="3928972" h="1229032">
                <a:moveTo>
                  <a:pt x="0" y="1215093"/>
                </a:moveTo>
                <a:cubicBezTo>
                  <a:pt x="1147" y="815248"/>
                  <a:pt x="2296" y="399845"/>
                  <a:pt x="3443" y="0"/>
                </a:cubicBezTo>
                <a:lnTo>
                  <a:pt x="3928972" y="1229032"/>
                </a:lnTo>
                <a:lnTo>
                  <a:pt x="0" y="1215093"/>
                </a:lnTo>
                <a:close/>
              </a:path>
            </a:pathLst>
          </a:cu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EDD682C1-CE28-B593-BC84-6E3F0B29DCF8}"/>
              </a:ext>
            </a:extLst>
          </p:cNvPr>
          <p:cNvSpPr>
            <a:spLocks noGrp="1"/>
          </p:cNvSpPr>
          <p:nvPr>
            <p:ph type="sldNum" sz="quarter" idx="12"/>
          </p:nvPr>
        </p:nvSpPr>
        <p:spPr/>
        <p:txBody>
          <a:bodyPr/>
          <a:lstStyle/>
          <a:p>
            <a:fld id="{2E02360C-A40E-417E-BD28-40AAEF0DDC85}" type="slidenum">
              <a:rPr lang="en-US" smtClean="0"/>
              <a:t>9</a:t>
            </a:fld>
            <a:endParaRPr lang="en-US"/>
          </a:p>
        </p:txBody>
      </p:sp>
    </p:spTree>
    <p:extLst>
      <p:ext uri="{BB962C8B-B14F-4D97-AF65-F5344CB8AC3E}">
        <p14:creationId xmlns:p14="http://schemas.microsoft.com/office/powerpoint/2010/main" val="1396491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597AE72EEA79B74DA5C86E3CA8C98E55" ma:contentTypeVersion="18" ma:contentTypeDescription="Tạo tài liệu mới." ma:contentTypeScope="" ma:versionID="03df025d74bbb2f9555af80ab41b027b">
  <xsd:schema xmlns:xsd="http://www.w3.org/2001/XMLSchema" xmlns:xs="http://www.w3.org/2001/XMLSchema" xmlns:p="http://schemas.microsoft.com/office/2006/metadata/properties" xmlns:ns3="81e90ab8-9e7d-4b67-ba12-d147179b0223" xmlns:ns4="86b2c21e-bc8a-47d8-90cc-43181eba94ed" targetNamespace="http://schemas.microsoft.com/office/2006/metadata/properties" ma:root="true" ma:fieldsID="aadd53cb1d27bafb50e3912052743c22" ns3:_="" ns4:_="">
    <xsd:import namespace="81e90ab8-9e7d-4b67-ba12-d147179b0223"/>
    <xsd:import namespace="86b2c21e-bc8a-47d8-90cc-43181eba94e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LengthInSeconds"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e90ab8-9e7d-4b67-ba12-d147179b02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6b2c21e-bc8a-47d8-90cc-43181eba94ed" elementFormDefault="qualified">
    <xsd:import namespace="http://schemas.microsoft.com/office/2006/documentManagement/types"/>
    <xsd:import namespace="http://schemas.microsoft.com/office/infopath/2007/PartnerControls"/>
    <xsd:element name="SharedWithUsers" ma:index="12"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Chia sẻ Có Chi tiết" ma:internalName="SharedWithDetails" ma:readOnly="true">
      <xsd:simpleType>
        <xsd:restriction base="dms:Note">
          <xsd:maxLength value="255"/>
        </xsd:restriction>
      </xsd:simpleType>
    </xsd:element>
    <xsd:element name="SharingHintHash" ma:index="14"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81e90ab8-9e7d-4b67-ba12-d147179b022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B8445C-DC75-4DAE-AC45-6958938D32B1}">
  <ds:schemaRefs>
    <ds:schemaRef ds:uri="81e90ab8-9e7d-4b67-ba12-d147179b0223"/>
    <ds:schemaRef ds:uri="86b2c21e-bc8a-47d8-90cc-43181eba94e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F3B7380-9424-422D-96C5-5265E4AAF21E}">
  <ds:schemaRefs>
    <ds:schemaRef ds:uri="http://purl.org/dc/terms/"/>
    <ds:schemaRef ds:uri="http://www.w3.org/XML/1998/namespace"/>
    <ds:schemaRef ds:uri="http://schemas.openxmlformats.org/package/2006/metadata/core-properties"/>
    <ds:schemaRef ds:uri="86b2c21e-bc8a-47d8-90cc-43181eba94ed"/>
    <ds:schemaRef ds:uri="81e90ab8-9e7d-4b67-ba12-d147179b0223"/>
    <ds:schemaRef ds:uri="http://purl.org/dc/dcmitype/"/>
    <ds:schemaRef ds:uri="http://schemas.microsoft.com/office/2006/documentManagement/types"/>
    <ds:schemaRef ds:uri="http://schemas.microsoft.com/office/infopath/2007/PartnerControl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CE358F44-1B95-4318-A3EE-FEB29245EB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51</TotalTime>
  <Words>1747</Words>
  <Application>Microsoft Office PowerPoint</Application>
  <PresentationFormat>Widescreen</PresentationFormat>
  <Paragraphs>315</Paragraphs>
  <Slides>63</Slides>
  <Notes>6</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63</vt:i4>
      </vt:variant>
    </vt:vector>
  </HeadingPairs>
  <TitlesOfParts>
    <vt:vector size="73" baseType="lpstr">
      <vt:lpstr>Agency FB</vt:lpstr>
      <vt:lpstr>Amasis MT Pro Black</vt:lpstr>
      <vt:lpstr>Amazon Ember</vt:lpstr>
      <vt:lpstr>Aptos</vt:lpstr>
      <vt:lpstr>Aptos Display</vt:lpstr>
      <vt:lpstr>Aptos SemiBold</vt:lpstr>
      <vt:lpstr>Arial</vt:lpstr>
      <vt:lpstr>Univers Condensed</vt:lpstr>
      <vt:lpstr>Wingdings</vt:lpstr>
      <vt:lpstr>Office Theme</vt:lpstr>
      <vt:lpstr>CLOUD SECURITY POSTURE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Phạm Nguyễn Hải Anh</dc:creator>
  <cp:lastModifiedBy>Phạm Nguyễn Hải Anh</cp:lastModifiedBy>
  <cp:revision>15</cp:revision>
  <dcterms:created xsi:type="dcterms:W3CDTF">2024-03-22T07:20:12Z</dcterms:created>
  <dcterms:modified xsi:type="dcterms:W3CDTF">2024-06-15T09:18:00Z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0x010100597AE72EEA79B74DA5C86E3CA8C98E55</vt:lpwstr>
  </property>
</Properties>
</file>