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0287000" cx="18288000"/>
  <p:notesSz cx="6858000" cy="9144000"/>
  <p:embeddedFontLst>
    <p:embeddedFont>
      <p:font typeface="Rokkitt"/>
      <p:regular r:id="rId22"/>
      <p:bold r:id="rId23"/>
      <p:italic r:id="rId24"/>
      <p:boldItalic r:id="rId25"/>
    </p:embeddedFont>
    <p:embeddedFont>
      <p:font typeface="Montserrat"/>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8" roundtripDataSignature="AMtx7mgG93jo7F+dlPidw/qQivJrJmF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kkitt-regular.fntdata"/><Relationship Id="rId21" Type="http://schemas.openxmlformats.org/officeDocument/2006/relationships/slide" Target="slides/slide16.xml"/><Relationship Id="rId24" Type="http://schemas.openxmlformats.org/officeDocument/2006/relationships/font" Target="fonts/Rokkitt-italic.fntdata"/><Relationship Id="rId23" Type="http://schemas.openxmlformats.org/officeDocument/2006/relationships/font" Target="fonts/Rokki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Rokkitt-boldItalic.fntdata"/><Relationship Id="rId28" Type="http://customschemas.google.com/relationships/presentationmetadata" Target="meta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1792288" y="612775"/>
            <a:ext cx="5486400" cy="4114800"/>
          </a:xfrm>
          <a:prstGeom prst="rect">
            <a:avLst/>
          </a:prstGeom>
          <a:noFill/>
          <a:ln>
            <a:noFill/>
          </a:ln>
        </p:spPr>
      </p:sp>
      <p:sp>
        <p:nvSpPr>
          <p:cNvPr id="68" name="Google Shape;68;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4.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hyperlink" Target="https://drive.google.com/drive/folders/1e6GEsf2tX6O0v31FhvMA_glEOWFqX0Ny?usp=drive_lin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2398275" y="1028700"/>
            <a:ext cx="2121423" cy="1675827"/>
          </a:xfrm>
          <a:custGeom>
            <a:rect b="b" l="l" r="r" t="t"/>
            <a:pathLst>
              <a:path extrusionOk="0" h="1675827" w="2121423">
                <a:moveTo>
                  <a:pt x="0" y="0"/>
                </a:moveTo>
                <a:lnTo>
                  <a:pt x="2121423" y="0"/>
                </a:lnTo>
                <a:lnTo>
                  <a:pt x="2121423" y="1675827"/>
                </a:lnTo>
                <a:lnTo>
                  <a:pt x="0" y="167582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
          <p:cNvSpPr/>
          <p:nvPr/>
        </p:nvSpPr>
        <p:spPr>
          <a:xfrm rot="5400000">
            <a:off x="8035676" y="17338"/>
            <a:ext cx="10252324" cy="10252324"/>
          </a:xfrm>
          <a:custGeom>
            <a:rect b="b" l="l" r="r" t="t"/>
            <a:pathLst>
              <a:path extrusionOk="0" h="10252324" w="10252324">
                <a:moveTo>
                  <a:pt x="10252324" y="10252324"/>
                </a:moveTo>
                <a:lnTo>
                  <a:pt x="0" y="10252324"/>
                </a:lnTo>
                <a:lnTo>
                  <a:pt x="0" y="0"/>
                </a:lnTo>
                <a:lnTo>
                  <a:pt x="10252324" y="0"/>
                </a:lnTo>
                <a:lnTo>
                  <a:pt x="10252324" y="10252324"/>
                </a:lnTo>
                <a:close/>
              </a:path>
            </a:pathLst>
          </a:custGeom>
          <a:blipFill rotWithShape="1">
            <a:blip r:embed="rId4">
              <a:alphaModFix amt="30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
          <p:cNvSpPr/>
          <p:nvPr/>
        </p:nvSpPr>
        <p:spPr>
          <a:xfrm>
            <a:off x="4519698" y="1887337"/>
            <a:ext cx="11497577" cy="858637"/>
          </a:xfrm>
          <a:custGeom>
            <a:rect b="b" l="l" r="r" t="t"/>
            <a:pathLst>
              <a:path extrusionOk="0" h="858637" w="11497577">
                <a:moveTo>
                  <a:pt x="0" y="0"/>
                </a:moveTo>
                <a:lnTo>
                  <a:pt x="11497576" y="0"/>
                </a:lnTo>
                <a:lnTo>
                  <a:pt x="11497576" y="858637"/>
                </a:lnTo>
                <a:lnTo>
                  <a:pt x="0" y="858637"/>
                </a:lnTo>
                <a:lnTo>
                  <a:pt x="0" y="0"/>
                </a:lnTo>
                <a:close/>
              </a:path>
            </a:pathLst>
          </a:custGeom>
          <a:blipFill rotWithShape="1">
            <a:blip r:embed="rId5">
              <a:alphaModFix/>
            </a:blip>
            <a:stretch>
              <a:fillRect b="-2501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
          <p:cNvSpPr/>
          <p:nvPr/>
        </p:nvSpPr>
        <p:spPr>
          <a:xfrm>
            <a:off x="4519698" y="1028700"/>
            <a:ext cx="11497577" cy="1007466"/>
          </a:xfrm>
          <a:custGeom>
            <a:rect b="b" l="l" r="r" t="t"/>
            <a:pathLst>
              <a:path extrusionOk="0" h="1007466" w="11497577">
                <a:moveTo>
                  <a:pt x="0" y="0"/>
                </a:moveTo>
                <a:lnTo>
                  <a:pt x="11497576" y="0"/>
                </a:lnTo>
                <a:lnTo>
                  <a:pt x="11497576" y="1007466"/>
                </a:lnTo>
                <a:lnTo>
                  <a:pt x="0" y="1007466"/>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
          <p:cNvSpPr txBox="1"/>
          <p:nvPr/>
        </p:nvSpPr>
        <p:spPr>
          <a:xfrm>
            <a:off x="1028700" y="3146024"/>
            <a:ext cx="16230600" cy="1173142"/>
          </a:xfrm>
          <a:prstGeom prst="rect">
            <a:avLst/>
          </a:prstGeom>
          <a:noFill/>
          <a:ln>
            <a:noFill/>
          </a:ln>
        </p:spPr>
        <p:txBody>
          <a:bodyPr anchorCtr="0" anchor="t" bIns="0" lIns="0" spcFirstLastPara="1" rIns="0" wrap="square" tIns="0">
            <a:spAutoFit/>
          </a:bodyPr>
          <a:lstStyle/>
          <a:p>
            <a:pPr indent="0" lvl="0" marL="0" marR="0" rtl="0" algn="ctr">
              <a:lnSpc>
                <a:spcPct val="125187"/>
              </a:lnSpc>
              <a:spcBef>
                <a:spcPts val="0"/>
              </a:spcBef>
              <a:spcAft>
                <a:spcPts val="0"/>
              </a:spcAft>
              <a:buNone/>
            </a:pPr>
            <a:r>
              <a:rPr lang="en-US" sz="8000">
                <a:solidFill>
                  <a:srgbClr val="3139A8"/>
                </a:solidFill>
                <a:latin typeface="Arial"/>
                <a:ea typeface="Arial"/>
                <a:cs typeface="Arial"/>
                <a:sym typeface="Arial"/>
              </a:rPr>
              <a:t>BÁO CÁO ĐỒ ÁN CUỐI KỲ</a:t>
            </a:r>
            <a:endParaRPr/>
          </a:p>
        </p:txBody>
      </p:sp>
      <p:sp>
        <p:nvSpPr>
          <p:cNvPr id="93" name="Google Shape;93;p1"/>
          <p:cNvSpPr txBox="1"/>
          <p:nvPr/>
        </p:nvSpPr>
        <p:spPr>
          <a:xfrm>
            <a:off x="1028700" y="7468235"/>
            <a:ext cx="16230600" cy="640688"/>
          </a:xfrm>
          <a:prstGeom prst="rect">
            <a:avLst/>
          </a:prstGeom>
          <a:noFill/>
          <a:ln>
            <a:noFill/>
          </a:ln>
        </p:spPr>
        <p:txBody>
          <a:bodyPr anchorCtr="0" anchor="t" bIns="0" lIns="0" spcFirstLastPara="1" rIns="0" wrap="square" tIns="0">
            <a:spAutoFit/>
          </a:bodyPr>
          <a:lstStyle/>
          <a:p>
            <a:pPr indent="0" lvl="0" marL="0" marR="0" rtl="0" algn="ctr">
              <a:lnSpc>
                <a:spcPct val="162000"/>
              </a:lnSpc>
              <a:spcBef>
                <a:spcPts val="0"/>
              </a:spcBef>
              <a:spcAft>
                <a:spcPts val="0"/>
              </a:spcAft>
              <a:buNone/>
            </a:pPr>
            <a:r>
              <a:rPr lang="en-US" sz="3500">
                <a:solidFill>
                  <a:srgbClr val="3139A8"/>
                </a:solidFill>
                <a:latin typeface="Arial"/>
                <a:ea typeface="Arial"/>
                <a:cs typeface="Arial"/>
                <a:sym typeface="Arial"/>
              </a:rPr>
              <a:t>GVHD: ThS. Đỗ Hoàng Hiển</a:t>
            </a:r>
            <a:endParaRPr sz="3500">
              <a:solidFill>
                <a:srgbClr val="3139A8"/>
              </a:solidFill>
              <a:latin typeface="Arial"/>
              <a:ea typeface="Arial"/>
              <a:cs typeface="Arial"/>
              <a:sym typeface="Arial"/>
            </a:endParaRPr>
          </a:p>
        </p:txBody>
      </p:sp>
      <p:sp>
        <p:nvSpPr>
          <p:cNvPr id="94" name="Google Shape;94;p1"/>
          <p:cNvSpPr txBox="1"/>
          <p:nvPr/>
        </p:nvSpPr>
        <p:spPr>
          <a:xfrm>
            <a:off x="1024640" y="8623872"/>
            <a:ext cx="16230600" cy="613181"/>
          </a:xfrm>
          <a:prstGeom prst="rect">
            <a:avLst/>
          </a:prstGeom>
          <a:noFill/>
          <a:ln>
            <a:noFill/>
          </a:ln>
        </p:spPr>
        <p:txBody>
          <a:bodyPr anchorCtr="0" anchor="t" bIns="0" lIns="0" spcFirstLastPara="1" rIns="0" wrap="square" tIns="0">
            <a:spAutoFit/>
          </a:bodyPr>
          <a:lstStyle/>
          <a:p>
            <a:pPr indent="0" lvl="0" marL="0" marR="0" rtl="0" algn="ctr">
              <a:lnSpc>
                <a:spcPct val="148114"/>
              </a:lnSpc>
              <a:spcBef>
                <a:spcPts val="0"/>
              </a:spcBef>
              <a:spcAft>
                <a:spcPts val="0"/>
              </a:spcAft>
              <a:buNone/>
            </a:pPr>
            <a:r>
              <a:rPr lang="en-US" sz="3500">
                <a:solidFill>
                  <a:srgbClr val="3139A8"/>
                </a:solidFill>
                <a:latin typeface="Arial"/>
                <a:ea typeface="Arial"/>
                <a:cs typeface="Arial"/>
                <a:sym typeface="Arial"/>
              </a:rPr>
              <a:t>Lớp: NT204.O21.ANTT </a:t>
            </a:r>
            <a:endParaRPr/>
          </a:p>
        </p:txBody>
      </p:sp>
      <p:sp>
        <p:nvSpPr>
          <p:cNvPr id="95" name="Google Shape;95;p1"/>
          <p:cNvSpPr txBox="1"/>
          <p:nvPr/>
        </p:nvSpPr>
        <p:spPr>
          <a:xfrm>
            <a:off x="1024639" y="4319166"/>
            <a:ext cx="16230600" cy="2783400"/>
          </a:xfrm>
          <a:prstGeom prst="rect">
            <a:avLst/>
          </a:prstGeom>
          <a:noFill/>
          <a:ln>
            <a:noFill/>
          </a:ln>
        </p:spPr>
        <p:txBody>
          <a:bodyPr anchorCtr="0" anchor="t" bIns="0" lIns="0" spcFirstLastPara="1" rIns="0" wrap="square" tIns="0">
            <a:spAutoFit/>
          </a:bodyPr>
          <a:lstStyle/>
          <a:p>
            <a:pPr indent="0" lvl="0" marL="0" marR="0" rtl="0" algn="ctr">
              <a:lnSpc>
                <a:spcPct val="123650"/>
              </a:lnSpc>
              <a:spcBef>
                <a:spcPts val="0"/>
              </a:spcBef>
              <a:spcAft>
                <a:spcPts val="0"/>
              </a:spcAft>
              <a:buNone/>
            </a:pPr>
            <a:r>
              <a:rPr b="1" lang="en-US" sz="6000">
                <a:solidFill>
                  <a:srgbClr val="000000"/>
                </a:solidFill>
                <a:latin typeface="Arial"/>
                <a:ea typeface="Arial"/>
                <a:cs typeface="Arial"/>
                <a:sym typeface="Arial"/>
              </a:rPr>
              <a:t>APELID: </a:t>
            </a:r>
            <a:r>
              <a:rPr b="1" lang="en-US" sz="6000">
                <a:solidFill>
                  <a:srgbClr val="000000"/>
                </a:solidFill>
                <a:latin typeface="Arial"/>
                <a:ea typeface="Arial"/>
                <a:cs typeface="Arial"/>
                <a:sym typeface="Arial"/>
              </a:rPr>
              <a:t>Enhancing </a:t>
            </a:r>
            <a:r>
              <a:rPr b="1" lang="en-US" sz="6000">
                <a:solidFill>
                  <a:srgbClr val="000000"/>
                </a:solidFill>
                <a:latin typeface="Arial"/>
                <a:ea typeface="Arial"/>
                <a:cs typeface="Arial"/>
                <a:sym typeface="Arial"/>
              </a:rPr>
              <a:t>real-time intrusion detection with augmented WGAN and parallel ensemble learning</a:t>
            </a:r>
            <a:endParaRPr b="1" sz="6000">
              <a:solidFill>
                <a:srgbClr val="3139A8"/>
              </a:solidFill>
              <a:latin typeface="Rokkitt"/>
              <a:ea typeface="Rokkitt"/>
              <a:cs typeface="Rokkitt"/>
              <a:sym typeface="Rokkitt"/>
            </a:endParaRPr>
          </a:p>
        </p:txBody>
      </p:sp>
      <p:sp>
        <p:nvSpPr>
          <p:cNvPr id="96" name="Google Shape;96;p1"/>
          <p:cNvSpPr txBox="1"/>
          <p:nvPr/>
        </p:nvSpPr>
        <p:spPr>
          <a:xfrm>
            <a:off x="1028700" y="7995920"/>
            <a:ext cx="16230600" cy="663964"/>
          </a:xfrm>
          <a:prstGeom prst="rect">
            <a:avLst/>
          </a:prstGeom>
          <a:noFill/>
          <a:ln>
            <a:noFill/>
          </a:ln>
        </p:spPr>
        <p:txBody>
          <a:bodyPr anchorCtr="0" anchor="t" bIns="0" lIns="0" spcFirstLastPara="1" rIns="0" wrap="square" tIns="0">
            <a:spAutoFit/>
          </a:bodyPr>
          <a:lstStyle/>
          <a:p>
            <a:pPr indent="0" lvl="0" marL="0" marR="0" rtl="0" algn="ctr">
              <a:lnSpc>
                <a:spcPct val="162000"/>
              </a:lnSpc>
              <a:spcBef>
                <a:spcPts val="0"/>
              </a:spcBef>
              <a:spcAft>
                <a:spcPts val="0"/>
              </a:spcAft>
              <a:buNone/>
            </a:pPr>
            <a:r>
              <a:rPr lang="en-US" sz="3500">
                <a:solidFill>
                  <a:srgbClr val="3139A8"/>
                </a:solidFill>
                <a:latin typeface="Arial"/>
                <a:ea typeface="Arial"/>
                <a:cs typeface="Arial"/>
                <a:sym typeface="Arial"/>
              </a:rPr>
              <a:t>Thực hiện: Nhóm 7</a:t>
            </a:r>
            <a:endParaRPr/>
          </a:p>
        </p:txBody>
      </p:sp>
      <p:sp>
        <p:nvSpPr>
          <p:cNvPr id="97" name="Google Shape;97;p1"/>
          <p:cNvSpPr txBox="1"/>
          <p:nvPr/>
        </p:nvSpPr>
        <p:spPr>
          <a:xfrm>
            <a:off x="0" y="991766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0"/>
          <p:cNvSpPr/>
          <p:nvPr/>
        </p:nvSpPr>
        <p:spPr>
          <a:xfrm rot="5400000">
            <a:off x="8035676" y="17338"/>
            <a:ext cx="10252324" cy="10252324"/>
          </a:xfrm>
          <a:custGeom>
            <a:rect b="b" l="l" r="r" t="t"/>
            <a:pathLst>
              <a:path extrusionOk="0" h="10252324" w="10252324">
                <a:moveTo>
                  <a:pt x="10252324" y="10252324"/>
                </a:moveTo>
                <a:lnTo>
                  <a:pt x="0" y="10252324"/>
                </a:lnTo>
                <a:lnTo>
                  <a:pt x="0" y="0"/>
                </a:lnTo>
                <a:lnTo>
                  <a:pt x="10252324" y="0"/>
                </a:lnTo>
                <a:lnTo>
                  <a:pt x="10252324" y="10252324"/>
                </a:lnTo>
                <a:close/>
              </a:path>
            </a:pathLst>
          </a:custGeom>
          <a:blipFill rotWithShape="1">
            <a:blip r:embed="rId3">
              <a:alphaModFix amt="30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0"/>
          <p:cNvSpPr txBox="1"/>
          <p:nvPr/>
        </p:nvSpPr>
        <p:spPr>
          <a:xfrm>
            <a:off x="2238225" y="252792"/>
            <a:ext cx="14200322" cy="1075103"/>
          </a:xfrm>
          <a:prstGeom prst="rect">
            <a:avLst/>
          </a:prstGeom>
          <a:noFill/>
          <a:ln>
            <a:noFill/>
          </a:ln>
        </p:spPr>
        <p:txBody>
          <a:bodyPr anchorCtr="0" anchor="t" bIns="0" lIns="0" spcFirstLastPara="1" rIns="0" wrap="square" tIns="0">
            <a:spAutoFit/>
          </a:bodyPr>
          <a:lstStyle/>
          <a:p>
            <a:pPr indent="0" lvl="0" marL="0" marR="0" rtl="0" algn="just">
              <a:lnSpc>
                <a:spcPct val="200000"/>
              </a:lnSpc>
              <a:spcBef>
                <a:spcPts val="0"/>
              </a:spcBef>
              <a:spcAft>
                <a:spcPts val="0"/>
              </a:spcAft>
              <a:buNone/>
            </a:pPr>
            <a:r>
              <a:rPr lang="en-US" sz="4871">
                <a:solidFill>
                  <a:srgbClr val="000000"/>
                </a:solidFill>
                <a:latin typeface="Arial"/>
                <a:ea typeface="Arial"/>
                <a:cs typeface="Arial"/>
                <a:sym typeface="Arial"/>
              </a:rPr>
              <a:t>TRIỂN KHAI VÀ DEMO</a:t>
            </a:r>
            <a:endParaRPr/>
          </a:p>
        </p:txBody>
      </p:sp>
      <p:grpSp>
        <p:nvGrpSpPr>
          <p:cNvPr id="218" name="Google Shape;218;p10"/>
          <p:cNvGrpSpPr/>
          <p:nvPr/>
        </p:nvGrpSpPr>
        <p:grpSpPr>
          <a:xfrm>
            <a:off x="374868" y="305742"/>
            <a:ext cx="1153034" cy="1153034"/>
            <a:chOff x="0" y="0"/>
            <a:chExt cx="812800" cy="812800"/>
          </a:xfrm>
        </p:grpSpPr>
        <p:sp>
          <p:nvSpPr>
            <p:cNvPr id="219" name="Google Shape;219;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A8F6"/>
            </a:solidFill>
            <a:ln cap="sq" cmpd="sng" w="19050">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0"/>
            <p:cNvSpPr txBox="1"/>
            <p:nvPr/>
          </p:nvSpPr>
          <p:spPr>
            <a:xfrm>
              <a:off x="76200" y="38100"/>
              <a:ext cx="660400" cy="698500"/>
            </a:xfrm>
            <a:prstGeom prst="rect">
              <a:avLst/>
            </a:prstGeom>
            <a:noFill/>
            <a:ln>
              <a:noFill/>
            </a:ln>
          </p:spPr>
          <p:txBody>
            <a:bodyPr anchorCtr="0" anchor="ctr" bIns="53350" lIns="53350" spcFirstLastPara="1" rIns="53350" wrap="square" tIns="5335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1" name="Google Shape;221;p10"/>
          <p:cNvSpPr txBox="1"/>
          <p:nvPr/>
        </p:nvSpPr>
        <p:spPr>
          <a:xfrm>
            <a:off x="831718" y="174034"/>
            <a:ext cx="239334" cy="1054500"/>
          </a:xfrm>
          <a:prstGeom prst="rect">
            <a:avLst/>
          </a:prstGeom>
          <a:noFill/>
          <a:ln>
            <a:noFill/>
          </a:ln>
        </p:spPr>
        <p:txBody>
          <a:bodyPr anchorCtr="0" anchor="t" bIns="0" lIns="0" spcFirstLastPara="1" rIns="0" wrap="square" tIns="0">
            <a:spAutoFit/>
          </a:bodyPr>
          <a:lstStyle/>
          <a:p>
            <a:pPr indent="0" lvl="0" marL="0" marR="0" rtl="0" algn="ctr">
              <a:lnSpc>
                <a:spcPct val="200021"/>
              </a:lnSpc>
              <a:spcBef>
                <a:spcPts val="0"/>
              </a:spcBef>
              <a:spcAft>
                <a:spcPts val="0"/>
              </a:spcAft>
              <a:buNone/>
            </a:pPr>
            <a:r>
              <a:rPr b="1" lang="en-US" sz="4571">
                <a:solidFill>
                  <a:srgbClr val="000000"/>
                </a:solidFill>
                <a:latin typeface="Montserrat"/>
                <a:ea typeface="Montserrat"/>
                <a:cs typeface="Montserrat"/>
                <a:sym typeface="Montserrat"/>
              </a:rPr>
              <a:t>3</a:t>
            </a:r>
            <a:endParaRPr/>
          </a:p>
        </p:txBody>
      </p:sp>
      <p:sp>
        <p:nvSpPr>
          <p:cNvPr id="222" name="Google Shape;222;p10"/>
          <p:cNvSpPr txBox="1"/>
          <p:nvPr/>
        </p:nvSpPr>
        <p:spPr>
          <a:xfrm>
            <a:off x="831718" y="1563349"/>
            <a:ext cx="7581900" cy="847924"/>
          </a:xfrm>
          <a:prstGeom prst="rect">
            <a:avLst/>
          </a:prstGeom>
          <a:noFill/>
          <a:ln>
            <a:noFill/>
          </a:ln>
        </p:spPr>
        <p:txBody>
          <a:bodyPr anchorCtr="0" anchor="t" bIns="0" lIns="0" spcFirstLastPara="1" rIns="0" wrap="square" tIns="0">
            <a:spAutoFit/>
          </a:bodyPr>
          <a:lstStyle/>
          <a:p>
            <a:pPr indent="0" lvl="0" marL="0" marR="0" rtl="0" algn="l">
              <a:lnSpc>
                <a:spcPct val="146280"/>
              </a:lnSpc>
              <a:spcBef>
                <a:spcPts val="0"/>
              </a:spcBef>
              <a:spcAft>
                <a:spcPts val="0"/>
              </a:spcAft>
              <a:buNone/>
            </a:pPr>
            <a:r>
              <a:rPr lang="en-US" sz="5000">
                <a:solidFill>
                  <a:srgbClr val="000000"/>
                </a:solidFill>
                <a:latin typeface="Arial"/>
                <a:ea typeface="Arial"/>
                <a:cs typeface="Arial"/>
                <a:sym typeface="Arial"/>
              </a:rPr>
              <a:t>Tiêu chí đánh giá</a:t>
            </a:r>
            <a:endParaRPr sz="5000">
              <a:solidFill>
                <a:srgbClr val="000000"/>
              </a:solidFill>
              <a:latin typeface="Arial"/>
              <a:ea typeface="Arial"/>
              <a:cs typeface="Arial"/>
              <a:sym typeface="Arial"/>
            </a:endParaRPr>
          </a:p>
        </p:txBody>
      </p:sp>
      <p:sp>
        <p:nvSpPr>
          <p:cNvPr id="223" name="Google Shape;223;p10"/>
          <p:cNvSpPr txBox="1"/>
          <p:nvPr/>
        </p:nvSpPr>
        <p:spPr>
          <a:xfrm>
            <a:off x="831718" y="3319040"/>
            <a:ext cx="7581900" cy="5965929"/>
          </a:xfrm>
          <a:prstGeom prst="rect">
            <a:avLst/>
          </a:prstGeom>
          <a:noFill/>
          <a:ln>
            <a:noFill/>
          </a:ln>
        </p:spPr>
        <p:txBody>
          <a:bodyPr anchorCtr="0" anchor="t" bIns="0" lIns="0" spcFirstLastPara="1" rIns="0" wrap="square" tIns="0">
            <a:spAutoFit/>
          </a:bodyPr>
          <a:lstStyle/>
          <a:p>
            <a:pPr indent="0" lvl="0" marL="0" marR="0" rtl="0" algn="l">
              <a:lnSpc>
                <a:spcPct val="115264"/>
              </a:lnSpc>
              <a:spcBef>
                <a:spcPts val="0"/>
              </a:spcBef>
              <a:spcAft>
                <a:spcPts val="0"/>
              </a:spcAft>
              <a:buNone/>
            </a:pPr>
            <a:r>
              <a:rPr lang="en-US" sz="3400">
                <a:solidFill>
                  <a:srgbClr val="000000"/>
                </a:solidFill>
                <a:latin typeface="Arial"/>
                <a:ea typeface="Arial"/>
                <a:cs typeface="Arial"/>
                <a:sym typeface="Arial"/>
              </a:rPr>
              <a:t>Sử dụng các tiêu chí đánh giá từ confusion matrix như: Accuracy (Acc), Precision (Prec), Recall (Rec), F1-score (F1).</a:t>
            </a:r>
            <a:endParaRPr/>
          </a:p>
          <a:p>
            <a:pPr indent="0" lvl="0" marL="0" marR="0" rtl="0" algn="l">
              <a:lnSpc>
                <a:spcPct val="115264"/>
              </a:lnSpc>
              <a:spcBef>
                <a:spcPts val="0"/>
              </a:spcBef>
              <a:spcAft>
                <a:spcPts val="0"/>
              </a:spcAft>
              <a:buNone/>
            </a:pPr>
            <a:r>
              <a:t/>
            </a:r>
            <a:endParaRPr sz="3400">
              <a:solidFill>
                <a:srgbClr val="000000"/>
              </a:solidFill>
              <a:latin typeface="Arial"/>
              <a:ea typeface="Arial"/>
              <a:cs typeface="Arial"/>
              <a:sym typeface="Arial"/>
            </a:endParaRPr>
          </a:p>
          <a:p>
            <a:pPr indent="0" lvl="0" marL="0" marR="0" rtl="0" algn="l">
              <a:lnSpc>
                <a:spcPct val="115264"/>
              </a:lnSpc>
              <a:spcBef>
                <a:spcPts val="0"/>
              </a:spcBef>
              <a:spcAft>
                <a:spcPts val="0"/>
              </a:spcAft>
              <a:buNone/>
            </a:pPr>
            <a:r>
              <a:rPr lang="en-US" sz="3400">
                <a:solidFill>
                  <a:srgbClr val="000000"/>
                </a:solidFill>
                <a:latin typeface="Arial"/>
                <a:ea typeface="Arial"/>
                <a:cs typeface="Arial"/>
                <a:sym typeface="Arial"/>
              </a:rPr>
              <a:t>Đánh giá dựa trên false negative rate (FNR) and false positive rate (FPR).</a:t>
            </a:r>
            <a:endParaRPr/>
          </a:p>
          <a:p>
            <a:pPr indent="0" lvl="0" marL="0" marR="0" rtl="0" algn="l">
              <a:lnSpc>
                <a:spcPct val="115264"/>
              </a:lnSpc>
              <a:spcBef>
                <a:spcPts val="0"/>
              </a:spcBef>
              <a:spcAft>
                <a:spcPts val="0"/>
              </a:spcAft>
              <a:buNone/>
            </a:pPr>
            <a:r>
              <a:t/>
            </a:r>
            <a:endParaRPr sz="3400">
              <a:solidFill>
                <a:srgbClr val="000000"/>
              </a:solidFill>
              <a:latin typeface="Arial"/>
              <a:ea typeface="Arial"/>
              <a:cs typeface="Arial"/>
              <a:sym typeface="Arial"/>
            </a:endParaRPr>
          </a:p>
          <a:p>
            <a:pPr indent="0" lvl="0" marL="0" marR="0" rtl="0" algn="l">
              <a:lnSpc>
                <a:spcPct val="115264"/>
              </a:lnSpc>
              <a:spcBef>
                <a:spcPts val="0"/>
              </a:spcBef>
              <a:spcAft>
                <a:spcPts val="0"/>
              </a:spcAft>
              <a:buNone/>
            </a:pPr>
            <a:r>
              <a:rPr lang="en-US" sz="3400">
                <a:solidFill>
                  <a:srgbClr val="000000"/>
                </a:solidFill>
                <a:latin typeface="Arial"/>
                <a:ea typeface="Arial"/>
                <a:cs typeface="Arial"/>
                <a:sym typeface="Arial"/>
              </a:rPr>
              <a:t>Để đánh giá cho multiclass classification, các tác giả sử dụng Area Under the Receiver Operating Characteristic Curve (AUC).</a:t>
            </a:r>
            <a:endParaRPr/>
          </a:p>
        </p:txBody>
      </p:sp>
      <p:pic>
        <p:nvPicPr>
          <p:cNvPr id="224" name="Google Shape;224;p10"/>
          <p:cNvPicPr preferRelativeResize="0"/>
          <p:nvPr/>
        </p:nvPicPr>
        <p:blipFill rotWithShape="1">
          <a:blip r:embed="rId4">
            <a:alphaModFix/>
          </a:blip>
          <a:srcRect b="0" l="0" r="0" t="0"/>
          <a:stretch/>
        </p:blipFill>
        <p:spPr>
          <a:xfrm>
            <a:off x="9597651" y="3319040"/>
            <a:ext cx="8343062" cy="1832008"/>
          </a:xfrm>
          <a:prstGeom prst="rect">
            <a:avLst/>
          </a:prstGeom>
          <a:noFill/>
          <a:ln>
            <a:noFill/>
          </a:ln>
        </p:spPr>
      </p:pic>
      <p:pic>
        <p:nvPicPr>
          <p:cNvPr id="225" name="Google Shape;225;p10"/>
          <p:cNvPicPr preferRelativeResize="0"/>
          <p:nvPr/>
        </p:nvPicPr>
        <p:blipFill rotWithShape="1">
          <a:blip r:embed="rId5">
            <a:alphaModFix/>
          </a:blip>
          <a:srcRect b="0" l="0" r="0" t="0"/>
          <a:stretch/>
        </p:blipFill>
        <p:spPr>
          <a:xfrm>
            <a:off x="9597651" y="5210658"/>
            <a:ext cx="8343062" cy="1695447"/>
          </a:xfrm>
          <a:prstGeom prst="rect">
            <a:avLst/>
          </a:prstGeom>
          <a:noFill/>
          <a:ln>
            <a:noFill/>
          </a:ln>
        </p:spPr>
      </p:pic>
      <p:pic>
        <p:nvPicPr>
          <p:cNvPr id="226" name="Google Shape;226;p10"/>
          <p:cNvPicPr preferRelativeResize="0"/>
          <p:nvPr/>
        </p:nvPicPr>
        <p:blipFill rotWithShape="1">
          <a:blip r:embed="rId6">
            <a:alphaModFix/>
          </a:blip>
          <a:srcRect b="0" l="0" r="0" t="0"/>
          <a:stretch/>
        </p:blipFill>
        <p:spPr>
          <a:xfrm>
            <a:off x="9597651" y="7215998"/>
            <a:ext cx="8460798" cy="1190963"/>
          </a:xfrm>
          <a:prstGeom prst="rect">
            <a:avLst/>
          </a:prstGeom>
          <a:noFill/>
          <a:ln>
            <a:noFill/>
          </a:ln>
        </p:spPr>
      </p:pic>
      <p:sp>
        <p:nvSpPr>
          <p:cNvPr id="227" name="Google Shape;227;p10"/>
          <p:cNvSpPr txBox="1"/>
          <p:nvPr/>
        </p:nvSpPr>
        <p:spPr>
          <a:xfrm>
            <a:off x="0" y="9917668"/>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p:nvPr/>
        </p:nvSpPr>
        <p:spPr>
          <a:xfrm rot="5400000">
            <a:off x="8035676" y="17338"/>
            <a:ext cx="10252324" cy="10252324"/>
          </a:xfrm>
          <a:custGeom>
            <a:rect b="b" l="l" r="r" t="t"/>
            <a:pathLst>
              <a:path extrusionOk="0" h="10252324" w="10252324">
                <a:moveTo>
                  <a:pt x="10252324" y="10252324"/>
                </a:moveTo>
                <a:lnTo>
                  <a:pt x="0" y="10252324"/>
                </a:lnTo>
                <a:lnTo>
                  <a:pt x="0" y="0"/>
                </a:lnTo>
                <a:lnTo>
                  <a:pt x="10252324" y="0"/>
                </a:lnTo>
                <a:lnTo>
                  <a:pt x="10252324" y="10252324"/>
                </a:lnTo>
                <a:close/>
              </a:path>
            </a:pathLst>
          </a:custGeom>
          <a:blipFill rotWithShape="1">
            <a:blip r:embed="rId3">
              <a:alphaModFix amt="30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11"/>
          <p:cNvSpPr txBox="1"/>
          <p:nvPr/>
        </p:nvSpPr>
        <p:spPr>
          <a:xfrm>
            <a:off x="2238225" y="252792"/>
            <a:ext cx="14200322" cy="1075103"/>
          </a:xfrm>
          <a:prstGeom prst="rect">
            <a:avLst/>
          </a:prstGeom>
          <a:noFill/>
          <a:ln>
            <a:noFill/>
          </a:ln>
        </p:spPr>
        <p:txBody>
          <a:bodyPr anchorCtr="0" anchor="t" bIns="0" lIns="0" spcFirstLastPara="1" rIns="0" wrap="square" tIns="0">
            <a:spAutoFit/>
          </a:bodyPr>
          <a:lstStyle/>
          <a:p>
            <a:pPr indent="0" lvl="0" marL="0" marR="0" rtl="0" algn="just">
              <a:lnSpc>
                <a:spcPct val="200000"/>
              </a:lnSpc>
              <a:spcBef>
                <a:spcPts val="0"/>
              </a:spcBef>
              <a:spcAft>
                <a:spcPts val="0"/>
              </a:spcAft>
              <a:buNone/>
            </a:pPr>
            <a:r>
              <a:rPr lang="en-US" sz="4871">
                <a:solidFill>
                  <a:srgbClr val="000000"/>
                </a:solidFill>
                <a:latin typeface="Arial"/>
                <a:ea typeface="Arial"/>
                <a:cs typeface="Arial"/>
                <a:sym typeface="Arial"/>
              </a:rPr>
              <a:t>TRIỂN KHAI VÀ DEMO</a:t>
            </a:r>
            <a:endParaRPr/>
          </a:p>
        </p:txBody>
      </p:sp>
      <p:grpSp>
        <p:nvGrpSpPr>
          <p:cNvPr id="234" name="Google Shape;234;p11"/>
          <p:cNvGrpSpPr/>
          <p:nvPr/>
        </p:nvGrpSpPr>
        <p:grpSpPr>
          <a:xfrm>
            <a:off x="374868" y="305742"/>
            <a:ext cx="1153034" cy="1153034"/>
            <a:chOff x="0" y="0"/>
            <a:chExt cx="812800" cy="812800"/>
          </a:xfrm>
        </p:grpSpPr>
        <p:sp>
          <p:nvSpPr>
            <p:cNvPr id="235" name="Google Shape;235;p1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A8F6"/>
            </a:solidFill>
            <a:ln cap="sq" cmpd="sng" w="19050">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1"/>
            <p:cNvSpPr txBox="1"/>
            <p:nvPr/>
          </p:nvSpPr>
          <p:spPr>
            <a:xfrm>
              <a:off x="76200" y="38100"/>
              <a:ext cx="660400" cy="698500"/>
            </a:xfrm>
            <a:prstGeom prst="rect">
              <a:avLst/>
            </a:prstGeom>
            <a:noFill/>
            <a:ln>
              <a:noFill/>
            </a:ln>
          </p:spPr>
          <p:txBody>
            <a:bodyPr anchorCtr="0" anchor="ctr" bIns="53350" lIns="53350" spcFirstLastPara="1" rIns="53350" wrap="square" tIns="5335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7" name="Google Shape;237;p11"/>
          <p:cNvSpPr txBox="1"/>
          <p:nvPr/>
        </p:nvSpPr>
        <p:spPr>
          <a:xfrm>
            <a:off x="831718" y="174034"/>
            <a:ext cx="239334" cy="1054500"/>
          </a:xfrm>
          <a:prstGeom prst="rect">
            <a:avLst/>
          </a:prstGeom>
          <a:noFill/>
          <a:ln>
            <a:noFill/>
          </a:ln>
        </p:spPr>
        <p:txBody>
          <a:bodyPr anchorCtr="0" anchor="t" bIns="0" lIns="0" spcFirstLastPara="1" rIns="0" wrap="square" tIns="0">
            <a:spAutoFit/>
          </a:bodyPr>
          <a:lstStyle/>
          <a:p>
            <a:pPr indent="0" lvl="0" marL="0" marR="0" rtl="0" algn="ctr">
              <a:lnSpc>
                <a:spcPct val="200021"/>
              </a:lnSpc>
              <a:spcBef>
                <a:spcPts val="0"/>
              </a:spcBef>
              <a:spcAft>
                <a:spcPts val="0"/>
              </a:spcAft>
              <a:buNone/>
            </a:pPr>
            <a:r>
              <a:rPr b="1" lang="en-US" sz="4571">
                <a:solidFill>
                  <a:srgbClr val="000000"/>
                </a:solidFill>
                <a:latin typeface="Montserrat"/>
                <a:ea typeface="Montserrat"/>
                <a:cs typeface="Montserrat"/>
                <a:sym typeface="Montserrat"/>
              </a:rPr>
              <a:t>3</a:t>
            </a:r>
            <a:endParaRPr/>
          </a:p>
        </p:txBody>
      </p:sp>
      <p:sp>
        <p:nvSpPr>
          <p:cNvPr id="238" name="Google Shape;238;p11"/>
          <p:cNvSpPr txBox="1"/>
          <p:nvPr/>
        </p:nvSpPr>
        <p:spPr>
          <a:xfrm>
            <a:off x="1562100" y="1423098"/>
            <a:ext cx="7109952" cy="847924"/>
          </a:xfrm>
          <a:prstGeom prst="rect">
            <a:avLst/>
          </a:prstGeom>
          <a:noFill/>
          <a:ln>
            <a:noFill/>
          </a:ln>
        </p:spPr>
        <p:txBody>
          <a:bodyPr anchorCtr="0" anchor="t" bIns="0" lIns="0" spcFirstLastPara="1" rIns="0" wrap="square" tIns="0">
            <a:spAutoFit/>
          </a:bodyPr>
          <a:lstStyle/>
          <a:p>
            <a:pPr indent="0" lvl="0" marL="0" marR="0" rtl="0" algn="l">
              <a:lnSpc>
                <a:spcPct val="146280"/>
              </a:lnSpc>
              <a:spcBef>
                <a:spcPts val="0"/>
              </a:spcBef>
              <a:spcAft>
                <a:spcPts val="0"/>
              </a:spcAft>
              <a:buNone/>
            </a:pPr>
            <a:r>
              <a:rPr lang="en-US" sz="5000">
                <a:solidFill>
                  <a:srgbClr val="000000"/>
                </a:solidFill>
                <a:latin typeface="Arial"/>
                <a:ea typeface="Arial"/>
                <a:cs typeface="Arial"/>
                <a:sym typeface="Arial"/>
              </a:rPr>
              <a:t>Kết quả thực nghiệm</a:t>
            </a:r>
            <a:endParaRPr sz="5000">
              <a:solidFill>
                <a:srgbClr val="000000"/>
              </a:solidFill>
              <a:latin typeface="Arial"/>
              <a:ea typeface="Arial"/>
              <a:cs typeface="Arial"/>
              <a:sym typeface="Arial"/>
            </a:endParaRPr>
          </a:p>
        </p:txBody>
      </p:sp>
      <p:sp>
        <p:nvSpPr>
          <p:cNvPr id="239" name="Google Shape;239;p11"/>
          <p:cNvSpPr txBox="1"/>
          <p:nvPr/>
        </p:nvSpPr>
        <p:spPr>
          <a:xfrm>
            <a:off x="1562100" y="2689687"/>
            <a:ext cx="15310055" cy="3000821"/>
          </a:xfrm>
          <a:prstGeom prst="rect">
            <a:avLst/>
          </a:prstGeom>
          <a:noFill/>
          <a:ln>
            <a:noFill/>
          </a:ln>
        </p:spPr>
        <p:txBody>
          <a:bodyPr anchorCtr="0" anchor="t" bIns="0" lIns="0" spcFirstLastPara="1" rIns="0" wrap="square" tIns="0">
            <a:spAutoFit/>
          </a:bodyPr>
          <a:lstStyle/>
          <a:p>
            <a:pPr indent="0" lvl="0" marL="0" marR="0" rtl="0" algn="l">
              <a:lnSpc>
                <a:spcPct val="115264"/>
              </a:lnSpc>
              <a:spcBef>
                <a:spcPts val="0"/>
              </a:spcBef>
              <a:spcAft>
                <a:spcPts val="0"/>
              </a:spcAft>
              <a:buNone/>
            </a:pPr>
            <a:r>
              <a:rPr lang="en-US" sz="3400">
                <a:solidFill>
                  <a:srgbClr val="000000"/>
                </a:solidFill>
                <a:latin typeface="Arial"/>
                <a:ea typeface="Arial"/>
                <a:cs typeface="Arial"/>
                <a:sym typeface="Arial"/>
              </a:rPr>
              <a:t>DS1-based Evaluation: một phương pháp phân tích dữ liệu được sử dụng để đánh giá hiệu suất của phương pháp APELID trong việc phát hiện xâm nhập. Phương pháp này sử dụng tập dữ liệu DS1 (mở rộng từ tập dữ liệu CSE-CIC-IDS2018 bằng cách sử dụng thuật toán AWGAN để huấn luyện và đánh giá).</a:t>
            </a:r>
            <a:endParaRPr/>
          </a:p>
          <a:p>
            <a:pPr indent="0" lvl="0" marL="0" marR="0" rtl="0" algn="l">
              <a:lnSpc>
                <a:spcPct val="115264"/>
              </a:lnSpc>
              <a:spcBef>
                <a:spcPts val="0"/>
              </a:spcBef>
              <a:spcAft>
                <a:spcPts val="0"/>
              </a:spcAft>
              <a:buNone/>
            </a:pPr>
            <a:r>
              <a:rPr lang="en-US" sz="3400">
                <a:solidFill>
                  <a:srgbClr val="000000"/>
                </a:solidFill>
                <a:latin typeface="Arial"/>
                <a:ea typeface="Arial"/>
                <a:cs typeface="Arial"/>
                <a:sym typeface="Arial"/>
              </a:rPr>
              <a:t>DS2-based Evaluation: tương tự DS1 nhưng tập dữ liệu được tạo ra từ tập NSL-KDD.</a:t>
            </a:r>
            <a:endParaRPr/>
          </a:p>
        </p:txBody>
      </p:sp>
      <p:pic>
        <p:nvPicPr>
          <p:cNvPr id="240" name="Google Shape;240;p11"/>
          <p:cNvPicPr preferRelativeResize="0"/>
          <p:nvPr/>
        </p:nvPicPr>
        <p:blipFill rotWithShape="1">
          <a:blip r:embed="rId4">
            <a:alphaModFix/>
          </a:blip>
          <a:srcRect b="0" l="0" r="0" t="0"/>
          <a:stretch/>
        </p:blipFill>
        <p:spPr>
          <a:xfrm>
            <a:off x="1562100" y="5750745"/>
            <a:ext cx="14970842" cy="3673474"/>
          </a:xfrm>
          <a:prstGeom prst="rect">
            <a:avLst/>
          </a:prstGeom>
          <a:noFill/>
          <a:ln>
            <a:noFill/>
          </a:ln>
        </p:spPr>
      </p:pic>
      <p:sp>
        <p:nvSpPr>
          <p:cNvPr id="241" name="Google Shape;241;p11"/>
          <p:cNvSpPr txBox="1"/>
          <p:nvPr/>
        </p:nvSpPr>
        <p:spPr>
          <a:xfrm>
            <a:off x="0" y="9917668"/>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2"/>
          <p:cNvSpPr/>
          <p:nvPr/>
        </p:nvSpPr>
        <p:spPr>
          <a:xfrm rot="5400000">
            <a:off x="8035676" y="17338"/>
            <a:ext cx="10252324" cy="10252324"/>
          </a:xfrm>
          <a:custGeom>
            <a:rect b="b" l="l" r="r" t="t"/>
            <a:pathLst>
              <a:path extrusionOk="0" h="10252324" w="10252324">
                <a:moveTo>
                  <a:pt x="10252324" y="10252324"/>
                </a:moveTo>
                <a:lnTo>
                  <a:pt x="0" y="10252324"/>
                </a:lnTo>
                <a:lnTo>
                  <a:pt x="0" y="0"/>
                </a:lnTo>
                <a:lnTo>
                  <a:pt x="10252324" y="0"/>
                </a:lnTo>
                <a:lnTo>
                  <a:pt x="10252324" y="10252324"/>
                </a:lnTo>
                <a:close/>
              </a:path>
            </a:pathLst>
          </a:custGeom>
          <a:blipFill rotWithShape="1">
            <a:blip r:embed="rId3">
              <a:alphaModFix amt="30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2"/>
          <p:cNvSpPr txBox="1"/>
          <p:nvPr/>
        </p:nvSpPr>
        <p:spPr>
          <a:xfrm>
            <a:off x="2238225" y="252792"/>
            <a:ext cx="14200322" cy="1075103"/>
          </a:xfrm>
          <a:prstGeom prst="rect">
            <a:avLst/>
          </a:prstGeom>
          <a:noFill/>
          <a:ln>
            <a:noFill/>
          </a:ln>
        </p:spPr>
        <p:txBody>
          <a:bodyPr anchorCtr="0" anchor="t" bIns="0" lIns="0" spcFirstLastPara="1" rIns="0" wrap="square" tIns="0">
            <a:spAutoFit/>
          </a:bodyPr>
          <a:lstStyle/>
          <a:p>
            <a:pPr indent="0" lvl="0" marL="0" marR="0" rtl="0" algn="just">
              <a:lnSpc>
                <a:spcPct val="200000"/>
              </a:lnSpc>
              <a:spcBef>
                <a:spcPts val="0"/>
              </a:spcBef>
              <a:spcAft>
                <a:spcPts val="0"/>
              </a:spcAft>
              <a:buNone/>
            </a:pPr>
            <a:r>
              <a:rPr lang="en-US" sz="4871">
                <a:solidFill>
                  <a:srgbClr val="000000"/>
                </a:solidFill>
                <a:latin typeface="Arial"/>
                <a:ea typeface="Arial"/>
                <a:cs typeface="Arial"/>
                <a:sym typeface="Arial"/>
              </a:rPr>
              <a:t>TRIỂN KHAI VÀ DEMO</a:t>
            </a:r>
            <a:endParaRPr/>
          </a:p>
        </p:txBody>
      </p:sp>
      <p:grpSp>
        <p:nvGrpSpPr>
          <p:cNvPr id="248" name="Google Shape;248;p12"/>
          <p:cNvGrpSpPr/>
          <p:nvPr/>
        </p:nvGrpSpPr>
        <p:grpSpPr>
          <a:xfrm>
            <a:off x="374868" y="305742"/>
            <a:ext cx="1153034" cy="1153034"/>
            <a:chOff x="0" y="0"/>
            <a:chExt cx="812800" cy="812800"/>
          </a:xfrm>
        </p:grpSpPr>
        <p:sp>
          <p:nvSpPr>
            <p:cNvPr id="249" name="Google Shape;249;p1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A8F6"/>
            </a:solidFill>
            <a:ln cap="sq" cmpd="sng" w="19050">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2"/>
            <p:cNvSpPr txBox="1"/>
            <p:nvPr/>
          </p:nvSpPr>
          <p:spPr>
            <a:xfrm>
              <a:off x="76200" y="38100"/>
              <a:ext cx="660400" cy="698500"/>
            </a:xfrm>
            <a:prstGeom prst="rect">
              <a:avLst/>
            </a:prstGeom>
            <a:noFill/>
            <a:ln>
              <a:noFill/>
            </a:ln>
          </p:spPr>
          <p:txBody>
            <a:bodyPr anchorCtr="0" anchor="ctr" bIns="53350" lIns="53350" spcFirstLastPara="1" rIns="53350" wrap="square" tIns="5335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1" name="Google Shape;251;p12"/>
          <p:cNvSpPr txBox="1"/>
          <p:nvPr/>
        </p:nvSpPr>
        <p:spPr>
          <a:xfrm>
            <a:off x="831718" y="174034"/>
            <a:ext cx="239334" cy="1054500"/>
          </a:xfrm>
          <a:prstGeom prst="rect">
            <a:avLst/>
          </a:prstGeom>
          <a:noFill/>
          <a:ln>
            <a:noFill/>
          </a:ln>
        </p:spPr>
        <p:txBody>
          <a:bodyPr anchorCtr="0" anchor="t" bIns="0" lIns="0" spcFirstLastPara="1" rIns="0" wrap="square" tIns="0">
            <a:spAutoFit/>
          </a:bodyPr>
          <a:lstStyle/>
          <a:p>
            <a:pPr indent="0" lvl="0" marL="0" marR="0" rtl="0" algn="ctr">
              <a:lnSpc>
                <a:spcPct val="200021"/>
              </a:lnSpc>
              <a:spcBef>
                <a:spcPts val="0"/>
              </a:spcBef>
              <a:spcAft>
                <a:spcPts val="0"/>
              </a:spcAft>
              <a:buNone/>
            </a:pPr>
            <a:r>
              <a:rPr b="1" lang="en-US" sz="4571">
                <a:solidFill>
                  <a:srgbClr val="000000"/>
                </a:solidFill>
                <a:latin typeface="Montserrat"/>
                <a:ea typeface="Montserrat"/>
                <a:cs typeface="Montserrat"/>
                <a:sym typeface="Montserrat"/>
              </a:rPr>
              <a:t>3</a:t>
            </a:r>
            <a:endParaRPr/>
          </a:p>
        </p:txBody>
      </p:sp>
      <p:sp>
        <p:nvSpPr>
          <p:cNvPr id="252" name="Google Shape;252;p12"/>
          <p:cNvSpPr txBox="1"/>
          <p:nvPr/>
        </p:nvSpPr>
        <p:spPr>
          <a:xfrm>
            <a:off x="1562100" y="1423098"/>
            <a:ext cx="7109952" cy="847924"/>
          </a:xfrm>
          <a:prstGeom prst="rect">
            <a:avLst/>
          </a:prstGeom>
          <a:noFill/>
          <a:ln>
            <a:noFill/>
          </a:ln>
        </p:spPr>
        <p:txBody>
          <a:bodyPr anchorCtr="0" anchor="t" bIns="0" lIns="0" spcFirstLastPara="1" rIns="0" wrap="square" tIns="0">
            <a:spAutoFit/>
          </a:bodyPr>
          <a:lstStyle/>
          <a:p>
            <a:pPr indent="0" lvl="0" marL="0" marR="0" rtl="0" algn="l">
              <a:lnSpc>
                <a:spcPct val="146280"/>
              </a:lnSpc>
              <a:spcBef>
                <a:spcPts val="0"/>
              </a:spcBef>
              <a:spcAft>
                <a:spcPts val="0"/>
              </a:spcAft>
              <a:buNone/>
            </a:pPr>
            <a:r>
              <a:rPr lang="en-US" sz="5000">
                <a:solidFill>
                  <a:srgbClr val="000000"/>
                </a:solidFill>
                <a:latin typeface="Arial"/>
                <a:ea typeface="Arial"/>
                <a:cs typeface="Arial"/>
                <a:sym typeface="Arial"/>
              </a:rPr>
              <a:t>Kết quả thực nghiệm</a:t>
            </a:r>
            <a:endParaRPr sz="5000">
              <a:solidFill>
                <a:srgbClr val="000000"/>
              </a:solidFill>
              <a:latin typeface="Arial"/>
              <a:ea typeface="Arial"/>
              <a:cs typeface="Arial"/>
              <a:sym typeface="Arial"/>
            </a:endParaRPr>
          </a:p>
        </p:txBody>
      </p:sp>
      <p:sp>
        <p:nvSpPr>
          <p:cNvPr id="253" name="Google Shape;253;p12"/>
          <p:cNvSpPr txBox="1"/>
          <p:nvPr/>
        </p:nvSpPr>
        <p:spPr>
          <a:xfrm>
            <a:off x="1562101" y="2689687"/>
            <a:ext cx="7581900" cy="3500958"/>
          </a:xfrm>
          <a:prstGeom prst="rect">
            <a:avLst/>
          </a:prstGeom>
          <a:noFill/>
          <a:ln>
            <a:noFill/>
          </a:ln>
        </p:spPr>
        <p:txBody>
          <a:bodyPr anchorCtr="0" anchor="t" bIns="0" lIns="0" spcFirstLastPara="1" rIns="0" wrap="square" tIns="0">
            <a:spAutoFit/>
          </a:bodyPr>
          <a:lstStyle/>
          <a:p>
            <a:pPr indent="0" lvl="0" marL="0" marR="0" rtl="0" algn="l">
              <a:lnSpc>
                <a:spcPct val="115264"/>
              </a:lnSpc>
              <a:spcBef>
                <a:spcPts val="0"/>
              </a:spcBef>
              <a:spcAft>
                <a:spcPts val="0"/>
              </a:spcAft>
              <a:buNone/>
            </a:pPr>
            <a:r>
              <a:rPr lang="en-US" sz="3400">
                <a:solidFill>
                  <a:srgbClr val="000000"/>
                </a:solidFill>
                <a:latin typeface="Arial"/>
                <a:ea typeface="Arial"/>
                <a:cs typeface="Arial"/>
                <a:sym typeface="Arial"/>
              </a:rPr>
              <a:t>Malware hunting assessment: đánh giá khả năng phát hiện mã độc dựa trên môi trường sandbox. </a:t>
            </a:r>
            <a:endParaRPr/>
          </a:p>
          <a:p>
            <a:pPr indent="0" lvl="0" marL="0" marR="0" rtl="0" algn="l">
              <a:lnSpc>
                <a:spcPct val="115264"/>
              </a:lnSpc>
              <a:spcBef>
                <a:spcPts val="0"/>
              </a:spcBef>
              <a:spcAft>
                <a:spcPts val="0"/>
              </a:spcAft>
              <a:buNone/>
            </a:pPr>
            <a:r>
              <a:rPr lang="en-US" sz="3400">
                <a:solidFill>
                  <a:srgbClr val="000000"/>
                </a:solidFill>
                <a:latin typeface="Arial"/>
                <a:ea typeface="Arial"/>
                <a:cs typeface="Arial"/>
                <a:sym typeface="Arial"/>
              </a:rPr>
              <a:t>Dataset về mã độc được lấy trong các nguồn công khai như </a:t>
            </a:r>
            <a:r>
              <a:rPr lang="en-US" sz="3400" u="sng">
                <a:solidFill>
                  <a:srgbClr val="538CD5"/>
                </a:solidFill>
                <a:latin typeface="Arial"/>
                <a:ea typeface="Arial"/>
                <a:cs typeface="Arial"/>
                <a:sym typeface="Arial"/>
              </a:rPr>
              <a:t>https://bazaar.abuse.ch/</a:t>
            </a:r>
            <a:r>
              <a:rPr lang="en-US" sz="3400">
                <a:solidFill>
                  <a:srgbClr val="538CD5"/>
                </a:solidFill>
                <a:latin typeface="Arial"/>
                <a:ea typeface="Arial"/>
                <a:cs typeface="Arial"/>
                <a:sym typeface="Arial"/>
              </a:rPr>
              <a:t> </a:t>
            </a:r>
            <a:r>
              <a:rPr lang="en-US" sz="3400">
                <a:solidFill>
                  <a:srgbClr val="000000"/>
                </a:solidFill>
                <a:latin typeface="Arial"/>
                <a:ea typeface="Arial"/>
                <a:cs typeface="Arial"/>
                <a:sym typeface="Arial"/>
              </a:rPr>
              <a:t>và </a:t>
            </a:r>
            <a:r>
              <a:rPr lang="en-US" sz="3400" u="sng">
                <a:solidFill>
                  <a:srgbClr val="538CD5"/>
                </a:solidFill>
                <a:latin typeface="Arial"/>
                <a:ea typeface="Arial"/>
                <a:cs typeface="Arial"/>
                <a:sym typeface="Arial"/>
              </a:rPr>
              <a:t>https://virustotal.com/</a:t>
            </a:r>
            <a:endParaRPr sz="3400" u="sng">
              <a:solidFill>
                <a:srgbClr val="538CD5"/>
              </a:solidFill>
              <a:latin typeface="Arial"/>
              <a:ea typeface="Arial"/>
              <a:cs typeface="Arial"/>
              <a:sym typeface="Arial"/>
            </a:endParaRPr>
          </a:p>
        </p:txBody>
      </p:sp>
      <p:pic>
        <p:nvPicPr>
          <p:cNvPr id="254" name="Google Shape;254;p12"/>
          <p:cNvPicPr preferRelativeResize="0"/>
          <p:nvPr/>
        </p:nvPicPr>
        <p:blipFill rotWithShape="1">
          <a:blip r:embed="rId4">
            <a:alphaModFix/>
          </a:blip>
          <a:srcRect b="0" l="0" r="0" t="0"/>
          <a:stretch/>
        </p:blipFill>
        <p:spPr>
          <a:xfrm>
            <a:off x="9291484" y="2452421"/>
            <a:ext cx="7979103" cy="6382431"/>
          </a:xfrm>
          <a:prstGeom prst="rect">
            <a:avLst/>
          </a:prstGeom>
          <a:noFill/>
          <a:ln>
            <a:noFill/>
          </a:ln>
        </p:spPr>
      </p:pic>
      <p:sp>
        <p:nvSpPr>
          <p:cNvPr id="255" name="Google Shape;255;p12"/>
          <p:cNvSpPr txBox="1"/>
          <p:nvPr/>
        </p:nvSpPr>
        <p:spPr>
          <a:xfrm>
            <a:off x="-8030" y="9917668"/>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3"/>
          <p:cNvSpPr/>
          <p:nvPr/>
        </p:nvSpPr>
        <p:spPr>
          <a:xfrm rot="5400000">
            <a:off x="8035676" y="17338"/>
            <a:ext cx="10252324" cy="10252324"/>
          </a:xfrm>
          <a:custGeom>
            <a:rect b="b" l="l" r="r" t="t"/>
            <a:pathLst>
              <a:path extrusionOk="0" h="10252324" w="10252324">
                <a:moveTo>
                  <a:pt x="10252324" y="10252324"/>
                </a:moveTo>
                <a:lnTo>
                  <a:pt x="0" y="10252324"/>
                </a:lnTo>
                <a:lnTo>
                  <a:pt x="0" y="0"/>
                </a:lnTo>
                <a:lnTo>
                  <a:pt x="10252324" y="0"/>
                </a:lnTo>
                <a:lnTo>
                  <a:pt x="10252324" y="10252324"/>
                </a:lnTo>
                <a:close/>
              </a:path>
            </a:pathLst>
          </a:custGeom>
          <a:blipFill rotWithShape="1">
            <a:blip r:embed="rId3">
              <a:alphaModFix amt="30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3"/>
          <p:cNvSpPr txBox="1"/>
          <p:nvPr/>
        </p:nvSpPr>
        <p:spPr>
          <a:xfrm>
            <a:off x="2238225" y="252792"/>
            <a:ext cx="14200322" cy="1075103"/>
          </a:xfrm>
          <a:prstGeom prst="rect">
            <a:avLst/>
          </a:prstGeom>
          <a:noFill/>
          <a:ln>
            <a:noFill/>
          </a:ln>
        </p:spPr>
        <p:txBody>
          <a:bodyPr anchorCtr="0" anchor="t" bIns="0" lIns="0" spcFirstLastPara="1" rIns="0" wrap="square" tIns="0">
            <a:spAutoFit/>
          </a:bodyPr>
          <a:lstStyle/>
          <a:p>
            <a:pPr indent="0" lvl="0" marL="0" marR="0" rtl="0" algn="just">
              <a:lnSpc>
                <a:spcPct val="200000"/>
              </a:lnSpc>
              <a:spcBef>
                <a:spcPts val="0"/>
              </a:spcBef>
              <a:spcAft>
                <a:spcPts val="0"/>
              </a:spcAft>
              <a:buNone/>
            </a:pPr>
            <a:r>
              <a:rPr lang="en-US" sz="4871">
                <a:solidFill>
                  <a:srgbClr val="000000"/>
                </a:solidFill>
                <a:latin typeface="Arial"/>
                <a:ea typeface="Arial"/>
                <a:cs typeface="Arial"/>
                <a:sym typeface="Arial"/>
              </a:rPr>
              <a:t>TRIỂN KHAI VÀ DEMO</a:t>
            </a:r>
            <a:endParaRPr/>
          </a:p>
        </p:txBody>
      </p:sp>
      <p:grpSp>
        <p:nvGrpSpPr>
          <p:cNvPr id="262" name="Google Shape;262;p13"/>
          <p:cNvGrpSpPr/>
          <p:nvPr/>
        </p:nvGrpSpPr>
        <p:grpSpPr>
          <a:xfrm>
            <a:off x="374868" y="305742"/>
            <a:ext cx="1153034" cy="1153034"/>
            <a:chOff x="0" y="0"/>
            <a:chExt cx="812800" cy="812800"/>
          </a:xfrm>
        </p:grpSpPr>
        <p:sp>
          <p:nvSpPr>
            <p:cNvPr id="263" name="Google Shape;263;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A8F6"/>
            </a:solidFill>
            <a:ln cap="sq" cmpd="sng" w="19050">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3"/>
            <p:cNvSpPr txBox="1"/>
            <p:nvPr/>
          </p:nvSpPr>
          <p:spPr>
            <a:xfrm>
              <a:off x="76200" y="38100"/>
              <a:ext cx="660400" cy="698500"/>
            </a:xfrm>
            <a:prstGeom prst="rect">
              <a:avLst/>
            </a:prstGeom>
            <a:noFill/>
            <a:ln>
              <a:noFill/>
            </a:ln>
          </p:spPr>
          <p:txBody>
            <a:bodyPr anchorCtr="0" anchor="ctr" bIns="53350" lIns="53350" spcFirstLastPara="1" rIns="53350" wrap="square" tIns="5335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5" name="Google Shape;265;p13"/>
          <p:cNvSpPr txBox="1"/>
          <p:nvPr/>
        </p:nvSpPr>
        <p:spPr>
          <a:xfrm>
            <a:off x="831718" y="174034"/>
            <a:ext cx="239334" cy="1054500"/>
          </a:xfrm>
          <a:prstGeom prst="rect">
            <a:avLst/>
          </a:prstGeom>
          <a:noFill/>
          <a:ln>
            <a:noFill/>
          </a:ln>
        </p:spPr>
        <p:txBody>
          <a:bodyPr anchorCtr="0" anchor="t" bIns="0" lIns="0" spcFirstLastPara="1" rIns="0" wrap="square" tIns="0">
            <a:spAutoFit/>
          </a:bodyPr>
          <a:lstStyle/>
          <a:p>
            <a:pPr indent="0" lvl="0" marL="0" marR="0" rtl="0" algn="ctr">
              <a:lnSpc>
                <a:spcPct val="200021"/>
              </a:lnSpc>
              <a:spcBef>
                <a:spcPts val="0"/>
              </a:spcBef>
              <a:spcAft>
                <a:spcPts val="0"/>
              </a:spcAft>
              <a:buNone/>
            </a:pPr>
            <a:r>
              <a:rPr b="1" lang="en-US" sz="4571">
                <a:solidFill>
                  <a:srgbClr val="000000"/>
                </a:solidFill>
                <a:latin typeface="Montserrat"/>
                <a:ea typeface="Montserrat"/>
                <a:cs typeface="Montserrat"/>
                <a:sym typeface="Montserrat"/>
              </a:rPr>
              <a:t>3</a:t>
            </a:r>
            <a:endParaRPr/>
          </a:p>
        </p:txBody>
      </p:sp>
      <p:sp>
        <p:nvSpPr>
          <p:cNvPr id="266" name="Google Shape;266;p13"/>
          <p:cNvSpPr txBox="1"/>
          <p:nvPr/>
        </p:nvSpPr>
        <p:spPr>
          <a:xfrm>
            <a:off x="947839" y="2116939"/>
            <a:ext cx="16392322" cy="533608"/>
          </a:xfrm>
          <a:prstGeom prst="rect">
            <a:avLst/>
          </a:prstGeom>
          <a:noFill/>
          <a:ln>
            <a:noFill/>
          </a:ln>
        </p:spPr>
        <p:txBody>
          <a:bodyPr anchorCtr="0" anchor="t" bIns="0" lIns="0" spcFirstLastPara="1" rIns="0" wrap="square" tIns="0">
            <a:spAutoFit/>
          </a:bodyPr>
          <a:lstStyle/>
          <a:p>
            <a:pPr indent="0" lvl="0" marL="0" marR="0" rtl="0" algn="l">
              <a:lnSpc>
                <a:spcPct val="131764"/>
              </a:lnSpc>
              <a:spcBef>
                <a:spcPts val="0"/>
              </a:spcBef>
              <a:spcAft>
                <a:spcPts val="0"/>
              </a:spcAft>
              <a:buNone/>
            </a:pPr>
            <a:r>
              <a:rPr b="1" lang="en-US" sz="3400">
                <a:solidFill>
                  <a:schemeClr val="dk1"/>
                </a:solidFill>
                <a:latin typeface="Times New Roman"/>
                <a:ea typeface="Times New Roman"/>
                <a:cs typeface="Times New Roman"/>
                <a:sym typeface="Times New Roman"/>
              </a:rPr>
              <a:t>Link demo (CSE-CIC-IDS2018 và NSL-KDD): </a:t>
            </a:r>
            <a:r>
              <a:rPr b="0" i="0" lang="en-US" sz="3400" u="sng" strike="noStrike">
                <a:solidFill>
                  <a:srgbClr val="1155CC"/>
                </a:solidFill>
                <a:latin typeface="Times New Roman"/>
                <a:ea typeface="Times New Roman"/>
                <a:cs typeface="Times New Roman"/>
                <a:sym typeface="Times New Roman"/>
                <a:hlinkClick r:id="rId4">
                  <a:extLst>
                    <a:ext uri="{A12FA001-AC4F-418D-AE19-62706E023703}">
                      <ahyp:hlinkClr val="tx"/>
                    </a:ext>
                  </a:extLst>
                </a:hlinkClick>
              </a:rPr>
              <a:t>Tại đây</a:t>
            </a:r>
            <a:endParaRPr sz="3400">
              <a:solidFill>
                <a:schemeClr val="dk1"/>
              </a:solidFill>
              <a:latin typeface="Times New Roman"/>
              <a:ea typeface="Times New Roman"/>
              <a:cs typeface="Times New Roman"/>
              <a:sym typeface="Times New Roman"/>
            </a:endParaRPr>
          </a:p>
        </p:txBody>
      </p:sp>
      <p:sp>
        <p:nvSpPr>
          <p:cNvPr id="267" name="Google Shape;267;p13"/>
          <p:cNvSpPr txBox="1"/>
          <p:nvPr/>
        </p:nvSpPr>
        <p:spPr>
          <a:xfrm>
            <a:off x="0" y="9917668"/>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a:t>
            </a:r>
            <a:endParaRPr/>
          </a:p>
        </p:txBody>
      </p:sp>
      <p:sp>
        <p:nvSpPr>
          <p:cNvPr id="268" name="Google Shape;268;p13"/>
          <p:cNvSpPr txBox="1"/>
          <p:nvPr/>
        </p:nvSpPr>
        <p:spPr>
          <a:xfrm>
            <a:off x="947839" y="3507589"/>
            <a:ext cx="16392322" cy="533608"/>
          </a:xfrm>
          <a:prstGeom prst="rect">
            <a:avLst/>
          </a:prstGeom>
          <a:noFill/>
          <a:ln>
            <a:noFill/>
          </a:ln>
        </p:spPr>
        <p:txBody>
          <a:bodyPr anchorCtr="0" anchor="t" bIns="0" lIns="0" spcFirstLastPara="1" rIns="0" wrap="square" tIns="0">
            <a:spAutoFit/>
          </a:bodyPr>
          <a:lstStyle/>
          <a:p>
            <a:pPr indent="0" lvl="0" marL="0" marR="0" rtl="0" algn="l">
              <a:lnSpc>
                <a:spcPct val="131764"/>
              </a:lnSpc>
              <a:spcBef>
                <a:spcPts val="0"/>
              </a:spcBef>
              <a:spcAft>
                <a:spcPts val="0"/>
              </a:spcAft>
              <a:buNone/>
            </a:pPr>
            <a:r>
              <a:rPr i="1" lang="en-US" sz="3400">
                <a:solidFill>
                  <a:srgbClr val="000000"/>
                </a:solidFill>
                <a:latin typeface="Times New Roman"/>
                <a:ea typeface="Times New Roman"/>
                <a:cs typeface="Times New Roman"/>
                <a:sym typeface="Times New Roman"/>
              </a:rPr>
              <a:t>Ghi chú: Kết quả thực nghiệm sau khi demo.</a:t>
            </a:r>
            <a:endParaRPr i="1" sz="34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4"/>
          <p:cNvSpPr/>
          <p:nvPr/>
        </p:nvSpPr>
        <p:spPr>
          <a:xfrm rot="5400000">
            <a:off x="8180735" y="0"/>
            <a:ext cx="10252324" cy="10252324"/>
          </a:xfrm>
          <a:custGeom>
            <a:rect b="b" l="l" r="r" t="t"/>
            <a:pathLst>
              <a:path extrusionOk="0" h="10252324" w="10252324">
                <a:moveTo>
                  <a:pt x="10252324" y="10252324"/>
                </a:moveTo>
                <a:lnTo>
                  <a:pt x="0" y="10252324"/>
                </a:lnTo>
                <a:lnTo>
                  <a:pt x="0" y="0"/>
                </a:lnTo>
                <a:lnTo>
                  <a:pt x="10252324" y="0"/>
                </a:lnTo>
                <a:lnTo>
                  <a:pt x="10252324" y="10252324"/>
                </a:lnTo>
                <a:close/>
              </a:path>
            </a:pathLst>
          </a:custGeom>
          <a:blipFill rotWithShape="1">
            <a:blip r:embed="rId3">
              <a:alphaModFix amt="30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4"/>
          <p:cNvSpPr txBox="1"/>
          <p:nvPr/>
        </p:nvSpPr>
        <p:spPr>
          <a:xfrm>
            <a:off x="2238225" y="252792"/>
            <a:ext cx="14200322" cy="1075103"/>
          </a:xfrm>
          <a:prstGeom prst="rect">
            <a:avLst/>
          </a:prstGeom>
          <a:noFill/>
          <a:ln>
            <a:noFill/>
          </a:ln>
        </p:spPr>
        <p:txBody>
          <a:bodyPr anchorCtr="0" anchor="t" bIns="0" lIns="0" spcFirstLastPara="1" rIns="0" wrap="square" tIns="0">
            <a:spAutoFit/>
          </a:bodyPr>
          <a:lstStyle/>
          <a:p>
            <a:pPr indent="0" lvl="0" marL="0" marR="0" rtl="0" algn="just">
              <a:lnSpc>
                <a:spcPct val="200000"/>
              </a:lnSpc>
              <a:spcBef>
                <a:spcPts val="0"/>
              </a:spcBef>
              <a:spcAft>
                <a:spcPts val="0"/>
              </a:spcAft>
              <a:buNone/>
            </a:pPr>
            <a:r>
              <a:rPr lang="en-US" sz="4871">
                <a:solidFill>
                  <a:srgbClr val="000000"/>
                </a:solidFill>
                <a:latin typeface="Arial"/>
                <a:ea typeface="Arial"/>
                <a:cs typeface="Arial"/>
                <a:sym typeface="Arial"/>
              </a:rPr>
              <a:t>KẾT LUẬN VÀ HƯỚNG PHÁT TRIỂN</a:t>
            </a:r>
            <a:endParaRPr/>
          </a:p>
        </p:txBody>
      </p:sp>
      <p:grpSp>
        <p:nvGrpSpPr>
          <p:cNvPr id="275" name="Google Shape;275;p14"/>
          <p:cNvGrpSpPr/>
          <p:nvPr/>
        </p:nvGrpSpPr>
        <p:grpSpPr>
          <a:xfrm>
            <a:off x="374868" y="305742"/>
            <a:ext cx="1153034" cy="1153034"/>
            <a:chOff x="0" y="0"/>
            <a:chExt cx="812800" cy="812800"/>
          </a:xfrm>
        </p:grpSpPr>
        <p:sp>
          <p:nvSpPr>
            <p:cNvPr id="276" name="Google Shape;276;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A8F6"/>
            </a:solidFill>
            <a:ln cap="sq" cmpd="sng" w="19050">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4"/>
            <p:cNvSpPr txBox="1"/>
            <p:nvPr/>
          </p:nvSpPr>
          <p:spPr>
            <a:xfrm>
              <a:off x="76200" y="38100"/>
              <a:ext cx="660400" cy="698500"/>
            </a:xfrm>
            <a:prstGeom prst="rect">
              <a:avLst/>
            </a:prstGeom>
            <a:noFill/>
            <a:ln>
              <a:noFill/>
            </a:ln>
          </p:spPr>
          <p:txBody>
            <a:bodyPr anchorCtr="0" anchor="ctr" bIns="53350" lIns="53350" spcFirstLastPara="1" rIns="53350" wrap="square" tIns="5335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8" name="Google Shape;278;p14"/>
          <p:cNvSpPr txBox="1"/>
          <p:nvPr/>
        </p:nvSpPr>
        <p:spPr>
          <a:xfrm>
            <a:off x="831718" y="174034"/>
            <a:ext cx="239334" cy="1054500"/>
          </a:xfrm>
          <a:prstGeom prst="rect">
            <a:avLst/>
          </a:prstGeom>
          <a:noFill/>
          <a:ln>
            <a:noFill/>
          </a:ln>
        </p:spPr>
        <p:txBody>
          <a:bodyPr anchorCtr="0" anchor="t" bIns="0" lIns="0" spcFirstLastPara="1" rIns="0" wrap="square" tIns="0">
            <a:spAutoFit/>
          </a:bodyPr>
          <a:lstStyle/>
          <a:p>
            <a:pPr indent="0" lvl="0" marL="0" marR="0" rtl="0" algn="ctr">
              <a:lnSpc>
                <a:spcPct val="200021"/>
              </a:lnSpc>
              <a:spcBef>
                <a:spcPts val="0"/>
              </a:spcBef>
              <a:spcAft>
                <a:spcPts val="0"/>
              </a:spcAft>
              <a:buNone/>
            </a:pPr>
            <a:r>
              <a:rPr b="1" lang="en-US" sz="4571">
                <a:solidFill>
                  <a:srgbClr val="000000"/>
                </a:solidFill>
                <a:latin typeface="Montserrat"/>
                <a:ea typeface="Montserrat"/>
                <a:cs typeface="Montserrat"/>
                <a:sym typeface="Montserrat"/>
              </a:rPr>
              <a:t>4</a:t>
            </a:r>
            <a:endParaRPr/>
          </a:p>
        </p:txBody>
      </p:sp>
      <p:sp>
        <p:nvSpPr>
          <p:cNvPr id="279" name="Google Shape;279;p14"/>
          <p:cNvSpPr txBox="1"/>
          <p:nvPr/>
        </p:nvSpPr>
        <p:spPr>
          <a:xfrm>
            <a:off x="951385" y="1808583"/>
            <a:ext cx="16392322" cy="3990195"/>
          </a:xfrm>
          <a:prstGeom prst="rect">
            <a:avLst/>
          </a:prstGeom>
          <a:noFill/>
          <a:ln>
            <a:noFill/>
          </a:ln>
        </p:spPr>
        <p:txBody>
          <a:bodyPr anchorCtr="0" anchor="t" bIns="0" lIns="0" spcFirstLastPara="1" rIns="0" wrap="square" tIns="0">
            <a:spAutoFit/>
          </a:bodyPr>
          <a:lstStyle/>
          <a:p>
            <a:pPr indent="0" lvl="0" marL="0" marR="0" rtl="0" algn="l">
              <a:lnSpc>
                <a:spcPct val="131764"/>
              </a:lnSpc>
              <a:spcBef>
                <a:spcPts val="0"/>
              </a:spcBef>
              <a:spcAft>
                <a:spcPts val="0"/>
              </a:spcAft>
              <a:buNone/>
            </a:pPr>
            <a:r>
              <a:rPr b="1" lang="en-US" sz="3400">
                <a:solidFill>
                  <a:schemeClr val="dk1"/>
                </a:solidFill>
                <a:latin typeface="Times New Roman"/>
                <a:ea typeface="Times New Roman"/>
                <a:cs typeface="Times New Roman"/>
                <a:sym typeface="Times New Roman"/>
              </a:rPr>
              <a:t>Kết luận: </a:t>
            </a:r>
            <a:r>
              <a:rPr lang="en-US" sz="3400">
                <a:solidFill>
                  <a:schemeClr val="dk1"/>
                </a:solidFill>
                <a:latin typeface="Times New Roman"/>
                <a:ea typeface="Times New Roman"/>
                <a:cs typeface="Times New Roman"/>
                <a:sym typeface="Times New Roman"/>
              </a:rPr>
              <a:t>Hiện thực một mô hình phát hiện tấn công mạng sử dụng WGAN và K-Means để cân bằng dữ liệu cho 2 bộ dataset là NSL-KDD và CSE-CICIDS2018. Sau đó, sử dụng Parallel Ensemble Learning kết hợp nhiều mô hình (XBG, CBT, BME, GBM, DNN) để tăng hiệu suất cho các dự đoán. Kết quả, NSL-KDD đạt hiệu suất khoảng 73%, trong khi CSE-CICIDS2018 đạt kết quả rất tốt với tỉ lệ 99%. Ngoài ra, nhóm em còn sử dụng Cuckoo Sanbox để phát hiện mã độc trong mạng.</a:t>
            </a:r>
            <a:endParaRPr/>
          </a:p>
          <a:p>
            <a:pPr indent="0" lvl="0" marL="0" marR="0" rtl="0" algn="l">
              <a:lnSpc>
                <a:spcPct val="131764"/>
              </a:lnSpc>
              <a:spcBef>
                <a:spcPts val="0"/>
              </a:spcBef>
              <a:spcAft>
                <a:spcPts val="0"/>
              </a:spcAft>
              <a:buNone/>
            </a:pPr>
            <a:r>
              <a:t/>
            </a:r>
            <a:endParaRPr sz="3400">
              <a:solidFill>
                <a:schemeClr val="dk1"/>
              </a:solidFill>
              <a:latin typeface="Times New Roman"/>
              <a:ea typeface="Times New Roman"/>
              <a:cs typeface="Times New Roman"/>
              <a:sym typeface="Times New Roman"/>
            </a:endParaRPr>
          </a:p>
        </p:txBody>
      </p:sp>
      <p:sp>
        <p:nvSpPr>
          <p:cNvPr id="280" name="Google Shape;280;p14"/>
          <p:cNvSpPr txBox="1"/>
          <p:nvPr/>
        </p:nvSpPr>
        <p:spPr>
          <a:xfrm>
            <a:off x="951385" y="5594925"/>
            <a:ext cx="16392322" cy="2264851"/>
          </a:xfrm>
          <a:prstGeom prst="rect">
            <a:avLst/>
          </a:prstGeom>
          <a:noFill/>
          <a:ln>
            <a:noFill/>
          </a:ln>
        </p:spPr>
        <p:txBody>
          <a:bodyPr anchorCtr="0" anchor="t" bIns="0" lIns="0" spcFirstLastPara="1" rIns="0" wrap="square" tIns="0">
            <a:spAutoFit/>
          </a:bodyPr>
          <a:lstStyle/>
          <a:p>
            <a:pPr indent="0" lvl="0" marL="0" marR="0" rtl="0" algn="l">
              <a:lnSpc>
                <a:spcPct val="131764"/>
              </a:lnSpc>
              <a:spcBef>
                <a:spcPts val="0"/>
              </a:spcBef>
              <a:spcAft>
                <a:spcPts val="0"/>
              </a:spcAft>
              <a:buNone/>
            </a:pPr>
            <a:r>
              <a:rPr b="1" lang="en-US" sz="3400">
                <a:solidFill>
                  <a:schemeClr val="dk1"/>
                </a:solidFill>
                <a:latin typeface="Times New Roman"/>
                <a:ea typeface="Times New Roman"/>
                <a:cs typeface="Times New Roman"/>
                <a:sym typeface="Times New Roman"/>
              </a:rPr>
              <a:t>Hướng phát triển: </a:t>
            </a:r>
            <a:r>
              <a:rPr lang="en-US" sz="3400">
                <a:solidFill>
                  <a:schemeClr val="dk1"/>
                </a:solidFill>
                <a:latin typeface="Times New Roman"/>
                <a:ea typeface="Times New Roman"/>
                <a:cs typeface="Times New Roman"/>
                <a:sym typeface="Times New Roman"/>
              </a:rPr>
              <a:t>Hiện thực trên nhiều mô hình hơn để so sánh, đánh giá hiệu suất của các mô hình khác nhau dựa trên Ensemble Learning, cũng như điều chỉnh các siêu tham số, tỉ lệ đóng góp của các mô hình trong Ensemble Learning để đánh giá lại hiệu suất và chọn các siêu tham số tối ưu.</a:t>
            </a:r>
            <a:endParaRPr sz="3400">
              <a:solidFill>
                <a:schemeClr val="dk1"/>
              </a:solidFill>
              <a:latin typeface="Times New Roman"/>
              <a:ea typeface="Times New Roman"/>
              <a:cs typeface="Times New Roman"/>
              <a:sym typeface="Times New Roman"/>
            </a:endParaRPr>
          </a:p>
        </p:txBody>
      </p:sp>
      <p:sp>
        <p:nvSpPr>
          <p:cNvPr id="281" name="Google Shape;281;p14"/>
          <p:cNvSpPr txBox="1"/>
          <p:nvPr/>
        </p:nvSpPr>
        <p:spPr>
          <a:xfrm>
            <a:off x="0" y="9917668"/>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5"/>
          <p:cNvSpPr/>
          <p:nvPr/>
        </p:nvSpPr>
        <p:spPr>
          <a:xfrm rot="5400000">
            <a:off x="8035676" y="17338"/>
            <a:ext cx="10252324" cy="10252324"/>
          </a:xfrm>
          <a:custGeom>
            <a:rect b="b" l="l" r="r" t="t"/>
            <a:pathLst>
              <a:path extrusionOk="0" h="10252324" w="10252324">
                <a:moveTo>
                  <a:pt x="10252324" y="10252324"/>
                </a:moveTo>
                <a:lnTo>
                  <a:pt x="0" y="10252324"/>
                </a:lnTo>
                <a:lnTo>
                  <a:pt x="0" y="0"/>
                </a:lnTo>
                <a:lnTo>
                  <a:pt x="10252324" y="0"/>
                </a:lnTo>
                <a:lnTo>
                  <a:pt x="10252324" y="10252324"/>
                </a:lnTo>
                <a:close/>
              </a:path>
            </a:pathLst>
          </a:custGeom>
          <a:blipFill rotWithShape="1">
            <a:blip r:embed="rId3">
              <a:alphaModFix amt="30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5"/>
          <p:cNvSpPr txBox="1"/>
          <p:nvPr/>
        </p:nvSpPr>
        <p:spPr>
          <a:xfrm>
            <a:off x="2238225" y="252792"/>
            <a:ext cx="14200322" cy="1075103"/>
          </a:xfrm>
          <a:prstGeom prst="rect">
            <a:avLst/>
          </a:prstGeom>
          <a:noFill/>
          <a:ln>
            <a:noFill/>
          </a:ln>
        </p:spPr>
        <p:txBody>
          <a:bodyPr anchorCtr="0" anchor="t" bIns="0" lIns="0" spcFirstLastPara="1" rIns="0" wrap="square" tIns="0">
            <a:spAutoFit/>
          </a:bodyPr>
          <a:lstStyle/>
          <a:p>
            <a:pPr indent="0" lvl="0" marL="0" marR="0" rtl="0" algn="ctr">
              <a:lnSpc>
                <a:spcPct val="200000"/>
              </a:lnSpc>
              <a:spcBef>
                <a:spcPts val="0"/>
              </a:spcBef>
              <a:spcAft>
                <a:spcPts val="0"/>
              </a:spcAft>
              <a:buNone/>
            </a:pPr>
            <a:r>
              <a:rPr lang="en-US" sz="4871">
                <a:solidFill>
                  <a:srgbClr val="000000"/>
                </a:solidFill>
                <a:latin typeface="Arial"/>
                <a:ea typeface="Arial"/>
                <a:cs typeface="Arial"/>
                <a:sym typeface="Arial"/>
              </a:rPr>
              <a:t>TÀI LIỆU THAM KHẢO</a:t>
            </a:r>
            <a:endParaRPr/>
          </a:p>
        </p:txBody>
      </p:sp>
      <p:sp>
        <p:nvSpPr>
          <p:cNvPr id="288" name="Google Shape;288;p15"/>
          <p:cNvSpPr txBox="1"/>
          <p:nvPr/>
        </p:nvSpPr>
        <p:spPr>
          <a:xfrm>
            <a:off x="947839" y="2004221"/>
            <a:ext cx="16392322" cy="1120691"/>
          </a:xfrm>
          <a:prstGeom prst="rect">
            <a:avLst/>
          </a:prstGeom>
          <a:noFill/>
          <a:ln>
            <a:noFill/>
          </a:ln>
        </p:spPr>
        <p:txBody>
          <a:bodyPr anchorCtr="0" anchor="t" bIns="0" lIns="0" spcFirstLastPara="1" rIns="0" wrap="square" tIns="0">
            <a:spAutoFit/>
          </a:bodyPr>
          <a:lstStyle/>
          <a:p>
            <a:pPr indent="0" lvl="0" marL="0" marR="0" rtl="0" algn="l">
              <a:lnSpc>
                <a:spcPct val="112000"/>
              </a:lnSpc>
              <a:spcBef>
                <a:spcPts val="0"/>
              </a:spcBef>
              <a:spcAft>
                <a:spcPts val="0"/>
              </a:spcAft>
              <a:buNone/>
            </a:pPr>
            <a:r>
              <a:rPr b="1" lang="en-US" sz="4000">
                <a:solidFill>
                  <a:schemeClr val="dk1"/>
                </a:solidFill>
                <a:latin typeface="Times New Roman"/>
                <a:ea typeface="Times New Roman"/>
                <a:cs typeface="Times New Roman"/>
                <a:sym typeface="Times New Roman"/>
              </a:rPr>
              <a:t>Bài báo tham khảo chính</a:t>
            </a:r>
            <a:r>
              <a:rPr lang="en-US" sz="4000">
                <a:solidFill>
                  <a:schemeClr val="dk1"/>
                </a:solidFill>
                <a:latin typeface="Times New Roman"/>
                <a:ea typeface="Times New Roman"/>
                <a:cs typeface="Times New Roman"/>
                <a:sym typeface="Times New Roman"/>
              </a:rPr>
              <a:t>:</a:t>
            </a:r>
            <a:r>
              <a:rPr lang="en-US" sz="3400">
                <a:solidFill>
                  <a:schemeClr val="dk1"/>
                </a:solidFill>
                <a:latin typeface="Times New Roman"/>
                <a:ea typeface="Times New Roman"/>
                <a:cs typeface="Times New Roman"/>
                <a:sym typeface="Times New Roman"/>
              </a:rPr>
              <a:t> https://www.sciencedirect.com/science/article/abs/pii/S0167404823004777</a:t>
            </a:r>
            <a:endParaRPr sz="3400">
              <a:solidFill>
                <a:schemeClr val="dk1"/>
              </a:solidFill>
              <a:latin typeface="Times New Roman"/>
              <a:ea typeface="Times New Roman"/>
              <a:cs typeface="Times New Roman"/>
              <a:sym typeface="Times New Roman"/>
            </a:endParaRPr>
          </a:p>
        </p:txBody>
      </p:sp>
      <p:sp>
        <p:nvSpPr>
          <p:cNvPr id="289" name="Google Shape;289;p15"/>
          <p:cNvSpPr txBox="1"/>
          <p:nvPr/>
        </p:nvSpPr>
        <p:spPr>
          <a:xfrm>
            <a:off x="947839" y="3454902"/>
            <a:ext cx="16392322" cy="1124988"/>
          </a:xfrm>
          <a:prstGeom prst="rect">
            <a:avLst/>
          </a:prstGeom>
          <a:noFill/>
          <a:ln>
            <a:noFill/>
          </a:ln>
        </p:spPr>
        <p:txBody>
          <a:bodyPr anchorCtr="0" anchor="t" bIns="0" lIns="0" spcFirstLastPara="1" rIns="0" wrap="square" tIns="0">
            <a:spAutoFit/>
          </a:bodyPr>
          <a:lstStyle/>
          <a:p>
            <a:pPr indent="0" lvl="0" marL="0" marR="0" rtl="0" algn="l">
              <a:lnSpc>
                <a:spcPct val="112000"/>
              </a:lnSpc>
              <a:spcBef>
                <a:spcPts val="0"/>
              </a:spcBef>
              <a:spcAft>
                <a:spcPts val="0"/>
              </a:spcAft>
              <a:buNone/>
            </a:pPr>
            <a:r>
              <a:rPr b="1" lang="en-US" sz="4000">
                <a:solidFill>
                  <a:schemeClr val="dk1"/>
                </a:solidFill>
                <a:latin typeface="Times New Roman"/>
                <a:ea typeface="Times New Roman"/>
                <a:cs typeface="Times New Roman"/>
                <a:sym typeface="Times New Roman"/>
              </a:rPr>
              <a:t>Tâp dữ liệu: </a:t>
            </a:r>
            <a:endParaRPr/>
          </a:p>
          <a:p>
            <a:pPr indent="0" lvl="0" marL="0" marR="0" rtl="0" algn="l">
              <a:lnSpc>
                <a:spcPct val="131764"/>
              </a:lnSpc>
              <a:spcBef>
                <a:spcPts val="0"/>
              </a:spcBef>
              <a:spcAft>
                <a:spcPts val="0"/>
              </a:spcAft>
              <a:buNone/>
            </a:pPr>
            <a:r>
              <a:rPr lang="en-US" sz="3400">
                <a:solidFill>
                  <a:schemeClr val="dk1"/>
                </a:solidFill>
                <a:latin typeface="Times New Roman"/>
                <a:ea typeface="Times New Roman"/>
                <a:cs typeface="Times New Roman"/>
                <a:sym typeface="Times New Roman"/>
              </a:rPr>
              <a:t>https://github.com/vovanhoang/APELID/</a:t>
            </a:r>
            <a:endParaRPr/>
          </a:p>
        </p:txBody>
      </p:sp>
      <p:sp>
        <p:nvSpPr>
          <p:cNvPr id="290" name="Google Shape;290;p15"/>
          <p:cNvSpPr txBox="1"/>
          <p:nvPr/>
        </p:nvSpPr>
        <p:spPr>
          <a:xfrm>
            <a:off x="947839" y="5021878"/>
            <a:ext cx="16392322" cy="1124988"/>
          </a:xfrm>
          <a:prstGeom prst="rect">
            <a:avLst/>
          </a:prstGeom>
          <a:noFill/>
          <a:ln>
            <a:noFill/>
          </a:ln>
        </p:spPr>
        <p:txBody>
          <a:bodyPr anchorCtr="0" anchor="t" bIns="0" lIns="0" spcFirstLastPara="1" rIns="0" wrap="square" tIns="0">
            <a:spAutoFit/>
          </a:bodyPr>
          <a:lstStyle/>
          <a:p>
            <a:pPr indent="0" lvl="0" marL="0" marR="0" rtl="0" algn="l">
              <a:lnSpc>
                <a:spcPct val="112000"/>
              </a:lnSpc>
              <a:spcBef>
                <a:spcPts val="0"/>
              </a:spcBef>
              <a:spcAft>
                <a:spcPts val="0"/>
              </a:spcAft>
              <a:buNone/>
            </a:pPr>
            <a:r>
              <a:rPr b="1" lang="en-US" sz="4000">
                <a:solidFill>
                  <a:schemeClr val="dk1"/>
                </a:solidFill>
                <a:latin typeface="Times New Roman"/>
                <a:ea typeface="Times New Roman"/>
                <a:cs typeface="Times New Roman"/>
                <a:sym typeface="Times New Roman"/>
              </a:rPr>
              <a:t>Trang web Cuckoo: </a:t>
            </a:r>
            <a:endParaRPr/>
          </a:p>
          <a:p>
            <a:pPr indent="0" lvl="0" marL="0" marR="0" rtl="0" algn="l">
              <a:lnSpc>
                <a:spcPct val="131764"/>
              </a:lnSpc>
              <a:spcBef>
                <a:spcPts val="0"/>
              </a:spcBef>
              <a:spcAft>
                <a:spcPts val="0"/>
              </a:spcAft>
              <a:buNone/>
            </a:pPr>
            <a:r>
              <a:rPr lang="en-US" sz="3400">
                <a:solidFill>
                  <a:schemeClr val="dk1"/>
                </a:solidFill>
                <a:latin typeface="Times New Roman"/>
                <a:ea typeface="Times New Roman"/>
                <a:cs typeface="Times New Roman"/>
                <a:sym typeface="Times New Roman"/>
              </a:rPr>
              <a:t>https://cuckoo.cert.ee/</a:t>
            </a:r>
            <a:endParaRPr/>
          </a:p>
        </p:txBody>
      </p:sp>
      <p:sp>
        <p:nvSpPr>
          <p:cNvPr id="291" name="Google Shape;291;p15"/>
          <p:cNvSpPr txBox="1"/>
          <p:nvPr/>
        </p:nvSpPr>
        <p:spPr>
          <a:xfrm>
            <a:off x="0" y="9917668"/>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p:nvPr/>
        </p:nvSpPr>
        <p:spPr>
          <a:xfrm rot="5400000">
            <a:off x="8035676" y="17338"/>
            <a:ext cx="10252324" cy="10252324"/>
          </a:xfrm>
          <a:custGeom>
            <a:rect b="b" l="l" r="r" t="t"/>
            <a:pathLst>
              <a:path extrusionOk="0" h="10252324" w="10252324">
                <a:moveTo>
                  <a:pt x="10252324" y="10252324"/>
                </a:moveTo>
                <a:lnTo>
                  <a:pt x="0" y="10252324"/>
                </a:lnTo>
                <a:lnTo>
                  <a:pt x="0" y="0"/>
                </a:lnTo>
                <a:lnTo>
                  <a:pt x="10252324" y="0"/>
                </a:lnTo>
                <a:lnTo>
                  <a:pt x="10252324" y="10252324"/>
                </a:lnTo>
                <a:close/>
              </a:path>
            </a:pathLst>
          </a:custGeom>
          <a:blipFill rotWithShape="1">
            <a:blip r:embed="rId3">
              <a:alphaModFix amt="30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97" name="Google Shape;297;p16"/>
          <p:cNvGrpSpPr/>
          <p:nvPr/>
        </p:nvGrpSpPr>
        <p:grpSpPr>
          <a:xfrm>
            <a:off x="2350292" y="4420911"/>
            <a:ext cx="13587416" cy="4020411"/>
            <a:chOff x="0" y="-57150"/>
            <a:chExt cx="3578579" cy="1058874"/>
          </a:xfrm>
        </p:grpSpPr>
        <p:sp>
          <p:nvSpPr>
            <p:cNvPr id="298" name="Google Shape;298;p16"/>
            <p:cNvSpPr/>
            <p:nvPr/>
          </p:nvSpPr>
          <p:spPr>
            <a:xfrm>
              <a:off x="0" y="0"/>
              <a:ext cx="3578579" cy="1001724"/>
            </a:xfrm>
            <a:custGeom>
              <a:rect b="b" l="l" r="r" t="t"/>
              <a:pathLst>
                <a:path extrusionOk="0" h="1001724" w="3578579">
                  <a:moveTo>
                    <a:pt x="0" y="0"/>
                  </a:moveTo>
                  <a:lnTo>
                    <a:pt x="3578579" y="0"/>
                  </a:lnTo>
                  <a:lnTo>
                    <a:pt x="3578579" y="1001724"/>
                  </a:lnTo>
                  <a:lnTo>
                    <a:pt x="0" y="1001724"/>
                  </a:lnTo>
                  <a:close/>
                </a:path>
              </a:pathLst>
            </a:custGeom>
            <a:gradFill>
              <a:gsLst>
                <a:gs pos="0">
                  <a:srgbClr val="CDFFD8"/>
                </a:gs>
                <a:gs pos="100000">
                  <a:srgbClr val="94B9FF"/>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16"/>
            <p:cNvSpPr txBox="1"/>
            <p:nvPr/>
          </p:nvSpPr>
          <p:spPr>
            <a:xfrm>
              <a:off x="0" y="-57150"/>
              <a:ext cx="3578579" cy="1058874"/>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300" name="Google Shape;300;p16"/>
          <p:cNvCxnSpPr/>
          <p:nvPr/>
        </p:nvCxnSpPr>
        <p:spPr>
          <a:xfrm rot="10800000">
            <a:off x="0" y="5260278"/>
            <a:ext cx="16351082" cy="0"/>
          </a:xfrm>
          <a:prstGeom prst="straightConnector1">
            <a:avLst/>
          </a:prstGeom>
          <a:noFill/>
          <a:ln cap="rnd" cmpd="sng" w="95250">
            <a:solidFill>
              <a:srgbClr val="090847"/>
            </a:solidFill>
            <a:prstDash val="solid"/>
            <a:round/>
            <a:headEnd len="sm" w="sm" type="none"/>
            <a:tailEnd len="sm" w="sm" type="none"/>
          </a:ln>
        </p:spPr>
      </p:cxnSp>
      <p:cxnSp>
        <p:nvCxnSpPr>
          <p:cNvPr id="301" name="Google Shape;301;p16"/>
          <p:cNvCxnSpPr/>
          <p:nvPr/>
        </p:nvCxnSpPr>
        <p:spPr>
          <a:xfrm rot="10800000">
            <a:off x="14495129" y="6444362"/>
            <a:ext cx="3711906" cy="0"/>
          </a:xfrm>
          <a:prstGeom prst="straightConnector1">
            <a:avLst/>
          </a:prstGeom>
          <a:noFill/>
          <a:ln cap="rnd" cmpd="sng" w="95250">
            <a:solidFill>
              <a:srgbClr val="090847"/>
            </a:solidFill>
            <a:prstDash val="solid"/>
            <a:round/>
            <a:headEnd len="sm" w="sm" type="none"/>
            <a:tailEnd len="sm" w="sm" type="none"/>
          </a:ln>
        </p:spPr>
      </p:cxnSp>
      <p:sp>
        <p:nvSpPr>
          <p:cNvPr id="302" name="Google Shape;302;p16"/>
          <p:cNvSpPr txBox="1"/>
          <p:nvPr/>
        </p:nvSpPr>
        <p:spPr>
          <a:xfrm>
            <a:off x="3293451" y="3888690"/>
            <a:ext cx="12371588" cy="1422400"/>
          </a:xfrm>
          <a:prstGeom prst="rect">
            <a:avLst/>
          </a:prstGeom>
          <a:noFill/>
          <a:ln>
            <a:noFill/>
          </a:ln>
        </p:spPr>
        <p:txBody>
          <a:bodyPr anchorCtr="0" anchor="t" bIns="0" lIns="0" spcFirstLastPara="1" rIns="0" wrap="square" tIns="0">
            <a:spAutoFit/>
          </a:bodyPr>
          <a:lstStyle/>
          <a:p>
            <a:pPr indent="0" lvl="0" marL="0" marR="0" rtl="0" algn="ctr">
              <a:lnSpc>
                <a:spcPct val="110001"/>
              </a:lnSpc>
              <a:spcBef>
                <a:spcPts val="0"/>
              </a:spcBef>
              <a:spcAft>
                <a:spcPts val="0"/>
              </a:spcAft>
              <a:buNone/>
            </a:pPr>
            <a:r>
              <a:rPr b="1" lang="en-US" sz="9999">
                <a:solidFill>
                  <a:srgbClr val="545454"/>
                </a:solidFill>
                <a:latin typeface="Arial"/>
                <a:ea typeface="Arial"/>
                <a:cs typeface="Arial"/>
                <a:sym typeface="Arial"/>
              </a:rPr>
              <a:t>Thank You!</a:t>
            </a:r>
            <a:endParaRPr/>
          </a:p>
        </p:txBody>
      </p:sp>
      <p:sp>
        <p:nvSpPr>
          <p:cNvPr id="303" name="Google Shape;303;p16"/>
          <p:cNvSpPr txBox="1"/>
          <p:nvPr/>
        </p:nvSpPr>
        <p:spPr>
          <a:xfrm>
            <a:off x="4111262" y="5406137"/>
            <a:ext cx="10065476" cy="98309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lang="en-US" sz="6000">
                <a:solidFill>
                  <a:srgbClr val="242D3C"/>
                </a:solidFill>
                <a:latin typeface="Arial"/>
                <a:ea typeface="Arial"/>
                <a:cs typeface="Arial"/>
                <a:sym typeface="Arial"/>
              </a:rPr>
              <a:t>for your time</a:t>
            </a:r>
            <a:endParaRPr/>
          </a:p>
        </p:txBody>
      </p:sp>
      <p:sp>
        <p:nvSpPr>
          <p:cNvPr id="304" name="Google Shape;304;p16"/>
          <p:cNvSpPr txBox="1"/>
          <p:nvPr/>
        </p:nvSpPr>
        <p:spPr>
          <a:xfrm>
            <a:off x="0" y="9917668"/>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p:nvPr/>
        </p:nvSpPr>
        <p:spPr>
          <a:xfrm rot="5400000">
            <a:off x="8035676" y="17338"/>
            <a:ext cx="10252324" cy="10252324"/>
          </a:xfrm>
          <a:custGeom>
            <a:rect b="b" l="l" r="r" t="t"/>
            <a:pathLst>
              <a:path extrusionOk="0" h="10252324" w="10252324">
                <a:moveTo>
                  <a:pt x="10252324" y="10252324"/>
                </a:moveTo>
                <a:lnTo>
                  <a:pt x="0" y="10252324"/>
                </a:lnTo>
                <a:lnTo>
                  <a:pt x="0" y="0"/>
                </a:lnTo>
                <a:lnTo>
                  <a:pt x="10252324" y="0"/>
                </a:lnTo>
                <a:lnTo>
                  <a:pt x="10252324" y="10252324"/>
                </a:lnTo>
                <a:close/>
              </a:path>
            </a:pathLst>
          </a:custGeom>
          <a:blipFill rotWithShape="1">
            <a:blip r:embed="rId3">
              <a:alphaModFix amt="30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3" name="Google Shape;103;p2"/>
          <p:cNvPicPr preferRelativeResize="0"/>
          <p:nvPr/>
        </p:nvPicPr>
        <p:blipFill rotWithShape="1">
          <a:blip r:embed="rId4">
            <a:alphaModFix/>
          </a:blip>
          <a:srcRect b="0" l="0" r="0" t="0"/>
          <a:stretch/>
        </p:blipFill>
        <p:spPr>
          <a:xfrm>
            <a:off x="0" y="1633511"/>
            <a:ext cx="18288000" cy="8375702"/>
          </a:xfrm>
          <a:prstGeom prst="rect">
            <a:avLst/>
          </a:prstGeom>
          <a:noFill/>
          <a:ln>
            <a:noFill/>
          </a:ln>
        </p:spPr>
      </p:pic>
      <p:sp>
        <p:nvSpPr>
          <p:cNvPr id="104" name="Google Shape;104;p2"/>
          <p:cNvSpPr txBox="1"/>
          <p:nvPr/>
        </p:nvSpPr>
        <p:spPr>
          <a:xfrm>
            <a:off x="1071241" y="1191895"/>
            <a:ext cx="16145517" cy="1060451"/>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8000">
                <a:solidFill>
                  <a:srgbClr val="3139A8"/>
                </a:solidFill>
                <a:latin typeface="Arial"/>
                <a:ea typeface="Arial"/>
                <a:cs typeface="Arial"/>
                <a:sym typeface="Arial"/>
              </a:rPr>
              <a:t>BÀI BÁO THAM KHẢO CHÍNH</a:t>
            </a:r>
            <a:endParaRPr/>
          </a:p>
        </p:txBody>
      </p:sp>
      <p:sp>
        <p:nvSpPr>
          <p:cNvPr id="105" name="Google Shape;105;p2"/>
          <p:cNvSpPr txBox="1"/>
          <p:nvPr/>
        </p:nvSpPr>
        <p:spPr>
          <a:xfrm>
            <a:off x="0" y="991766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p:nvPr/>
        </p:nvSpPr>
        <p:spPr>
          <a:xfrm rot="5400000">
            <a:off x="8035676" y="34676"/>
            <a:ext cx="10252324" cy="10252324"/>
          </a:xfrm>
          <a:custGeom>
            <a:rect b="b" l="l" r="r" t="t"/>
            <a:pathLst>
              <a:path extrusionOk="0" h="10252324" w="10252324">
                <a:moveTo>
                  <a:pt x="10252324" y="10252324"/>
                </a:moveTo>
                <a:lnTo>
                  <a:pt x="0" y="10252324"/>
                </a:lnTo>
                <a:lnTo>
                  <a:pt x="0" y="0"/>
                </a:lnTo>
                <a:lnTo>
                  <a:pt x="10252324" y="0"/>
                </a:lnTo>
                <a:lnTo>
                  <a:pt x="10252324" y="10252324"/>
                </a:lnTo>
                <a:close/>
              </a:path>
            </a:pathLst>
          </a:custGeom>
          <a:blipFill rotWithShape="1">
            <a:blip r:embed="rId3">
              <a:alphaModFix amt="30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3"/>
          <p:cNvSpPr txBox="1"/>
          <p:nvPr/>
        </p:nvSpPr>
        <p:spPr>
          <a:xfrm>
            <a:off x="1071241" y="1191895"/>
            <a:ext cx="16145517" cy="1060451"/>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8000">
                <a:solidFill>
                  <a:srgbClr val="3139A8"/>
                </a:solidFill>
                <a:latin typeface="Arial"/>
                <a:ea typeface="Arial"/>
                <a:cs typeface="Arial"/>
                <a:sym typeface="Arial"/>
              </a:rPr>
              <a:t>THÀNH VIÊN NHÓM 7</a:t>
            </a:r>
            <a:endParaRPr/>
          </a:p>
        </p:txBody>
      </p:sp>
      <p:sp>
        <p:nvSpPr>
          <p:cNvPr id="112" name="Google Shape;112;p3"/>
          <p:cNvSpPr txBox="1"/>
          <p:nvPr/>
        </p:nvSpPr>
        <p:spPr>
          <a:xfrm>
            <a:off x="3813841" y="2719627"/>
            <a:ext cx="10660316" cy="5424562"/>
          </a:xfrm>
          <a:prstGeom prst="rect">
            <a:avLst/>
          </a:prstGeom>
          <a:noFill/>
          <a:ln>
            <a:noFill/>
          </a:ln>
        </p:spPr>
        <p:txBody>
          <a:bodyPr anchorCtr="0" anchor="t" bIns="0" lIns="0" spcFirstLastPara="1" rIns="0" wrap="square" tIns="0">
            <a:spAutoFit/>
          </a:bodyPr>
          <a:lstStyle/>
          <a:p>
            <a:pPr indent="0" lvl="0" marL="0" marR="0" rtl="0" algn="l">
              <a:lnSpc>
                <a:spcPct val="93760"/>
              </a:lnSpc>
              <a:spcBef>
                <a:spcPts val="0"/>
              </a:spcBef>
              <a:spcAft>
                <a:spcPts val="0"/>
              </a:spcAft>
              <a:buNone/>
            </a:pPr>
            <a:r>
              <a:rPr lang="en-US" sz="5000">
                <a:solidFill>
                  <a:srgbClr val="000000"/>
                </a:solidFill>
                <a:latin typeface="Arial"/>
                <a:ea typeface="Arial"/>
                <a:cs typeface="Arial"/>
                <a:sym typeface="Arial"/>
              </a:rPr>
              <a:t>21520237 - Võ Trường Trung Hiếu</a:t>
            </a:r>
            <a:endParaRPr sz="5000">
              <a:solidFill>
                <a:srgbClr val="000000"/>
              </a:solidFill>
              <a:latin typeface="Arial"/>
              <a:ea typeface="Arial"/>
              <a:cs typeface="Arial"/>
              <a:sym typeface="Arial"/>
            </a:endParaRPr>
          </a:p>
          <a:p>
            <a:pPr indent="0" lvl="0" marL="0" marR="0" rtl="0" algn="l">
              <a:lnSpc>
                <a:spcPct val="93760"/>
              </a:lnSpc>
              <a:spcBef>
                <a:spcPts val="0"/>
              </a:spcBef>
              <a:spcAft>
                <a:spcPts val="0"/>
              </a:spcAft>
              <a:buNone/>
            </a:pPr>
            <a:r>
              <a:t/>
            </a:r>
            <a:endParaRPr sz="5000">
              <a:solidFill>
                <a:srgbClr val="000000"/>
              </a:solidFill>
              <a:latin typeface="Arial"/>
              <a:ea typeface="Arial"/>
              <a:cs typeface="Arial"/>
              <a:sym typeface="Arial"/>
            </a:endParaRPr>
          </a:p>
          <a:p>
            <a:pPr indent="0" lvl="0" marL="0" marR="0" rtl="0" algn="l">
              <a:lnSpc>
                <a:spcPct val="93760"/>
              </a:lnSpc>
              <a:spcBef>
                <a:spcPts val="0"/>
              </a:spcBef>
              <a:spcAft>
                <a:spcPts val="0"/>
              </a:spcAft>
              <a:buNone/>
            </a:pPr>
            <a:r>
              <a:rPr lang="en-US" sz="5000">
                <a:solidFill>
                  <a:srgbClr val="000000"/>
                </a:solidFill>
                <a:latin typeface="Arial"/>
                <a:ea typeface="Arial"/>
                <a:cs typeface="Arial"/>
                <a:sym typeface="Arial"/>
              </a:rPr>
              <a:t>21522065 - Đào Võ Hữu Hiệp</a:t>
            </a:r>
            <a:endParaRPr sz="5000">
              <a:solidFill>
                <a:srgbClr val="000000"/>
              </a:solidFill>
              <a:latin typeface="Arial"/>
              <a:ea typeface="Arial"/>
              <a:cs typeface="Arial"/>
              <a:sym typeface="Arial"/>
            </a:endParaRPr>
          </a:p>
          <a:p>
            <a:pPr indent="0" lvl="0" marL="0" marR="0" rtl="0" algn="l">
              <a:lnSpc>
                <a:spcPct val="93760"/>
              </a:lnSpc>
              <a:spcBef>
                <a:spcPts val="0"/>
              </a:spcBef>
              <a:spcAft>
                <a:spcPts val="0"/>
              </a:spcAft>
              <a:buNone/>
            </a:pPr>
            <a:r>
              <a:t/>
            </a:r>
            <a:endParaRPr sz="5000">
              <a:solidFill>
                <a:srgbClr val="000000"/>
              </a:solidFill>
              <a:latin typeface="Arial"/>
              <a:ea typeface="Arial"/>
              <a:cs typeface="Arial"/>
              <a:sym typeface="Arial"/>
            </a:endParaRPr>
          </a:p>
          <a:p>
            <a:pPr indent="0" lvl="0" marL="0" marR="0" rtl="0" algn="l">
              <a:lnSpc>
                <a:spcPct val="93760"/>
              </a:lnSpc>
              <a:spcBef>
                <a:spcPts val="0"/>
              </a:spcBef>
              <a:spcAft>
                <a:spcPts val="0"/>
              </a:spcAft>
              <a:buNone/>
            </a:pPr>
            <a:r>
              <a:rPr lang="en-US" sz="5000">
                <a:solidFill>
                  <a:srgbClr val="000000"/>
                </a:solidFill>
                <a:latin typeface="Arial"/>
                <a:ea typeface="Arial"/>
                <a:cs typeface="Arial"/>
                <a:sym typeface="Arial"/>
              </a:rPr>
              <a:t>21521879 - Trần Văn Bình</a:t>
            </a:r>
            <a:endParaRPr sz="5000">
              <a:solidFill>
                <a:srgbClr val="000000"/>
              </a:solidFill>
              <a:latin typeface="Arial"/>
              <a:ea typeface="Arial"/>
              <a:cs typeface="Arial"/>
              <a:sym typeface="Arial"/>
            </a:endParaRPr>
          </a:p>
          <a:p>
            <a:pPr indent="0" lvl="0" marL="0" marR="0" rtl="0" algn="l">
              <a:lnSpc>
                <a:spcPct val="93760"/>
              </a:lnSpc>
              <a:spcBef>
                <a:spcPts val="0"/>
              </a:spcBef>
              <a:spcAft>
                <a:spcPts val="0"/>
              </a:spcAft>
              <a:buNone/>
            </a:pPr>
            <a:r>
              <a:t/>
            </a:r>
            <a:endParaRPr sz="5000">
              <a:solidFill>
                <a:srgbClr val="000000"/>
              </a:solidFill>
              <a:latin typeface="Arial"/>
              <a:ea typeface="Arial"/>
              <a:cs typeface="Arial"/>
              <a:sym typeface="Arial"/>
            </a:endParaRPr>
          </a:p>
          <a:p>
            <a:pPr indent="0" lvl="0" marL="0" marR="0" rtl="0" algn="l">
              <a:lnSpc>
                <a:spcPct val="93760"/>
              </a:lnSpc>
              <a:spcBef>
                <a:spcPts val="0"/>
              </a:spcBef>
              <a:spcAft>
                <a:spcPts val="0"/>
              </a:spcAft>
              <a:buNone/>
            </a:pPr>
            <a:r>
              <a:rPr lang="en-US" sz="5000">
                <a:solidFill>
                  <a:srgbClr val="000000"/>
                </a:solidFill>
                <a:latin typeface="Arial"/>
                <a:ea typeface="Arial"/>
                <a:cs typeface="Arial"/>
                <a:sym typeface="Arial"/>
              </a:rPr>
              <a:t>21522220 - Hoàng Anh Khoa</a:t>
            </a:r>
            <a:endParaRPr/>
          </a:p>
          <a:p>
            <a:pPr indent="0" lvl="0" marL="0" marR="0" rtl="0" algn="l">
              <a:lnSpc>
                <a:spcPct val="93760"/>
              </a:lnSpc>
              <a:spcBef>
                <a:spcPts val="0"/>
              </a:spcBef>
              <a:spcAft>
                <a:spcPts val="0"/>
              </a:spcAft>
              <a:buNone/>
            </a:pPr>
            <a:r>
              <a:t/>
            </a:r>
            <a:endParaRPr sz="5000">
              <a:solidFill>
                <a:schemeClr val="dk1"/>
              </a:solidFill>
              <a:latin typeface="Arial"/>
              <a:ea typeface="Arial"/>
              <a:cs typeface="Arial"/>
              <a:sym typeface="Arial"/>
            </a:endParaRPr>
          </a:p>
          <a:p>
            <a:pPr indent="0" lvl="0" marL="0" marR="0" rtl="0" algn="l">
              <a:lnSpc>
                <a:spcPct val="93760"/>
              </a:lnSpc>
              <a:spcBef>
                <a:spcPts val="0"/>
              </a:spcBef>
              <a:spcAft>
                <a:spcPts val="0"/>
              </a:spcAft>
              <a:buNone/>
            </a:pPr>
            <a:r>
              <a:rPr lang="en-US" sz="5000">
                <a:solidFill>
                  <a:schemeClr val="dk1"/>
                </a:solidFill>
                <a:latin typeface="Arial"/>
                <a:ea typeface="Arial"/>
                <a:cs typeface="Arial"/>
                <a:sym typeface="Arial"/>
              </a:rPr>
              <a:t>21521955 - Nguyễn Đạo Ga Đô</a:t>
            </a:r>
            <a:endParaRPr sz="1800">
              <a:solidFill>
                <a:schemeClr val="dk1"/>
              </a:solidFill>
              <a:latin typeface="Arial"/>
              <a:ea typeface="Arial"/>
              <a:cs typeface="Arial"/>
              <a:sym typeface="Arial"/>
            </a:endParaRPr>
          </a:p>
        </p:txBody>
      </p:sp>
      <p:sp>
        <p:nvSpPr>
          <p:cNvPr id="113" name="Google Shape;113;p3"/>
          <p:cNvSpPr txBox="1"/>
          <p:nvPr/>
        </p:nvSpPr>
        <p:spPr>
          <a:xfrm>
            <a:off x="0" y="991766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p:nvPr/>
        </p:nvSpPr>
        <p:spPr>
          <a:xfrm rot="5400000">
            <a:off x="8035676" y="17338"/>
            <a:ext cx="10252324" cy="10252324"/>
          </a:xfrm>
          <a:custGeom>
            <a:rect b="b" l="l" r="r" t="t"/>
            <a:pathLst>
              <a:path extrusionOk="0" h="10252324" w="10252324">
                <a:moveTo>
                  <a:pt x="10252324" y="10252324"/>
                </a:moveTo>
                <a:lnTo>
                  <a:pt x="0" y="10252324"/>
                </a:lnTo>
                <a:lnTo>
                  <a:pt x="0" y="0"/>
                </a:lnTo>
                <a:lnTo>
                  <a:pt x="10252324" y="0"/>
                </a:lnTo>
                <a:lnTo>
                  <a:pt x="10252324" y="10252324"/>
                </a:lnTo>
                <a:close/>
              </a:path>
            </a:pathLst>
          </a:custGeom>
          <a:blipFill rotWithShape="1">
            <a:blip r:embed="rId3">
              <a:alphaModFix amt="30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4"/>
          <p:cNvSpPr txBox="1"/>
          <p:nvPr/>
        </p:nvSpPr>
        <p:spPr>
          <a:xfrm>
            <a:off x="3016437" y="3217121"/>
            <a:ext cx="14200322" cy="1205984"/>
          </a:xfrm>
          <a:prstGeom prst="rect">
            <a:avLst/>
          </a:prstGeom>
          <a:noFill/>
          <a:ln>
            <a:noFill/>
          </a:ln>
        </p:spPr>
        <p:txBody>
          <a:bodyPr anchorCtr="0" anchor="t" bIns="0" lIns="0" spcFirstLastPara="1" rIns="0" wrap="square" tIns="0">
            <a:spAutoFit/>
          </a:bodyPr>
          <a:lstStyle/>
          <a:p>
            <a:pPr indent="0" lvl="0" marL="0" marR="0" rtl="0" algn="just">
              <a:lnSpc>
                <a:spcPct val="200000"/>
              </a:lnSpc>
              <a:spcBef>
                <a:spcPts val="0"/>
              </a:spcBef>
              <a:spcAft>
                <a:spcPts val="0"/>
              </a:spcAft>
              <a:buNone/>
            </a:pPr>
            <a:r>
              <a:rPr lang="en-US" sz="4871">
                <a:solidFill>
                  <a:srgbClr val="000000"/>
                </a:solidFill>
                <a:latin typeface="Arial"/>
                <a:ea typeface="Arial"/>
                <a:cs typeface="Arial"/>
                <a:sym typeface="Arial"/>
              </a:rPr>
              <a:t>GIỚI THIỆU TỔNG QUAN</a:t>
            </a:r>
            <a:endParaRPr/>
          </a:p>
        </p:txBody>
      </p:sp>
      <p:sp>
        <p:nvSpPr>
          <p:cNvPr id="120" name="Google Shape;120;p4"/>
          <p:cNvSpPr txBox="1"/>
          <p:nvPr/>
        </p:nvSpPr>
        <p:spPr>
          <a:xfrm>
            <a:off x="3016437" y="4759890"/>
            <a:ext cx="14200322" cy="1205984"/>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None/>
            </a:pPr>
            <a:r>
              <a:rPr lang="en-US" sz="4871">
                <a:solidFill>
                  <a:srgbClr val="000000"/>
                </a:solidFill>
                <a:latin typeface="Arial"/>
                <a:ea typeface="Arial"/>
                <a:cs typeface="Arial"/>
                <a:sym typeface="Arial"/>
              </a:rPr>
              <a:t>PHƯƠNG PHÁP THỰC HIỆN</a:t>
            </a:r>
            <a:endParaRPr/>
          </a:p>
        </p:txBody>
      </p:sp>
      <p:sp>
        <p:nvSpPr>
          <p:cNvPr id="121" name="Google Shape;121;p4"/>
          <p:cNvSpPr txBox="1"/>
          <p:nvPr/>
        </p:nvSpPr>
        <p:spPr>
          <a:xfrm>
            <a:off x="3016437" y="6302659"/>
            <a:ext cx="14200322" cy="1205984"/>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None/>
            </a:pPr>
            <a:r>
              <a:rPr lang="en-US" sz="4871">
                <a:solidFill>
                  <a:srgbClr val="000000"/>
                </a:solidFill>
                <a:latin typeface="Arial"/>
                <a:ea typeface="Arial"/>
                <a:cs typeface="Arial"/>
                <a:sym typeface="Arial"/>
              </a:rPr>
              <a:t>TRIỂN KHAI VÀ DEMO</a:t>
            </a:r>
            <a:endParaRPr/>
          </a:p>
        </p:txBody>
      </p:sp>
      <p:grpSp>
        <p:nvGrpSpPr>
          <p:cNvPr id="122" name="Google Shape;122;p4"/>
          <p:cNvGrpSpPr/>
          <p:nvPr/>
        </p:nvGrpSpPr>
        <p:grpSpPr>
          <a:xfrm>
            <a:off x="1114170" y="6562497"/>
            <a:ext cx="1153034" cy="1153034"/>
            <a:chOff x="0" y="0"/>
            <a:chExt cx="812800" cy="812800"/>
          </a:xfrm>
        </p:grpSpPr>
        <p:sp>
          <p:nvSpPr>
            <p:cNvPr id="123" name="Google Shape;123;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A8F6"/>
            </a:solidFill>
            <a:ln cap="sq" cmpd="sng" w="19050">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txBox="1"/>
            <p:nvPr/>
          </p:nvSpPr>
          <p:spPr>
            <a:xfrm>
              <a:off x="76200" y="38100"/>
              <a:ext cx="660400" cy="698500"/>
            </a:xfrm>
            <a:prstGeom prst="rect">
              <a:avLst/>
            </a:prstGeom>
            <a:noFill/>
            <a:ln>
              <a:noFill/>
            </a:ln>
          </p:spPr>
          <p:txBody>
            <a:bodyPr anchorCtr="0" anchor="ctr" bIns="53350" lIns="53350" spcFirstLastPara="1" rIns="53350" wrap="square" tIns="5335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5" name="Google Shape;125;p4"/>
          <p:cNvSpPr txBox="1"/>
          <p:nvPr/>
        </p:nvSpPr>
        <p:spPr>
          <a:xfrm>
            <a:off x="1524969" y="6430789"/>
            <a:ext cx="331437" cy="1054500"/>
          </a:xfrm>
          <a:prstGeom prst="rect">
            <a:avLst/>
          </a:prstGeom>
          <a:noFill/>
          <a:ln>
            <a:noFill/>
          </a:ln>
        </p:spPr>
        <p:txBody>
          <a:bodyPr anchorCtr="0" anchor="t" bIns="0" lIns="0" spcFirstLastPara="1" rIns="0" wrap="square" tIns="0">
            <a:spAutoFit/>
          </a:bodyPr>
          <a:lstStyle/>
          <a:p>
            <a:pPr indent="0" lvl="0" marL="0" marR="0" rtl="0" algn="ctr">
              <a:lnSpc>
                <a:spcPct val="200021"/>
              </a:lnSpc>
              <a:spcBef>
                <a:spcPts val="0"/>
              </a:spcBef>
              <a:spcAft>
                <a:spcPts val="0"/>
              </a:spcAft>
              <a:buNone/>
            </a:pPr>
            <a:r>
              <a:rPr b="1" lang="en-US" sz="4571">
                <a:solidFill>
                  <a:srgbClr val="000000"/>
                </a:solidFill>
                <a:latin typeface="Montserrat"/>
                <a:ea typeface="Montserrat"/>
                <a:cs typeface="Montserrat"/>
                <a:sym typeface="Montserrat"/>
              </a:rPr>
              <a:t>3</a:t>
            </a:r>
            <a:endParaRPr/>
          </a:p>
        </p:txBody>
      </p:sp>
      <p:grpSp>
        <p:nvGrpSpPr>
          <p:cNvPr id="126" name="Google Shape;126;p4"/>
          <p:cNvGrpSpPr/>
          <p:nvPr/>
        </p:nvGrpSpPr>
        <p:grpSpPr>
          <a:xfrm>
            <a:off x="1114170" y="3476958"/>
            <a:ext cx="1153034" cy="1153034"/>
            <a:chOff x="0" y="0"/>
            <a:chExt cx="812800" cy="812800"/>
          </a:xfrm>
        </p:grpSpPr>
        <p:sp>
          <p:nvSpPr>
            <p:cNvPr id="127" name="Google Shape;127;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A8F6"/>
            </a:solidFill>
            <a:ln cap="sq" cmpd="sng" w="19050">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4"/>
            <p:cNvSpPr txBox="1"/>
            <p:nvPr/>
          </p:nvSpPr>
          <p:spPr>
            <a:xfrm>
              <a:off x="76200" y="38100"/>
              <a:ext cx="660400" cy="698500"/>
            </a:xfrm>
            <a:prstGeom prst="rect">
              <a:avLst/>
            </a:prstGeom>
            <a:noFill/>
            <a:ln>
              <a:noFill/>
            </a:ln>
          </p:spPr>
          <p:txBody>
            <a:bodyPr anchorCtr="0" anchor="ctr" bIns="53350" lIns="53350" spcFirstLastPara="1" rIns="53350" wrap="square" tIns="5335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9" name="Google Shape;129;p4"/>
          <p:cNvSpPr txBox="1"/>
          <p:nvPr/>
        </p:nvSpPr>
        <p:spPr>
          <a:xfrm>
            <a:off x="1571020" y="3345250"/>
            <a:ext cx="239334" cy="1054500"/>
          </a:xfrm>
          <a:prstGeom prst="rect">
            <a:avLst/>
          </a:prstGeom>
          <a:noFill/>
          <a:ln>
            <a:noFill/>
          </a:ln>
        </p:spPr>
        <p:txBody>
          <a:bodyPr anchorCtr="0" anchor="t" bIns="0" lIns="0" spcFirstLastPara="1" rIns="0" wrap="square" tIns="0">
            <a:spAutoFit/>
          </a:bodyPr>
          <a:lstStyle/>
          <a:p>
            <a:pPr indent="0" lvl="0" marL="0" marR="0" rtl="0" algn="ctr">
              <a:lnSpc>
                <a:spcPct val="200021"/>
              </a:lnSpc>
              <a:spcBef>
                <a:spcPts val="0"/>
              </a:spcBef>
              <a:spcAft>
                <a:spcPts val="0"/>
              </a:spcAft>
              <a:buNone/>
            </a:pPr>
            <a:r>
              <a:rPr b="1" lang="en-US" sz="4571">
                <a:solidFill>
                  <a:srgbClr val="000000"/>
                </a:solidFill>
                <a:latin typeface="Montserrat"/>
                <a:ea typeface="Montserrat"/>
                <a:cs typeface="Montserrat"/>
                <a:sym typeface="Montserrat"/>
              </a:rPr>
              <a:t>1</a:t>
            </a:r>
            <a:endParaRPr/>
          </a:p>
        </p:txBody>
      </p:sp>
      <p:grpSp>
        <p:nvGrpSpPr>
          <p:cNvPr id="130" name="Google Shape;130;p4"/>
          <p:cNvGrpSpPr/>
          <p:nvPr/>
        </p:nvGrpSpPr>
        <p:grpSpPr>
          <a:xfrm>
            <a:off x="1114170" y="5019727"/>
            <a:ext cx="1153034" cy="1153034"/>
            <a:chOff x="0" y="0"/>
            <a:chExt cx="812800" cy="812800"/>
          </a:xfrm>
        </p:grpSpPr>
        <p:sp>
          <p:nvSpPr>
            <p:cNvPr id="131" name="Google Shape;131;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A8F6"/>
            </a:solidFill>
            <a:ln cap="sq" cmpd="sng" w="19050">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4"/>
            <p:cNvSpPr txBox="1"/>
            <p:nvPr/>
          </p:nvSpPr>
          <p:spPr>
            <a:xfrm>
              <a:off x="76200" y="38100"/>
              <a:ext cx="660400" cy="698500"/>
            </a:xfrm>
            <a:prstGeom prst="rect">
              <a:avLst/>
            </a:prstGeom>
            <a:noFill/>
            <a:ln>
              <a:noFill/>
            </a:ln>
          </p:spPr>
          <p:txBody>
            <a:bodyPr anchorCtr="0" anchor="ctr" bIns="53350" lIns="53350" spcFirstLastPara="1" rIns="53350" wrap="square" tIns="5335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3" name="Google Shape;133;p4"/>
          <p:cNvSpPr txBox="1"/>
          <p:nvPr/>
        </p:nvSpPr>
        <p:spPr>
          <a:xfrm>
            <a:off x="1524969" y="4888019"/>
            <a:ext cx="331437" cy="1054500"/>
          </a:xfrm>
          <a:prstGeom prst="rect">
            <a:avLst/>
          </a:prstGeom>
          <a:noFill/>
          <a:ln>
            <a:noFill/>
          </a:ln>
        </p:spPr>
        <p:txBody>
          <a:bodyPr anchorCtr="0" anchor="t" bIns="0" lIns="0" spcFirstLastPara="1" rIns="0" wrap="square" tIns="0">
            <a:spAutoFit/>
          </a:bodyPr>
          <a:lstStyle/>
          <a:p>
            <a:pPr indent="0" lvl="0" marL="0" marR="0" rtl="0" algn="ctr">
              <a:lnSpc>
                <a:spcPct val="200021"/>
              </a:lnSpc>
              <a:spcBef>
                <a:spcPts val="0"/>
              </a:spcBef>
              <a:spcAft>
                <a:spcPts val="0"/>
              </a:spcAft>
              <a:buNone/>
            </a:pPr>
            <a:r>
              <a:rPr b="1" lang="en-US" sz="4571">
                <a:solidFill>
                  <a:srgbClr val="000000"/>
                </a:solidFill>
                <a:latin typeface="Montserrat"/>
                <a:ea typeface="Montserrat"/>
                <a:cs typeface="Montserrat"/>
                <a:sym typeface="Montserrat"/>
              </a:rPr>
              <a:t>2</a:t>
            </a:r>
            <a:endParaRPr/>
          </a:p>
        </p:txBody>
      </p:sp>
      <p:sp>
        <p:nvSpPr>
          <p:cNvPr id="134" name="Google Shape;134;p4"/>
          <p:cNvSpPr txBox="1"/>
          <p:nvPr/>
        </p:nvSpPr>
        <p:spPr>
          <a:xfrm>
            <a:off x="3016437" y="7845428"/>
            <a:ext cx="14200322" cy="1075103"/>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None/>
            </a:pPr>
            <a:r>
              <a:rPr lang="en-US" sz="4871">
                <a:solidFill>
                  <a:srgbClr val="000000"/>
                </a:solidFill>
                <a:latin typeface="Arial"/>
                <a:ea typeface="Arial"/>
                <a:cs typeface="Arial"/>
                <a:sym typeface="Arial"/>
              </a:rPr>
              <a:t>KẾT LUẬN VÀ HƯỚNG PHÁT TRIỂN</a:t>
            </a:r>
            <a:endParaRPr/>
          </a:p>
        </p:txBody>
      </p:sp>
      <p:grpSp>
        <p:nvGrpSpPr>
          <p:cNvPr id="135" name="Google Shape;135;p4"/>
          <p:cNvGrpSpPr/>
          <p:nvPr/>
        </p:nvGrpSpPr>
        <p:grpSpPr>
          <a:xfrm>
            <a:off x="1114170" y="8105266"/>
            <a:ext cx="1153034" cy="1153034"/>
            <a:chOff x="0" y="0"/>
            <a:chExt cx="812800" cy="812800"/>
          </a:xfrm>
        </p:grpSpPr>
        <p:sp>
          <p:nvSpPr>
            <p:cNvPr id="136" name="Google Shape;136;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A8F6"/>
            </a:solidFill>
            <a:ln cap="sq" cmpd="sng" w="19050">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4"/>
            <p:cNvSpPr txBox="1"/>
            <p:nvPr/>
          </p:nvSpPr>
          <p:spPr>
            <a:xfrm>
              <a:off x="76200" y="38100"/>
              <a:ext cx="660400" cy="698500"/>
            </a:xfrm>
            <a:prstGeom prst="rect">
              <a:avLst/>
            </a:prstGeom>
            <a:noFill/>
            <a:ln>
              <a:noFill/>
            </a:ln>
          </p:spPr>
          <p:txBody>
            <a:bodyPr anchorCtr="0" anchor="ctr" bIns="53350" lIns="53350" spcFirstLastPara="1" rIns="53350" wrap="square" tIns="5335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8" name="Google Shape;138;p4"/>
          <p:cNvSpPr txBox="1"/>
          <p:nvPr/>
        </p:nvSpPr>
        <p:spPr>
          <a:xfrm>
            <a:off x="1524969" y="7973558"/>
            <a:ext cx="331437" cy="1054500"/>
          </a:xfrm>
          <a:prstGeom prst="rect">
            <a:avLst/>
          </a:prstGeom>
          <a:noFill/>
          <a:ln>
            <a:noFill/>
          </a:ln>
        </p:spPr>
        <p:txBody>
          <a:bodyPr anchorCtr="0" anchor="t" bIns="0" lIns="0" spcFirstLastPara="1" rIns="0" wrap="square" tIns="0">
            <a:spAutoFit/>
          </a:bodyPr>
          <a:lstStyle/>
          <a:p>
            <a:pPr indent="0" lvl="0" marL="0" marR="0" rtl="0" algn="ctr">
              <a:lnSpc>
                <a:spcPct val="200021"/>
              </a:lnSpc>
              <a:spcBef>
                <a:spcPts val="0"/>
              </a:spcBef>
              <a:spcAft>
                <a:spcPts val="0"/>
              </a:spcAft>
              <a:buNone/>
            </a:pPr>
            <a:r>
              <a:rPr b="1" lang="en-US" sz="4571">
                <a:solidFill>
                  <a:srgbClr val="000000"/>
                </a:solidFill>
                <a:latin typeface="Montserrat"/>
                <a:ea typeface="Montserrat"/>
                <a:cs typeface="Montserrat"/>
                <a:sym typeface="Montserrat"/>
              </a:rPr>
              <a:t>4</a:t>
            </a:r>
            <a:endParaRPr/>
          </a:p>
        </p:txBody>
      </p:sp>
      <p:sp>
        <p:nvSpPr>
          <p:cNvPr id="139" name="Google Shape;139;p4"/>
          <p:cNvSpPr txBox="1"/>
          <p:nvPr/>
        </p:nvSpPr>
        <p:spPr>
          <a:xfrm>
            <a:off x="1071241" y="1191895"/>
            <a:ext cx="16145517" cy="1060451"/>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8000">
                <a:solidFill>
                  <a:srgbClr val="3139A8"/>
                </a:solidFill>
                <a:latin typeface="Arial"/>
                <a:ea typeface="Arial"/>
                <a:cs typeface="Arial"/>
                <a:sym typeface="Arial"/>
              </a:rPr>
              <a:t>NỘI DUNG TRÌNH BÀY</a:t>
            </a:r>
            <a:endParaRPr/>
          </a:p>
        </p:txBody>
      </p:sp>
      <p:sp>
        <p:nvSpPr>
          <p:cNvPr id="140" name="Google Shape;140;p4"/>
          <p:cNvSpPr txBox="1"/>
          <p:nvPr/>
        </p:nvSpPr>
        <p:spPr>
          <a:xfrm>
            <a:off x="0" y="991766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p:nvPr/>
        </p:nvSpPr>
        <p:spPr>
          <a:xfrm rot="5400000">
            <a:off x="8035676" y="17338"/>
            <a:ext cx="10252324" cy="10252324"/>
          </a:xfrm>
          <a:custGeom>
            <a:rect b="b" l="l" r="r" t="t"/>
            <a:pathLst>
              <a:path extrusionOk="0" h="10252324" w="10252324">
                <a:moveTo>
                  <a:pt x="10252324" y="10252324"/>
                </a:moveTo>
                <a:lnTo>
                  <a:pt x="0" y="10252324"/>
                </a:lnTo>
                <a:lnTo>
                  <a:pt x="0" y="0"/>
                </a:lnTo>
                <a:lnTo>
                  <a:pt x="10252324" y="0"/>
                </a:lnTo>
                <a:lnTo>
                  <a:pt x="10252324" y="10252324"/>
                </a:lnTo>
                <a:close/>
              </a:path>
            </a:pathLst>
          </a:custGeom>
          <a:blipFill rotWithShape="1">
            <a:blip r:embed="rId3">
              <a:alphaModFix amt="30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5"/>
          <p:cNvSpPr txBox="1"/>
          <p:nvPr/>
        </p:nvSpPr>
        <p:spPr>
          <a:xfrm>
            <a:off x="2238225" y="252792"/>
            <a:ext cx="14200322" cy="1205984"/>
          </a:xfrm>
          <a:prstGeom prst="rect">
            <a:avLst/>
          </a:prstGeom>
          <a:noFill/>
          <a:ln>
            <a:noFill/>
          </a:ln>
        </p:spPr>
        <p:txBody>
          <a:bodyPr anchorCtr="0" anchor="t" bIns="0" lIns="0" spcFirstLastPara="1" rIns="0" wrap="square" tIns="0">
            <a:spAutoFit/>
          </a:bodyPr>
          <a:lstStyle/>
          <a:p>
            <a:pPr indent="0" lvl="0" marL="0" marR="0" rtl="0" algn="just">
              <a:lnSpc>
                <a:spcPct val="200000"/>
              </a:lnSpc>
              <a:spcBef>
                <a:spcPts val="0"/>
              </a:spcBef>
              <a:spcAft>
                <a:spcPts val="0"/>
              </a:spcAft>
              <a:buNone/>
            </a:pPr>
            <a:r>
              <a:rPr lang="en-US" sz="4871">
                <a:solidFill>
                  <a:srgbClr val="000000"/>
                </a:solidFill>
                <a:latin typeface="Arial"/>
                <a:ea typeface="Arial"/>
                <a:cs typeface="Arial"/>
                <a:sym typeface="Arial"/>
              </a:rPr>
              <a:t>GIỚI THIỆU TỔNG QUAN</a:t>
            </a:r>
            <a:endParaRPr/>
          </a:p>
        </p:txBody>
      </p:sp>
      <p:grpSp>
        <p:nvGrpSpPr>
          <p:cNvPr id="147" name="Google Shape;147;p5"/>
          <p:cNvGrpSpPr/>
          <p:nvPr/>
        </p:nvGrpSpPr>
        <p:grpSpPr>
          <a:xfrm>
            <a:off x="374868" y="305742"/>
            <a:ext cx="1153034" cy="1153034"/>
            <a:chOff x="0" y="0"/>
            <a:chExt cx="812800" cy="812800"/>
          </a:xfrm>
        </p:grpSpPr>
        <p:sp>
          <p:nvSpPr>
            <p:cNvPr id="148" name="Google Shape;148;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A8F6"/>
            </a:solidFill>
            <a:ln cap="sq" cmpd="sng" w="19050">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5"/>
            <p:cNvSpPr txBox="1"/>
            <p:nvPr/>
          </p:nvSpPr>
          <p:spPr>
            <a:xfrm>
              <a:off x="76200" y="38100"/>
              <a:ext cx="660400" cy="698500"/>
            </a:xfrm>
            <a:prstGeom prst="rect">
              <a:avLst/>
            </a:prstGeom>
            <a:noFill/>
            <a:ln>
              <a:noFill/>
            </a:ln>
          </p:spPr>
          <p:txBody>
            <a:bodyPr anchorCtr="0" anchor="ctr" bIns="53350" lIns="53350" spcFirstLastPara="1" rIns="53350" wrap="square" tIns="5335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0" name="Google Shape;150;p5"/>
          <p:cNvSpPr txBox="1"/>
          <p:nvPr/>
        </p:nvSpPr>
        <p:spPr>
          <a:xfrm>
            <a:off x="831718" y="174034"/>
            <a:ext cx="239334" cy="1054500"/>
          </a:xfrm>
          <a:prstGeom prst="rect">
            <a:avLst/>
          </a:prstGeom>
          <a:noFill/>
          <a:ln>
            <a:noFill/>
          </a:ln>
        </p:spPr>
        <p:txBody>
          <a:bodyPr anchorCtr="0" anchor="t" bIns="0" lIns="0" spcFirstLastPara="1" rIns="0" wrap="square" tIns="0">
            <a:spAutoFit/>
          </a:bodyPr>
          <a:lstStyle/>
          <a:p>
            <a:pPr indent="0" lvl="0" marL="0" marR="0" rtl="0" algn="ctr">
              <a:lnSpc>
                <a:spcPct val="200021"/>
              </a:lnSpc>
              <a:spcBef>
                <a:spcPts val="0"/>
              </a:spcBef>
              <a:spcAft>
                <a:spcPts val="0"/>
              </a:spcAft>
              <a:buNone/>
            </a:pPr>
            <a:r>
              <a:rPr b="1" lang="en-US" sz="4571">
                <a:solidFill>
                  <a:srgbClr val="000000"/>
                </a:solidFill>
                <a:latin typeface="Montserrat"/>
                <a:ea typeface="Montserrat"/>
                <a:cs typeface="Montserrat"/>
                <a:sym typeface="Montserrat"/>
              </a:rPr>
              <a:t>1</a:t>
            </a:r>
            <a:endParaRPr/>
          </a:p>
        </p:txBody>
      </p:sp>
      <p:sp>
        <p:nvSpPr>
          <p:cNvPr id="151" name="Google Shape;151;p5"/>
          <p:cNvSpPr txBox="1"/>
          <p:nvPr/>
        </p:nvSpPr>
        <p:spPr>
          <a:xfrm>
            <a:off x="1071053" y="2651228"/>
            <a:ext cx="7518786" cy="527709"/>
          </a:xfrm>
          <a:prstGeom prst="rect">
            <a:avLst/>
          </a:prstGeom>
          <a:noFill/>
          <a:ln>
            <a:noFill/>
          </a:ln>
        </p:spPr>
        <p:txBody>
          <a:bodyPr anchorCtr="0" anchor="t" bIns="0" lIns="0" spcFirstLastPara="1" rIns="0" wrap="square" tIns="0">
            <a:spAutoFit/>
          </a:bodyPr>
          <a:lstStyle/>
          <a:p>
            <a:pPr indent="0" lvl="0" marL="0" marR="0" rtl="0" algn="l">
              <a:lnSpc>
                <a:spcPct val="131764"/>
              </a:lnSpc>
              <a:spcBef>
                <a:spcPts val="0"/>
              </a:spcBef>
              <a:spcAft>
                <a:spcPts val="0"/>
              </a:spcAft>
              <a:buNone/>
            </a:pPr>
            <a:r>
              <a:rPr lang="en-US" sz="3400">
                <a:solidFill>
                  <a:srgbClr val="000000"/>
                </a:solidFill>
                <a:latin typeface="Arial"/>
                <a:ea typeface="Arial"/>
                <a:cs typeface="Arial"/>
                <a:sym typeface="Arial"/>
              </a:rPr>
              <a:t>Mất cân bằng dữ liệu </a:t>
            </a:r>
            <a:endParaRPr sz="3400">
              <a:solidFill>
                <a:schemeClr val="dk1"/>
              </a:solidFill>
              <a:latin typeface="Arial"/>
              <a:ea typeface="Arial"/>
              <a:cs typeface="Arial"/>
              <a:sym typeface="Arial"/>
            </a:endParaRPr>
          </a:p>
        </p:txBody>
      </p:sp>
      <p:sp>
        <p:nvSpPr>
          <p:cNvPr id="152" name="Google Shape;152;p5"/>
          <p:cNvSpPr txBox="1"/>
          <p:nvPr/>
        </p:nvSpPr>
        <p:spPr>
          <a:xfrm>
            <a:off x="9676184" y="2639001"/>
            <a:ext cx="8079639" cy="1104790"/>
          </a:xfrm>
          <a:prstGeom prst="rect">
            <a:avLst/>
          </a:prstGeom>
          <a:noFill/>
          <a:ln>
            <a:noFill/>
          </a:ln>
        </p:spPr>
        <p:txBody>
          <a:bodyPr anchorCtr="0" anchor="t" bIns="0" lIns="0" spcFirstLastPara="1" rIns="0" wrap="square" tIns="0">
            <a:spAutoFit/>
          </a:bodyPr>
          <a:lstStyle/>
          <a:p>
            <a:pPr indent="0" lvl="0" marL="0" marR="0" rtl="0" algn="l">
              <a:lnSpc>
                <a:spcPct val="131764"/>
              </a:lnSpc>
              <a:spcBef>
                <a:spcPts val="0"/>
              </a:spcBef>
              <a:spcAft>
                <a:spcPts val="0"/>
              </a:spcAft>
              <a:buNone/>
            </a:pPr>
            <a:r>
              <a:rPr lang="en-US" sz="3400">
                <a:solidFill>
                  <a:srgbClr val="000000"/>
                </a:solidFill>
                <a:latin typeface="Arial"/>
                <a:ea typeface="Arial"/>
                <a:cs typeface="Arial"/>
                <a:sym typeface="Arial"/>
              </a:rPr>
              <a:t>Tỉ lệ False Positive (báo động giả) và False Negative (bỏ sót) cao</a:t>
            </a:r>
            <a:endParaRPr sz="3400">
              <a:solidFill>
                <a:schemeClr val="dk1"/>
              </a:solidFill>
              <a:latin typeface="Arial"/>
              <a:ea typeface="Arial"/>
              <a:cs typeface="Arial"/>
              <a:sym typeface="Arial"/>
            </a:endParaRPr>
          </a:p>
        </p:txBody>
      </p:sp>
      <p:sp>
        <p:nvSpPr>
          <p:cNvPr id="153" name="Google Shape;153;p5"/>
          <p:cNvSpPr txBox="1"/>
          <p:nvPr/>
        </p:nvSpPr>
        <p:spPr>
          <a:xfrm>
            <a:off x="1028698" y="6014866"/>
            <a:ext cx="7583121" cy="1679627"/>
          </a:xfrm>
          <a:prstGeom prst="rect">
            <a:avLst/>
          </a:prstGeom>
          <a:noFill/>
          <a:ln>
            <a:noFill/>
          </a:ln>
        </p:spPr>
        <p:txBody>
          <a:bodyPr anchorCtr="0" anchor="t" bIns="0" lIns="0" spcFirstLastPara="1" rIns="0" wrap="square" tIns="0">
            <a:spAutoFit/>
          </a:bodyPr>
          <a:lstStyle/>
          <a:p>
            <a:pPr indent="0" lvl="0" marL="0" marR="0" rtl="0" algn="l">
              <a:lnSpc>
                <a:spcPct val="131764"/>
              </a:lnSpc>
              <a:spcBef>
                <a:spcPts val="0"/>
              </a:spcBef>
              <a:spcAft>
                <a:spcPts val="0"/>
              </a:spcAft>
              <a:buNone/>
            </a:pPr>
            <a:r>
              <a:rPr lang="en-US" sz="3400">
                <a:solidFill>
                  <a:srgbClr val="000000"/>
                </a:solidFill>
                <a:latin typeface="Arial"/>
                <a:ea typeface="Arial"/>
                <a:cs typeface="Arial"/>
                <a:sym typeface="Arial"/>
              </a:rPr>
              <a:t>Dùng các mô hình AI cho IDPS gây nên nghẽn cổ chai (Bottlenecks) và độ trễ cao</a:t>
            </a:r>
            <a:endParaRPr sz="3400">
              <a:solidFill>
                <a:schemeClr val="dk1"/>
              </a:solidFill>
              <a:latin typeface="Arial"/>
              <a:ea typeface="Arial"/>
              <a:cs typeface="Arial"/>
              <a:sym typeface="Arial"/>
            </a:endParaRPr>
          </a:p>
        </p:txBody>
      </p:sp>
      <p:sp>
        <p:nvSpPr>
          <p:cNvPr id="154" name="Google Shape;154;p5"/>
          <p:cNvSpPr txBox="1"/>
          <p:nvPr/>
        </p:nvSpPr>
        <p:spPr>
          <a:xfrm>
            <a:off x="9676180" y="6015501"/>
            <a:ext cx="8079639" cy="527709"/>
          </a:xfrm>
          <a:prstGeom prst="rect">
            <a:avLst/>
          </a:prstGeom>
          <a:noFill/>
          <a:ln>
            <a:noFill/>
          </a:ln>
        </p:spPr>
        <p:txBody>
          <a:bodyPr anchorCtr="0" anchor="t" bIns="0" lIns="0" spcFirstLastPara="1" rIns="0" wrap="square" tIns="0">
            <a:spAutoFit/>
          </a:bodyPr>
          <a:lstStyle/>
          <a:p>
            <a:pPr indent="0" lvl="0" marL="0" marR="0" rtl="0" algn="l">
              <a:lnSpc>
                <a:spcPct val="131764"/>
              </a:lnSpc>
              <a:spcBef>
                <a:spcPts val="0"/>
              </a:spcBef>
              <a:spcAft>
                <a:spcPts val="0"/>
              </a:spcAft>
              <a:buNone/>
            </a:pPr>
            <a:r>
              <a:rPr lang="en-US" sz="3400">
                <a:solidFill>
                  <a:srgbClr val="000000"/>
                </a:solidFill>
                <a:latin typeface="Arial"/>
                <a:ea typeface="Arial"/>
                <a:cs typeface="Arial"/>
                <a:sym typeface="Arial"/>
              </a:rPr>
              <a:t>Ngăn chặn sự lan truyền của malware</a:t>
            </a:r>
            <a:endParaRPr sz="3400">
              <a:solidFill>
                <a:schemeClr val="dk1"/>
              </a:solidFill>
              <a:latin typeface="Arial"/>
              <a:ea typeface="Arial"/>
              <a:cs typeface="Arial"/>
              <a:sym typeface="Arial"/>
            </a:endParaRPr>
          </a:p>
        </p:txBody>
      </p:sp>
      <p:sp>
        <p:nvSpPr>
          <p:cNvPr id="155" name="Google Shape;155;p5"/>
          <p:cNvSpPr txBox="1"/>
          <p:nvPr/>
        </p:nvSpPr>
        <p:spPr>
          <a:xfrm>
            <a:off x="1028697" y="1559185"/>
            <a:ext cx="11614570" cy="822469"/>
          </a:xfrm>
          <a:prstGeom prst="rect">
            <a:avLst/>
          </a:prstGeom>
          <a:noFill/>
          <a:ln>
            <a:noFill/>
          </a:ln>
        </p:spPr>
        <p:txBody>
          <a:bodyPr anchorCtr="0" anchor="t" bIns="0" lIns="0" spcFirstLastPara="1" rIns="0" wrap="square" tIns="0">
            <a:spAutoFit/>
          </a:bodyPr>
          <a:lstStyle/>
          <a:p>
            <a:pPr indent="0" lvl="0" marL="0" marR="0" rtl="0" algn="l">
              <a:lnSpc>
                <a:spcPct val="142100"/>
              </a:lnSpc>
              <a:spcBef>
                <a:spcPts val="0"/>
              </a:spcBef>
              <a:spcAft>
                <a:spcPts val="0"/>
              </a:spcAft>
              <a:buNone/>
            </a:pPr>
            <a:r>
              <a:rPr lang="en-US" sz="5000">
                <a:solidFill>
                  <a:srgbClr val="000000"/>
                </a:solidFill>
                <a:latin typeface="Arial"/>
                <a:ea typeface="Arial"/>
                <a:cs typeface="Arial"/>
                <a:sym typeface="Arial"/>
              </a:rPr>
              <a:t>Vấn đề bài báo giải quyết</a:t>
            </a:r>
            <a:endParaRPr sz="5000">
              <a:solidFill>
                <a:schemeClr val="dk1"/>
              </a:solidFill>
              <a:latin typeface="Arial"/>
              <a:ea typeface="Arial"/>
              <a:cs typeface="Arial"/>
              <a:sym typeface="Arial"/>
            </a:endParaRPr>
          </a:p>
        </p:txBody>
      </p:sp>
      <p:sp>
        <p:nvSpPr>
          <p:cNvPr id="156" name="Google Shape;156;p5"/>
          <p:cNvSpPr txBox="1"/>
          <p:nvPr/>
        </p:nvSpPr>
        <p:spPr>
          <a:xfrm>
            <a:off x="0" y="991766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p:nvPr/>
        </p:nvSpPr>
        <p:spPr>
          <a:xfrm rot="5400000">
            <a:off x="8035676" y="17338"/>
            <a:ext cx="10252324" cy="10252324"/>
          </a:xfrm>
          <a:custGeom>
            <a:rect b="b" l="l" r="r" t="t"/>
            <a:pathLst>
              <a:path extrusionOk="0" h="10252324" w="10252324">
                <a:moveTo>
                  <a:pt x="10252324" y="10252324"/>
                </a:moveTo>
                <a:lnTo>
                  <a:pt x="0" y="10252324"/>
                </a:lnTo>
                <a:lnTo>
                  <a:pt x="0" y="0"/>
                </a:lnTo>
                <a:lnTo>
                  <a:pt x="10252324" y="0"/>
                </a:lnTo>
                <a:lnTo>
                  <a:pt x="10252324" y="10252324"/>
                </a:lnTo>
                <a:close/>
              </a:path>
            </a:pathLst>
          </a:custGeom>
          <a:blipFill rotWithShape="1">
            <a:blip r:embed="rId3">
              <a:alphaModFix amt="30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6"/>
          <p:cNvSpPr txBox="1"/>
          <p:nvPr/>
        </p:nvSpPr>
        <p:spPr>
          <a:xfrm>
            <a:off x="2238225" y="252792"/>
            <a:ext cx="14200322" cy="1205984"/>
          </a:xfrm>
          <a:prstGeom prst="rect">
            <a:avLst/>
          </a:prstGeom>
          <a:noFill/>
          <a:ln>
            <a:noFill/>
          </a:ln>
        </p:spPr>
        <p:txBody>
          <a:bodyPr anchorCtr="0" anchor="t" bIns="0" lIns="0" spcFirstLastPara="1" rIns="0" wrap="square" tIns="0">
            <a:spAutoFit/>
          </a:bodyPr>
          <a:lstStyle/>
          <a:p>
            <a:pPr indent="0" lvl="0" marL="0" marR="0" rtl="0" algn="just">
              <a:lnSpc>
                <a:spcPct val="200000"/>
              </a:lnSpc>
              <a:spcBef>
                <a:spcPts val="0"/>
              </a:spcBef>
              <a:spcAft>
                <a:spcPts val="0"/>
              </a:spcAft>
              <a:buNone/>
            </a:pPr>
            <a:r>
              <a:rPr lang="en-US" sz="4871">
                <a:solidFill>
                  <a:srgbClr val="000000"/>
                </a:solidFill>
                <a:latin typeface="Arial"/>
                <a:ea typeface="Arial"/>
                <a:cs typeface="Arial"/>
                <a:sym typeface="Arial"/>
              </a:rPr>
              <a:t>GIỚI THIỆU TỔNG QUAN</a:t>
            </a:r>
            <a:endParaRPr/>
          </a:p>
        </p:txBody>
      </p:sp>
      <p:grpSp>
        <p:nvGrpSpPr>
          <p:cNvPr id="163" name="Google Shape;163;p6"/>
          <p:cNvGrpSpPr/>
          <p:nvPr/>
        </p:nvGrpSpPr>
        <p:grpSpPr>
          <a:xfrm>
            <a:off x="374868" y="305742"/>
            <a:ext cx="1153034" cy="1153034"/>
            <a:chOff x="0" y="0"/>
            <a:chExt cx="812800" cy="812800"/>
          </a:xfrm>
        </p:grpSpPr>
        <p:sp>
          <p:nvSpPr>
            <p:cNvPr id="164" name="Google Shape;164;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A8F6"/>
            </a:solidFill>
            <a:ln cap="sq" cmpd="sng" w="19050">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6"/>
            <p:cNvSpPr txBox="1"/>
            <p:nvPr/>
          </p:nvSpPr>
          <p:spPr>
            <a:xfrm>
              <a:off x="76200" y="38100"/>
              <a:ext cx="660400" cy="698500"/>
            </a:xfrm>
            <a:prstGeom prst="rect">
              <a:avLst/>
            </a:prstGeom>
            <a:noFill/>
            <a:ln>
              <a:noFill/>
            </a:ln>
          </p:spPr>
          <p:txBody>
            <a:bodyPr anchorCtr="0" anchor="ctr" bIns="53350" lIns="53350" spcFirstLastPara="1" rIns="53350" wrap="square" tIns="5335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6" name="Google Shape;166;p6"/>
          <p:cNvSpPr txBox="1"/>
          <p:nvPr/>
        </p:nvSpPr>
        <p:spPr>
          <a:xfrm>
            <a:off x="831718" y="174034"/>
            <a:ext cx="239334" cy="1054500"/>
          </a:xfrm>
          <a:prstGeom prst="rect">
            <a:avLst/>
          </a:prstGeom>
          <a:noFill/>
          <a:ln>
            <a:noFill/>
          </a:ln>
        </p:spPr>
        <p:txBody>
          <a:bodyPr anchorCtr="0" anchor="t" bIns="0" lIns="0" spcFirstLastPara="1" rIns="0" wrap="square" tIns="0">
            <a:spAutoFit/>
          </a:bodyPr>
          <a:lstStyle/>
          <a:p>
            <a:pPr indent="0" lvl="0" marL="0" marR="0" rtl="0" algn="ctr">
              <a:lnSpc>
                <a:spcPct val="200021"/>
              </a:lnSpc>
              <a:spcBef>
                <a:spcPts val="0"/>
              </a:spcBef>
              <a:spcAft>
                <a:spcPts val="0"/>
              </a:spcAft>
              <a:buNone/>
            </a:pPr>
            <a:r>
              <a:rPr b="1" lang="en-US" sz="4571">
                <a:solidFill>
                  <a:srgbClr val="000000"/>
                </a:solidFill>
                <a:latin typeface="Montserrat"/>
                <a:ea typeface="Montserrat"/>
                <a:cs typeface="Montserrat"/>
                <a:sym typeface="Montserrat"/>
              </a:rPr>
              <a:t>1</a:t>
            </a:r>
            <a:endParaRPr/>
          </a:p>
        </p:txBody>
      </p:sp>
      <p:sp>
        <p:nvSpPr>
          <p:cNvPr id="167" name="Google Shape;167;p6"/>
          <p:cNvSpPr txBox="1"/>
          <p:nvPr/>
        </p:nvSpPr>
        <p:spPr>
          <a:xfrm>
            <a:off x="1071053" y="2651228"/>
            <a:ext cx="7518786" cy="527709"/>
          </a:xfrm>
          <a:prstGeom prst="rect">
            <a:avLst/>
          </a:prstGeom>
          <a:noFill/>
          <a:ln>
            <a:noFill/>
          </a:ln>
        </p:spPr>
        <p:txBody>
          <a:bodyPr anchorCtr="0" anchor="t" bIns="0" lIns="0" spcFirstLastPara="1" rIns="0" wrap="square" tIns="0">
            <a:spAutoFit/>
          </a:bodyPr>
          <a:lstStyle/>
          <a:p>
            <a:pPr indent="0" lvl="0" marL="0" marR="0" rtl="0" algn="l">
              <a:lnSpc>
                <a:spcPct val="131764"/>
              </a:lnSpc>
              <a:spcBef>
                <a:spcPts val="0"/>
              </a:spcBef>
              <a:spcAft>
                <a:spcPts val="0"/>
              </a:spcAft>
              <a:buNone/>
            </a:pPr>
            <a:r>
              <a:rPr lang="en-US" sz="3400">
                <a:solidFill>
                  <a:srgbClr val="000000"/>
                </a:solidFill>
                <a:latin typeface="Arial"/>
                <a:ea typeface="Arial"/>
                <a:cs typeface="Arial"/>
                <a:sym typeface="Arial"/>
              </a:rPr>
              <a:t>Mất cân bằng dữ liệu </a:t>
            </a:r>
            <a:endParaRPr sz="3400">
              <a:solidFill>
                <a:schemeClr val="dk1"/>
              </a:solidFill>
              <a:latin typeface="Arial"/>
              <a:ea typeface="Arial"/>
              <a:cs typeface="Arial"/>
              <a:sym typeface="Arial"/>
            </a:endParaRPr>
          </a:p>
        </p:txBody>
      </p:sp>
      <p:sp>
        <p:nvSpPr>
          <p:cNvPr id="168" name="Google Shape;168;p6"/>
          <p:cNvSpPr txBox="1"/>
          <p:nvPr/>
        </p:nvSpPr>
        <p:spPr>
          <a:xfrm>
            <a:off x="9676184" y="2639001"/>
            <a:ext cx="8079639" cy="1104790"/>
          </a:xfrm>
          <a:prstGeom prst="rect">
            <a:avLst/>
          </a:prstGeom>
          <a:noFill/>
          <a:ln>
            <a:noFill/>
          </a:ln>
        </p:spPr>
        <p:txBody>
          <a:bodyPr anchorCtr="0" anchor="t" bIns="0" lIns="0" spcFirstLastPara="1" rIns="0" wrap="square" tIns="0">
            <a:spAutoFit/>
          </a:bodyPr>
          <a:lstStyle/>
          <a:p>
            <a:pPr indent="0" lvl="0" marL="0" marR="0" rtl="0" algn="l">
              <a:lnSpc>
                <a:spcPct val="131764"/>
              </a:lnSpc>
              <a:spcBef>
                <a:spcPts val="0"/>
              </a:spcBef>
              <a:spcAft>
                <a:spcPts val="0"/>
              </a:spcAft>
              <a:buNone/>
            </a:pPr>
            <a:r>
              <a:rPr lang="en-US" sz="3400">
                <a:solidFill>
                  <a:srgbClr val="000000"/>
                </a:solidFill>
                <a:latin typeface="Arial"/>
                <a:ea typeface="Arial"/>
                <a:cs typeface="Arial"/>
                <a:sym typeface="Arial"/>
              </a:rPr>
              <a:t>Tỉ lệ False Positive (báo động giả) và False Negative (bỏ sót) cao</a:t>
            </a:r>
            <a:endParaRPr sz="3400">
              <a:solidFill>
                <a:schemeClr val="dk1"/>
              </a:solidFill>
              <a:latin typeface="Arial"/>
              <a:ea typeface="Arial"/>
              <a:cs typeface="Arial"/>
              <a:sym typeface="Arial"/>
            </a:endParaRPr>
          </a:p>
        </p:txBody>
      </p:sp>
      <p:sp>
        <p:nvSpPr>
          <p:cNvPr id="169" name="Google Shape;169;p6"/>
          <p:cNvSpPr txBox="1"/>
          <p:nvPr/>
        </p:nvSpPr>
        <p:spPr>
          <a:xfrm>
            <a:off x="1028698" y="6014866"/>
            <a:ext cx="7583121" cy="1679627"/>
          </a:xfrm>
          <a:prstGeom prst="rect">
            <a:avLst/>
          </a:prstGeom>
          <a:noFill/>
          <a:ln>
            <a:noFill/>
          </a:ln>
        </p:spPr>
        <p:txBody>
          <a:bodyPr anchorCtr="0" anchor="t" bIns="0" lIns="0" spcFirstLastPara="1" rIns="0" wrap="square" tIns="0">
            <a:spAutoFit/>
          </a:bodyPr>
          <a:lstStyle/>
          <a:p>
            <a:pPr indent="0" lvl="0" marL="0" marR="0" rtl="0" algn="l">
              <a:lnSpc>
                <a:spcPct val="131764"/>
              </a:lnSpc>
              <a:spcBef>
                <a:spcPts val="0"/>
              </a:spcBef>
              <a:spcAft>
                <a:spcPts val="0"/>
              </a:spcAft>
              <a:buNone/>
            </a:pPr>
            <a:r>
              <a:rPr lang="en-US" sz="3400">
                <a:solidFill>
                  <a:srgbClr val="000000"/>
                </a:solidFill>
                <a:latin typeface="Arial"/>
                <a:ea typeface="Arial"/>
                <a:cs typeface="Arial"/>
                <a:sym typeface="Arial"/>
              </a:rPr>
              <a:t>Dùng các mô hình AI cho IDPS gây nên nghẽn cổ chai (Bottlenecks) và độ trễ cao</a:t>
            </a:r>
            <a:endParaRPr sz="3400">
              <a:solidFill>
                <a:schemeClr val="dk1"/>
              </a:solidFill>
              <a:latin typeface="Arial"/>
              <a:ea typeface="Arial"/>
              <a:cs typeface="Arial"/>
              <a:sym typeface="Arial"/>
            </a:endParaRPr>
          </a:p>
        </p:txBody>
      </p:sp>
      <p:sp>
        <p:nvSpPr>
          <p:cNvPr id="170" name="Google Shape;170;p6"/>
          <p:cNvSpPr txBox="1"/>
          <p:nvPr/>
        </p:nvSpPr>
        <p:spPr>
          <a:xfrm>
            <a:off x="9676180" y="6015501"/>
            <a:ext cx="8079639" cy="527709"/>
          </a:xfrm>
          <a:prstGeom prst="rect">
            <a:avLst/>
          </a:prstGeom>
          <a:noFill/>
          <a:ln>
            <a:noFill/>
          </a:ln>
        </p:spPr>
        <p:txBody>
          <a:bodyPr anchorCtr="0" anchor="t" bIns="0" lIns="0" spcFirstLastPara="1" rIns="0" wrap="square" tIns="0">
            <a:spAutoFit/>
          </a:bodyPr>
          <a:lstStyle/>
          <a:p>
            <a:pPr indent="0" lvl="0" marL="0" marR="0" rtl="0" algn="l">
              <a:lnSpc>
                <a:spcPct val="131764"/>
              </a:lnSpc>
              <a:spcBef>
                <a:spcPts val="0"/>
              </a:spcBef>
              <a:spcAft>
                <a:spcPts val="0"/>
              </a:spcAft>
              <a:buNone/>
            </a:pPr>
            <a:r>
              <a:rPr lang="en-US" sz="3400">
                <a:solidFill>
                  <a:srgbClr val="000000"/>
                </a:solidFill>
                <a:latin typeface="Arial"/>
                <a:ea typeface="Arial"/>
                <a:cs typeface="Arial"/>
                <a:sym typeface="Arial"/>
              </a:rPr>
              <a:t>Ngăn chặn sự lan truyền của malware</a:t>
            </a:r>
            <a:endParaRPr sz="3400">
              <a:solidFill>
                <a:schemeClr val="dk1"/>
              </a:solidFill>
              <a:latin typeface="Arial"/>
              <a:ea typeface="Arial"/>
              <a:cs typeface="Arial"/>
              <a:sym typeface="Arial"/>
            </a:endParaRPr>
          </a:p>
        </p:txBody>
      </p:sp>
      <p:sp>
        <p:nvSpPr>
          <p:cNvPr id="171" name="Google Shape;171;p6"/>
          <p:cNvSpPr txBox="1"/>
          <p:nvPr/>
        </p:nvSpPr>
        <p:spPr>
          <a:xfrm>
            <a:off x="1028697" y="3322003"/>
            <a:ext cx="7583121" cy="1500411"/>
          </a:xfrm>
          <a:prstGeom prst="rect">
            <a:avLst/>
          </a:prstGeom>
          <a:noFill/>
          <a:ln>
            <a:noFill/>
          </a:ln>
        </p:spPr>
        <p:txBody>
          <a:bodyPr anchorCtr="0" anchor="t" bIns="0" lIns="0" spcFirstLastPara="1" rIns="0" wrap="square" tIns="0">
            <a:spAutoFit/>
          </a:bodyPr>
          <a:lstStyle/>
          <a:p>
            <a:pPr indent="0" lvl="0" marL="0" marR="0" rtl="0" algn="l">
              <a:lnSpc>
                <a:spcPct val="115264"/>
              </a:lnSpc>
              <a:spcBef>
                <a:spcPts val="0"/>
              </a:spcBef>
              <a:spcAft>
                <a:spcPts val="0"/>
              </a:spcAft>
              <a:buNone/>
            </a:pPr>
            <a:r>
              <a:rPr b="1" lang="en-US" sz="3400">
                <a:solidFill>
                  <a:srgbClr val="FF0000"/>
                </a:solidFill>
                <a:latin typeface="Arial"/>
                <a:ea typeface="Arial"/>
                <a:cs typeface="Arial"/>
                <a:sym typeface="Arial"/>
              </a:rPr>
              <a:t>-&gt; AWGAN: Giảm số lượng dữ liệu lớp đa số dựa trên ENN, tăng số lượng dữ liệu lớp thiểu số bằng WGAN</a:t>
            </a:r>
            <a:endParaRPr/>
          </a:p>
        </p:txBody>
      </p:sp>
      <p:sp>
        <p:nvSpPr>
          <p:cNvPr id="172" name="Google Shape;172;p6"/>
          <p:cNvSpPr txBox="1"/>
          <p:nvPr/>
        </p:nvSpPr>
        <p:spPr>
          <a:xfrm>
            <a:off x="9676184" y="4078285"/>
            <a:ext cx="8079639" cy="1500411"/>
          </a:xfrm>
          <a:prstGeom prst="rect">
            <a:avLst/>
          </a:prstGeom>
          <a:noFill/>
          <a:ln>
            <a:noFill/>
          </a:ln>
        </p:spPr>
        <p:txBody>
          <a:bodyPr anchorCtr="0" anchor="t" bIns="0" lIns="0" spcFirstLastPara="1" rIns="0" wrap="square" tIns="0">
            <a:spAutoFit/>
          </a:bodyPr>
          <a:lstStyle/>
          <a:p>
            <a:pPr indent="0" lvl="0" marL="0" marR="0" rtl="0" algn="l">
              <a:lnSpc>
                <a:spcPct val="115264"/>
              </a:lnSpc>
              <a:spcBef>
                <a:spcPts val="0"/>
              </a:spcBef>
              <a:spcAft>
                <a:spcPts val="0"/>
              </a:spcAft>
              <a:buNone/>
            </a:pPr>
            <a:r>
              <a:rPr lang="en-US" sz="3400">
                <a:solidFill>
                  <a:srgbClr val="FF0000"/>
                </a:solidFill>
                <a:latin typeface="Arial"/>
                <a:ea typeface="Arial"/>
                <a:cs typeface="Arial"/>
                <a:sym typeface="Arial"/>
              </a:rPr>
              <a:t>-&gt; Dùng Ensemble learning, kết hợp nhiều thuật toán như DNN, XGB, CBT, GBM, BME</a:t>
            </a:r>
            <a:endParaRPr sz="3400">
              <a:solidFill>
                <a:srgbClr val="FF0000"/>
              </a:solidFill>
              <a:latin typeface="Arial"/>
              <a:ea typeface="Arial"/>
              <a:cs typeface="Arial"/>
              <a:sym typeface="Arial"/>
            </a:endParaRPr>
          </a:p>
        </p:txBody>
      </p:sp>
      <p:sp>
        <p:nvSpPr>
          <p:cNvPr id="173" name="Google Shape;173;p6"/>
          <p:cNvSpPr txBox="1"/>
          <p:nvPr/>
        </p:nvSpPr>
        <p:spPr>
          <a:xfrm>
            <a:off x="1045260" y="7977609"/>
            <a:ext cx="7566558" cy="1500411"/>
          </a:xfrm>
          <a:prstGeom prst="rect">
            <a:avLst/>
          </a:prstGeom>
          <a:noFill/>
          <a:ln>
            <a:noFill/>
          </a:ln>
        </p:spPr>
        <p:txBody>
          <a:bodyPr anchorCtr="0" anchor="t" bIns="0" lIns="0" spcFirstLastPara="1" rIns="0" wrap="square" tIns="0">
            <a:spAutoFit/>
          </a:bodyPr>
          <a:lstStyle/>
          <a:p>
            <a:pPr indent="0" lvl="0" marL="0" marR="0" rtl="0" algn="l">
              <a:lnSpc>
                <a:spcPct val="115264"/>
              </a:lnSpc>
              <a:spcBef>
                <a:spcPts val="0"/>
              </a:spcBef>
              <a:spcAft>
                <a:spcPts val="0"/>
              </a:spcAft>
              <a:buNone/>
            </a:pPr>
            <a:r>
              <a:rPr b="1" lang="en-US" sz="3400">
                <a:solidFill>
                  <a:srgbClr val="FF0000"/>
                </a:solidFill>
                <a:latin typeface="Arial"/>
                <a:ea typeface="Arial"/>
                <a:cs typeface="Arial"/>
                <a:sym typeface="Arial"/>
              </a:rPr>
              <a:t>-&gt; Dùng Parallel learning: Các mô hình như DNN, XGB, CBT, GBM, BME chạy song song với nhau</a:t>
            </a:r>
            <a:endParaRPr b="1" sz="3400">
              <a:solidFill>
                <a:srgbClr val="FF0000"/>
              </a:solidFill>
              <a:latin typeface="Arial"/>
              <a:ea typeface="Arial"/>
              <a:cs typeface="Arial"/>
              <a:sym typeface="Arial"/>
            </a:endParaRPr>
          </a:p>
        </p:txBody>
      </p:sp>
      <p:sp>
        <p:nvSpPr>
          <p:cNvPr id="174" name="Google Shape;174;p6"/>
          <p:cNvSpPr txBox="1"/>
          <p:nvPr/>
        </p:nvSpPr>
        <p:spPr>
          <a:xfrm>
            <a:off x="9676180" y="6854679"/>
            <a:ext cx="8079639" cy="1500411"/>
          </a:xfrm>
          <a:prstGeom prst="rect">
            <a:avLst/>
          </a:prstGeom>
          <a:noFill/>
          <a:ln>
            <a:noFill/>
          </a:ln>
        </p:spPr>
        <p:txBody>
          <a:bodyPr anchorCtr="0" anchor="t" bIns="0" lIns="0" spcFirstLastPara="1" rIns="0" wrap="square" tIns="0">
            <a:spAutoFit/>
          </a:bodyPr>
          <a:lstStyle/>
          <a:p>
            <a:pPr indent="0" lvl="0" marL="0" marR="0" rtl="0" algn="l">
              <a:lnSpc>
                <a:spcPct val="115264"/>
              </a:lnSpc>
              <a:spcBef>
                <a:spcPts val="0"/>
              </a:spcBef>
              <a:spcAft>
                <a:spcPts val="0"/>
              </a:spcAft>
              <a:buNone/>
            </a:pPr>
            <a:r>
              <a:rPr lang="en-US" sz="3400">
                <a:solidFill>
                  <a:srgbClr val="FF0000"/>
                </a:solidFill>
                <a:latin typeface="Arial"/>
                <a:ea typeface="Arial"/>
                <a:cs typeface="Arial"/>
                <a:sym typeface="Arial"/>
              </a:rPr>
              <a:t>-&gt; Xây dựng malware sanbox, tự động bắt và phân tích các file truyền trong mạng</a:t>
            </a:r>
            <a:endParaRPr sz="3400">
              <a:solidFill>
                <a:srgbClr val="FF0000"/>
              </a:solidFill>
              <a:latin typeface="Arial"/>
              <a:ea typeface="Arial"/>
              <a:cs typeface="Arial"/>
              <a:sym typeface="Arial"/>
            </a:endParaRPr>
          </a:p>
        </p:txBody>
      </p:sp>
      <p:sp>
        <p:nvSpPr>
          <p:cNvPr id="175" name="Google Shape;175;p6"/>
          <p:cNvSpPr txBox="1"/>
          <p:nvPr/>
        </p:nvSpPr>
        <p:spPr>
          <a:xfrm>
            <a:off x="1028697" y="1635385"/>
            <a:ext cx="11614500" cy="769500"/>
          </a:xfrm>
          <a:prstGeom prst="rect">
            <a:avLst/>
          </a:prstGeom>
          <a:noFill/>
          <a:ln>
            <a:noFill/>
          </a:ln>
        </p:spPr>
        <p:txBody>
          <a:bodyPr anchorCtr="0" anchor="t" bIns="0" lIns="0" spcFirstLastPara="1" rIns="0" wrap="square" tIns="0">
            <a:spAutoFit/>
          </a:bodyPr>
          <a:lstStyle/>
          <a:p>
            <a:pPr indent="0" lvl="0" marL="0" marR="0" rtl="0" algn="l">
              <a:lnSpc>
                <a:spcPct val="142100"/>
              </a:lnSpc>
              <a:spcBef>
                <a:spcPts val="0"/>
              </a:spcBef>
              <a:spcAft>
                <a:spcPts val="0"/>
              </a:spcAft>
              <a:buNone/>
            </a:pPr>
            <a:r>
              <a:rPr lang="en-US" sz="5000">
                <a:solidFill>
                  <a:srgbClr val="000000"/>
                </a:solidFill>
                <a:latin typeface="Arial"/>
                <a:ea typeface="Arial"/>
                <a:cs typeface="Arial"/>
                <a:sym typeface="Arial"/>
              </a:rPr>
              <a:t>Hướng giải quyết</a:t>
            </a:r>
            <a:endParaRPr sz="5000">
              <a:solidFill>
                <a:schemeClr val="dk1"/>
              </a:solidFill>
              <a:latin typeface="Arial"/>
              <a:ea typeface="Arial"/>
              <a:cs typeface="Arial"/>
              <a:sym typeface="Arial"/>
            </a:endParaRPr>
          </a:p>
        </p:txBody>
      </p:sp>
      <p:sp>
        <p:nvSpPr>
          <p:cNvPr id="176" name="Google Shape;176;p6"/>
          <p:cNvSpPr txBox="1"/>
          <p:nvPr/>
        </p:nvSpPr>
        <p:spPr>
          <a:xfrm>
            <a:off x="0" y="991766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p:nvPr/>
        </p:nvSpPr>
        <p:spPr>
          <a:xfrm rot="5400000">
            <a:off x="8035676" y="17338"/>
            <a:ext cx="10252324" cy="10252324"/>
          </a:xfrm>
          <a:custGeom>
            <a:rect b="b" l="l" r="r" t="t"/>
            <a:pathLst>
              <a:path extrusionOk="0" h="10252324" w="10252324">
                <a:moveTo>
                  <a:pt x="10252324" y="10252324"/>
                </a:moveTo>
                <a:lnTo>
                  <a:pt x="0" y="10252324"/>
                </a:lnTo>
                <a:lnTo>
                  <a:pt x="0" y="0"/>
                </a:lnTo>
                <a:lnTo>
                  <a:pt x="10252324" y="0"/>
                </a:lnTo>
                <a:lnTo>
                  <a:pt x="10252324" y="10252324"/>
                </a:lnTo>
                <a:close/>
              </a:path>
            </a:pathLst>
          </a:custGeom>
          <a:blipFill rotWithShape="1">
            <a:blip r:embed="rId3">
              <a:alphaModFix amt="30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7"/>
          <p:cNvSpPr txBox="1"/>
          <p:nvPr/>
        </p:nvSpPr>
        <p:spPr>
          <a:xfrm>
            <a:off x="2238225" y="252792"/>
            <a:ext cx="14200322" cy="1075103"/>
          </a:xfrm>
          <a:prstGeom prst="rect">
            <a:avLst/>
          </a:prstGeom>
          <a:noFill/>
          <a:ln>
            <a:noFill/>
          </a:ln>
        </p:spPr>
        <p:txBody>
          <a:bodyPr anchorCtr="0" anchor="t" bIns="0" lIns="0" spcFirstLastPara="1" rIns="0" wrap="square" tIns="0">
            <a:spAutoFit/>
          </a:bodyPr>
          <a:lstStyle/>
          <a:p>
            <a:pPr indent="0" lvl="0" marL="0" marR="0" rtl="0" algn="just">
              <a:lnSpc>
                <a:spcPct val="200000"/>
              </a:lnSpc>
              <a:spcBef>
                <a:spcPts val="0"/>
              </a:spcBef>
              <a:spcAft>
                <a:spcPts val="0"/>
              </a:spcAft>
              <a:buNone/>
            </a:pPr>
            <a:r>
              <a:rPr lang="en-US" sz="4871">
                <a:solidFill>
                  <a:srgbClr val="000000"/>
                </a:solidFill>
                <a:latin typeface="Arial"/>
                <a:ea typeface="Arial"/>
                <a:cs typeface="Arial"/>
                <a:sym typeface="Arial"/>
              </a:rPr>
              <a:t>PHƯƠNG PHÁP THỰC HIỆN</a:t>
            </a:r>
            <a:endParaRPr/>
          </a:p>
        </p:txBody>
      </p:sp>
      <p:grpSp>
        <p:nvGrpSpPr>
          <p:cNvPr id="183" name="Google Shape;183;p7"/>
          <p:cNvGrpSpPr/>
          <p:nvPr/>
        </p:nvGrpSpPr>
        <p:grpSpPr>
          <a:xfrm>
            <a:off x="374868" y="305742"/>
            <a:ext cx="1153034" cy="1153034"/>
            <a:chOff x="0" y="0"/>
            <a:chExt cx="812800" cy="812800"/>
          </a:xfrm>
        </p:grpSpPr>
        <p:sp>
          <p:nvSpPr>
            <p:cNvPr id="184" name="Google Shape;184;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A8F6"/>
            </a:solidFill>
            <a:ln cap="sq" cmpd="sng" w="19050">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7"/>
            <p:cNvSpPr txBox="1"/>
            <p:nvPr/>
          </p:nvSpPr>
          <p:spPr>
            <a:xfrm>
              <a:off x="76200" y="38100"/>
              <a:ext cx="660400" cy="698500"/>
            </a:xfrm>
            <a:prstGeom prst="rect">
              <a:avLst/>
            </a:prstGeom>
            <a:noFill/>
            <a:ln>
              <a:noFill/>
            </a:ln>
          </p:spPr>
          <p:txBody>
            <a:bodyPr anchorCtr="0" anchor="ctr" bIns="53350" lIns="53350" spcFirstLastPara="1" rIns="53350" wrap="square" tIns="5335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6" name="Google Shape;186;p7"/>
          <p:cNvSpPr txBox="1"/>
          <p:nvPr/>
        </p:nvSpPr>
        <p:spPr>
          <a:xfrm>
            <a:off x="831718" y="174034"/>
            <a:ext cx="239334" cy="1054500"/>
          </a:xfrm>
          <a:prstGeom prst="rect">
            <a:avLst/>
          </a:prstGeom>
          <a:noFill/>
          <a:ln>
            <a:noFill/>
          </a:ln>
        </p:spPr>
        <p:txBody>
          <a:bodyPr anchorCtr="0" anchor="t" bIns="0" lIns="0" spcFirstLastPara="1" rIns="0" wrap="square" tIns="0">
            <a:spAutoFit/>
          </a:bodyPr>
          <a:lstStyle/>
          <a:p>
            <a:pPr indent="0" lvl="0" marL="0" marR="0" rtl="0" algn="ctr">
              <a:lnSpc>
                <a:spcPct val="200021"/>
              </a:lnSpc>
              <a:spcBef>
                <a:spcPts val="0"/>
              </a:spcBef>
              <a:spcAft>
                <a:spcPts val="0"/>
              </a:spcAft>
              <a:buNone/>
            </a:pPr>
            <a:r>
              <a:rPr b="1" lang="en-US" sz="4571">
                <a:solidFill>
                  <a:srgbClr val="000000"/>
                </a:solidFill>
                <a:latin typeface="Montserrat"/>
                <a:ea typeface="Montserrat"/>
                <a:cs typeface="Montserrat"/>
                <a:sym typeface="Montserrat"/>
              </a:rPr>
              <a:t>2</a:t>
            </a:r>
            <a:endParaRPr/>
          </a:p>
        </p:txBody>
      </p:sp>
      <p:pic>
        <p:nvPicPr>
          <p:cNvPr id="187" name="Google Shape;187;p7"/>
          <p:cNvPicPr preferRelativeResize="0"/>
          <p:nvPr/>
        </p:nvPicPr>
        <p:blipFill rotWithShape="1">
          <a:blip r:embed="rId4">
            <a:alphaModFix/>
          </a:blip>
          <a:srcRect b="0" l="0" r="0" t="0"/>
          <a:stretch/>
        </p:blipFill>
        <p:spPr>
          <a:xfrm>
            <a:off x="3232025" y="1351790"/>
            <a:ext cx="12212722" cy="8682418"/>
          </a:xfrm>
          <a:prstGeom prst="rect">
            <a:avLst/>
          </a:prstGeom>
          <a:noFill/>
          <a:ln>
            <a:noFill/>
          </a:ln>
        </p:spPr>
      </p:pic>
      <p:sp>
        <p:nvSpPr>
          <p:cNvPr id="188" name="Google Shape;188;p7"/>
          <p:cNvSpPr txBox="1"/>
          <p:nvPr/>
        </p:nvSpPr>
        <p:spPr>
          <a:xfrm>
            <a:off x="0" y="991766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p:nvPr/>
        </p:nvSpPr>
        <p:spPr>
          <a:xfrm rot="5400000">
            <a:off x="8035676" y="17338"/>
            <a:ext cx="10252324" cy="10252324"/>
          </a:xfrm>
          <a:custGeom>
            <a:rect b="b" l="l" r="r" t="t"/>
            <a:pathLst>
              <a:path extrusionOk="0" h="10252324" w="10252324">
                <a:moveTo>
                  <a:pt x="10252324" y="10252324"/>
                </a:moveTo>
                <a:lnTo>
                  <a:pt x="0" y="10252324"/>
                </a:lnTo>
                <a:lnTo>
                  <a:pt x="0" y="0"/>
                </a:lnTo>
                <a:lnTo>
                  <a:pt x="10252324" y="0"/>
                </a:lnTo>
                <a:lnTo>
                  <a:pt x="10252324" y="10252324"/>
                </a:lnTo>
                <a:close/>
              </a:path>
            </a:pathLst>
          </a:custGeom>
          <a:blipFill rotWithShape="1">
            <a:blip r:embed="rId3">
              <a:alphaModFix amt="30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Ảnh có chứa văn bản, biểu đồ, ảnh chụp màn hình, Kế hoạch&#10;&#10;Mô tả được tự động tạo" id="194" name="Google Shape;194;p8"/>
          <p:cNvPicPr preferRelativeResize="0"/>
          <p:nvPr/>
        </p:nvPicPr>
        <p:blipFill rotWithShape="1">
          <a:blip r:embed="rId4">
            <a:alphaModFix/>
          </a:blip>
          <a:srcRect b="0" l="0" r="0" t="0"/>
          <a:stretch/>
        </p:blipFill>
        <p:spPr>
          <a:xfrm>
            <a:off x="-827" y="1077362"/>
            <a:ext cx="18289655" cy="9209017"/>
          </a:xfrm>
          <a:prstGeom prst="rect">
            <a:avLst/>
          </a:prstGeom>
          <a:noFill/>
          <a:ln>
            <a:noFill/>
          </a:ln>
        </p:spPr>
      </p:pic>
      <p:sp>
        <p:nvSpPr>
          <p:cNvPr id="195" name="Google Shape;195;p8"/>
          <p:cNvSpPr txBox="1"/>
          <p:nvPr/>
        </p:nvSpPr>
        <p:spPr>
          <a:xfrm>
            <a:off x="947774" y="235657"/>
            <a:ext cx="16392452" cy="841705"/>
          </a:xfrm>
          <a:prstGeom prst="rect">
            <a:avLst/>
          </a:prstGeom>
          <a:noFill/>
          <a:ln>
            <a:noFill/>
          </a:ln>
        </p:spPr>
        <p:txBody>
          <a:bodyPr anchorCtr="0" anchor="t" bIns="0" lIns="0" spcFirstLastPara="1" rIns="0" wrap="square" tIns="0">
            <a:spAutoFit/>
          </a:bodyPr>
          <a:lstStyle/>
          <a:p>
            <a:pPr indent="0" lvl="0" marL="0" marR="0" rtl="0" algn="l">
              <a:lnSpc>
                <a:spcPct val="146280"/>
              </a:lnSpc>
              <a:spcBef>
                <a:spcPts val="0"/>
              </a:spcBef>
              <a:spcAft>
                <a:spcPts val="0"/>
              </a:spcAft>
              <a:buNone/>
            </a:pPr>
            <a:r>
              <a:rPr lang="en-US" sz="5000">
                <a:solidFill>
                  <a:srgbClr val="000000"/>
                </a:solidFill>
                <a:latin typeface="Arial"/>
                <a:ea typeface="Arial"/>
                <a:cs typeface="Arial"/>
                <a:sym typeface="Arial"/>
              </a:rPr>
              <a:t>Kiến trúc hệ thống APELID dựa trên IDS</a:t>
            </a:r>
            <a:endParaRPr/>
          </a:p>
        </p:txBody>
      </p:sp>
      <p:sp>
        <p:nvSpPr>
          <p:cNvPr id="196" name="Google Shape;196;p8"/>
          <p:cNvSpPr txBox="1"/>
          <p:nvPr/>
        </p:nvSpPr>
        <p:spPr>
          <a:xfrm>
            <a:off x="0" y="991766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p:nvPr/>
        </p:nvSpPr>
        <p:spPr>
          <a:xfrm rot="5400000">
            <a:off x="8035676" y="17338"/>
            <a:ext cx="10252324" cy="10252324"/>
          </a:xfrm>
          <a:custGeom>
            <a:rect b="b" l="l" r="r" t="t"/>
            <a:pathLst>
              <a:path extrusionOk="0" h="10252324" w="10252324">
                <a:moveTo>
                  <a:pt x="10252324" y="10252324"/>
                </a:moveTo>
                <a:lnTo>
                  <a:pt x="0" y="10252324"/>
                </a:lnTo>
                <a:lnTo>
                  <a:pt x="0" y="0"/>
                </a:lnTo>
                <a:lnTo>
                  <a:pt x="10252324" y="0"/>
                </a:lnTo>
                <a:lnTo>
                  <a:pt x="10252324" y="10252324"/>
                </a:lnTo>
                <a:close/>
              </a:path>
            </a:pathLst>
          </a:custGeom>
          <a:blipFill rotWithShape="1">
            <a:blip r:embed="rId3">
              <a:alphaModFix amt="30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9"/>
          <p:cNvSpPr txBox="1"/>
          <p:nvPr/>
        </p:nvSpPr>
        <p:spPr>
          <a:xfrm>
            <a:off x="2238225" y="252792"/>
            <a:ext cx="14200322" cy="1075103"/>
          </a:xfrm>
          <a:prstGeom prst="rect">
            <a:avLst/>
          </a:prstGeom>
          <a:noFill/>
          <a:ln>
            <a:noFill/>
          </a:ln>
        </p:spPr>
        <p:txBody>
          <a:bodyPr anchorCtr="0" anchor="t" bIns="0" lIns="0" spcFirstLastPara="1" rIns="0" wrap="square" tIns="0">
            <a:spAutoFit/>
          </a:bodyPr>
          <a:lstStyle/>
          <a:p>
            <a:pPr indent="0" lvl="0" marL="0" marR="0" rtl="0" algn="just">
              <a:lnSpc>
                <a:spcPct val="200000"/>
              </a:lnSpc>
              <a:spcBef>
                <a:spcPts val="0"/>
              </a:spcBef>
              <a:spcAft>
                <a:spcPts val="0"/>
              </a:spcAft>
              <a:buNone/>
            </a:pPr>
            <a:r>
              <a:rPr lang="en-US" sz="4871">
                <a:solidFill>
                  <a:srgbClr val="000000"/>
                </a:solidFill>
                <a:latin typeface="Arial"/>
                <a:ea typeface="Arial"/>
                <a:cs typeface="Arial"/>
                <a:sym typeface="Arial"/>
              </a:rPr>
              <a:t>TRIỂN KHAI VÀ DEMO</a:t>
            </a:r>
            <a:endParaRPr/>
          </a:p>
        </p:txBody>
      </p:sp>
      <p:grpSp>
        <p:nvGrpSpPr>
          <p:cNvPr id="203" name="Google Shape;203;p9"/>
          <p:cNvGrpSpPr/>
          <p:nvPr/>
        </p:nvGrpSpPr>
        <p:grpSpPr>
          <a:xfrm>
            <a:off x="374868" y="305742"/>
            <a:ext cx="1153034" cy="1153034"/>
            <a:chOff x="0" y="0"/>
            <a:chExt cx="812800" cy="812800"/>
          </a:xfrm>
        </p:grpSpPr>
        <p:sp>
          <p:nvSpPr>
            <p:cNvPr id="204" name="Google Shape;204;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2A8F6"/>
            </a:solidFill>
            <a:ln cap="sq" cmpd="sng" w="19050">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9"/>
            <p:cNvSpPr txBox="1"/>
            <p:nvPr/>
          </p:nvSpPr>
          <p:spPr>
            <a:xfrm>
              <a:off x="76200" y="38100"/>
              <a:ext cx="660400" cy="698500"/>
            </a:xfrm>
            <a:prstGeom prst="rect">
              <a:avLst/>
            </a:prstGeom>
            <a:noFill/>
            <a:ln>
              <a:noFill/>
            </a:ln>
          </p:spPr>
          <p:txBody>
            <a:bodyPr anchorCtr="0" anchor="ctr" bIns="53350" lIns="53350" spcFirstLastPara="1" rIns="53350" wrap="square" tIns="5335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6" name="Google Shape;206;p9"/>
          <p:cNvSpPr txBox="1"/>
          <p:nvPr/>
        </p:nvSpPr>
        <p:spPr>
          <a:xfrm>
            <a:off x="831718" y="174034"/>
            <a:ext cx="239334" cy="1054500"/>
          </a:xfrm>
          <a:prstGeom prst="rect">
            <a:avLst/>
          </a:prstGeom>
          <a:noFill/>
          <a:ln>
            <a:noFill/>
          </a:ln>
        </p:spPr>
        <p:txBody>
          <a:bodyPr anchorCtr="0" anchor="t" bIns="0" lIns="0" spcFirstLastPara="1" rIns="0" wrap="square" tIns="0">
            <a:spAutoFit/>
          </a:bodyPr>
          <a:lstStyle/>
          <a:p>
            <a:pPr indent="0" lvl="0" marL="0" marR="0" rtl="0" algn="ctr">
              <a:lnSpc>
                <a:spcPct val="200021"/>
              </a:lnSpc>
              <a:spcBef>
                <a:spcPts val="0"/>
              </a:spcBef>
              <a:spcAft>
                <a:spcPts val="0"/>
              </a:spcAft>
              <a:buNone/>
            </a:pPr>
            <a:r>
              <a:rPr b="1" lang="en-US" sz="4571">
                <a:solidFill>
                  <a:srgbClr val="000000"/>
                </a:solidFill>
                <a:latin typeface="Montserrat"/>
                <a:ea typeface="Montserrat"/>
                <a:cs typeface="Montserrat"/>
                <a:sym typeface="Montserrat"/>
              </a:rPr>
              <a:t>3</a:t>
            </a:r>
            <a:endParaRPr/>
          </a:p>
        </p:txBody>
      </p:sp>
      <p:sp>
        <p:nvSpPr>
          <p:cNvPr id="207" name="Google Shape;207;p9"/>
          <p:cNvSpPr txBox="1"/>
          <p:nvPr/>
        </p:nvSpPr>
        <p:spPr>
          <a:xfrm>
            <a:off x="899505" y="1663147"/>
            <a:ext cx="7581900" cy="1784078"/>
          </a:xfrm>
          <a:prstGeom prst="rect">
            <a:avLst/>
          </a:prstGeom>
          <a:noFill/>
          <a:ln>
            <a:noFill/>
          </a:ln>
        </p:spPr>
        <p:txBody>
          <a:bodyPr anchorCtr="0" anchor="t" bIns="0" lIns="0" spcFirstLastPara="1" rIns="0" wrap="square" tIns="0">
            <a:spAutoFit/>
          </a:bodyPr>
          <a:lstStyle/>
          <a:p>
            <a:pPr indent="0" lvl="0" marL="0" marR="0" rtl="0" algn="l">
              <a:lnSpc>
                <a:spcPct val="146280"/>
              </a:lnSpc>
              <a:spcBef>
                <a:spcPts val="0"/>
              </a:spcBef>
              <a:spcAft>
                <a:spcPts val="0"/>
              </a:spcAft>
              <a:buNone/>
            </a:pPr>
            <a:r>
              <a:rPr lang="en-US" sz="5000">
                <a:solidFill>
                  <a:srgbClr val="000000"/>
                </a:solidFill>
                <a:latin typeface="Arial"/>
                <a:ea typeface="Arial"/>
                <a:cs typeface="Arial"/>
                <a:sym typeface="Arial"/>
              </a:rPr>
              <a:t>Thiết lập thực nghiệm – Bộ dữ liệu</a:t>
            </a:r>
            <a:endParaRPr sz="5000">
              <a:solidFill>
                <a:srgbClr val="000000"/>
              </a:solidFill>
              <a:latin typeface="Arial"/>
              <a:ea typeface="Arial"/>
              <a:cs typeface="Arial"/>
              <a:sym typeface="Arial"/>
            </a:endParaRPr>
          </a:p>
        </p:txBody>
      </p:sp>
      <p:sp>
        <p:nvSpPr>
          <p:cNvPr id="208" name="Google Shape;208;p9"/>
          <p:cNvSpPr txBox="1"/>
          <p:nvPr/>
        </p:nvSpPr>
        <p:spPr>
          <a:xfrm>
            <a:off x="910626" y="3758946"/>
            <a:ext cx="7581900" cy="1500411"/>
          </a:xfrm>
          <a:prstGeom prst="rect">
            <a:avLst/>
          </a:prstGeom>
          <a:noFill/>
          <a:ln>
            <a:noFill/>
          </a:ln>
        </p:spPr>
        <p:txBody>
          <a:bodyPr anchorCtr="0" anchor="t" bIns="0" lIns="0" spcFirstLastPara="1" rIns="0" wrap="square" tIns="0">
            <a:spAutoFit/>
          </a:bodyPr>
          <a:lstStyle/>
          <a:p>
            <a:pPr indent="0" lvl="0" marL="0" marR="0" rtl="0" algn="l">
              <a:lnSpc>
                <a:spcPct val="115264"/>
              </a:lnSpc>
              <a:spcBef>
                <a:spcPts val="0"/>
              </a:spcBef>
              <a:spcAft>
                <a:spcPts val="0"/>
              </a:spcAft>
              <a:buNone/>
            </a:pPr>
            <a:r>
              <a:rPr lang="en-US" sz="3400">
                <a:solidFill>
                  <a:srgbClr val="000000"/>
                </a:solidFill>
                <a:latin typeface="Arial"/>
                <a:ea typeface="Arial"/>
                <a:cs typeface="Arial"/>
                <a:sym typeface="Arial"/>
              </a:rPr>
              <a:t>Sử dụng python 3.8 kết hợp với một số thư viện như: Fastai, Pandas, Matplotlib, Scikit-learn, Numpy,…</a:t>
            </a:r>
            <a:endParaRPr/>
          </a:p>
        </p:txBody>
      </p:sp>
      <p:sp>
        <p:nvSpPr>
          <p:cNvPr id="209" name="Google Shape;209;p9"/>
          <p:cNvSpPr txBox="1"/>
          <p:nvPr/>
        </p:nvSpPr>
        <p:spPr>
          <a:xfrm>
            <a:off x="910626" y="5562327"/>
            <a:ext cx="8127590" cy="3500958"/>
          </a:xfrm>
          <a:prstGeom prst="rect">
            <a:avLst/>
          </a:prstGeom>
          <a:noFill/>
          <a:ln>
            <a:noFill/>
          </a:ln>
        </p:spPr>
        <p:txBody>
          <a:bodyPr anchorCtr="0" anchor="t" bIns="0" lIns="0" spcFirstLastPara="1" rIns="0" wrap="square" tIns="0">
            <a:spAutoFit/>
          </a:bodyPr>
          <a:lstStyle/>
          <a:p>
            <a:pPr indent="0" lvl="0" marL="0" marR="0" rtl="0" algn="l">
              <a:lnSpc>
                <a:spcPct val="115264"/>
              </a:lnSpc>
              <a:spcBef>
                <a:spcPts val="0"/>
              </a:spcBef>
              <a:spcAft>
                <a:spcPts val="0"/>
              </a:spcAft>
              <a:buNone/>
            </a:pPr>
            <a:r>
              <a:rPr lang="en-US" sz="3400">
                <a:solidFill>
                  <a:srgbClr val="000000"/>
                </a:solidFill>
                <a:latin typeface="Arial"/>
                <a:ea typeface="Arial"/>
                <a:cs typeface="Arial"/>
                <a:sym typeface="Arial"/>
              </a:rPr>
              <a:t>CSE-CIC-IDS2018: Gồm 12 class (Benign, Infiltration, Bot, DDos-HOIC, DoS-GoldenEye, DoS-Hulk, DoS-Slowloris, DDoS-LOIC-UDP, BruteForce-Web, BruceForce-XSS, SQL-Injection)</a:t>
            </a:r>
            <a:endParaRPr/>
          </a:p>
          <a:p>
            <a:pPr indent="0" lvl="0" marL="0" marR="0" rtl="0" algn="l">
              <a:lnSpc>
                <a:spcPct val="115264"/>
              </a:lnSpc>
              <a:spcBef>
                <a:spcPts val="0"/>
              </a:spcBef>
              <a:spcAft>
                <a:spcPts val="0"/>
              </a:spcAft>
              <a:buNone/>
            </a:pPr>
            <a:r>
              <a:rPr lang="en-US" sz="3400">
                <a:solidFill>
                  <a:srgbClr val="000000"/>
                </a:solidFill>
                <a:latin typeface="Arial"/>
                <a:ea typeface="Arial"/>
                <a:cs typeface="Arial"/>
                <a:sym typeface="Arial"/>
              </a:rPr>
              <a:t>NSL-KDD: Gồm 4 class (DoS, Probe, U2R, R2L)</a:t>
            </a:r>
            <a:endParaRPr/>
          </a:p>
        </p:txBody>
      </p:sp>
      <p:pic>
        <p:nvPicPr>
          <p:cNvPr id="210" name="Google Shape;210;p9"/>
          <p:cNvPicPr preferRelativeResize="0"/>
          <p:nvPr/>
        </p:nvPicPr>
        <p:blipFill rotWithShape="1">
          <a:blip r:embed="rId4">
            <a:alphaModFix/>
          </a:blip>
          <a:srcRect b="0" l="0" r="0" t="0"/>
          <a:stretch/>
        </p:blipFill>
        <p:spPr>
          <a:xfrm>
            <a:off x="9884056" y="1282582"/>
            <a:ext cx="7281750" cy="8894697"/>
          </a:xfrm>
          <a:prstGeom prst="rect">
            <a:avLst/>
          </a:prstGeom>
          <a:noFill/>
          <a:ln>
            <a:noFill/>
          </a:ln>
        </p:spPr>
      </p:pic>
      <p:sp>
        <p:nvSpPr>
          <p:cNvPr id="211" name="Google Shape;211;p9"/>
          <p:cNvSpPr txBox="1"/>
          <p:nvPr/>
        </p:nvSpPr>
        <p:spPr>
          <a:xfrm>
            <a:off x="0" y="991766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DELL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