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Roboto"/>
      <p:bold r:id="rId22"/>
      <p:boldItalic r:id="rId23"/>
    </p:embeddedFont>
    <p:embeddedFont>
      <p:font typeface="Oswald"/>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iM0LIFFLC10TUAcaKvpSC7CxZQ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slide" Target="slides/slide16.xml"/><Relationship Id="rId24" Type="http://schemas.openxmlformats.org/officeDocument/2006/relationships/font" Target="fonts/Oswald-bold.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3" name="Google Shape;283;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4" name="Google Shape;284;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Ngày nay các cuộc tấn công Web Application thường nhắm vào các lỗ hổng phổ biến như SQL injection, cross-site scripting (XSS),  File inclustion...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Nhưng Firewall truyền thống hoạt động dựa trên việc kiểm tra địa chỉ IP và port, do đó không thể phát hiện và chặn các cuộc tấn công WAF nhắm vào các lỗ hổng logic trong ứng dụng do không kiểm tra được payload.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Mod Security là một WAF có thể bảo vệ các ứng dụng web khỏi các cuộc tấn công WAF bằng cách kiểm tra nội dung của các yêu cầu HTTP/HTTPS và chặn các yêu cầu độc hại.</a:t>
            </a:r>
            <a:endParaRPr/>
          </a:p>
        </p:txBody>
      </p:sp>
      <p:sp>
        <p:nvSpPr>
          <p:cNvPr id="286" name="Google Shape;286;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7" name="Google Shape;287;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jp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87" name="Shape 87"/>
        <p:cNvGrpSpPr/>
        <p:nvPr/>
      </p:nvGrpSpPr>
      <p:grpSpPr>
        <a:xfrm>
          <a:off x="0" y="0"/>
          <a:ext cx="0" cy="0"/>
          <a:chOff x="0" y="0"/>
          <a:chExt cx="0" cy="0"/>
        </a:xfrm>
      </p:grpSpPr>
      <p:grpSp>
        <p:nvGrpSpPr>
          <p:cNvPr id="88" name="Google Shape;88;p1"/>
          <p:cNvGrpSpPr/>
          <p:nvPr/>
        </p:nvGrpSpPr>
        <p:grpSpPr>
          <a:xfrm>
            <a:off x="6950605" y="-85725"/>
            <a:ext cx="11337395" cy="12754570"/>
            <a:chOff x="0" y="0"/>
            <a:chExt cx="5370413" cy="6041715"/>
          </a:xfrm>
        </p:grpSpPr>
        <p:sp>
          <p:nvSpPr>
            <p:cNvPr id="89" name="Google Shape;89;p1"/>
            <p:cNvSpPr/>
            <p:nvPr/>
          </p:nvSpPr>
          <p:spPr>
            <a:xfrm>
              <a:off x="0" y="0"/>
              <a:ext cx="5370413" cy="6041715"/>
            </a:xfrm>
            <a:custGeom>
              <a:rect b="b" l="l" r="r" t="t"/>
              <a:pathLst>
                <a:path extrusionOk="0" h="6041715" w="5370413">
                  <a:moveTo>
                    <a:pt x="5370413" y="0"/>
                  </a:moveTo>
                  <a:lnTo>
                    <a:pt x="5370413" y="6041715"/>
                  </a:lnTo>
                  <a:cubicBezTo>
                    <a:pt x="3580275" y="4027810"/>
                    <a:pt x="1790138" y="2013905"/>
                    <a:pt x="0" y="0"/>
                  </a:cubicBezTo>
                  <a:lnTo>
                    <a:pt x="5370413" y="0"/>
                  </a:lnTo>
                  <a:close/>
                </a:path>
              </a:pathLst>
            </a:custGeom>
            <a:solidFill>
              <a:srgbClr val="A3D3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0" y="0"/>
              <a:ext cx="5370413" cy="6041715"/>
            </a:xfrm>
            <a:custGeom>
              <a:rect b="b" l="l" r="r" t="t"/>
              <a:pathLst>
                <a:path extrusionOk="0" h="6041715" w="5370413">
                  <a:moveTo>
                    <a:pt x="5370413" y="0"/>
                  </a:moveTo>
                  <a:lnTo>
                    <a:pt x="5370413" y="6041715"/>
                  </a:lnTo>
                  <a:cubicBezTo>
                    <a:pt x="3580275" y="4027810"/>
                    <a:pt x="1790138" y="2013905"/>
                    <a:pt x="0" y="0"/>
                  </a:cubicBezTo>
                  <a:lnTo>
                    <a:pt x="5370413" y="0"/>
                  </a:lnTo>
                  <a:close/>
                </a:path>
              </a:pathLst>
            </a:custGeom>
            <a:blipFill rotWithShape="1">
              <a:blip r:embed="rId3">
                <a:alphaModFix/>
              </a:blip>
              <a:stretch>
                <a:fillRect b="0" l="-1360" r="-6748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
          <p:cNvGrpSpPr/>
          <p:nvPr/>
        </p:nvGrpSpPr>
        <p:grpSpPr>
          <a:xfrm>
            <a:off x="7906871" y="7586662"/>
            <a:ext cx="8239896" cy="4626084"/>
            <a:chOff x="0" y="0"/>
            <a:chExt cx="812800" cy="456326"/>
          </a:xfrm>
        </p:grpSpPr>
        <p:sp>
          <p:nvSpPr>
            <p:cNvPr id="92" name="Google Shape;92;p1"/>
            <p:cNvSpPr/>
            <p:nvPr/>
          </p:nvSpPr>
          <p:spPr>
            <a:xfrm>
              <a:off x="0" y="0"/>
              <a:ext cx="812800" cy="456326"/>
            </a:xfrm>
            <a:custGeom>
              <a:rect b="b" l="l" r="r" t="t"/>
              <a:pathLst>
                <a:path extrusionOk="0" h="456326" w="812800">
                  <a:moveTo>
                    <a:pt x="406400" y="0"/>
                  </a:moveTo>
                  <a:lnTo>
                    <a:pt x="812800" y="456326"/>
                  </a:lnTo>
                  <a:lnTo>
                    <a:pt x="0" y="456326"/>
                  </a:lnTo>
                  <a:lnTo>
                    <a:pt x="406400" y="0"/>
                  </a:lnTo>
                  <a:close/>
                </a:path>
              </a:pathLst>
            </a:custGeom>
            <a:solidFill>
              <a:srgbClr val="5A6C99"/>
            </a:solidFill>
            <a:ln>
              <a:noFill/>
            </a:ln>
          </p:spPr>
        </p:sp>
        <p:sp>
          <p:nvSpPr>
            <p:cNvPr id="93" name="Google Shape;93;p1"/>
            <p:cNvSpPr txBox="1"/>
            <p:nvPr/>
          </p:nvSpPr>
          <p:spPr>
            <a:xfrm>
              <a:off x="127000" y="173766"/>
              <a:ext cx="558800" cy="24996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 name="Google Shape;94;p1"/>
          <p:cNvGrpSpPr/>
          <p:nvPr/>
        </p:nvGrpSpPr>
        <p:grpSpPr>
          <a:xfrm>
            <a:off x="8887468" y="7250922"/>
            <a:ext cx="8239896" cy="4626084"/>
            <a:chOff x="0" y="0"/>
            <a:chExt cx="812800" cy="456326"/>
          </a:xfrm>
        </p:grpSpPr>
        <p:sp>
          <p:nvSpPr>
            <p:cNvPr id="95" name="Google Shape;95;p1"/>
            <p:cNvSpPr/>
            <p:nvPr/>
          </p:nvSpPr>
          <p:spPr>
            <a:xfrm>
              <a:off x="0" y="0"/>
              <a:ext cx="812800" cy="456326"/>
            </a:xfrm>
            <a:custGeom>
              <a:rect b="b" l="l" r="r" t="t"/>
              <a:pathLst>
                <a:path extrusionOk="0" h="456326" w="812800">
                  <a:moveTo>
                    <a:pt x="406400" y="0"/>
                  </a:moveTo>
                  <a:lnTo>
                    <a:pt x="812800" y="456326"/>
                  </a:lnTo>
                  <a:lnTo>
                    <a:pt x="0" y="456326"/>
                  </a:lnTo>
                  <a:lnTo>
                    <a:pt x="406400" y="0"/>
                  </a:lnTo>
                  <a:close/>
                </a:path>
              </a:pathLst>
            </a:custGeom>
            <a:solidFill>
              <a:srgbClr val="051D64"/>
            </a:solidFill>
            <a:ln>
              <a:noFill/>
            </a:ln>
          </p:spPr>
        </p:sp>
        <p:sp>
          <p:nvSpPr>
            <p:cNvPr id="96" name="Google Shape;96;p1"/>
            <p:cNvSpPr txBox="1"/>
            <p:nvPr/>
          </p:nvSpPr>
          <p:spPr>
            <a:xfrm>
              <a:off x="127000" y="173766"/>
              <a:ext cx="558800" cy="24996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
          <p:cNvGrpSpPr/>
          <p:nvPr/>
        </p:nvGrpSpPr>
        <p:grpSpPr>
          <a:xfrm>
            <a:off x="4789594" y="-736480"/>
            <a:ext cx="10403659" cy="2165230"/>
            <a:chOff x="0" y="-38100"/>
            <a:chExt cx="812800" cy="169162"/>
          </a:xfrm>
        </p:grpSpPr>
        <p:sp>
          <p:nvSpPr>
            <p:cNvPr id="98" name="Google Shape;98;p1"/>
            <p:cNvSpPr/>
            <p:nvPr/>
          </p:nvSpPr>
          <p:spPr>
            <a:xfrm>
              <a:off x="0" y="0"/>
              <a:ext cx="812800" cy="131062"/>
            </a:xfrm>
            <a:custGeom>
              <a:rect b="b" l="l" r="r" t="t"/>
              <a:pathLst>
                <a:path extrusionOk="0" h="131062" w="812800">
                  <a:moveTo>
                    <a:pt x="203200" y="0"/>
                  </a:moveTo>
                  <a:lnTo>
                    <a:pt x="812800" y="0"/>
                  </a:lnTo>
                  <a:lnTo>
                    <a:pt x="609600" y="131062"/>
                  </a:lnTo>
                  <a:lnTo>
                    <a:pt x="0" y="131062"/>
                  </a:lnTo>
                  <a:lnTo>
                    <a:pt x="203200" y="0"/>
                  </a:lnTo>
                  <a:close/>
                </a:path>
              </a:pathLst>
            </a:custGeom>
            <a:solidFill>
              <a:srgbClr val="5A6C99"/>
            </a:solidFill>
            <a:ln>
              <a:noFill/>
            </a:ln>
          </p:spPr>
        </p:sp>
        <p:sp>
          <p:nvSpPr>
            <p:cNvPr id="99" name="Google Shape;99;p1"/>
            <p:cNvSpPr txBox="1"/>
            <p:nvPr/>
          </p:nvSpPr>
          <p:spPr>
            <a:xfrm>
              <a:off x="101600" y="-38100"/>
              <a:ext cx="609600" cy="1691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
          <p:cNvSpPr/>
          <p:nvPr/>
        </p:nvSpPr>
        <p:spPr>
          <a:xfrm>
            <a:off x="-157996" y="-85725"/>
            <a:ext cx="6874875" cy="2672608"/>
          </a:xfrm>
          <a:custGeom>
            <a:rect b="b" l="l" r="r" t="t"/>
            <a:pathLst>
              <a:path extrusionOk="0" h="2672608" w="6874875">
                <a:moveTo>
                  <a:pt x="0" y="0"/>
                </a:moveTo>
                <a:lnTo>
                  <a:pt x="6874875" y="0"/>
                </a:lnTo>
                <a:lnTo>
                  <a:pt x="6874875" y="2672608"/>
                </a:lnTo>
                <a:lnTo>
                  <a:pt x="0" y="2672608"/>
                </a:lnTo>
                <a:lnTo>
                  <a:pt x="0" y="0"/>
                </a:lnTo>
                <a:close/>
              </a:path>
            </a:pathLst>
          </a:custGeom>
          <a:blipFill rotWithShape="1">
            <a:blip r:embed="rId4">
              <a:alphaModFix/>
            </a:blip>
            <a:stretch>
              <a:fillRect b="0" l="0" r="0" t="0"/>
            </a:stretch>
          </a:blipFill>
          <a:ln>
            <a:noFill/>
          </a:ln>
        </p:spPr>
      </p:sp>
      <p:grpSp>
        <p:nvGrpSpPr>
          <p:cNvPr id="101" name="Google Shape;101;p1"/>
          <p:cNvGrpSpPr/>
          <p:nvPr/>
        </p:nvGrpSpPr>
        <p:grpSpPr>
          <a:xfrm>
            <a:off x="4799119" y="-1088905"/>
            <a:ext cx="10403659" cy="2165230"/>
            <a:chOff x="0" y="-38100"/>
            <a:chExt cx="812800" cy="169162"/>
          </a:xfrm>
        </p:grpSpPr>
        <p:sp>
          <p:nvSpPr>
            <p:cNvPr id="102" name="Google Shape;102;p1"/>
            <p:cNvSpPr/>
            <p:nvPr/>
          </p:nvSpPr>
          <p:spPr>
            <a:xfrm>
              <a:off x="0" y="0"/>
              <a:ext cx="812800" cy="131062"/>
            </a:xfrm>
            <a:custGeom>
              <a:rect b="b" l="l" r="r" t="t"/>
              <a:pathLst>
                <a:path extrusionOk="0" h="131062" w="812800">
                  <a:moveTo>
                    <a:pt x="203200" y="0"/>
                  </a:moveTo>
                  <a:lnTo>
                    <a:pt x="812800" y="0"/>
                  </a:lnTo>
                  <a:lnTo>
                    <a:pt x="609600" y="131062"/>
                  </a:lnTo>
                  <a:lnTo>
                    <a:pt x="0" y="131062"/>
                  </a:lnTo>
                  <a:lnTo>
                    <a:pt x="203200" y="0"/>
                  </a:lnTo>
                  <a:close/>
                </a:path>
              </a:pathLst>
            </a:custGeom>
            <a:solidFill>
              <a:srgbClr val="051D64"/>
            </a:solidFill>
            <a:ln>
              <a:noFill/>
            </a:ln>
          </p:spPr>
        </p:sp>
        <p:sp>
          <p:nvSpPr>
            <p:cNvPr id="103" name="Google Shape;103;p1"/>
            <p:cNvSpPr txBox="1"/>
            <p:nvPr/>
          </p:nvSpPr>
          <p:spPr>
            <a:xfrm>
              <a:off x="101600" y="-38100"/>
              <a:ext cx="609600" cy="1691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4" name="Google Shape;104;p1"/>
          <p:cNvCxnSpPr/>
          <p:nvPr/>
        </p:nvCxnSpPr>
        <p:spPr>
          <a:xfrm flipH="1" rot="10800000">
            <a:off x="771957" y="9563964"/>
            <a:ext cx="8115511" cy="57150"/>
          </a:xfrm>
          <a:prstGeom prst="straightConnector1">
            <a:avLst/>
          </a:prstGeom>
          <a:noFill/>
          <a:ln cap="flat" cmpd="sng" w="104775">
            <a:solidFill>
              <a:srgbClr val="F9B680"/>
            </a:solidFill>
            <a:prstDash val="solid"/>
            <a:round/>
            <a:headEnd len="sm" w="sm" type="none"/>
            <a:tailEnd len="sm" w="sm" type="none"/>
          </a:ln>
        </p:spPr>
      </p:cxnSp>
      <p:cxnSp>
        <p:nvCxnSpPr>
          <p:cNvPr id="105" name="Google Shape;105;p1"/>
          <p:cNvCxnSpPr/>
          <p:nvPr/>
        </p:nvCxnSpPr>
        <p:spPr>
          <a:xfrm>
            <a:off x="12654197" y="7625737"/>
            <a:ext cx="1253257" cy="1391854"/>
          </a:xfrm>
          <a:prstGeom prst="straightConnector1">
            <a:avLst/>
          </a:prstGeom>
          <a:noFill/>
          <a:ln cap="flat" cmpd="sng" w="104775">
            <a:solidFill>
              <a:srgbClr val="F9B680"/>
            </a:solidFill>
            <a:prstDash val="solid"/>
            <a:round/>
            <a:headEnd len="sm" w="sm" type="none"/>
            <a:tailEnd len="sm" w="sm" type="none"/>
          </a:ln>
        </p:spPr>
      </p:cxnSp>
      <p:cxnSp>
        <p:nvCxnSpPr>
          <p:cNvPr id="106" name="Google Shape;106;p1"/>
          <p:cNvCxnSpPr/>
          <p:nvPr/>
        </p:nvCxnSpPr>
        <p:spPr>
          <a:xfrm>
            <a:off x="12333162" y="8017994"/>
            <a:ext cx="1253257" cy="1391854"/>
          </a:xfrm>
          <a:prstGeom prst="straightConnector1">
            <a:avLst/>
          </a:prstGeom>
          <a:noFill/>
          <a:ln cap="flat" cmpd="sng" w="104775">
            <a:solidFill>
              <a:srgbClr val="F9B680"/>
            </a:solidFill>
            <a:prstDash val="solid"/>
            <a:round/>
            <a:headEnd len="sm" w="sm" type="none"/>
            <a:tailEnd len="sm" w="sm" type="none"/>
          </a:ln>
        </p:spPr>
      </p:cxnSp>
      <p:sp>
        <p:nvSpPr>
          <p:cNvPr id="107" name="Google Shape;107;p1"/>
          <p:cNvSpPr txBox="1"/>
          <p:nvPr/>
        </p:nvSpPr>
        <p:spPr>
          <a:xfrm>
            <a:off x="546831" y="3116886"/>
            <a:ext cx="8991166" cy="19621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499" u="none" cap="none" strike="noStrike">
                <a:solidFill>
                  <a:srgbClr val="051D64"/>
                </a:solidFill>
                <a:latin typeface="Oswald"/>
                <a:ea typeface="Oswald"/>
                <a:cs typeface="Oswald"/>
                <a:sym typeface="Oswald"/>
              </a:rPr>
              <a:t>TÌM HIỂU VÀ TRIỂN KHAI</a:t>
            </a:r>
            <a:endParaRPr/>
          </a:p>
          <a:p>
            <a:pPr indent="0" lvl="0" marL="0" marR="0" rtl="0" algn="l">
              <a:lnSpc>
                <a:spcPct val="120003"/>
              </a:lnSpc>
              <a:spcBef>
                <a:spcPts val="0"/>
              </a:spcBef>
              <a:spcAft>
                <a:spcPts val="0"/>
              </a:spcAft>
              <a:buNone/>
            </a:pPr>
            <a:r>
              <a:rPr b="1" i="0" lang="en-US" sz="6499" u="none" cap="none" strike="noStrike">
                <a:solidFill>
                  <a:srgbClr val="051D64"/>
                </a:solidFill>
                <a:latin typeface="Oswald"/>
                <a:ea typeface="Oswald"/>
                <a:cs typeface="Oswald"/>
                <a:sym typeface="Oswald"/>
              </a:rPr>
              <a:t>ELK STACK</a:t>
            </a:r>
            <a:endParaRPr/>
          </a:p>
        </p:txBody>
      </p:sp>
      <p:sp>
        <p:nvSpPr>
          <p:cNvPr id="108" name="Google Shape;108;p1"/>
          <p:cNvSpPr txBox="1"/>
          <p:nvPr/>
        </p:nvSpPr>
        <p:spPr>
          <a:xfrm>
            <a:off x="2551803" y="5491758"/>
            <a:ext cx="3963419" cy="4095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799" u="none" cap="none" strike="noStrike">
                <a:solidFill>
                  <a:srgbClr val="03060B"/>
                </a:solidFill>
                <a:latin typeface="Oswald"/>
                <a:ea typeface="Oswald"/>
                <a:cs typeface="Oswald"/>
                <a:sym typeface="Oswald"/>
              </a:rPr>
              <a:t>GVHD: ThS. Đỗ Hoàng Hiển</a:t>
            </a:r>
            <a:endParaRPr/>
          </a:p>
        </p:txBody>
      </p:sp>
      <p:sp>
        <p:nvSpPr>
          <p:cNvPr id="109" name="Google Shape;109;p1"/>
          <p:cNvSpPr txBox="1"/>
          <p:nvPr/>
        </p:nvSpPr>
        <p:spPr>
          <a:xfrm>
            <a:off x="732958" y="6700497"/>
            <a:ext cx="3800554" cy="2568321"/>
          </a:xfrm>
          <a:prstGeom prst="rect">
            <a:avLst/>
          </a:prstGeom>
          <a:noFill/>
          <a:ln>
            <a:noFill/>
          </a:ln>
        </p:spPr>
        <p:txBody>
          <a:bodyPr anchorCtr="0" anchor="t" bIns="0" lIns="0" spcFirstLastPara="1" rIns="0" wrap="square" tIns="0">
            <a:spAutoFit/>
          </a:bodyPr>
          <a:lstStyle/>
          <a:p>
            <a:pPr indent="0" lvl="0" marL="0" marR="0" rtl="0" algn="l">
              <a:lnSpc>
                <a:spcPct val="143000"/>
              </a:lnSpc>
              <a:spcBef>
                <a:spcPts val="0"/>
              </a:spcBef>
              <a:spcAft>
                <a:spcPts val="0"/>
              </a:spcAft>
              <a:buNone/>
            </a:pPr>
            <a:r>
              <a:rPr b="1" i="0" lang="en-US" sz="2400" u="none" cap="none" strike="noStrike">
                <a:solidFill>
                  <a:srgbClr val="051D64"/>
                </a:solidFill>
                <a:latin typeface="Roboto"/>
                <a:ea typeface="Roboto"/>
                <a:cs typeface="Roboto"/>
                <a:sym typeface="Roboto"/>
              </a:rPr>
              <a:t>Nhóm 05</a:t>
            </a:r>
            <a:endParaRPr/>
          </a:p>
          <a:p>
            <a:pPr indent="-259080" lvl="1" marL="518161" marR="0" rtl="0" algn="l">
              <a:lnSpc>
                <a:spcPct val="143000"/>
              </a:lnSpc>
              <a:spcBef>
                <a:spcPts val="0"/>
              </a:spcBef>
              <a:spcAft>
                <a:spcPts val="0"/>
              </a:spcAft>
              <a:buClr>
                <a:srgbClr val="051D64"/>
              </a:buClr>
              <a:buSzPts val="2400"/>
              <a:buFont typeface="Arial"/>
              <a:buChar char="•"/>
            </a:pPr>
            <a:r>
              <a:rPr b="1" i="0" lang="en-US" sz="2400" u="none" cap="none" strike="noStrike">
                <a:solidFill>
                  <a:srgbClr val="051D64"/>
                </a:solidFill>
                <a:latin typeface="Roboto"/>
                <a:ea typeface="Roboto"/>
                <a:cs typeface="Roboto"/>
                <a:sym typeface="Roboto"/>
              </a:rPr>
              <a:t>Phan Gia Khánh</a:t>
            </a:r>
            <a:endParaRPr/>
          </a:p>
          <a:p>
            <a:pPr indent="-259080" lvl="1" marL="518161" marR="0" rtl="0" algn="l">
              <a:lnSpc>
                <a:spcPct val="143000"/>
              </a:lnSpc>
              <a:spcBef>
                <a:spcPts val="0"/>
              </a:spcBef>
              <a:spcAft>
                <a:spcPts val="0"/>
              </a:spcAft>
              <a:buClr>
                <a:srgbClr val="051D64"/>
              </a:buClr>
              <a:buSzPts val="2400"/>
              <a:buFont typeface="Arial"/>
              <a:buChar char="•"/>
            </a:pPr>
            <a:r>
              <a:rPr b="1" i="0" lang="en-US" sz="2400" u="none" cap="none" strike="noStrike">
                <a:solidFill>
                  <a:srgbClr val="051D64"/>
                </a:solidFill>
                <a:latin typeface="Roboto"/>
                <a:ea typeface="Roboto"/>
                <a:cs typeface="Roboto"/>
                <a:sym typeface="Roboto"/>
              </a:rPr>
              <a:t>Nguyễn Huy Cường</a:t>
            </a:r>
            <a:endParaRPr/>
          </a:p>
          <a:p>
            <a:pPr indent="-259080" lvl="1" marL="518161" marR="0" rtl="0" algn="l">
              <a:lnSpc>
                <a:spcPct val="143000"/>
              </a:lnSpc>
              <a:spcBef>
                <a:spcPts val="0"/>
              </a:spcBef>
              <a:spcAft>
                <a:spcPts val="0"/>
              </a:spcAft>
              <a:buClr>
                <a:srgbClr val="051D64"/>
              </a:buClr>
              <a:buSzPts val="2400"/>
              <a:buFont typeface="Arial"/>
              <a:buChar char="•"/>
            </a:pPr>
            <a:r>
              <a:rPr b="1" i="0" lang="en-US" sz="2400" u="none" cap="none" strike="noStrike">
                <a:solidFill>
                  <a:srgbClr val="051D64"/>
                </a:solidFill>
                <a:latin typeface="Roboto"/>
                <a:ea typeface="Roboto"/>
                <a:cs typeface="Roboto"/>
                <a:sym typeface="Roboto"/>
              </a:rPr>
              <a:t>Nguyễn Đức Tài</a:t>
            </a:r>
            <a:endParaRPr/>
          </a:p>
          <a:p>
            <a:pPr indent="-259080" lvl="1" marL="518161" marR="0" rtl="0" algn="l">
              <a:lnSpc>
                <a:spcPct val="143000"/>
              </a:lnSpc>
              <a:spcBef>
                <a:spcPts val="0"/>
              </a:spcBef>
              <a:spcAft>
                <a:spcPts val="0"/>
              </a:spcAft>
              <a:buClr>
                <a:srgbClr val="051D64"/>
              </a:buClr>
              <a:buSzPts val="2400"/>
              <a:buFont typeface="Arial"/>
              <a:buChar char="•"/>
            </a:pPr>
            <a:r>
              <a:rPr b="1" i="0" lang="en-US" sz="2400" u="none" cap="none" strike="noStrike">
                <a:solidFill>
                  <a:srgbClr val="051D64"/>
                </a:solidFill>
                <a:latin typeface="Roboto"/>
                <a:ea typeface="Roboto"/>
                <a:cs typeface="Roboto"/>
                <a:sym typeface="Roboto"/>
              </a:rPr>
              <a:t>Nguyễn Hoài Phương</a:t>
            </a:r>
            <a:endParaRPr/>
          </a:p>
          <a:p>
            <a:pPr indent="-259080" lvl="1" marL="518161" marR="0" rtl="0" algn="l">
              <a:lnSpc>
                <a:spcPct val="143000"/>
              </a:lnSpc>
              <a:spcBef>
                <a:spcPts val="0"/>
              </a:spcBef>
              <a:spcAft>
                <a:spcPts val="0"/>
              </a:spcAft>
              <a:buClr>
                <a:srgbClr val="051D64"/>
              </a:buClr>
              <a:buSzPts val="2400"/>
              <a:buFont typeface="Arial"/>
              <a:buChar char="•"/>
            </a:pPr>
            <a:r>
              <a:rPr b="1" i="0" lang="en-US" sz="2400" u="none" cap="none" strike="noStrike">
                <a:solidFill>
                  <a:srgbClr val="051D64"/>
                </a:solidFill>
                <a:latin typeface="Roboto"/>
                <a:ea typeface="Roboto"/>
                <a:cs typeface="Roboto"/>
                <a:sym typeface="Roboto"/>
              </a:rPr>
              <a:t>Trần Minh Duy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07" name="Shape 307"/>
        <p:cNvGrpSpPr/>
        <p:nvPr/>
      </p:nvGrpSpPr>
      <p:grpSpPr>
        <a:xfrm>
          <a:off x="0" y="0"/>
          <a:ext cx="0" cy="0"/>
          <a:chOff x="0" y="0"/>
          <a:chExt cx="0" cy="0"/>
        </a:xfrm>
      </p:grpSpPr>
      <p:grpSp>
        <p:nvGrpSpPr>
          <p:cNvPr id="308" name="Google Shape;308;p10"/>
          <p:cNvGrpSpPr/>
          <p:nvPr/>
        </p:nvGrpSpPr>
        <p:grpSpPr>
          <a:xfrm>
            <a:off x="-836748" y="-462164"/>
            <a:ext cx="22406886" cy="979375"/>
            <a:chOff x="0" y="-38100"/>
            <a:chExt cx="5901402" cy="257942"/>
          </a:xfrm>
        </p:grpSpPr>
        <p:sp>
          <p:nvSpPr>
            <p:cNvPr id="309" name="Google Shape;309;p10"/>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310" name="Google Shape;310;p10"/>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1" name="Google Shape;311;p10"/>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312" name="Google Shape;312;p10"/>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3" name="Google Shape;313;p10"/>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4" name="Google Shape;314;p10"/>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5" name="Google Shape;315;p10"/>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6" name="Google Shape;316;p10"/>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7" name="Google Shape;317;p10"/>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8" name="Google Shape;318;p10"/>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19" name="Google Shape;319;p10"/>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20" name="Google Shape;320;p10"/>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21" name="Google Shape;321;p10"/>
          <p:cNvSpPr txBox="1"/>
          <p:nvPr/>
        </p:nvSpPr>
        <p:spPr>
          <a:xfrm>
            <a:off x="424802" y="1051683"/>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3. TRIỂN KHAI THỰC NGHIỆM</a:t>
            </a:r>
            <a:endParaRPr/>
          </a:p>
        </p:txBody>
      </p:sp>
      <p:sp>
        <p:nvSpPr>
          <p:cNvPr id="322" name="Google Shape;322;p10"/>
          <p:cNvSpPr txBox="1"/>
          <p:nvPr/>
        </p:nvSpPr>
        <p:spPr>
          <a:xfrm>
            <a:off x="424802" y="2385183"/>
            <a:ext cx="17657546" cy="6050282"/>
          </a:xfrm>
          <a:prstGeom prst="rect">
            <a:avLst/>
          </a:prstGeom>
          <a:noFill/>
          <a:ln>
            <a:noFill/>
          </a:ln>
        </p:spPr>
        <p:txBody>
          <a:bodyPr anchorCtr="0" anchor="t" bIns="0" lIns="0" spcFirstLastPara="1" rIns="0" wrap="square" tIns="0">
            <a:spAutoFit/>
          </a:bodyPr>
          <a:lstStyle/>
          <a:p>
            <a:pPr indent="0" lvl="0" marL="0" marR="0" rtl="0" algn="l">
              <a:lnSpc>
                <a:spcPct val="165016"/>
              </a:lnSpc>
              <a:spcBef>
                <a:spcPts val="0"/>
              </a:spcBef>
              <a:spcAft>
                <a:spcPts val="0"/>
              </a:spcAft>
              <a:buNone/>
            </a:pPr>
            <a:r>
              <a:rPr b="1" i="0" lang="en-US" sz="3999" u="none" cap="none" strike="noStrike">
                <a:solidFill>
                  <a:srgbClr val="03060B"/>
                </a:solidFill>
                <a:latin typeface="Roboto"/>
                <a:ea typeface="Roboto"/>
                <a:cs typeface="Roboto"/>
                <a:sym typeface="Roboto"/>
              </a:rPr>
              <a:t>Tính năng 1: Thu thập từ nhiều nguồn và chuẩn hóa log</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Mô tả cơ bản: </a:t>
            </a:r>
            <a:r>
              <a:rPr b="0" i="0" lang="en-US" sz="3599" u="none" cap="none" strike="noStrike">
                <a:solidFill>
                  <a:srgbClr val="03060B"/>
                </a:solidFill>
                <a:latin typeface="Roboto"/>
                <a:ea typeface="Roboto"/>
                <a:cs typeface="Roboto"/>
                <a:sym typeface="Roboto"/>
              </a:rPr>
              <a:t>Tính năng này tập trung vào việc thu thập dữ liệu từ nhiều nguồn khác nhau và chuẩn hóa các loại log khác nhau để có thể xử lý chúng một cách hiệu quả trên ELK Stack. Các nguồn log có thể bao gồm hệ điều hành (OS), dịch vụ (như Apache), và các công cụ bảo mật (ví dụ như ModSecurity, PF, OSSEC). Việc chuẩn hóa log là quan trọng để đảm bảo rằng dữ liệu thu thập được có cấu trúc đồng nhất và dễ dàng xử lý.</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Link video demo</a:t>
            </a:r>
            <a:r>
              <a:rPr b="0" i="0" lang="en-US" sz="3599" u="none" cap="none" strike="noStrike">
                <a:solidFill>
                  <a:srgbClr val="03060B"/>
                </a:solidFill>
                <a:latin typeface="Roboto"/>
                <a:ea typeface="Roboto"/>
                <a:cs typeface="Roboto"/>
                <a:sym typeface="Roboto"/>
              </a:rPr>
              <a:t>: Tại đây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26" name="Shape 326"/>
        <p:cNvGrpSpPr/>
        <p:nvPr/>
      </p:nvGrpSpPr>
      <p:grpSpPr>
        <a:xfrm>
          <a:off x="0" y="0"/>
          <a:ext cx="0" cy="0"/>
          <a:chOff x="0" y="0"/>
          <a:chExt cx="0" cy="0"/>
        </a:xfrm>
      </p:grpSpPr>
      <p:grpSp>
        <p:nvGrpSpPr>
          <p:cNvPr id="327" name="Google Shape;327;p11"/>
          <p:cNvGrpSpPr/>
          <p:nvPr/>
        </p:nvGrpSpPr>
        <p:grpSpPr>
          <a:xfrm>
            <a:off x="-836748" y="-462164"/>
            <a:ext cx="22406886" cy="979375"/>
            <a:chOff x="0" y="-38100"/>
            <a:chExt cx="5901402" cy="257942"/>
          </a:xfrm>
        </p:grpSpPr>
        <p:sp>
          <p:nvSpPr>
            <p:cNvPr id="328" name="Google Shape;328;p11"/>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329" name="Google Shape;329;p11"/>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11"/>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331" name="Google Shape;331;p11"/>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2" name="Google Shape;332;p11"/>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3" name="Google Shape;333;p11"/>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4" name="Google Shape;334;p11"/>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5" name="Google Shape;335;p11"/>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6" name="Google Shape;336;p11"/>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7" name="Google Shape;337;p11"/>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38" name="Google Shape;338;p11"/>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39" name="Google Shape;339;p11"/>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40" name="Google Shape;340;p11"/>
          <p:cNvSpPr txBox="1"/>
          <p:nvPr/>
        </p:nvSpPr>
        <p:spPr>
          <a:xfrm>
            <a:off x="315227" y="2641406"/>
            <a:ext cx="17657546" cy="5917884"/>
          </a:xfrm>
          <a:prstGeom prst="rect">
            <a:avLst/>
          </a:prstGeom>
          <a:noFill/>
          <a:ln>
            <a:noFill/>
          </a:ln>
        </p:spPr>
        <p:txBody>
          <a:bodyPr anchorCtr="0" anchor="t" bIns="0" lIns="0" spcFirstLastPara="1" rIns="0" wrap="square" tIns="0">
            <a:spAutoFit/>
          </a:bodyPr>
          <a:lstStyle/>
          <a:p>
            <a:pPr indent="0" lvl="0" marL="0" marR="0" rtl="0" algn="l">
              <a:lnSpc>
                <a:spcPct val="165016"/>
              </a:lnSpc>
              <a:spcBef>
                <a:spcPts val="0"/>
              </a:spcBef>
              <a:spcAft>
                <a:spcPts val="0"/>
              </a:spcAft>
              <a:buNone/>
            </a:pPr>
            <a:r>
              <a:rPr b="1" i="0" lang="en-US" sz="3999" u="none" cap="none" strike="noStrike">
                <a:solidFill>
                  <a:srgbClr val="03060B"/>
                </a:solidFill>
                <a:latin typeface="Roboto"/>
                <a:ea typeface="Roboto"/>
                <a:cs typeface="Roboto"/>
                <a:sym typeface="Roboto"/>
              </a:rPr>
              <a:t>Tính năng 2:  Filter log thu được bằng Logstash</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Mô tả cơ bản: </a:t>
            </a:r>
            <a:r>
              <a:rPr b="0" i="0" lang="en-US" sz="3599" u="none" cap="none" strike="noStrike">
                <a:solidFill>
                  <a:srgbClr val="03060B"/>
                </a:solidFill>
                <a:latin typeface="Roboto"/>
                <a:ea typeface="Roboto"/>
                <a:cs typeface="Roboto"/>
                <a:sym typeface="Roboto"/>
              </a:rPr>
              <a:t>Tính năng này tập trung vào việc sử dụng Logstash để lọc và xử lý dữ liệu log thu thập từ các nguồn khác nhau trước khi đưa vào Elasticsearch để lưu trữ và phân tích. Qua việc áp dụng các bộ lọc và quy tắc, Logstash giúp làm sạch và chuẩn hóa dữ liệu log, loại bỏ thông tin không cần thiết, trích xuất thông tin quan trọng, và chuyển đổi định dạng dữ liệu.</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Link video demo</a:t>
            </a:r>
            <a:r>
              <a:rPr b="0" i="0" lang="en-US" sz="3599" u="none" cap="none" strike="noStrike">
                <a:solidFill>
                  <a:srgbClr val="03060B"/>
                </a:solidFill>
                <a:latin typeface="Roboto"/>
                <a:ea typeface="Roboto"/>
                <a:cs typeface="Roboto"/>
                <a:sym typeface="Roboto"/>
              </a:rPr>
              <a:t>: Tại đây</a:t>
            </a:r>
            <a:endParaRPr/>
          </a:p>
          <a:p>
            <a:pPr indent="0" lvl="0" marL="0" marR="0" rtl="0" algn="l">
              <a:lnSpc>
                <a:spcPct val="132925"/>
              </a:lnSpc>
              <a:spcBef>
                <a:spcPts val="0"/>
              </a:spcBef>
              <a:spcAft>
                <a:spcPts val="0"/>
              </a:spcAft>
              <a:buNone/>
            </a:pPr>
            <a:r>
              <a:t/>
            </a:r>
            <a:endParaRPr b="0" i="0" sz="3599" u="none" cap="none" strike="noStrike">
              <a:solidFill>
                <a:srgbClr val="03060B"/>
              </a:solidFill>
              <a:latin typeface="Roboto"/>
              <a:ea typeface="Roboto"/>
              <a:cs typeface="Roboto"/>
              <a:sym typeface="Roboto"/>
            </a:endParaRPr>
          </a:p>
        </p:txBody>
      </p:sp>
      <p:sp>
        <p:nvSpPr>
          <p:cNvPr id="341" name="Google Shape;341;p11"/>
          <p:cNvSpPr txBox="1"/>
          <p:nvPr/>
        </p:nvSpPr>
        <p:spPr>
          <a:xfrm>
            <a:off x="424802" y="1051683"/>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3. TRIỂN KHAI THỰC NGHIỆM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45" name="Shape 345"/>
        <p:cNvGrpSpPr/>
        <p:nvPr/>
      </p:nvGrpSpPr>
      <p:grpSpPr>
        <a:xfrm>
          <a:off x="0" y="0"/>
          <a:ext cx="0" cy="0"/>
          <a:chOff x="0" y="0"/>
          <a:chExt cx="0" cy="0"/>
        </a:xfrm>
      </p:grpSpPr>
      <p:grpSp>
        <p:nvGrpSpPr>
          <p:cNvPr id="346" name="Google Shape;346;p12"/>
          <p:cNvGrpSpPr/>
          <p:nvPr/>
        </p:nvGrpSpPr>
        <p:grpSpPr>
          <a:xfrm>
            <a:off x="-836748" y="-462164"/>
            <a:ext cx="22406886" cy="979375"/>
            <a:chOff x="0" y="-38100"/>
            <a:chExt cx="5901402" cy="257942"/>
          </a:xfrm>
        </p:grpSpPr>
        <p:sp>
          <p:nvSpPr>
            <p:cNvPr id="347" name="Google Shape;347;p12"/>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348" name="Google Shape;348;p12"/>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9" name="Google Shape;349;p12"/>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350" name="Google Shape;350;p12"/>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1" name="Google Shape;351;p12"/>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2" name="Google Shape;352;p12"/>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3" name="Google Shape;353;p12"/>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4" name="Google Shape;354;p12"/>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5" name="Google Shape;355;p12"/>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6" name="Google Shape;356;p12"/>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57" name="Google Shape;357;p12"/>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58" name="Google Shape;358;p12"/>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59" name="Google Shape;359;p12"/>
          <p:cNvSpPr txBox="1"/>
          <p:nvPr/>
        </p:nvSpPr>
        <p:spPr>
          <a:xfrm>
            <a:off x="315227" y="2552826"/>
            <a:ext cx="17657546" cy="5901691"/>
          </a:xfrm>
          <a:prstGeom prst="rect">
            <a:avLst/>
          </a:prstGeom>
          <a:noFill/>
          <a:ln>
            <a:noFill/>
          </a:ln>
        </p:spPr>
        <p:txBody>
          <a:bodyPr anchorCtr="0" anchor="t" bIns="0" lIns="0" spcFirstLastPara="1" rIns="0" wrap="square" tIns="0">
            <a:spAutoFit/>
          </a:bodyPr>
          <a:lstStyle/>
          <a:p>
            <a:pPr indent="0" lvl="0" marL="0" marR="0" rtl="0" algn="l">
              <a:lnSpc>
                <a:spcPct val="165016"/>
              </a:lnSpc>
              <a:spcBef>
                <a:spcPts val="0"/>
              </a:spcBef>
              <a:spcAft>
                <a:spcPts val="0"/>
              </a:spcAft>
              <a:buNone/>
            </a:pPr>
            <a:r>
              <a:rPr b="1" i="0" lang="en-US" sz="3999" u="none" cap="none" strike="noStrike">
                <a:solidFill>
                  <a:srgbClr val="03060B"/>
                </a:solidFill>
                <a:latin typeface="Roboto"/>
                <a:ea typeface="Roboto"/>
                <a:cs typeface="Roboto"/>
                <a:sym typeface="Roboto"/>
              </a:rPr>
              <a:t>Tính năng 3:  Custom Dashboard và visualize</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Mô tả cơ bản: </a:t>
            </a:r>
            <a:r>
              <a:rPr b="0" i="0" lang="en-US" sz="3599" u="none" cap="none" strike="noStrike">
                <a:solidFill>
                  <a:srgbClr val="03060B"/>
                </a:solidFill>
                <a:latin typeface="Roboto"/>
                <a:ea typeface="Roboto"/>
                <a:cs typeface="Roboto"/>
                <a:sym typeface="Roboto"/>
              </a:rPr>
              <a:t>Tính năng này tập trung vào việc tạo ra các bảng điều khiển (dashboard) tùy chỉnh và trực quan hóa dữ liệu log bằng cách sử dụng Kibana, một thành phần quan trọng của ELK Stack. Người dùng có thể tạo ra các bảng điều khiển theo nhu cầu cụ thể của họ, bao gồm các biểu đồ, biểu đồ đường, biểu đồ cột, và các thành phần trực quan khác để hiển thị thông tin một cách rõ ràng và dễ hiểu.</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Link video demo</a:t>
            </a:r>
            <a:r>
              <a:rPr b="0" i="0" lang="en-US" sz="3599" u="none" cap="none" strike="noStrike">
                <a:solidFill>
                  <a:srgbClr val="03060B"/>
                </a:solidFill>
                <a:latin typeface="Roboto"/>
                <a:ea typeface="Roboto"/>
                <a:cs typeface="Roboto"/>
                <a:sym typeface="Roboto"/>
              </a:rPr>
              <a:t>: Tại đây</a:t>
            </a:r>
            <a:endParaRPr/>
          </a:p>
          <a:p>
            <a:pPr indent="0" lvl="0" marL="0" marR="0" rtl="0" algn="l">
              <a:lnSpc>
                <a:spcPct val="128341"/>
              </a:lnSpc>
              <a:spcBef>
                <a:spcPts val="0"/>
              </a:spcBef>
              <a:spcAft>
                <a:spcPts val="0"/>
              </a:spcAft>
              <a:buNone/>
            </a:pPr>
            <a:r>
              <a:t/>
            </a:r>
            <a:endParaRPr b="0" i="0" sz="3599" u="none" cap="none" strike="noStrike">
              <a:solidFill>
                <a:srgbClr val="03060B"/>
              </a:solidFill>
              <a:latin typeface="Roboto"/>
              <a:ea typeface="Roboto"/>
              <a:cs typeface="Roboto"/>
              <a:sym typeface="Roboto"/>
            </a:endParaRPr>
          </a:p>
        </p:txBody>
      </p:sp>
      <p:sp>
        <p:nvSpPr>
          <p:cNvPr id="360" name="Google Shape;360;p12"/>
          <p:cNvSpPr txBox="1"/>
          <p:nvPr/>
        </p:nvSpPr>
        <p:spPr>
          <a:xfrm>
            <a:off x="424802" y="1051683"/>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3. TRIỂN KHAI THỰC NGHIỆM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64" name="Shape 364"/>
        <p:cNvGrpSpPr/>
        <p:nvPr/>
      </p:nvGrpSpPr>
      <p:grpSpPr>
        <a:xfrm>
          <a:off x="0" y="0"/>
          <a:ext cx="0" cy="0"/>
          <a:chOff x="0" y="0"/>
          <a:chExt cx="0" cy="0"/>
        </a:xfrm>
      </p:grpSpPr>
      <p:grpSp>
        <p:nvGrpSpPr>
          <p:cNvPr id="365" name="Google Shape;365;p13"/>
          <p:cNvGrpSpPr/>
          <p:nvPr/>
        </p:nvGrpSpPr>
        <p:grpSpPr>
          <a:xfrm>
            <a:off x="-836748" y="-462164"/>
            <a:ext cx="22406886" cy="979375"/>
            <a:chOff x="0" y="-38100"/>
            <a:chExt cx="5901402" cy="257942"/>
          </a:xfrm>
        </p:grpSpPr>
        <p:sp>
          <p:nvSpPr>
            <p:cNvPr id="366" name="Google Shape;366;p13"/>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367" name="Google Shape;367;p13"/>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8" name="Google Shape;368;p13"/>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369" name="Google Shape;369;p13"/>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0" name="Google Shape;370;p13"/>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1" name="Google Shape;371;p13"/>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2" name="Google Shape;372;p13"/>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3" name="Google Shape;373;p13"/>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4" name="Google Shape;374;p13"/>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5" name="Google Shape;375;p13"/>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76" name="Google Shape;376;p13"/>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77" name="Google Shape;377;p13"/>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78" name="Google Shape;378;p13"/>
          <p:cNvSpPr txBox="1"/>
          <p:nvPr/>
        </p:nvSpPr>
        <p:spPr>
          <a:xfrm>
            <a:off x="315227" y="2746875"/>
            <a:ext cx="17657546" cy="5297807"/>
          </a:xfrm>
          <a:prstGeom prst="rect">
            <a:avLst/>
          </a:prstGeom>
          <a:noFill/>
          <a:ln>
            <a:noFill/>
          </a:ln>
        </p:spPr>
        <p:txBody>
          <a:bodyPr anchorCtr="0" anchor="t" bIns="0" lIns="0" spcFirstLastPara="1" rIns="0" wrap="square" tIns="0">
            <a:spAutoFit/>
          </a:bodyPr>
          <a:lstStyle/>
          <a:p>
            <a:pPr indent="0" lvl="0" marL="0" marR="0" rtl="0" algn="l">
              <a:lnSpc>
                <a:spcPct val="165016"/>
              </a:lnSpc>
              <a:spcBef>
                <a:spcPts val="0"/>
              </a:spcBef>
              <a:spcAft>
                <a:spcPts val="0"/>
              </a:spcAft>
              <a:buNone/>
            </a:pPr>
            <a:r>
              <a:rPr b="1" i="0" lang="en-US" sz="3999" u="none" cap="none" strike="noStrike">
                <a:solidFill>
                  <a:srgbClr val="03060B"/>
                </a:solidFill>
                <a:latin typeface="Roboto"/>
                <a:ea typeface="Roboto"/>
                <a:cs typeface="Roboto"/>
                <a:sym typeface="Roboto"/>
              </a:rPr>
              <a:t>Tính năng 4:  Machine Learning cho ELK stack</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Mô tả cơ bản:  </a:t>
            </a:r>
            <a:r>
              <a:rPr b="0" i="0" lang="en-US" sz="3599" u="none" cap="none" strike="noStrike">
                <a:solidFill>
                  <a:srgbClr val="03060B"/>
                </a:solidFill>
                <a:latin typeface="Roboto"/>
                <a:ea typeface="Roboto"/>
                <a:cs typeface="Roboto"/>
                <a:sym typeface="Roboto"/>
              </a:rPr>
              <a:t>Tính năng này tập trung vào việc tích hợp công nghệ Machine Learning vào ELK Stack để tự động phát hiện các xu hướng, biểu hiện bất thường và dự đoán các sự kiện trong dữ liệu log. Bằng cách sử dụng các thuật toán máy học, ELK Stack có thể tự động học và điều chỉnh mô hình để cải thiện khả năng phát hiện sự cố và cảnh báo trước khi chúng xảy ra.</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Link video demo</a:t>
            </a:r>
            <a:r>
              <a:rPr b="0" i="0" lang="en-US" sz="3599" u="none" cap="none" strike="noStrike">
                <a:solidFill>
                  <a:srgbClr val="03060B"/>
                </a:solidFill>
                <a:latin typeface="Roboto"/>
                <a:ea typeface="Roboto"/>
                <a:cs typeface="Roboto"/>
                <a:sym typeface="Roboto"/>
              </a:rPr>
              <a:t>: Tại đây</a:t>
            </a:r>
            <a:endParaRPr/>
          </a:p>
        </p:txBody>
      </p:sp>
      <p:sp>
        <p:nvSpPr>
          <p:cNvPr id="379" name="Google Shape;379;p13"/>
          <p:cNvSpPr txBox="1"/>
          <p:nvPr/>
        </p:nvSpPr>
        <p:spPr>
          <a:xfrm>
            <a:off x="424802" y="1051683"/>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3. TRIỂN KHAI THỰC NGHIỆM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83" name="Shape 383"/>
        <p:cNvGrpSpPr/>
        <p:nvPr/>
      </p:nvGrpSpPr>
      <p:grpSpPr>
        <a:xfrm>
          <a:off x="0" y="0"/>
          <a:ext cx="0" cy="0"/>
          <a:chOff x="0" y="0"/>
          <a:chExt cx="0" cy="0"/>
        </a:xfrm>
      </p:grpSpPr>
      <p:grpSp>
        <p:nvGrpSpPr>
          <p:cNvPr id="384" name="Google Shape;384;p14"/>
          <p:cNvGrpSpPr/>
          <p:nvPr/>
        </p:nvGrpSpPr>
        <p:grpSpPr>
          <a:xfrm>
            <a:off x="-836748" y="-462164"/>
            <a:ext cx="22406886" cy="979375"/>
            <a:chOff x="0" y="-38100"/>
            <a:chExt cx="5901402" cy="257942"/>
          </a:xfrm>
        </p:grpSpPr>
        <p:sp>
          <p:nvSpPr>
            <p:cNvPr id="385" name="Google Shape;385;p14"/>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386" name="Google Shape;386;p14"/>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7" name="Google Shape;387;p14"/>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388" name="Google Shape;388;p14"/>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89" name="Google Shape;389;p14"/>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0" name="Google Shape;390;p14"/>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1" name="Google Shape;391;p14"/>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2" name="Google Shape;392;p14"/>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3" name="Google Shape;393;p14"/>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4" name="Google Shape;394;p14"/>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95" name="Google Shape;395;p14"/>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96" name="Google Shape;396;p14"/>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97" name="Google Shape;397;p14"/>
          <p:cNvSpPr txBox="1"/>
          <p:nvPr/>
        </p:nvSpPr>
        <p:spPr>
          <a:xfrm>
            <a:off x="315227" y="2628204"/>
            <a:ext cx="17657546" cy="4545332"/>
          </a:xfrm>
          <a:prstGeom prst="rect">
            <a:avLst/>
          </a:prstGeom>
          <a:noFill/>
          <a:ln>
            <a:noFill/>
          </a:ln>
        </p:spPr>
        <p:txBody>
          <a:bodyPr anchorCtr="0" anchor="t" bIns="0" lIns="0" spcFirstLastPara="1" rIns="0" wrap="square" tIns="0">
            <a:spAutoFit/>
          </a:bodyPr>
          <a:lstStyle/>
          <a:p>
            <a:pPr indent="0" lvl="0" marL="0" marR="0" rtl="0" algn="l">
              <a:lnSpc>
                <a:spcPct val="165016"/>
              </a:lnSpc>
              <a:spcBef>
                <a:spcPts val="0"/>
              </a:spcBef>
              <a:spcAft>
                <a:spcPts val="0"/>
              </a:spcAft>
              <a:buNone/>
            </a:pPr>
            <a:r>
              <a:rPr b="1" i="0" lang="en-US" sz="3999" u="none" cap="none" strike="noStrike">
                <a:solidFill>
                  <a:srgbClr val="03060B"/>
                </a:solidFill>
                <a:latin typeface="Roboto"/>
                <a:ea typeface="Roboto"/>
                <a:cs typeface="Roboto"/>
                <a:sym typeface="Roboto"/>
              </a:rPr>
              <a:t>Tính năng 5:  Alert bất thường </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Mô tả cơ bản:  </a:t>
            </a:r>
            <a:r>
              <a:rPr b="0" i="0" lang="en-US" sz="3599" u="none" cap="none" strike="noStrike">
                <a:solidFill>
                  <a:srgbClr val="03060B"/>
                </a:solidFill>
                <a:latin typeface="Roboto"/>
                <a:ea typeface="Roboto"/>
                <a:cs typeface="Roboto"/>
                <a:sym typeface="Roboto"/>
              </a:rPr>
              <a:t>Tính năng này tập trung vào việc cài đặt các cảnh báo để phát hiện các sự kiện bất thường trong dữ liệu log và tự động gửi thông báo qua email cho người quản trị hoặc nhóm phụ trách. Cụ thể, nhóm triển khai alert qua email khi tấn công dịch vụ Web </a:t>
            </a:r>
            <a:endParaRPr/>
          </a:p>
          <a:p>
            <a:pPr indent="-388617" lvl="1" marL="777234" marR="0" rtl="0" algn="l">
              <a:lnSpc>
                <a:spcPct val="165018"/>
              </a:lnSpc>
              <a:spcBef>
                <a:spcPts val="0"/>
              </a:spcBef>
              <a:spcAft>
                <a:spcPts val="0"/>
              </a:spcAft>
              <a:buClr>
                <a:srgbClr val="03060B"/>
              </a:buClr>
              <a:buSzPts val="3599"/>
              <a:buFont typeface="Arial"/>
              <a:buChar char="•"/>
            </a:pPr>
            <a:r>
              <a:rPr b="1" i="0" lang="en-US" sz="3599" u="none" cap="none" strike="noStrike">
                <a:solidFill>
                  <a:srgbClr val="03060B"/>
                </a:solidFill>
                <a:latin typeface="Roboto"/>
                <a:ea typeface="Roboto"/>
                <a:cs typeface="Roboto"/>
                <a:sym typeface="Roboto"/>
              </a:rPr>
              <a:t>Link video demo</a:t>
            </a:r>
            <a:r>
              <a:rPr b="0" i="0" lang="en-US" sz="3599" u="none" cap="none" strike="noStrike">
                <a:solidFill>
                  <a:srgbClr val="03060B"/>
                </a:solidFill>
                <a:latin typeface="Roboto"/>
                <a:ea typeface="Roboto"/>
                <a:cs typeface="Roboto"/>
                <a:sym typeface="Roboto"/>
              </a:rPr>
              <a:t>: Tại đây</a:t>
            </a:r>
            <a:endParaRPr/>
          </a:p>
        </p:txBody>
      </p:sp>
      <p:sp>
        <p:nvSpPr>
          <p:cNvPr id="398" name="Google Shape;398;p14"/>
          <p:cNvSpPr txBox="1"/>
          <p:nvPr/>
        </p:nvSpPr>
        <p:spPr>
          <a:xfrm>
            <a:off x="424802" y="1051683"/>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3. TRIỂN KHAI THỰC NGHIỆM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02" name="Shape 402"/>
        <p:cNvGrpSpPr/>
        <p:nvPr/>
      </p:nvGrpSpPr>
      <p:grpSpPr>
        <a:xfrm>
          <a:off x="0" y="0"/>
          <a:ext cx="0" cy="0"/>
          <a:chOff x="0" y="0"/>
          <a:chExt cx="0" cy="0"/>
        </a:xfrm>
      </p:grpSpPr>
      <p:grpSp>
        <p:nvGrpSpPr>
          <p:cNvPr id="403" name="Google Shape;403;p15"/>
          <p:cNvGrpSpPr/>
          <p:nvPr/>
        </p:nvGrpSpPr>
        <p:grpSpPr>
          <a:xfrm>
            <a:off x="-836748" y="-462164"/>
            <a:ext cx="22406886" cy="979375"/>
            <a:chOff x="0" y="-38100"/>
            <a:chExt cx="5901402" cy="257942"/>
          </a:xfrm>
        </p:grpSpPr>
        <p:sp>
          <p:nvSpPr>
            <p:cNvPr id="404" name="Google Shape;404;p15"/>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405" name="Google Shape;405;p15"/>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6" name="Google Shape;406;p15"/>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407" name="Google Shape;407;p15"/>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08" name="Google Shape;408;p15"/>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09" name="Google Shape;409;p15"/>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10" name="Google Shape;410;p15"/>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11" name="Google Shape;411;p15"/>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12" name="Google Shape;412;p15"/>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13" name="Google Shape;413;p15"/>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14" name="Google Shape;414;p15"/>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415" name="Google Shape;415;p15"/>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416" name="Google Shape;416;p15"/>
          <p:cNvSpPr txBox="1"/>
          <p:nvPr/>
        </p:nvSpPr>
        <p:spPr>
          <a:xfrm>
            <a:off x="279798" y="838200"/>
            <a:ext cx="1109819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4. TỔNG KẾT VÀ ĐÁNH GIÁ</a:t>
            </a:r>
            <a:endParaRPr/>
          </a:p>
        </p:txBody>
      </p:sp>
      <p:sp>
        <p:nvSpPr>
          <p:cNvPr id="417" name="Google Shape;417;p15"/>
          <p:cNvSpPr txBox="1"/>
          <p:nvPr/>
        </p:nvSpPr>
        <p:spPr>
          <a:xfrm>
            <a:off x="653977" y="2919995"/>
            <a:ext cx="16605323" cy="8322870"/>
          </a:xfrm>
          <a:prstGeom prst="rect">
            <a:avLst/>
          </a:prstGeom>
          <a:noFill/>
          <a:ln>
            <a:noFill/>
          </a:ln>
        </p:spPr>
        <p:txBody>
          <a:bodyPr anchorCtr="0" anchor="t" bIns="0" lIns="0" spcFirstLastPara="1" rIns="0" wrap="square" tIns="0">
            <a:spAutoFit/>
          </a:bodyPr>
          <a:lstStyle/>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Tính linh hoạt: </a:t>
            </a:r>
            <a:r>
              <a:rPr b="0" i="0" lang="en-US" sz="2695" u="none" cap="none" strike="noStrike">
                <a:solidFill>
                  <a:srgbClr val="03060B"/>
                </a:solidFill>
                <a:latin typeface="Roboto"/>
                <a:ea typeface="Roboto"/>
                <a:cs typeface="Roboto"/>
                <a:sym typeface="Roboto"/>
              </a:rPr>
              <a:t>Khả năng thu thập dữ liệu từ nhiều nguồn log khác nhau giúp ELK Stack trở nên linh hoạt và đa dạng trong việc xử lý dữ liệu.</a:t>
            </a:r>
            <a:endParaRPr/>
          </a:p>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Tối ưu hóa dữ liệu:</a:t>
            </a:r>
            <a:r>
              <a:rPr b="0" i="0" lang="en-US" sz="2695" u="none" cap="none" strike="noStrike">
                <a:solidFill>
                  <a:srgbClr val="03060B"/>
                </a:solidFill>
                <a:latin typeface="Roboto"/>
                <a:ea typeface="Roboto"/>
                <a:cs typeface="Roboto"/>
                <a:sym typeface="Roboto"/>
              </a:rPr>
              <a:t> Lọc dữ liệu giúp giảm dung lượng lưu trữ và tăng tốc độ truy vấn bằng cách loại bỏ các thông tin không cần thiết.</a:t>
            </a:r>
            <a:endParaRPr/>
          </a:p>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Tùy chỉnh theo nhu Cầu: </a:t>
            </a:r>
            <a:r>
              <a:rPr b="0" i="0" lang="en-US" sz="2695" u="none" cap="none" strike="noStrike">
                <a:solidFill>
                  <a:srgbClr val="03060B"/>
                </a:solidFill>
                <a:latin typeface="Roboto"/>
                <a:ea typeface="Roboto"/>
                <a:cs typeface="Roboto"/>
                <a:sym typeface="Roboto"/>
              </a:rPr>
              <a:t>Người dùng có thể tạo ra các bảng điều khiển phù hợp với nhu cầu cụ thể của họ, hiển thị thông tin một cách rõ ràng và dễ hiểu.</a:t>
            </a:r>
            <a:endParaRPr/>
          </a:p>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Tăng cường tự động hóa: </a:t>
            </a:r>
            <a:r>
              <a:rPr b="0" i="0" lang="en-US" sz="2695" u="none" cap="none" strike="noStrike">
                <a:solidFill>
                  <a:srgbClr val="03060B"/>
                </a:solidFill>
                <a:latin typeface="Roboto"/>
                <a:ea typeface="Roboto"/>
                <a:cs typeface="Roboto"/>
                <a:sym typeface="Roboto"/>
              </a:rPr>
              <a:t>Tích hợp Machine Learning vào quy trình giải quyết sự cố để giảm thiểu thời gian phản ứng và tăng cường khả năng tự động hóa.</a:t>
            </a:r>
            <a:endParaRPr/>
          </a:p>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Phát hiện sớm sự Cố: </a:t>
            </a:r>
            <a:r>
              <a:rPr b="0" i="0" lang="en-US" sz="2695" u="none" cap="none" strike="noStrike">
                <a:solidFill>
                  <a:srgbClr val="03060B"/>
                </a:solidFill>
                <a:latin typeface="Roboto"/>
                <a:ea typeface="Roboto"/>
                <a:cs typeface="Roboto"/>
                <a:sym typeface="Roboto"/>
              </a:rPr>
              <a:t>Cảnh báo bất thường giúp phát hiện các sự kiện không mong muốn hoặc bất thường trong hệ thống một cách nhanh chóng.</a:t>
            </a:r>
            <a:endParaRPr/>
          </a:p>
          <a:p>
            <a:pPr indent="-290989" lvl="1" marL="581981" marR="0" rtl="0" algn="l">
              <a:lnSpc>
                <a:spcPct val="165009"/>
              </a:lnSpc>
              <a:spcBef>
                <a:spcPts val="0"/>
              </a:spcBef>
              <a:spcAft>
                <a:spcPts val="0"/>
              </a:spcAft>
              <a:buClr>
                <a:srgbClr val="03060B"/>
              </a:buClr>
              <a:buSzPts val="2695"/>
              <a:buFont typeface="Arial"/>
              <a:buChar char="•"/>
            </a:pPr>
            <a:r>
              <a:rPr b="1" i="0" lang="en-US" sz="2695" u="none" cap="none" strike="noStrike">
                <a:solidFill>
                  <a:srgbClr val="03060B"/>
                </a:solidFill>
                <a:latin typeface="Roboto"/>
                <a:ea typeface="Roboto"/>
                <a:cs typeface="Roboto"/>
                <a:sym typeface="Roboto"/>
              </a:rPr>
              <a:t>Tăng cường phản ứng: </a:t>
            </a:r>
            <a:r>
              <a:rPr b="0" i="0" lang="en-US" sz="2695" u="none" cap="none" strike="noStrike">
                <a:solidFill>
                  <a:srgbClr val="03060B"/>
                </a:solidFill>
                <a:latin typeface="Roboto"/>
                <a:ea typeface="Roboto"/>
                <a:cs typeface="Roboto"/>
                <a:sym typeface="Roboto"/>
              </a:rPr>
              <a:t>Tự động gửi thông báo qua email giúp người quản trị và nhóm phụ trách phản ứng nhanh chóng khi có sự cố xảy ra.</a:t>
            </a:r>
            <a:endParaRPr/>
          </a:p>
          <a:p>
            <a:pPr indent="0" lvl="0" marL="0" marR="0" rtl="0" algn="l">
              <a:lnSpc>
                <a:spcPct val="152875"/>
              </a:lnSpc>
              <a:spcBef>
                <a:spcPts val="0"/>
              </a:spcBef>
              <a:spcAft>
                <a:spcPts val="0"/>
              </a:spcAft>
              <a:buNone/>
            </a:pPr>
            <a:r>
              <a:t/>
            </a:r>
            <a:endParaRPr b="0" i="0" sz="2695" u="none" cap="none" strike="noStrike">
              <a:solidFill>
                <a:srgbClr val="03060B"/>
              </a:solidFill>
              <a:latin typeface="Roboto"/>
              <a:ea typeface="Roboto"/>
              <a:cs typeface="Roboto"/>
              <a:sym typeface="Roboto"/>
            </a:endParaRPr>
          </a:p>
          <a:p>
            <a:pPr indent="0" lvl="0" marL="0" marR="0" rtl="0" algn="l">
              <a:lnSpc>
                <a:spcPct val="152875"/>
              </a:lnSpc>
              <a:spcBef>
                <a:spcPts val="0"/>
              </a:spcBef>
              <a:spcAft>
                <a:spcPts val="0"/>
              </a:spcAft>
              <a:buNone/>
            </a:pPr>
            <a:r>
              <a:t/>
            </a:r>
            <a:endParaRPr b="0" i="0" sz="2695" u="none" cap="none" strike="noStrike">
              <a:solidFill>
                <a:srgbClr val="03060B"/>
              </a:solidFill>
              <a:latin typeface="Roboto"/>
              <a:ea typeface="Roboto"/>
              <a:cs typeface="Roboto"/>
              <a:sym typeface="Roboto"/>
            </a:endParaRPr>
          </a:p>
          <a:p>
            <a:pPr indent="0" lvl="0" marL="0" marR="0" rtl="0" algn="l">
              <a:lnSpc>
                <a:spcPct val="152875"/>
              </a:lnSpc>
              <a:spcBef>
                <a:spcPts val="0"/>
              </a:spcBef>
              <a:spcAft>
                <a:spcPts val="0"/>
              </a:spcAft>
              <a:buNone/>
            </a:pPr>
            <a:r>
              <a:t/>
            </a:r>
            <a:endParaRPr b="0" i="0" sz="2695" u="none" cap="none" strike="noStrike">
              <a:solidFill>
                <a:srgbClr val="03060B"/>
              </a:solidFill>
              <a:latin typeface="Roboto"/>
              <a:ea typeface="Roboto"/>
              <a:cs typeface="Roboto"/>
              <a:sym typeface="Roboto"/>
            </a:endParaRPr>
          </a:p>
        </p:txBody>
      </p:sp>
      <p:sp>
        <p:nvSpPr>
          <p:cNvPr id="418" name="Google Shape;418;p15"/>
          <p:cNvSpPr txBox="1"/>
          <p:nvPr/>
        </p:nvSpPr>
        <p:spPr>
          <a:xfrm>
            <a:off x="3274445" y="2076450"/>
            <a:ext cx="11739109" cy="497841"/>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899" u="none" cap="none" strike="noStrike">
                <a:solidFill>
                  <a:srgbClr val="000000"/>
                </a:solidFill>
                <a:latin typeface="Arial"/>
                <a:ea typeface="Arial"/>
                <a:cs typeface="Arial"/>
                <a:sym typeface="Arial"/>
              </a:rPr>
              <a:t>Thông qua triển khai 5 kịch bản trên cho ELK Stack đã thể hiện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22" name="Shape 422"/>
        <p:cNvGrpSpPr/>
        <p:nvPr/>
      </p:nvGrpSpPr>
      <p:grpSpPr>
        <a:xfrm>
          <a:off x="0" y="0"/>
          <a:ext cx="0" cy="0"/>
          <a:chOff x="0" y="0"/>
          <a:chExt cx="0" cy="0"/>
        </a:xfrm>
      </p:grpSpPr>
      <p:sp>
        <p:nvSpPr>
          <p:cNvPr id="423" name="Google Shape;423;p16"/>
          <p:cNvSpPr/>
          <p:nvPr/>
        </p:nvSpPr>
        <p:spPr>
          <a:xfrm flipH="1" rot="10800000">
            <a:off x="-2590291" y="3896462"/>
            <a:ext cx="6678933" cy="2494076"/>
          </a:xfrm>
          <a:custGeom>
            <a:rect b="b" l="l" r="r" t="t"/>
            <a:pathLst>
              <a:path extrusionOk="0" h="2494076" w="6678933">
                <a:moveTo>
                  <a:pt x="0" y="2494076"/>
                </a:moveTo>
                <a:lnTo>
                  <a:pt x="6678933" y="2494076"/>
                </a:lnTo>
                <a:lnTo>
                  <a:pt x="6678933" y="0"/>
                </a:lnTo>
                <a:lnTo>
                  <a:pt x="0" y="0"/>
                </a:lnTo>
                <a:lnTo>
                  <a:pt x="0" y="2494076"/>
                </a:lnTo>
                <a:close/>
              </a:path>
            </a:pathLst>
          </a:custGeom>
          <a:blipFill rotWithShape="1">
            <a:blip r:embed="rId3">
              <a:alphaModFix/>
            </a:blip>
            <a:stretch>
              <a:fillRect b="0" l="0" r="-103223" t="0"/>
            </a:stretch>
          </a:blipFill>
          <a:ln>
            <a:noFill/>
          </a:ln>
        </p:spPr>
      </p:sp>
      <p:pic>
        <p:nvPicPr>
          <p:cNvPr id="424" name="Google Shape;424;p16"/>
          <p:cNvPicPr preferRelativeResize="0"/>
          <p:nvPr/>
        </p:nvPicPr>
        <p:blipFill rotWithShape="1">
          <a:blip r:embed="rId4">
            <a:alphaModFix/>
          </a:blip>
          <a:srcRect b="31836" l="0" r="0" t="31837"/>
          <a:stretch/>
        </p:blipFill>
        <p:spPr>
          <a:xfrm>
            <a:off x="0" y="5707708"/>
            <a:ext cx="18288000" cy="4426021"/>
          </a:xfrm>
          <a:prstGeom prst="rect">
            <a:avLst/>
          </a:prstGeom>
          <a:noFill/>
          <a:ln>
            <a:noFill/>
          </a:ln>
        </p:spPr>
      </p:pic>
      <p:sp>
        <p:nvSpPr>
          <p:cNvPr id="425" name="Google Shape;425;p16"/>
          <p:cNvSpPr/>
          <p:nvPr/>
        </p:nvSpPr>
        <p:spPr>
          <a:xfrm>
            <a:off x="0" y="-1115388"/>
            <a:ext cx="18288000" cy="3429000"/>
          </a:xfrm>
          <a:custGeom>
            <a:rect b="b" l="l" r="r" t="t"/>
            <a:pathLst>
              <a:path extrusionOk="0" h="3429000" w="18288000">
                <a:moveTo>
                  <a:pt x="0" y="0"/>
                </a:moveTo>
                <a:lnTo>
                  <a:pt x="18288000" y="0"/>
                </a:lnTo>
                <a:lnTo>
                  <a:pt x="18288000" y="3429000"/>
                </a:lnTo>
                <a:lnTo>
                  <a:pt x="0" y="3429000"/>
                </a:lnTo>
                <a:lnTo>
                  <a:pt x="0" y="0"/>
                </a:lnTo>
                <a:close/>
              </a:path>
            </a:pathLst>
          </a:custGeom>
          <a:blipFill rotWithShape="1">
            <a:blip r:embed="rId5">
              <a:alphaModFix/>
            </a:blip>
            <a:stretch>
              <a:fillRect b="0" l="0" r="0" t="0"/>
            </a:stretch>
          </a:blipFill>
          <a:ln>
            <a:noFill/>
          </a:ln>
        </p:spPr>
      </p:sp>
      <p:cxnSp>
        <p:nvCxnSpPr>
          <p:cNvPr id="426" name="Google Shape;426;p16"/>
          <p:cNvCxnSpPr/>
          <p:nvPr/>
        </p:nvCxnSpPr>
        <p:spPr>
          <a:xfrm>
            <a:off x="14846366"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27" name="Google Shape;427;p16"/>
          <p:cNvCxnSpPr/>
          <p:nvPr/>
        </p:nvCxnSpPr>
        <p:spPr>
          <a:xfrm>
            <a:off x="15187585"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28" name="Google Shape;428;p16"/>
          <p:cNvCxnSpPr/>
          <p:nvPr/>
        </p:nvCxnSpPr>
        <p:spPr>
          <a:xfrm>
            <a:off x="15528803"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29" name="Google Shape;429;p16"/>
          <p:cNvCxnSpPr/>
          <p:nvPr/>
        </p:nvCxnSpPr>
        <p:spPr>
          <a:xfrm>
            <a:off x="15870021"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30" name="Google Shape;430;p16"/>
          <p:cNvCxnSpPr/>
          <p:nvPr/>
        </p:nvCxnSpPr>
        <p:spPr>
          <a:xfrm>
            <a:off x="16211239"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31" name="Google Shape;431;p16"/>
          <p:cNvCxnSpPr/>
          <p:nvPr/>
        </p:nvCxnSpPr>
        <p:spPr>
          <a:xfrm>
            <a:off x="16552457"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32" name="Google Shape;432;p16"/>
          <p:cNvCxnSpPr/>
          <p:nvPr/>
        </p:nvCxnSpPr>
        <p:spPr>
          <a:xfrm>
            <a:off x="16893676" y="4682902"/>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433" name="Google Shape;433;p16"/>
          <p:cNvCxnSpPr/>
          <p:nvPr/>
        </p:nvCxnSpPr>
        <p:spPr>
          <a:xfrm>
            <a:off x="17234894" y="4682902"/>
            <a:ext cx="375086" cy="438940"/>
          </a:xfrm>
          <a:prstGeom prst="straightConnector1">
            <a:avLst/>
          </a:prstGeom>
          <a:noFill/>
          <a:ln cap="flat" cmpd="sng" w="66675">
            <a:solidFill>
              <a:srgbClr val="F9B680"/>
            </a:solidFill>
            <a:prstDash val="solid"/>
            <a:round/>
            <a:headEnd len="sm" w="sm" type="none"/>
            <a:tailEnd len="sm" w="sm" type="none"/>
          </a:ln>
        </p:spPr>
      </p:cxnSp>
      <p:sp>
        <p:nvSpPr>
          <p:cNvPr id="434" name="Google Shape;434;p16"/>
          <p:cNvSpPr txBox="1"/>
          <p:nvPr/>
        </p:nvSpPr>
        <p:spPr>
          <a:xfrm>
            <a:off x="1631241" y="2963693"/>
            <a:ext cx="15025518" cy="14001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200" u="none" cap="none" strike="noStrike">
                <a:solidFill>
                  <a:srgbClr val="051D64"/>
                </a:solidFill>
                <a:latin typeface="Oswald"/>
                <a:ea typeface="Oswald"/>
                <a:cs typeface="Oswald"/>
                <a:sym typeface="Oswa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13" name="Shape 113"/>
        <p:cNvGrpSpPr/>
        <p:nvPr/>
      </p:nvGrpSpPr>
      <p:grpSpPr>
        <a:xfrm>
          <a:off x="0" y="0"/>
          <a:ext cx="0" cy="0"/>
          <a:chOff x="0" y="0"/>
          <a:chExt cx="0" cy="0"/>
        </a:xfrm>
      </p:grpSpPr>
      <p:sp>
        <p:nvSpPr>
          <p:cNvPr id="114" name="Google Shape;114;p2"/>
          <p:cNvSpPr/>
          <p:nvPr/>
        </p:nvSpPr>
        <p:spPr>
          <a:xfrm>
            <a:off x="9833938" y="0"/>
            <a:ext cx="8454062" cy="1648542"/>
          </a:xfrm>
          <a:custGeom>
            <a:rect b="b" l="l" r="r" t="t"/>
            <a:pathLst>
              <a:path extrusionOk="0" h="1648542" w="8454062">
                <a:moveTo>
                  <a:pt x="0" y="0"/>
                </a:moveTo>
                <a:lnTo>
                  <a:pt x="8454062" y="0"/>
                </a:lnTo>
                <a:lnTo>
                  <a:pt x="8454062" y="1648542"/>
                </a:lnTo>
                <a:lnTo>
                  <a:pt x="0" y="1648542"/>
                </a:lnTo>
                <a:lnTo>
                  <a:pt x="0" y="0"/>
                </a:lnTo>
                <a:close/>
              </a:path>
            </a:pathLst>
          </a:custGeom>
          <a:blipFill rotWithShape="1">
            <a:blip r:embed="rId3">
              <a:alphaModFix/>
            </a:blip>
            <a:stretch>
              <a:fillRect b="0" l="0" r="0" t="0"/>
            </a:stretch>
          </a:blipFill>
          <a:ln>
            <a:noFill/>
          </a:ln>
        </p:spPr>
      </p:sp>
      <p:sp>
        <p:nvSpPr>
          <p:cNvPr id="115" name="Google Shape;115;p2"/>
          <p:cNvSpPr/>
          <p:nvPr/>
        </p:nvSpPr>
        <p:spPr>
          <a:xfrm flipH="1" rot="10800000">
            <a:off x="0" y="7998501"/>
            <a:ext cx="6128414" cy="2288499"/>
          </a:xfrm>
          <a:custGeom>
            <a:rect b="b" l="l" r="r" t="t"/>
            <a:pathLst>
              <a:path extrusionOk="0" h="2288499" w="6128414">
                <a:moveTo>
                  <a:pt x="0" y="2288499"/>
                </a:moveTo>
                <a:lnTo>
                  <a:pt x="6128414" y="2288499"/>
                </a:lnTo>
                <a:lnTo>
                  <a:pt x="6128414" y="0"/>
                </a:lnTo>
                <a:lnTo>
                  <a:pt x="0" y="0"/>
                </a:lnTo>
                <a:lnTo>
                  <a:pt x="0" y="2288499"/>
                </a:lnTo>
                <a:close/>
              </a:path>
            </a:pathLst>
          </a:custGeom>
          <a:blipFill rotWithShape="1">
            <a:blip r:embed="rId4">
              <a:alphaModFix/>
            </a:blip>
            <a:stretch>
              <a:fillRect b="0" l="0" r="-103223" t="0"/>
            </a:stretch>
          </a:blipFill>
          <a:ln>
            <a:noFill/>
          </a:ln>
        </p:spPr>
      </p:sp>
      <p:grpSp>
        <p:nvGrpSpPr>
          <p:cNvPr id="116" name="Google Shape;116;p2"/>
          <p:cNvGrpSpPr/>
          <p:nvPr/>
        </p:nvGrpSpPr>
        <p:grpSpPr>
          <a:xfrm>
            <a:off x="5166947" y="9794572"/>
            <a:ext cx="16432054" cy="3230761"/>
            <a:chOff x="0" y="-38100"/>
            <a:chExt cx="4327784" cy="850900"/>
          </a:xfrm>
        </p:grpSpPr>
        <p:sp>
          <p:nvSpPr>
            <p:cNvPr id="117" name="Google Shape;117;p2"/>
            <p:cNvSpPr/>
            <p:nvPr/>
          </p:nvSpPr>
          <p:spPr>
            <a:xfrm>
              <a:off x="0" y="0"/>
              <a:ext cx="4327784" cy="812800"/>
            </a:xfrm>
            <a:custGeom>
              <a:rect b="b" l="l" r="r" t="t"/>
              <a:pathLst>
                <a:path extrusionOk="0" h="812800" w="4327784">
                  <a:moveTo>
                    <a:pt x="0" y="0"/>
                  </a:moveTo>
                  <a:lnTo>
                    <a:pt x="4327784" y="0"/>
                  </a:lnTo>
                  <a:lnTo>
                    <a:pt x="4327784" y="812800"/>
                  </a:lnTo>
                  <a:lnTo>
                    <a:pt x="0" y="812800"/>
                  </a:lnTo>
                  <a:close/>
                </a:path>
              </a:pathLst>
            </a:custGeom>
            <a:solidFill>
              <a:srgbClr val="051D64"/>
            </a:solidFill>
            <a:ln>
              <a:noFill/>
            </a:ln>
          </p:spPr>
        </p:sp>
        <p:sp>
          <p:nvSpPr>
            <p:cNvPr id="118" name="Google Shape;118;p2"/>
            <p:cNvSpPr txBox="1"/>
            <p:nvPr/>
          </p:nvSpPr>
          <p:spPr>
            <a:xfrm>
              <a:off x="0" y="-38100"/>
              <a:ext cx="4327784"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9" name="Google Shape;119;p2"/>
          <p:cNvCxnSpPr/>
          <p:nvPr/>
        </p:nvCxnSpPr>
        <p:spPr>
          <a:xfrm flipH="1" rot="10800000">
            <a:off x="6109733" y="9572264"/>
            <a:ext cx="8115511" cy="57150"/>
          </a:xfrm>
          <a:prstGeom prst="straightConnector1">
            <a:avLst/>
          </a:prstGeom>
          <a:noFill/>
          <a:ln cap="flat" cmpd="sng" w="104775">
            <a:solidFill>
              <a:srgbClr val="F9B680"/>
            </a:solidFill>
            <a:prstDash val="solid"/>
            <a:round/>
            <a:headEnd len="sm" w="sm" type="none"/>
            <a:tailEnd len="sm" w="sm" type="none"/>
          </a:ln>
        </p:spPr>
      </p:cxnSp>
      <p:cxnSp>
        <p:nvCxnSpPr>
          <p:cNvPr id="120" name="Google Shape;120;p2"/>
          <p:cNvCxnSpPr/>
          <p:nvPr/>
        </p:nvCxnSpPr>
        <p:spPr>
          <a:xfrm>
            <a:off x="685118"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1" name="Google Shape;121;p2"/>
          <p:cNvCxnSpPr/>
          <p:nvPr/>
        </p:nvCxnSpPr>
        <p:spPr>
          <a:xfrm>
            <a:off x="1026336"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2" name="Google Shape;122;p2"/>
          <p:cNvCxnSpPr/>
          <p:nvPr/>
        </p:nvCxnSpPr>
        <p:spPr>
          <a:xfrm>
            <a:off x="1367554"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3" name="Google Shape;123;p2"/>
          <p:cNvCxnSpPr/>
          <p:nvPr/>
        </p:nvCxnSpPr>
        <p:spPr>
          <a:xfrm>
            <a:off x="1708772"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4" name="Google Shape;124;p2"/>
          <p:cNvCxnSpPr/>
          <p:nvPr/>
        </p:nvCxnSpPr>
        <p:spPr>
          <a:xfrm>
            <a:off x="2049991"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5" name="Google Shape;125;p2"/>
          <p:cNvCxnSpPr/>
          <p:nvPr/>
        </p:nvCxnSpPr>
        <p:spPr>
          <a:xfrm>
            <a:off x="2391209"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6" name="Google Shape;126;p2"/>
          <p:cNvCxnSpPr/>
          <p:nvPr/>
        </p:nvCxnSpPr>
        <p:spPr>
          <a:xfrm>
            <a:off x="2732427" y="568102"/>
            <a:ext cx="375086" cy="438940"/>
          </a:xfrm>
          <a:prstGeom prst="straightConnector1">
            <a:avLst/>
          </a:prstGeom>
          <a:noFill/>
          <a:ln cap="flat" cmpd="sng" w="66675">
            <a:solidFill>
              <a:srgbClr val="BEC6D4"/>
            </a:solidFill>
            <a:prstDash val="solid"/>
            <a:round/>
            <a:headEnd len="sm" w="sm" type="none"/>
            <a:tailEnd len="sm" w="sm" type="none"/>
          </a:ln>
        </p:spPr>
      </p:cxnSp>
      <p:cxnSp>
        <p:nvCxnSpPr>
          <p:cNvPr id="127" name="Google Shape;127;p2"/>
          <p:cNvCxnSpPr/>
          <p:nvPr/>
        </p:nvCxnSpPr>
        <p:spPr>
          <a:xfrm>
            <a:off x="3073645" y="568102"/>
            <a:ext cx="375086" cy="438940"/>
          </a:xfrm>
          <a:prstGeom prst="straightConnector1">
            <a:avLst/>
          </a:prstGeom>
          <a:noFill/>
          <a:ln cap="flat" cmpd="sng" w="66675">
            <a:solidFill>
              <a:srgbClr val="BEC6D4"/>
            </a:solidFill>
            <a:prstDash val="solid"/>
            <a:round/>
            <a:headEnd len="sm" w="sm" type="none"/>
            <a:tailEnd len="sm" w="sm" type="none"/>
          </a:ln>
        </p:spPr>
      </p:cxnSp>
      <p:grpSp>
        <p:nvGrpSpPr>
          <p:cNvPr id="128" name="Google Shape;128;p2"/>
          <p:cNvGrpSpPr/>
          <p:nvPr/>
        </p:nvGrpSpPr>
        <p:grpSpPr>
          <a:xfrm>
            <a:off x="685118" y="2964597"/>
            <a:ext cx="7094009" cy="971550"/>
            <a:chOff x="0" y="0"/>
            <a:chExt cx="9458679" cy="1295400"/>
          </a:xfrm>
        </p:grpSpPr>
        <p:sp>
          <p:nvSpPr>
            <p:cNvPr id="129" name="Google Shape;129;p2"/>
            <p:cNvSpPr txBox="1"/>
            <p:nvPr/>
          </p:nvSpPr>
          <p:spPr>
            <a:xfrm>
              <a:off x="0" y="0"/>
              <a:ext cx="1534896" cy="1295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D18547"/>
                  </a:solidFill>
                  <a:latin typeface="Oswald"/>
                  <a:ea typeface="Oswald"/>
                  <a:cs typeface="Oswald"/>
                  <a:sym typeface="Oswald"/>
                </a:rPr>
                <a:t>01</a:t>
              </a:r>
              <a:endParaRPr/>
            </a:p>
          </p:txBody>
        </p:sp>
        <p:sp>
          <p:nvSpPr>
            <p:cNvPr id="130" name="Google Shape;130;p2"/>
            <p:cNvSpPr txBox="1"/>
            <p:nvPr/>
          </p:nvSpPr>
          <p:spPr>
            <a:xfrm>
              <a:off x="1509496" y="285750"/>
              <a:ext cx="7949183" cy="72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51D64"/>
                  </a:solidFill>
                  <a:latin typeface="Arial"/>
                  <a:ea typeface="Arial"/>
                  <a:cs typeface="Arial"/>
                  <a:sym typeface="Arial"/>
                </a:rPr>
                <a:t>GIỚI THIỆU ELK STACK</a:t>
              </a:r>
              <a:endParaRPr/>
            </a:p>
          </p:txBody>
        </p:sp>
      </p:grpSp>
      <p:grpSp>
        <p:nvGrpSpPr>
          <p:cNvPr id="131" name="Google Shape;131;p2"/>
          <p:cNvGrpSpPr/>
          <p:nvPr/>
        </p:nvGrpSpPr>
        <p:grpSpPr>
          <a:xfrm>
            <a:off x="685118" y="5155347"/>
            <a:ext cx="6390674" cy="1300162"/>
            <a:chOff x="0" y="0"/>
            <a:chExt cx="8520898" cy="1733550"/>
          </a:xfrm>
        </p:grpSpPr>
        <p:sp>
          <p:nvSpPr>
            <p:cNvPr id="132" name="Google Shape;132;p2"/>
            <p:cNvSpPr txBox="1"/>
            <p:nvPr/>
          </p:nvSpPr>
          <p:spPr>
            <a:xfrm>
              <a:off x="0" y="0"/>
              <a:ext cx="1534896" cy="1295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D18547"/>
                  </a:solidFill>
                  <a:latin typeface="Oswald"/>
                  <a:ea typeface="Oswald"/>
                  <a:cs typeface="Oswald"/>
                  <a:sym typeface="Oswald"/>
                </a:rPr>
                <a:t>02</a:t>
              </a:r>
              <a:endParaRPr/>
            </a:p>
          </p:txBody>
        </p:sp>
        <p:sp>
          <p:nvSpPr>
            <p:cNvPr id="133" name="Google Shape;133;p2"/>
            <p:cNvSpPr txBox="1"/>
            <p:nvPr/>
          </p:nvSpPr>
          <p:spPr>
            <a:xfrm>
              <a:off x="1464339" y="285750"/>
              <a:ext cx="7056559" cy="144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51D64"/>
                  </a:solidFill>
                  <a:latin typeface="Arial"/>
                  <a:ea typeface="Arial"/>
                  <a:cs typeface="Arial"/>
                  <a:sym typeface="Arial"/>
                </a:rPr>
                <a:t>TRIỂN KHAI &amp; PHÂN TÍCH HỆ THỐNG</a:t>
              </a:r>
              <a:endParaRPr/>
            </a:p>
          </p:txBody>
        </p:sp>
      </p:grpSp>
      <p:grpSp>
        <p:nvGrpSpPr>
          <p:cNvPr id="134" name="Google Shape;134;p2"/>
          <p:cNvGrpSpPr/>
          <p:nvPr/>
        </p:nvGrpSpPr>
        <p:grpSpPr>
          <a:xfrm>
            <a:off x="8380742" y="5155347"/>
            <a:ext cx="10789573" cy="971550"/>
            <a:chOff x="0" y="0"/>
            <a:chExt cx="14386098" cy="1295400"/>
          </a:xfrm>
        </p:grpSpPr>
        <p:sp>
          <p:nvSpPr>
            <p:cNvPr id="135" name="Google Shape;135;p2"/>
            <p:cNvSpPr txBox="1"/>
            <p:nvPr/>
          </p:nvSpPr>
          <p:spPr>
            <a:xfrm>
              <a:off x="0" y="0"/>
              <a:ext cx="1534896" cy="1295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D18547"/>
                  </a:solidFill>
                  <a:latin typeface="Oswald"/>
                  <a:ea typeface="Oswald"/>
                  <a:cs typeface="Oswald"/>
                  <a:sym typeface="Oswald"/>
                </a:rPr>
                <a:t>04</a:t>
              </a:r>
              <a:endParaRPr/>
            </a:p>
          </p:txBody>
        </p:sp>
        <p:sp>
          <p:nvSpPr>
            <p:cNvPr id="136" name="Google Shape;136;p2"/>
            <p:cNvSpPr txBox="1"/>
            <p:nvPr/>
          </p:nvSpPr>
          <p:spPr>
            <a:xfrm>
              <a:off x="1534896" y="285750"/>
              <a:ext cx="12851202" cy="72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51D64"/>
                  </a:solidFill>
                  <a:latin typeface="Arial"/>
                  <a:ea typeface="Arial"/>
                  <a:cs typeface="Arial"/>
                  <a:sym typeface="Arial"/>
                </a:rPr>
                <a:t>TỔNG KẾT VÀ ĐÁNH GIÁ</a:t>
              </a:r>
              <a:endParaRPr/>
            </a:p>
          </p:txBody>
        </p:sp>
      </p:grpSp>
      <p:grpSp>
        <p:nvGrpSpPr>
          <p:cNvPr id="137" name="Google Shape;137;p2"/>
          <p:cNvGrpSpPr/>
          <p:nvPr/>
        </p:nvGrpSpPr>
        <p:grpSpPr>
          <a:xfrm>
            <a:off x="8346875" y="2964597"/>
            <a:ext cx="11527392" cy="971550"/>
            <a:chOff x="0" y="0"/>
            <a:chExt cx="15369856" cy="1295400"/>
          </a:xfrm>
        </p:grpSpPr>
        <p:sp>
          <p:nvSpPr>
            <p:cNvPr id="138" name="Google Shape;138;p2"/>
            <p:cNvSpPr txBox="1"/>
            <p:nvPr/>
          </p:nvSpPr>
          <p:spPr>
            <a:xfrm>
              <a:off x="0" y="0"/>
              <a:ext cx="1534896" cy="1295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D18547"/>
                  </a:solidFill>
                  <a:latin typeface="Oswald"/>
                  <a:ea typeface="Oswald"/>
                  <a:cs typeface="Oswald"/>
                  <a:sym typeface="Oswald"/>
                </a:rPr>
                <a:t>03</a:t>
              </a:r>
              <a:endParaRPr/>
            </a:p>
          </p:txBody>
        </p:sp>
        <p:sp>
          <p:nvSpPr>
            <p:cNvPr id="139" name="Google Shape;139;p2"/>
            <p:cNvSpPr txBox="1"/>
            <p:nvPr/>
          </p:nvSpPr>
          <p:spPr>
            <a:xfrm>
              <a:off x="1534896" y="285750"/>
              <a:ext cx="13834960" cy="72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051D64"/>
                  </a:solidFill>
                  <a:latin typeface="Arial"/>
                  <a:ea typeface="Arial"/>
                  <a:cs typeface="Arial"/>
                  <a:sym typeface="Arial"/>
                </a:rPr>
                <a:t>TRIỂN KHAI THỰC NGHIỆM</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43" name="Shape 143"/>
        <p:cNvGrpSpPr/>
        <p:nvPr/>
      </p:nvGrpSpPr>
      <p:grpSpPr>
        <a:xfrm>
          <a:off x="0" y="0"/>
          <a:ext cx="0" cy="0"/>
          <a:chOff x="0" y="0"/>
          <a:chExt cx="0" cy="0"/>
        </a:xfrm>
      </p:grpSpPr>
      <p:grpSp>
        <p:nvGrpSpPr>
          <p:cNvPr id="144" name="Google Shape;144;p3"/>
          <p:cNvGrpSpPr/>
          <p:nvPr/>
        </p:nvGrpSpPr>
        <p:grpSpPr>
          <a:xfrm>
            <a:off x="-836748" y="-462164"/>
            <a:ext cx="22406886" cy="979375"/>
            <a:chOff x="0" y="-38100"/>
            <a:chExt cx="5901402" cy="257942"/>
          </a:xfrm>
        </p:grpSpPr>
        <p:sp>
          <p:nvSpPr>
            <p:cNvPr id="145" name="Google Shape;145;p3"/>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146" name="Google Shape;146;p3"/>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3"/>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148" name="Google Shape;148;p3"/>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49" name="Google Shape;149;p3"/>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0" name="Google Shape;150;p3"/>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1" name="Google Shape;151;p3"/>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2" name="Google Shape;152;p3"/>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3" name="Google Shape;153;p3"/>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4" name="Google Shape;154;p3"/>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55" name="Google Shape;155;p3"/>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156" name="Google Shape;156;p3"/>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157" name="Google Shape;157;p3"/>
          <p:cNvSpPr/>
          <p:nvPr/>
        </p:nvSpPr>
        <p:spPr>
          <a:xfrm>
            <a:off x="9780056" y="2944780"/>
            <a:ext cx="6583762" cy="6710373"/>
          </a:xfrm>
          <a:custGeom>
            <a:rect b="b" l="l" r="r" t="t"/>
            <a:pathLst>
              <a:path extrusionOk="0" h="6710373" w="6583762">
                <a:moveTo>
                  <a:pt x="0" y="0"/>
                </a:moveTo>
                <a:lnTo>
                  <a:pt x="6583762" y="0"/>
                </a:lnTo>
                <a:lnTo>
                  <a:pt x="6583762" y="6710372"/>
                </a:lnTo>
                <a:lnTo>
                  <a:pt x="0" y="6710372"/>
                </a:lnTo>
                <a:lnTo>
                  <a:pt x="0" y="0"/>
                </a:lnTo>
                <a:close/>
              </a:path>
            </a:pathLst>
          </a:custGeom>
          <a:blipFill rotWithShape="1">
            <a:blip r:embed="rId5">
              <a:alphaModFix/>
            </a:blip>
            <a:stretch>
              <a:fillRect b="0" l="0" r="0" t="0"/>
            </a:stretch>
          </a:blipFill>
          <a:ln>
            <a:noFill/>
          </a:ln>
        </p:spPr>
      </p:sp>
      <p:sp>
        <p:nvSpPr>
          <p:cNvPr id="158" name="Google Shape;158;p3"/>
          <p:cNvSpPr txBox="1"/>
          <p:nvPr/>
        </p:nvSpPr>
        <p:spPr>
          <a:xfrm>
            <a:off x="279798" y="838200"/>
            <a:ext cx="9743420"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1. ELK STACK</a:t>
            </a:r>
            <a:endParaRPr/>
          </a:p>
        </p:txBody>
      </p:sp>
      <p:sp>
        <p:nvSpPr>
          <p:cNvPr id="159" name="Google Shape;159;p3"/>
          <p:cNvSpPr txBox="1"/>
          <p:nvPr/>
        </p:nvSpPr>
        <p:spPr>
          <a:xfrm>
            <a:off x="303746" y="1895475"/>
            <a:ext cx="17680508" cy="1463040"/>
          </a:xfrm>
          <a:prstGeom prst="rect">
            <a:avLst/>
          </a:prstGeom>
          <a:noFill/>
          <a:ln>
            <a:noFill/>
          </a:ln>
        </p:spPr>
        <p:txBody>
          <a:bodyPr anchorCtr="0" anchor="t" bIns="0" lIns="0" spcFirstLastPara="1" rIns="0" wrap="square" tIns="0">
            <a:spAutoFit/>
          </a:bodyPr>
          <a:lstStyle/>
          <a:p>
            <a:pPr indent="0" lvl="0" marL="0" marR="0" rtl="0" algn="l">
              <a:lnSpc>
                <a:spcPct val="164958"/>
              </a:lnSpc>
              <a:spcBef>
                <a:spcPts val="0"/>
              </a:spcBef>
              <a:spcAft>
                <a:spcPts val="0"/>
              </a:spcAft>
              <a:buNone/>
            </a:pPr>
            <a:r>
              <a:rPr b="1" i="0" lang="en-US" sz="2400" u="none" cap="none" strike="noStrike">
                <a:solidFill>
                  <a:srgbClr val="03060B"/>
                </a:solidFill>
                <a:latin typeface="Roboto"/>
                <a:ea typeface="Roboto"/>
                <a:cs typeface="Roboto"/>
                <a:sym typeface="Roboto"/>
              </a:rPr>
              <a:t>ELK Stack</a:t>
            </a:r>
            <a:r>
              <a:rPr b="0" i="0" lang="en-US" sz="2400" u="none" cap="none" strike="noStrike">
                <a:solidFill>
                  <a:srgbClr val="03060B"/>
                </a:solidFill>
                <a:latin typeface="Roboto"/>
                <a:ea typeface="Roboto"/>
                <a:cs typeface="Roboto"/>
                <a:sym typeface="Roboto"/>
              </a:rPr>
              <a:t> là một bộ công cụ mạnh mẽ cho việc thu thập, phân tích và hiển thị dữ liệu nhật ký (log data) trong thời gian thực. ELK là viết tắt của ba công cụ chính: Elasticsearch, Logstash, Kibana</a:t>
            </a:r>
            <a:endParaRPr/>
          </a:p>
          <a:p>
            <a:pPr indent="0" lvl="0" marL="0" marR="0" rtl="0" algn="l">
              <a:lnSpc>
                <a:spcPct val="164958"/>
              </a:lnSpc>
              <a:spcBef>
                <a:spcPts val="0"/>
              </a:spcBef>
              <a:spcAft>
                <a:spcPts val="0"/>
              </a:spcAft>
              <a:buNone/>
            </a:pPr>
            <a:r>
              <a:t/>
            </a:r>
            <a:endParaRPr b="0" i="0" sz="2400" u="none" cap="none" strike="noStrike">
              <a:solidFill>
                <a:srgbClr val="03060B"/>
              </a:solidFill>
              <a:latin typeface="Roboto"/>
              <a:ea typeface="Roboto"/>
              <a:cs typeface="Roboto"/>
              <a:sym typeface="Roboto"/>
            </a:endParaRPr>
          </a:p>
        </p:txBody>
      </p:sp>
      <p:sp>
        <p:nvSpPr>
          <p:cNvPr id="160" name="Google Shape;160;p3"/>
          <p:cNvSpPr txBox="1"/>
          <p:nvPr/>
        </p:nvSpPr>
        <p:spPr>
          <a:xfrm>
            <a:off x="303746" y="3185160"/>
            <a:ext cx="9206031" cy="1958340"/>
          </a:xfrm>
          <a:prstGeom prst="rect">
            <a:avLst/>
          </a:prstGeom>
          <a:noFill/>
          <a:ln>
            <a:noFill/>
          </a:ln>
        </p:spPr>
        <p:txBody>
          <a:bodyPr anchorCtr="0" anchor="t" bIns="0" lIns="0" spcFirstLastPara="1" rIns="0" wrap="square" tIns="0">
            <a:spAutoFit/>
          </a:bodyPr>
          <a:lstStyle/>
          <a:p>
            <a:pPr indent="0" lvl="0" marL="0" marR="0" rtl="0" algn="l">
              <a:lnSpc>
                <a:spcPct val="164958"/>
              </a:lnSpc>
              <a:spcBef>
                <a:spcPts val="0"/>
              </a:spcBef>
              <a:spcAft>
                <a:spcPts val="0"/>
              </a:spcAft>
              <a:buNone/>
            </a:pPr>
            <a:r>
              <a:rPr b="0" i="0" lang="en-US" sz="2400" u="none" cap="none" strike="noStrike">
                <a:solidFill>
                  <a:srgbClr val="03060B"/>
                </a:solidFill>
                <a:latin typeface="Roboto"/>
                <a:ea typeface="Roboto"/>
                <a:cs typeface="Roboto"/>
                <a:sym typeface="Roboto"/>
              </a:rPr>
              <a:t> + </a:t>
            </a:r>
            <a:r>
              <a:rPr b="1" i="0" lang="en-US" sz="2400" u="none" cap="none" strike="noStrike">
                <a:solidFill>
                  <a:srgbClr val="03060B"/>
                </a:solidFill>
                <a:latin typeface="Roboto"/>
                <a:ea typeface="Roboto"/>
                <a:cs typeface="Roboto"/>
                <a:sym typeface="Roboto"/>
              </a:rPr>
              <a:t>Elasticsearch</a:t>
            </a:r>
            <a:r>
              <a:rPr b="0" i="0" lang="en-US" sz="2400" u="none" cap="none" strike="noStrike">
                <a:solidFill>
                  <a:srgbClr val="03060B"/>
                </a:solidFill>
                <a:latin typeface="Roboto"/>
                <a:ea typeface="Roboto"/>
                <a:cs typeface="Roboto"/>
                <a:sym typeface="Roboto"/>
              </a:rPr>
              <a:t>: Một công cụ tìm kiếm và phân tích mạnh mẽ, có khả năng xử lý và tìm kiếm dữ liệu rất nhanh. Elasticsearch là một hệ thống lưu trữ dữ liệu dạng phi cấu trúc, có khả năng mở rộng và hỗ trợ đầy đủ tính năng của công cụ tìm kiếm</a:t>
            </a:r>
            <a:endParaRPr/>
          </a:p>
        </p:txBody>
      </p:sp>
      <p:sp>
        <p:nvSpPr>
          <p:cNvPr id="161" name="Google Shape;161;p3"/>
          <p:cNvSpPr txBox="1"/>
          <p:nvPr/>
        </p:nvSpPr>
        <p:spPr>
          <a:xfrm>
            <a:off x="303746" y="5353050"/>
            <a:ext cx="9206031" cy="2453640"/>
          </a:xfrm>
          <a:prstGeom prst="rect">
            <a:avLst/>
          </a:prstGeom>
          <a:noFill/>
          <a:ln>
            <a:noFill/>
          </a:ln>
        </p:spPr>
        <p:txBody>
          <a:bodyPr anchorCtr="0" anchor="t" bIns="0" lIns="0" spcFirstLastPara="1" rIns="0" wrap="square" tIns="0">
            <a:spAutoFit/>
          </a:bodyPr>
          <a:lstStyle/>
          <a:p>
            <a:pPr indent="0" lvl="0" marL="0" marR="0" rtl="0" algn="l">
              <a:lnSpc>
                <a:spcPct val="164958"/>
              </a:lnSpc>
              <a:spcBef>
                <a:spcPts val="0"/>
              </a:spcBef>
              <a:spcAft>
                <a:spcPts val="0"/>
              </a:spcAft>
              <a:buNone/>
            </a:pPr>
            <a:r>
              <a:rPr b="0" i="0" lang="en-US" sz="2400" u="none" cap="none" strike="noStrike">
                <a:solidFill>
                  <a:srgbClr val="03060B"/>
                </a:solidFill>
                <a:latin typeface="Roboto"/>
                <a:ea typeface="Roboto"/>
                <a:cs typeface="Roboto"/>
                <a:sym typeface="Roboto"/>
              </a:rPr>
              <a:t>+</a:t>
            </a:r>
            <a:r>
              <a:rPr b="1" i="0" lang="en-US" sz="2400" u="none" cap="none" strike="noStrike">
                <a:solidFill>
                  <a:srgbClr val="03060B"/>
                </a:solidFill>
                <a:latin typeface="Roboto"/>
                <a:ea typeface="Roboto"/>
                <a:cs typeface="Roboto"/>
                <a:sym typeface="Roboto"/>
              </a:rPr>
              <a:t> Logstash</a:t>
            </a:r>
            <a:r>
              <a:rPr b="0" i="0" lang="en-US" sz="2400" u="none" cap="none" strike="noStrike">
                <a:solidFill>
                  <a:srgbClr val="03060B"/>
                </a:solidFill>
                <a:latin typeface="Roboto"/>
                <a:ea typeface="Roboto"/>
                <a:cs typeface="Roboto"/>
                <a:sym typeface="Roboto"/>
              </a:rPr>
              <a:t>: Một công cụ thu thập, xử lý và chuyển đổi dữ liệu nhật ký từ nhiều nguồn khác nhau. Logstash cho phép bạn xử lý dữ liệu theo nhiều cách khác nhau trước khi chuyển tiếp chúng đến Elasticsearch.</a:t>
            </a:r>
            <a:endParaRPr/>
          </a:p>
          <a:p>
            <a:pPr indent="0" lvl="0" marL="0" marR="0" rtl="0" algn="l">
              <a:lnSpc>
                <a:spcPct val="164958"/>
              </a:lnSpc>
              <a:spcBef>
                <a:spcPts val="0"/>
              </a:spcBef>
              <a:spcAft>
                <a:spcPts val="0"/>
              </a:spcAft>
              <a:buNone/>
            </a:pPr>
            <a:r>
              <a:t/>
            </a:r>
            <a:endParaRPr b="0" i="0" sz="2400" u="none" cap="none" strike="noStrike">
              <a:solidFill>
                <a:srgbClr val="03060B"/>
              </a:solidFill>
              <a:latin typeface="Roboto"/>
              <a:ea typeface="Roboto"/>
              <a:cs typeface="Roboto"/>
              <a:sym typeface="Roboto"/>
            </a:endParaRPr>
          </a:p>
        </p:txBody>
      </p:sp>
      <p:sp>
        <p:nvSpPr>
          <p:cNvPr id="162" name="Google Shape;162;p3"/>
          <p:cNvSpPr txBox="1"/>
          <p:nvPr/>
        </p:nvSpPr>
        <p:spPr>
          <a:xfrm>
            <a:off x="303746" y="7506240"/>
            <a:ext cx="9206031" cy="1958340"/>
          </a:xfrm>
          <a:prstGeom prst="rect">
            <a:avLst/>
          </a:prstGeom>
          <a:noFill/>
          <a:ln>
            <a:noFill/>
          </a:ln>
        </p:spPr>
        <p:txBody>
          <a:bodyPr anchorCtr="0" anchor="t" bIns="0" lIns="0" spcFirstLastPara="1" rIns="0" wrap="square" tIns="0">
            <a:spAutoFit/>
          </a:bodyPr>
          <a:lstStyle/>
          <a:p>
            <a:pPr indent="0" lvl="0" marL="0" marR="0" rtl="0" algn="l">
              <a:lnSpc>
                <a:spcPct val="164958"/>
              </a:lnSpc>
              <a:spcBef>
                <a:spcPts val="0"/>
              </a:spcBef>
              <a:spcAft>
                <a:spcPts val="0"/>
              </a:spcAft>
              <a:buNone/>
            </a:pPr>
            <a:r>
              <a:rPr b="0" i="0" lang="en-US" sz="2400" u="none" cap="none" strike="noStrike">
                <a:solidFill>
                  <a:srgbClr val="03060B"/>
                </a:solidFill>
                <a:latin typeface="Roboto"/>
                <a:ea typeface="Roboto"/>
                <a:cs typeface="Roboto"/>
                <a:sym typeface="Roboto"/>
              </a:rPr>
              <a:t>+ </a:t>
            </a:r>
            <a:r>
              <a:rPr b="1" i="0" lang="en-US" sz="2400" u="none" cap="none" strike="noStrike">
                <a:solidFill>
                  <a:srgbClr val="03060B"/>
                </a:solidFill>
                <a:latin typeface="Roboto"/>
                <a:ea typeface="Roboto"/>
                <a:cs typeface="Roboto"/>
                <a:sym typeface="Roboto"/>
              </a:rPr>
              <a:t>Kibana</a:t>
            </a:r>
            <a:r>
              <a:rPr b="0" i="0" lang="en-US" sz="2400" u="none" cap="none" strike="noStrike">
                <a:solidFill>
                  <a:srgbClr val="03060B"/>
                </a:solidFill>
                <a:latin typeface="Roboto"/>
                <a:ea typeface="Roboto"/>
                <a:cs typeface="Roboto"/>
                <a:sym typeface="Roboto"/>
              </a:rPr>
              <a:t>: Một công cụ hiển thị dữ liệu mạnh mẽ, cho phép người dùng tạo biểu đồ, báo cáo và bảng điều khiển (dashboard) để theo dõi và phân tích dữ liệu nhật ký đã được lưu trữ trong Elasticsearch.</a:t>
            </a:r>
            <a:endParaRPr/>
          </a:p>
          <a:p>
            <a:pPr indent="0" lvl="0" marL="0" marR="0" rtl="0" algn="l">
              <a:lnSpc>
                <a:spcPct val="164958"/>
              </a:lnSpc>
              <a:spcBef>
                <a:spcPts val="0"/>
              </a:spcBef>
              <a:spcAft>
                <a:spcPts val="0"/>
              </a:spcAft>
              <a:buNone/>
            </a:pPr>
            <a:r>
              <a:t/>
            </a:r>
            <a:endParaRPr b="0" i="0" sz="2400" u="none" cap="none" strike="noStrike">
              <a:solidFill>
                <a:srgbClr val="03060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66" name="Shape 166"/>
        <p:cNvGrpSpPr/>
        <p:nvPr/>
      </p:nvGrpSpPr>
      <p:grpSpPr>
        <a:xfrm>
          <a:off x="0" y="0"/>
          <a:ext cx="0" cy="0"/>
          <a:chOff x="0" y="0"/>
          <a:chExt cx="0" cy="0"/>
        </a:xfrm>
      </p:grpSpPr>
      <p:grpSp>
        <p:nvGrpSpPr>
          <p:cNvPr id="167" name="Google Shape;167;p4"/>
          <p:cNvGrpSpPr/>
          <p:nvPr/>
        </p:nvGrpSpPr>
        <p:grpSpPr>
          <a:xfrm>
            <a:off x="-836748" y="-462164"/>
            <a:ext cx="22406886" cy="979375"/>
            <a:chOff x="0" y="-38100"/>
            <a:chExt cx="5901402" cy="257942"/>
          </a:xfrm>
        </p:grpSpPr>
        <p:sp>
          <p:nvSpPr>
            <p:cNvPr id="168" name="Google Shape;168;p4"/>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169" name="Google Shape;169;p4"/>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4"/>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171" name="Google Shape;171;p4"/>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2" name="Google Shape;172;p4"/>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3" name="Google Shape;173;p4"/>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4" name="Google Shape;174;p4"/>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5" name="Google Shape;175;p4"/>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6" name="Google Shape;176;p4"/>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7" name="Google Shape;177;p4"/>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78" name="Google Shape;178;p4"/>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179" name="Google Shape;179;p4"/>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180" name="Google Shape;180;p4"/>
          <p:cNvSpPr/>
          <p:nvPr/>
        </p:nvSpPr>
        <p:spPr>
          <a:xfrm>
            <a:off x="1410447" y="3347463"/>
            <a:ext cx="15467107" cy="4957406"/>
          </a:xfrm>
          <a:custGeom>
            <a:rect b="b" l="l" r="r" t="t"/>
            <a:pathLst>
              <a:path extrusionOk="0" h="4957406" w="15467107">
                <a:moveTo>
                  <a:pt x="0" y="0"/>
                </a:moveTo>
                <a:lnTo>
                  <a:pt x="15467106" y="0"/>
                </a:lnTo>
                <a:lnTo>
                  <a:pt x="15467106" y="4957406"/>
                </a:lnTo>
                <a:lnTo>
                  <a:pt x="0" y="4957406"/>
                </a:lnTo>
                <a:lnTo>
                  <a:pt x="0" y="0"/>
                </a:lnTo>
                <a:close/>
              </a:path>
            </a:pathLst>
          </a:custGeom>
          <a:blipFill rotWithShape="1">
            <a:blip r:embed="rId5">
              <a:alphaModFix/>
            </a:blip>
            <a:stretch>
              <a:fillRect b="0" l="0" r="0" t="0"/>
            </a:stretch>
          </a:blipFill>
          <a:ln>
            <a:noFill/>
          </a:ln>
        </p:spPr>
      </p:sp>
      <p:sp>
        <p:nvSpPr>
          <p:cNvPr id="181" name="Google Shape;181;p4"/>
          <p:cNvSpPr txBox="1"/>
          <p:nvPr/>
        </p:nvSpPr>
        <p:spPr>
          <a:xfrm>
            <a:off x="279798" y="838200"/>
            <a:ext cx="9743420"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1. ELK STACK</a:t>
            </a:r>
            <a:endParaRPr/>
          </a:p>
        </p:txBody>
      </p:sp>
      <p:sp>
        <p:nvSpPr>
          <p:cNvPr id="182" name="Google Shape;182;p4"/>
          <p:cNvSpPr txBox="1"/>
          <p:nvPr/>
        </p:nvSpPr>
        <p:spPr>
          <a:xfrm>
            <a:off x="6473031" y="8485844"/>
            <a:ext cx="5341937" cy="590551"/>
          </a:xfrm>
          <a:prstGeom prst="rect">
            <a:avLst/>
          </a:prstGeom>
          <a:noFill/>
          <a:ln>
            <a:noFill/>
          </a:ln>
        </p:spPr>
        <p:txBody>
          <a:bodyPr anchorCtr="0" anchor="t" bIns="0" lIns="0" spcFirstLastPara="1" rIns="0" wrap="square" tIns="0">
            <a:spAutoFit/>
          </a:bodyPr>
          <a:lstStyle/>
          <a:p>
            <a:pPr indent="0" lvl="0" marL="0" marR="0" rtl="0" algn="ctr">
              <a:lnSpc>
                <a:spcPct val="165021"/>
              </a:lnSpc>
              <a:spcBef>
                <a:spcPts val="0"/>
              </a:spcBef>
              <a:spcAft>
                <a:spcPts val="0"/>
              </a:spcAft>
              <a:buNone/>
            </a:pPr>
            <a:r>
              <a:rPr b="1" i="0" lang="en-US" sz="2999" u="none" cap="none" strike="noStrike">
                <a:solidFill>
                  <a:srgbClr val="000000"/>
                </a:solidFill>
                <a:latin typeface="Roboto"/>
                <a:ea typeface="Roboto"/>
                <a:cs typeface="Roboto"/>
                <a:sym typeface="Roboto"/>
              </a:rPr>
              <a:t>Luồng hoạt động của ELKStack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86" name="Shape 186"/>
        <p:cNvGrpSpPr/>
        <p:nvPr/>
      </p:nvGrpSpPr>
      <p:grpSpPr>
        <a:xfrm>
          <a:off x="0" y="0"/>
          <a:ext cx="0" cy="0"/>
          <a:chOff x="0" y="0"/>
          <a:chExt cx="0" cy="0"/>
        </a:xfrm>
      </p:grpSpPr>
      <p:grpSp>
        <p:nvGrpSpPr>
          <p:cNvPr id="187" name="Google Shape;187;p5"/>
          <p:cNvGrpSpPr/>
          <p:nvPr/>
        </p:nvGrpSpPr>
        <p:grpSpPr>
          <a:xfrm>
            <a:off x="-836748" y="-462164"/>
            <a:ext cx="22406886" cy="979375"/>
            <a:chOff x="0" y="-38100"/>
            <a:chExt cx="5901402" cy="257942"/>
          </a:xfrm>
        </p:grpSpPr>
        <p:sp>
          <p:nvSpPr>
            <p:cNvPr id="188" name="Google Shape;188;p5"/>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189" name="Google Shape;189;p5"/>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0" name="Google Shape;190;p5"/>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191" name="Google Shape;191;p5"/>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2" name="Google Shape;192;p5"/>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3" name="Google Shape;193;p5"/>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4" name="Google Shape;194;p5"/>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5" name="Google Shape;195;p5"/>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6" name="Google Shape;196;p5"/>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7" name="Google Shape;197;p5"/>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198" name="Google Shape;198;p5"/>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199" name="Google Shape;199;p5"/>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200" name="Google Shape;200;p5"/>
          <p:cNvSpPr/>
          <p:nvPr/>
        </p:nvSpPr>
        <p:spPr>
          <a:xfrm>
            <a:off x="6754613" y="2204960"/>
            <a:ext cx="10504687" cy="5908886"/>
          </a:xfrm>
          <a:custGeom>
            <a:rect b="b" l="l" r="r" t="t"/>
            <a:pathLst>
              <a:path extrusionOk="0" h="5908886" w="10504687">
                <a:moveTo>
                  <a:pt x="0" y="0"/>
                </a:moveTo>
                <a:lnTo>
                  <a:pt x="10504687" y="0"/>
                </a:lnTo>
                <a:lnTo>
                  <a:pt x="10504687" y="5908886"/>
                </a:lnTo>
                <a:lnTo>
                  <a:pt x="0" y="5908886"/>
                </a:lnTo>
                <a:lnTo>
                  <a:pt x="0" y="0"/>
                </a:lnTo>
                <a:close/>
              </a:path>
            </a:pathLst>
          </a:custGeom>
          <a:blipFill rotWithShape="1">
            <a:blip r:embed="rId5">
              <a:alphaModFix/>
            </a:blip>
            <a:stretch>
              <a:fillRect b="0" l="0" r="0" t="0"/>
            </a:stretch>
          </a:blipFill>
          <a:ln>
            <a:noFill/>
          </a:ln>
        </p:spPr>
      </p:sp>
      <p:sp>
        <p:nvSpPr>
          <p:cNvPr id="201" name="Google Shape;201;p5"/>
          <p:cNvSpPr txBox="1"/>
          <p:nvPr/>
        </p:nvSpPr>
        <p:spPr>
          <a:xfrm>
            <a:off x="279798" y="838200"/>
            <a:ext cx="9743420"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1. ELK STACK</a:t>
            </a:r>
            <a:endParaRPr/>
          </a:p>
        </p:txBody>
      </p:sp>
      <p:sp>
        <p:nvSpPr>
          <p:cNvPr id="202" name="Google Shape;202;p5"/>
          <p:cNvSpPr txBox="1"/>
          <p:nvPr/>
        </p:nvSpPr>
        <p:spPr>
          <a:xfrm>
            <a:off x="6754613" y="8121763"/>
            <a:ext cx="10504687" cy="590551"/>
          </a:xfrm>
          <a:prstGeom prst="rect">
            <a:avLst/>
          </a:prstGeom>
          <a:noFill/>
          <a:ln>
            <a:noFill/>
          </a:ln>
        </p:spPr>
        <p:txBody>
          <a:bodyPr anchorCtr="0" anchor="t" bIns="0" lIns="0" spcFirstLastPara="1" rIns="0" wrap="square" tIns="0">
            <a:spAutoFit/>
          </a:bodyPr>
          <a:lstStyle/>
          <a:p>
            <a:pPr indent="0" lvl="0" marL="0" marR="0" rtl="0" algn="ctr">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Elasticsearch</a:t>
            </a:r>
            <a:endParaRPr/>
          </a:p>
        </p:txBody>
      </p:sp>
      <p:sp>
        <p:nvSpPr>
          <p:cNvPr id="203" name="Google Shape;203;p5"/>
          <p:cNvSpPr txBox="1"/>
          <p:nvPr/>
        </p:nvSpPr>
        <p:spPr>
          <a:xfrm>
            <a:off x="279798" y="1990725"/>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Tính năng chính của Elasticsearch:</a:t>
            </a:r>
            <a:endParaRPr/>
          </a:p>
        </p:txBody>
      </p:sp>
      <p:sp>
        <p:nvSpPr>
          <p:cNvPr id="204" name="Google Shape;204;p5"/>
          <p:cNvSpPr txBox="1"/>
          <p:nvPr/>
        </p:nvSpPr>
        <p:spPr>
          <a:xfrm>
            <a:off x="279798" y="2762251"/>
            <a:ext cx="6220367"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Tìm kiếm toàn văn bản (Full-text search)</a:t>
            </a:r>
            <a:endParaRPr/>
          </a:p>
        </p:txBody>
      </p:sp>
      <p:sp>
        <p:nvSpPr>
          <p:cNvPr id="205" name="Google Shape;205;p5"/>
          <p:cNvSpPr txBox="1"/>
          <p:nvPr/>
        </p:nvSpPr>
        <p:spPr>
          <a:xfrm>
            <a:off x="279798" y="4248961"/>
            <a:ext cx="6220367"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Tìm kiếm thời gian thực (Real-time search)</a:t>
            </a:r>
            <a:endParaRPr/>
          </a:p>
        </p:txBody>
      </p:sp>
      <p:sp>
        <p:nvSpPr>
          <p:cNvPr id="206" name="Google Shape;206;p5"/>
          <p:cNvSpPr txBox="1"/>
          <p:nvPr/>
        </p:nvSpPr>
        <p:spPr>
          <a:xfrm>
            <a:off x="279798" y="5753912"/>
            <a:ext cx="6220367"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Phân tích và tổng hợp dữ liệu (Aggregations): </a:t>
            </a:r>
            <a:endParaRPr/>
          </a:p>
        </p:txBody>
      </p:sp>
      <p:sp>
        <p:nvSpPr>
          <p:cNvPr id="207" name="Google Shape;207;p5"/>
          <p:cNvSpPr txBox="1"/>
          <p:nvPr/>
        </p:nvSpPr>
        <p:spPr>
          <a:xfrm>
            <a:off x="279798" y="7258175"/>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Khả năng mở rộng cao</a:t>
            </a:r>
            <a:endParaRPr/>
          </a:p>
        </p:txBody>
      </p:sp>
      <p:sp>
        <p:nvSpPr>
          <p:cNvPr id="208" name="Google Shape;208;p5"/>
          <p:cNvSpPr txBox="1"/>
          <p:nvPr/>
        </p:nvSpPr>
        <p:spPr>
          <a:xfrm>
            <a:off x="279798" y="8029701"/>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Hỗ trợ nhiều ngôn ngữ lập trình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12" name="Shape 212"/>
        <p:cNvGrpSpPr/>
        <p:nvPr/>
      </p:nvGrpSpPr>
      <p:grpSpPr>
        <a:xfrm>
          <a:off x="0" y="0"/>
          <a:ext cx="0" cy="0"/>
          <a:chOff x="0" y="0"/>
          <a:chExt cx="0" cy="0"/>
        </a:xfrm>
      </p:grpSpPr>
      <p:grpSp>
        <p:nvGrpSpPr>
          <p:cNvPr id="213" name="Google Shape;213;p6"/>
          <p:cNvGrpSpPr/>
          <p:nvPr/>
        </p:nvGrpSpPr>
        <p:grpSpPr>
          <a:xfrm>
            <a:off x="-836748" y="-462164"/>
            <a:ext cx="22406886" cy="979375"/>
            <a:chOff x="0" y="-38100"/>
            <a:chExt cx="5901402" cy="257942"/>
          </a:xfrm>
        </p:grpSpPr>
        <p:sp>
          <p:nvSpPr>
            <p:cNvPr id="214" name="Google Shape;214;p6"/>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215" name="Google Shape;215;p6"/>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6"/>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217" name="Google Shape;217;p6"/>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18" name="Google Shape;218;p6"/>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19" name="Google Shape;219;p6"/>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20" name="Google Shape;220;p6"/>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21" name="Google Shape;221;p6"/>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22" name="Google Shape;222;p6"/>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23" name="Google Shape;223;p6"/>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24" name="Google Shape;224;p6"/>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225" name="Google Shape;225;p6"/>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226" name="Google Shape;226;p6"/>
          <p:cNvSpPr/>
          <p:nvPr/>
        </p:nvSpPr>
        <p:spPr>
          <a:xfrm>
            <a:off x="5565210" y="1912224"/>
            <a:ext cx="11488980" cy="6462551"/>
          </a:xfrm>
          <a:custGeom>
            <a:rect b="b" l="l" r="r" t="t"/>
            <a:pathLst>
              <a:path extrusionOk="0" h="6462551" w="11488980">
                <a:moveTo>
                  <a:pt x="0" y="0"/>
                </a:moveTo>
                <a:lnTo>
                  <a:pt x="11488980" y="0"/>
                </a:lnTo>
                <a:lnTo>
                  <a:pt x="11488980" y="6462552"/>
                </a:lnTo>
                <a:lnTo>
                  <a:pt x="0" y="6462552"/>
                </a:lnTo>
                <a:lnTo>
                  <a:pt x="0" y="0"/>
                </a:lnTo>
                <a:close/>
              </a:path>
            </a:pathLst>
          </a:custGeom>
          <a:blipFill rotWithShape="1">
            <a:blip r:embed="rId5">
              <a:alphaModFix/>
            </a:blip>
            <a:stretch>
              <a:fillRect b="0" l="0" r="0" t="0"/>
            </a:stretch>
          </a:blipFill>
          <a:ln>
            <a:noFill/>
          </a:ln>
        </p:spPr>
      </p:sp>
      <p:sp>
        <p:nvSpPr>
          <p:cNvPr id="227" name="Google Shape;227;p6"/>
          <p:cNvSpPr txBox="1"/>
          <p:nvPr/>
        </p:nvSpPr>
        <p:spPr>
          <a:xfrm>
            <a:off x="279798" y="838200"/>
            <a:ext cx="9743420"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1. ELK STACK</a:t>
            </a:r>
            <a:endParaRPr/>
          </a:p>
        </p:txBody>
      </p:sp>
      <p:sp>
        <p:nvSpPr>
          <p:cNvPr id="228" name="Google Shape;228;p6"/>
          <p:cNvSpPr txBox="1"/>
          <p:nvPr/>
        </p:nvSpPr>
        <p:spPr>
          <a:xfrm>
            <a:off x="4826884" y="8555751"/>
            <a:ext cx="12965631" cy="590551"/>
          </a:xfrm>
          <a:prstGeom prst="rect">
            <a:avLst/>
          </a:prstGeom>
          <a:noFill/>
          <a:ln>
            <a:noFill/>
          </a:ln>
        </p:spPr>
        <p:txBody>
          <a:bodyPr anchorCtr="0" anchor="t" bIns="0" lIns="0" spcFirstLastPara="1" rIns="0" wrap="square" tIns="0">
            <a:spAutoFit/>
          </a:bodyPr>
          <a:lstStyle/>
          <a:p>
            <a:pPr indent="0" lvl="0" marL="0" marR="0" rtl="0" algn="ctr">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Logstash</a:t>
            </a:r>
            <a:endParaRPr/>
          </a:p>
        </p:txBody>
      </p:sp>
      <p:sp>
        <p:nvSpPr>
          <p:cNvPr id="229" name="Google Shape;229;p6"/>
          <p:cNvSpPr txBox="1"/>
          <p:nvPr/>
        </p:nvSpPr>
        <p:spPr>
          <a:xfrm>
            <a:off x="338105" y="3599157"/>
            <a:ext cx="4488780"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Thu thập dữ liệu đa nguồn</a:t>
            </a:r>
            <a:endParaRPr/>
          </a:p>
        </p:txBody>
      </p:sp>
      <p:sp>
        <p:nvSpPr>
          <p:cNvPr id="230" name="Google Shape;230;p6"/>
          <p:cNvSpPr txBox="1"/>
          <p:nvPr/>
        </p:nvSpPr>
        <p:spPr>
          <a:xfrm>
            <a:off x="330169" y="5000625"/>
            <a:ext cx="442012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Xử lý và biến đổi dữ liệu</a:t>
            </a:r>
            <a:endParaRPr/>
          </a:p>
        </p:txBody>
      </p:sp>
      <p:sp>
        <p:nvSpPr>
          <p:cNvPr id="231" name="Google Shape;231;p6"/>
          <p:cNvSpPr txBox="1"/>
          <p:nvPr/>
        </p:nvSpPr>
        <p:spPr>
          <a:xfrm>
            <a:off x="338105" y="5781676"/>
            <a:ext cx="4412192"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Khả năng mở rộng cao</a:t>
            </a:r>
            <a:endParaRPr/>
          </a:p>
        </p:txBody>
      </p:sp>
      <p:sp>
        <p:nvSpPr>
          <p:cNvPr id="232" name="Google Shape;232;p6"/>
          <p:cNvSpPr txBox="1"/>
          <p:nvPr/>
        </p:nvSpPr>
        <p:spPr>
          <a:xfrm>
            <a:off x="338105" y="2208506"/>
            <a:ext cx="4813403"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Tính năng chính của logstash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36" name="Shape 236"/>
        <p:cNvGrpSpPr/>
        <p:nvPr/>
      </p:nvGrpSpPr>
      <p:grpSpPr>
        <a:xfrm>
          <a:off x="0" y="0"/>
          <a:ext cx="0" cy="0"/>
          <a:chOff x="0" y="0"/>
          <a:chExt cx="0" cy="0"/>
        </a:xfrm>
      </p:grpSpPr>
      <p:grpSp>
        <p:nvGrpSpPr>
          <p:cNvPr id="237" name="Google Shape;237;p7"/>
          <p:cNvGrpSpPr/>
          <p:nvPr/>
        </p:nvGrpSpPr>
        <p:grpSpPr>
          <a:xfrm>
            <a:off x="-836748" y="-462164"/>
            <a:ext cx="22406886" cy="979375"/>
            <a:chOff x="0" y="-38100"/>
            <a:chExt cx="5901402" cy="257942"/>
          </a:xfrm>
        </p:grpSpPr>
        <p:sp>
          <p:nvSpPr>
            <p:cNvPr id="238" name="Google Shape;238;p7"/>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239" name="Google Shape;239;p7"/>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7"/>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241" name="Google Shape;241;p7"/>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2" name="Google Shape;242;p7"/>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3" name="Google Shape;243;p7"/>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4" name="Google Shape;244;p7"/>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5" name="Google Shape;245;p7"/>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6" name="Google Shape;246;p7"/>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7" name="Google Shape;247;p7"/>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48" name="Google Shape;248;p7"/>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249" name="Google Shape;249;p7"/>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250" name="Google Shape;250;p7"/>
          <p:cNvSpPr/>
          <p:nvPr/>
        </p:nvSpPr>
        <p:spPr>
          <a:xfrm>
            <a:off x="6716976" y="1629026"/>
            <a:ext cx="10847566" cy="6362515"/>
          </a:xfrm>
          <a:custGeom>
            <a:rect b="b" l="l" r="r" t="t"/>
            <a:pathLst>
              <a:path extrusionOk="0" h="6362515" w="10847566">
                <a:moveTo>
                  <a:pt x="0" y="0"/>
                </a:moveTo>
                <a:lnTo>
                  <a:pt x="10847567" y="0"/>
                </a:lnTo>
                <a:lnTo>
                  <a:pt x="10847567" y="6362515"/>
                </a:lnTo>
                <a:lnTo>
                  <a:pt x="0" y="6362515"/>
                </a:lnTo>
                <a:lnTo>
                  <a:pt x="0" y="0"/>
                </a:lnTo>
                <a:close/>
              </a:path>
            </a:pathLst>
          </a:custGeom>
          <a:blipFill rotWithShape="1">
            <a:blip r:embed="rId5">
              <a:alphaModFix/>
            </a:blip>
            <a:stretch>
              <a:fillRect b="0" l="0" r="0" t="0"/>
            </a:stretch>
          </a:blipFill>
          <a:ln>
            <a:noFill/>
          </a:ln>
        </p:spPr>
      </p:sp>
      <p:sp>
        <p:nvSpPr>
          <p:cNvPr id="251" name="Google Shape;251;p7"/>
          <p:cNvSpPr txBox="1"/>
          <p:nvPr/>
        </p:nvSpPr>
        <p:spPr>
          <a:xfrm>
            <a:off x="279798" y="838200"/>
            <a:ext cx="9743420"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1. ELK STACK</a:t>
            </a:r>
            <a:endParaRPr/>
          </a:p>
        </p:txBody>
      </p:sp>
      <p:sp>
        <p:nvSpPr>
          <p:cNvPr id="252" name="Google Shape;252;p7"/>
          <p:cNvSpPr txBox="1"/>
          <p:nvPr/>
        </p:nvSpPr>
        <p:spPr>
          <a:xfrm>
            <a:off x="6716976" y="8010591"/>
            <a:ext cx="10847566" cy="590551"/>
          </a:xfrm>
          <a:prstGeom prst="rect">
            <a:avLst/>
          </a:prstGeom>
          <a:noFill/>
          <a:ln>
            <a:noFill/>
          </a:ln>
        </p:spPr>
        <p:txBody>
          <a:bodyPr anchorCtr="0" anchor="t" bIns="0" lIns="0" spcFirstLastPara="1" rIns="0" wrap="square" tIns="0">
            <a:spAutoFit/>
          </a:bodyPr>
          <a:lstStyle/>
          <a:p>
            <a:pPr indent="0" lvl="0" marL="0" marR="0" rtl="0" algn="ctr">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Kibana</a:t>
            </a:r>
            <a:endParaRPr/>
          </a:p>
        </p:txBody>
      </p:sp>
      <p:sp>
        <p:nvSpPr>
          <p:cNvPr id="253" name="Google Shape;253;p7"/>
          <p:cNvSpPr txBox="1"/>
          <p:nvPr/>
        </p:nvSpPr>
        <p:spPr>
          <a:xfrm>
            <a:off x="279798" y="1990725"/>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1" i="0" lang="en-US" sz="2999" u="none" cap="none" strike="noStrike">
                <a:solidFill>
                  <a:srgbClr val="03060B"/>
                </a:solidFill>
                <a:latin typeface="Roboto"/>
                <a:ea typeface="Roboto"/>
                <a:cs typeface="Roboto"/>
                <a:sym typeface="Roboto"/>
              </a:rPr>
              <a:t>Tính năng chính của Kibana:</a:t>
            </a:r>
            <a:endParaRPr/>
          </a:p>
        </p:txBody>
      </p:sp>
      <p:sp>
        <p:nvSpPr>
          <p:cNvPr id="254" name="Google Shape;254;p7"/>
          <p:cNvSpPr txBox="1"/>
          <p:nvPr/>
        </p:nvSpPr>
        <p:spPr>
          <a:xfrm>
            <a:off x="279798" y="2762251"/>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Trực quan hóa dữ liệu</a:t>
            </a:r>
            <a:endParaRPr/>
          </a:p>
        </p:txBody>
      </p:sp>
      <p:sp>
        <p:nvSpPr>
          <p:cNvPr id="255" name="Google Shape;255;p7"/>
          <p:cNvSpPr txBox="1"/>
          <p:nvPr/>
        </p:nvSpPr>
        <p:spPr>
          <a:xfrm>
            <a:off x="279798" y="3533777"/>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Tạo báo cáo và Dashboard</a:t>
            </a:r>
            <a:endParaRPr/>
          </a:p>
        </p:txBody>
      </p:sp>
      <p:sp>
        <p:nvSpPr>
          <p:cNvPr id="256" name="Google Shape;256;p7"/>
          <p:cNvSpPr txBox="1"/>
          <p:nvPr/>
        </p:nvSpPr>
        <p:spPr>
          <a:xfrm>
            <a:off x="279798" y="4314887"/>
            <a:ext cx="6220367" cy="1209676"/>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Phân tích dữ liệu theo chuỗi thời gian</a:t>
            </a:r>
            <a:endParaRPr/>
          </a:p>
        </p:txBody>
      </p:sp>
      <p:sp>
        <p:nvSpPr>
          <p:cNvPr id="257" name="Google Shape;257;p7"/>
          <p:cNvSpPr txBox="1"/>
          <p:nvPr/>
        </p:nvSpPr>
        <p:spPr>
          <a:xfrm>
            <a:off x="279798" y="5781739"/>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Tìm kiếm và lọc dữ liệu</a:t>
            </a:r>
            <a:endParaRPr/>
          </a:p>
        </p:txBody>
      </p:sp>
      <p:sp>
        <p:nvSpPr>
          <p:cNvPr id="258" name="Google Shape;258;p7"/>
          <p:cNvSpPr txBox="1"/>
          <p:nvPr/>
        </p:nvSpPr>
        <p:spPr>
          <a:xfrm>
            <a:off x="279798" y="6629465"/>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Tích hợp Machine Learning</a:t>
            </a:r>
            <a:endParaRPr/>
          </a:p>
        </p:txBody>
      </p:sp>
      <p:sp>
        <p:nvSpPr>
          <p:cNvPr id="259" name="Google Shape;259;p7"/>
          <p:cNvSpPr txBox="1"/>
          <p:nvPr/>
        </p:nvSpPr>
        <p:spPr>
          <a:xfrm>
            <a:off x="279798" y="7400990"/>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Bảo mật và quản lý người dùng</a:t>
            </a:r>
            <a:endParaRPr/>
          </a:p>
        </p:txBody>
      </p:sp>
      <p:sp>
        <p:nvSpPr>
          <p:cNvPr id="260" name="Google Shape;260;p7"/>
          <p:cNvSpPr txBox="1"/>
          <p:nvPr/>
        </p:nvSpPr>
        <p:spPr>
          <a:xfrm>
            <a:off x="279798" y="8172516"/>
            <a:ext cx="6220367" cy="590551"/>
          </a:xfrm>
          <a:prstGeom prst="rect">
            <a:avLst/>
          </a:prstGeom>
          <a:noFill/>
          <a:ln>
            <a:noFill/>
          </a:ln>
        </p:spPr>
        <p:txBody>
          <a:bodyPr anchorCtr="0" anchor="t" bIns="0" lIns="0" spcFirstLastPara="1" rIns="0" wrap="square" tIns="0">
            <a:spAutoFit/>
          </a:bodyPr>
          <a:lstStyle/>
          <a:p>
            <a:pPr indent="0" lvl="0" marL="0" marR="0" rtl="0" algn="l">
              <a:lnSpc>
                <a:spcPct val="165021"/>
              </a:lnSpc>
              <a:spcBef>
                <a:spcPts val="0"/>
              </a:spcBef>
              <a:spcAft>
                <a:spcPts val="0"/>
              </a:spcAft>
              <a:buNone/>
            </a:pPr>
            <a:r>
              <a:rPr b="0" i="0" lang="en-US" sz="2999" u="none" cap="none" strike="noStrike">
                <a:solidFill>
                  <a:srgbClr val="03060B"/>
                </a:solidFill>
                <a:latin typeface="Roboto"/>
                <a:ea typeface="Roboto"/>
                <a:cs typeface="Roboto"/>
                <a:sym typeface="Roboto"/>
              </a:rPr>
              <a:t>+ Canvas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64" name="Shape 264"/>
        <p:cNvGrpSpPr/>
        <p:nvPr/>
      </p:nvGrpSpPr>
      <p:grpSpPr>
        <a:xfrm>
          <a:off x="0" y="0"/>
          <a:ext cx="0" cy="0"/>
          <a:chOff x="0" y="0"/>
          <a:chExt cx="0" cy="0"/>
        </a:xfrm>
      </p:grpSpPr>
      <p:grpSp>
        <p:nvGrpSpPr>
          <p:cNvPr id="265" name="Google Shape;265;p8"/>
          <p:cNvGrpSpPr/>
          <p:nvPr/>
        </p:nvGrpSpPr>
        <p:grpSpPr>
          <a:xfrm>
            <a:off x="-836748" y="-462164"/>
            <a:ext cx="22406886" cy="979375"/>
            <a:chOff x="0" y="-38100"/>
            <a:chExt cx="5901402" cy="257942"/>
          </a:xfrm>
        </p:grpSpPr>
        <p:sp>
          <p:nvSpPr>
            <p:cNvPr id="266" name="Google Shape;266;p8"/>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267" name="Google Shape;267;p8"/>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8" name="Google Shape;268;p8"/>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269" name="Google Shape;269;p8"/>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0" name="Google Shape;270;p8"/>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1" name="Google Shape;271;p8"/>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2" name="Google Shape;272;p8"/>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3" name="Google Shape;273;p8"/>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4" name="Google Shape;274;p8"/>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5" name="Google Shape;275;p8"/>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76" name="Google Shape;276;p8"/>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277" name="Google Shape;277;p8"/>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278" name="Google Shape;278;p8"/>
          <p:cNvSpPr/>
          <p:nvPr/>
        </p:nvSpPr>
        <p:spPr>
          <a:xfrm>
            <a:off x="2540233" y="2009775"/>
            <a:ext cx="13798933" cy="7473859"/>
          </a:xfrm>
          <a:custGeom>
            <a:rect b="b" l="l" r="r" t="t"/>
            <a:pathLst>
              <a:path extrusionOk="0" h="7473859" w="13798933">
                <a:moveTo>
                  <a:pt x="0" y="0"/>
                </a:moveTo>
                <a:lnTo>
                  <a:pt x="13798932" y="0"/>
                </a:lnTo>
                <a:lnTo>
                  <a:pt x="13798932" y="7473859"/>
                </a:lnTo>
                <a:lnTo>
                  <a:pt x="0" y="7473859"/>
                </a:lnTo>
                <a:lnTo>
                  <a:pt x="0" y="0"/>
                </a:lnTo>
                <a:close/>
              </a:path>
            </a:pathLst>
          </a:custGeom>
          <a:blipFill rotWithShape="1">
            <a:blip r:embed="rId5">
              <a:alphaModFix/>
            </a:blip>
            <a:stretch>
              <a:fillRect b="0" l="0" r="0" t="0"/>
            </a:stretch>
          </a:blipFill>
          <a:ln>
            <a:noFill/>
          </a:ln>
        </p:spPr>
      </p:sp>
      <p:sp>
        <p:nvSpPr>
          <p:cNvPr id="279" name="Google Shape;279;p8"/>
          <p:cNvSpPr txBox="1"/>
          <p:nvPr/>
        </p:nvSpPr>
        <p:spPr>
          <a:xfrm>
            <a:off x="279798" y="838200"/>
            <a:ext cx="12887249"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399" u="none" cap="none" strike="noStrike">
                <a:solidFill>
                  <a:srgbClr val="051D64"/>
                </a:solidFill>
                <a:latin typeface="Oswald"/>
                <a:ea typeface="Oswald"/>
                <a:cs typeface="Oswald"/>
                <a:sym typeface="Oswald"/>
              </a:rPr>
              <a:t>2. TRIỂN KHAI &amp; PHÂN TÍCH HỆ THỐNG</a:t>
            </a:r>
            <a:endParaRPr/>
          </a:p>
        </p:txBody>
      </p:sp>
      <p:sp>
        <p:nvSpPr>
          <p:cNvPr id="280" name="Google Shape;280;p8"/>
          <p:cNvSpPr txBox="1"/>
          <p:nvPr/>
        </p:nvSpPr>
        <p:spPr>
          <a:xfrm>
            <a:off x="6906532" y="9636034"/>
            <a:ext cx="5320070" cy="471806"/>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51D64"/>
                </a:solidFill>
                <a:latin typeface="Arial"/>
                <a:ea typeface="Arial"/>
                <a:cs typeface="Arial"/>
                <a:sym typeface="Arial"/>
              </a:rPr>
              <a:t>Hình: Topology mạng triển khai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88" name="Shape 288"/>
        <p:cNvGrpSpPr/>
        <p:nvPr/>
      </p:nvGrpSpPr>
      <p:grpSpPr>
        <a:xfrm>
          <a:off x="0" y="0"/>
          <a:ext cx="0" cy="0"/>
          <a:chOff x="0" y="0"/>
          <a:chExt cx="0" cy="0"/>
        </a:xfrm>
      </p:grpSpPr>
      <p:grpSp>
        <p:nvGrpSpPr>
          <p:cNvPr id="289" name="Google Shape;289;p9"/>
          <p:cNvGrpSpPr/>
          <p:nvPr/>
        </p:nvGrpSpPr>
        <p:grpSpPr>
          <a:xfrm>
            <a:off x="-836748" y="-462164"/>
            <a:ext cx="22406886" cy="979375"/>
            <a:chOff x="0" y="-38100"/>
            <a:chExt cx="5901402" cy="257942"/>
          </a:xfrm>
        </p:grpSpPr>
        <p:sp>
          <p:nvSpPr>
            <p:cNvPr id="290" name="Google Shape;290;p9"/>
            <p:cNvSpPr/>
            <p:nvPr/>
          </p:nvSpPr>
          <p:spPr>
            <a:xfrm>
              <a:off x="0" y="0"/>
              <a:ext cx="5901402" cy="219842"/>
            </a:xfrm>
            <a:custGeom>
              <a:rect b="b" l="l" r="r" t="t"/>
              <a:pathLst>
                <a:path extrusionOk="0" h="219842" w="5901402">
                  <a:moveTo>
                    <a:pt x="0" y="0"/>
                  </a:moveTo>
                  <a:lnTo>
                    <a:pt x="5901402" y="0"/>
                  </a:lnTo>
                  <a:lnTo>
                    <a:pt x="5901402" y="219842"/>
                  </a:lnTo>
                  <a:lnTo>
                    <a:pt x="0" y="219842"/>
                  </a:lnTo>
                  <a:close/>
                </a:path>
              </a:pathLst>
            </a:custGeom>
            <a:solidFill>
              <a:srgbClr val="051D64"/>
            </a:solidFill>
            <a:ln>
              <a:noFill/>
            </a:ln>
          </p:spPr>
        </p:sp>
        <p:sp>
          <p:nvSpPr>
            <p:cNvPr id="291" name="Google Shape;291;p9"/>
            <p:cNvSpPr txBox="1"/>
            <p:nvPr/>
          </p:nvSpPr>
          <p:spPr>
            <a:xfrm>
              <a:off x="0" y="-38100"/>
              <a:ext cx="5901402" cy="257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2" name="Google Shape;292;p9"/>
          <p:cNvSpPr/>
          <p:nvPr/>
        </p:nvSpPr>
        <p:spPr>
          <a:xfrm flipH="1" rot="5400000">
            <a:off x="14195093" y="9321007"/>
            <a:ext cx="6128414" cy="2288499"/>
          </a:xfrm>
          <a:custGeom>
            <a:rect b="b" l="l" r="r" t="t"/>
            <a:pathLst>
              <a:path extrusionOk="0" h="2288499" w="6128414">
                <a:moveTo>
                  <a:pt x="6128414" y="0"/>
                </a:moveTo>
                <a:lnTo>
                  <a:pt x="0" y="0"/>
                </a:lnTo>
                <a:lnTo>
                  <a:pt x="0" y="2288499"/>
                </a:lnTo>
                <a:lnTo>
                  <a:pt x="6128414" y="2288499"/>
                </a:lnTo>
                <a:lnTo>
                  <a:pt x="6128414" y="0"/>
                </a:lnTo>
                <a:close/>
              </a:path>
            </a:pathLst>
          </a:custGeom>
          <a:blipFill rotWithShape="1">
            <a:blip r:embed="rId3">
              <a:alphaModFix/>
            </a:blip>
            <a:stretch>
              <a:fillRect b="0" l="0" r="-103223" t="0"/>
            </a:stretch>
          </a:blipFill>
          <a:ln>
            <a:noFill/>
          </a:ln>
        </p:spPr>
      </p:sp>
      <p:cxnSp>
        <p:nvCxnSpPr>
          <p:cNvPr id="293" name="Google Shape;293;p9"/>
          <p:cNvCxnSpPr/>
          <p:nvPr/>
        </p:nvCxnSpPr>
        <p:spPr>
          <a:xfrm>
            <a:off x="80027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4" name="Google Shape;294;p9"/>
          <p:cNvCxnSpPr/>
          <p:nvPr/>
        </p:nvCxnSpPr>
        <p:spPr>
          <a:xfrm>
            <a:off x="1141493"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5" name="Google Shape;295;p9"/>
          <p:cNvCxnSpPr/>
          <p:nvPr/>
        </p:nvCxnSpPr>
        <p:spPr>
          <a:xfrm>
            <a:off x="1482711"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6" name="Google Shape;296;p9"/>
          <p:cNvCxnSpPr/>
          <p:nvPr/>
        </p:nvCxnSpPr>
        <p:spPr>
          <a:xfrm>
            <a:off x="1823929"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7" name="Google Shape;297;p9"/>
          <p:cNvCxnSpPr/>
          <p:nvPr/>
        </p:nvCxnSpPr>
        <p:spPr>
          <a:xfrm>
            <a:off x="2165147"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8" name="Google Shape;298;p9"/>
          <p:cNvCxnSpPr/>
          <p:nvPr/>
        </p:nvCxnSpPr>
        <p:spPr>
          <a:xfrm>
            <a:off x="2506365"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299" name="Google Shape;299;p9"/>
          <p:cNvCxnSpPr/>
          <p:nvPr/>
        </p:nvCxnSpPr>
        <p:spPr>
          <a:xfrm>
            <a:off x="2847584" y="297741"/>
            <a:ext cx="375086" cy="438940"/>
          </a:xfrm>
          <a:prstGeom prst="straightConnector1">
            <a:avLst/>
          </a:prstGeom>
          <a:noFill/>
          <a:ln cap="flat" cmpd="sng" w="66675">
            <a:solidFill>
              <a:srgbClr val="F9B680"/>
            </a:solidFill>
            <a:prstDash val="solid"/>
            <a:round/>
            <a:headEnd len="sm" w="sm" type="none"/>
            <a:tailEnd len="sm" w="sm" type="none"/>
          </a:ln>
        </p:spPr>
      </p:cxnSp>
      <p:cxnSp>
        <p:nvCxnSpPr>
          <p:cNvPr id="300" name="Google Shape;300;p9"/>
          <p:cNvCxnSpPr/>
          <p:nvPr/>
        </p:nvCxnSpPr>
        <p:spPr>
          <a:xfrm>
            <a:off x="3188802" y="297741"/>
            <a:ext cx="375086" cy="438940"/>
          </a:xfrm>
          <a:prstGeom prst="straightConnector1">
            <a:avLst/>
          </a:prstGeom>
          <a:noFill/>
          <a:ln cap="flat" cmpd="sng" w="66675">
            <a:solidFill>
              <a:srgbClr val="F9B680"/>
            </a:solidFill>
            <a:prstDash val="solid"/>
            <a:round/>
            <a:headEnd len="sm" w="sm" type="none"/>
            <a:tailEnd len="sm" w="sm" type="none"/>
          </a:ln>
        </p:spPr>
      </p:cxnSp>
      <p:sp>
        <p:nvSpPr>
          <p:cNvPr id="301" name="Google Shape;301;p9"/>
          <p:cNvSpPr/>
          <p:nvPr/>
        </p:nvSpPr>
        <p:spPr>
          <a:xfrm>
            <a:off x="10744155" y="0"/>
            <a:ext cx="7543845" cy="1471050"/>
          </a:xfrm>
          <a:custGeom>
            <a:rect b="b" l="l" r="r" t="t"/>
            <a:pathLst>
              <a:path extrusionOk="0" h="1471050" w="7543845">
                <a:moveTo>
                  <a:pt x="0" y="0"/>
                </a:moveTo>
                <a:lnTo>
                  <a:pt x="7543845" y="0"/>
                </a:lnTo>
                <a:lnTo>
                  <a:pt x="7543845" y="1471050"/>
                </a:lnTo>
                <a:lnTo>
                  <a:pt x="0" y="1471050"/>
                </a:lnTo>
                <a:lnTo>
                  <a:pt x="0" y="0"/>
                </a:lnTo>
                <a:close/>
              </a:path>
            </a:pathLst>
          </a:custGeom>
          <a:blipFill rotWithShape="1">
            <a:blip r:embed="rId4">
              <a:alphaModFix/>
            </a:blip>
            <a:stretch>
              <a:fillRect b="0" l="0" r="0" t="0"/>
            </a:stretch>
          </a:blipFill>
          <a:ln>
            <a:noFill/>
          </a:ln>
        </p:spPr>
      </p:sp>
      <p:sp>
        <p:nvSpPr>
          <p:cNvPr id="302" name="Google Shape;302;p9"/>
          <p:cNvSpPr/>
          <p:nvPr/>
        </p:nvSpPr>
        <p:spPr>
          <a:xfrm>
            <a:off x="2165147" y="892972"/>
            <a:ext cx="14228901" cy="8348656"/>
          </a:xfrm>
          <a:custGeom>
            <a:rect b="b" l="l" r="r" t="t"/>
            <a:pathLst>
              <a:path extrusionOk="0" h="8348656" w="14228901">
                <a:moveTo>
                  <a:pt x="0" y="0"/>
                </a:moveTo>
                <a:lnTo>
                  <a:pt x="14228901" y="0"/>
                </a:lnTo>
                <a:lnTo>
                  <a:pt x="14228901" y="8348656"/>
                </a:lnTo>
                <a:lnTo>
                  <a:pt x="0" y="8348656"/>
                </a:lnTo>
                <a:lnTo>
                  <a:pt x="0" y="0"/>
                </a:lnTo>
                <a:close/>
              </a:path>
            </a:pathLst>
          </a:custGeom>
          <a:blipFill rotWithShape="1">
            <a:blip r:embed="rId5">
              <a:alphaModFix/>
            </a:blip>
            <a:stretch>
              <a:fillRect b="0" l="0" r="0" t="0"/>
            </a:stretch>
          </a:blipFill>
          <a:ln>
            <a:noFill/>
          </a:ln>
        </p:spPr>
      </p:sp>
      <p:sp>
        <p:nvSpPr>
          <p:cNvPr id="303" name="Google Shape;303;p9"/>
          <p:cNvSpPr txBox="1"/>
          <p:nvPr/>
        </p:nvSpPr>
        <p:spPr>
          <a:xfrm>
            <a:off x="7703868" y="9567147"/>
            <a:ext cx="3633549" cy="488316"/>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899" u="none" cap="none" strike="noStrike">
                <a:solidFill>
                  <a:srgbClr val="051D64"/>
                </a:solidFill>
                <a:latin typeface="Arial"/>
                <a:ea typeface="Arial"/>
                <a:cs typeface="Arial"/>
                <a:sym typeface="Arial"/>
              </a:rPr>
              <a:t>Hình: Bảng địa chỉ IP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