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Play"/>
      <p:regular r:id="rId24"/>
      <p:bold r:id="rId25"/>
    </p:embeddedFont>
    <p:embeddedFont>
      <p:font typeface="Nunito"/>
      <p:bold r:id="rId26"/>
      <p:boldItalic r:id="rId27"/>
    </p:embeddedFont>
    <p:embeddedFont>
      <p:font typeface="DM Sans"/>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0" roundtripDataSignature="AMtx7mhROoS6nPFsVbH8h8zrb3L7/AlI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Play-bold.fntdata"/><Relationship Id="rId28" Type="http://schemas.openxmlformats.org/officeDocument/2006/relationships/font" Target="fonts/DMSans-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1792288" y="612775"/>
            <a:ext cx="5486400" cy="4114800"/>
          </a:xfrm>
          <a:prstGeom prst="rect">
            <a:avLst/>
          </a:prstGeom>
          <a:noFill/>
          <a:ln>
            <a:noFill/>
          </a:ln>
        </p:spPr>
      </p:sp>
      <p:sp>
        <p:nvSpPr>
          <p:cNvPr id="64" name="Google Shape;64;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6.png"/><Relationship Id="rId6" Type="http://schemas.openxmlformats.org/officeDocument/2006/relationships/image" Target="../media/image23.png"/><Relationship Id="rId7"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6.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3.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6.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6.png"/><Relationship Id="rId6" Type="http://schemas.openxmlformats.org/officeDocument/2006/relationships/image" Target="../media/image23.png"/><Relationship Id="rId7"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png"/><Relationship Id="rId8" Type="http://schemas.openxmlformats.org/officeDocument/2006/relationships/image" Target="../media/image30.png"/></Relationships>
</file>

<file path=ppt/slides/_rels/slide18.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6.png"/><Relationship Id="rId13" Type="http://schemas.openxmlformats.org/officeDocument/2006/relationships/image" Target="../media/image31.png"/><Relationship Id="rId12"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2.png"/><Relationship Id="rId15" Type="http://schemas.openxmlformats.org/officeDocument/2006/relationships/image" Target="../media/image5.png"/><Relationship Id="rId14" Type="http://schemas.openxmlformats.org/officeDocument/2006/relationships/image" Target="../media/image23.png"/><Relationship Id="rId16" Type="http://schemas.openxmlformats.org/officeDocument/2006/relationships/image" Target="../media/image22.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11.png"/><Relationship Id="rId8"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6.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7.png"/><Relationship Id="rId11" Type="http://schemas.openxmlformats.org/officeDocument/2006/relationships/image" Target="../media/image22.png"/><Relationship Id="rId10" Type="http://schemas.openxmlformats.org/officeDocument/2006/relationships/image" Target="../media/image23.png"/><Relationship Id="rId9"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6.png"/><Relationship Id="rId6" Type="http://schemas.openxmlformats.org/officeDocument/2006/relationships/image" Target="../media/image23.png"/><Relationship Id="rId7"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3.png"/><Relationship Id="rId6"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6.png"/><Relationship Id="rId6" Type="http://schemas.openxmlformats.org/officeDocument/2006/relationships/image" Target="../media/image23.png"/><Relationship Id="rId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85" name="Google Shape;85;p1"/>
          <p:cNvSpPr/>
          <p:nvPr/>
        </p:nvSpPr>
        <p:spPr>
          <a:xfrm>
            <a:off x="13198567"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5">
              <a:alphaModFix/>
            </a:blip>
            <a:stretch>
              <a:fillRect b="0" l="0" r="0" t="0"/>
            </a:stretch>
          </a:blipFill>
          <a:ln>
            <a:noFill/>
          </a:ln>
        </p:spPr>
      </p:sp>
      <p:sp>
        <p:nvSpPr>
          <p:cNvPr id="87" name="Google Shape;87;p1"/>
          <p:cNvSpPr/>
          <p:nvPr/>
        </p:nvSpPr>
        <p:spPr>
          <a:xfrm>
            <a:off x="16354500" y="-1776319"/>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6">
              <a:alphaModFix/>
            </a:blip>
            <a:stretch>
              <a:fillRect b="0" l="0" r="0" t="0"/>
            </a:stretch>
          </a:blipFill>
          <a:ln>
            <a:noFill/>
          </a:ln>
        </p:spPr>
      </p:sp>
      <p:sp>
        <p:nvSpPr>
          <p:cNvPr id="88" name="Google Shape;88;p1"/>
          <p:cNvSpPr/>
          <p:nvPr/>
        </p:nvSpPr>
        <p:spPr>
          <a:xfrm>
            <a:off x="-207994" y="8365609"/>
            <a:ext cx="1983812" cy="1983812"/>
          </a:xfrm>
          <a:custGeom>
            <a:rect b="b" l="l" r="r" t="t"/>
            <a:pathLst>
              <a:path extrusionOk="0" h="1983812" w="1983812">
                <a:moveTo>
                  <a:pt x="0" y="0"/>
                </a:moveTo>
                <a:lnTo>
                  <a:pt x="1983812" y="0"/>
                </a:lnTo>
                <a:lnTo>
                  <a:pt x="1983812" y="1983812"/>
                </a:lnTo>
                <a:lnTo>
                  <a:pt x="0" y="1983812"/>
                </a:lnTo>
                <a:lnTo>
                  <a:pt x="0" y="0"/>
                </a:lnTo>
                <a:close/>
              </a:path>
            </a:pathLst>
          </a:custGeom>
          <a:blipFill rotWithShape="1">
            <a:blip r:embed="rId7">
              <a:alphaModFix/>
            </a:blip>
            <a:stretch>
              <a:fillRect b="0" l="0" r="0" t="0"/>
            </a:stretch>
          </a:blipFill>
          <a:ln>
            <a:noFill/>
          </a:ln>
        </p:spPr>
      </p:sp>
      <p:sp>
        <p:nvSpPr>
          <p:cNvPr id="89" name="Google Shape;89;p1"/>
          <p:cNvSpPr txBox="1"/>
          <p:nvPr/>
        </p:nvSpPr>
        <p:spPr>
          <a:xfrm>
            <a:off x="5057093" y="4369263"/>
            <a:ext cx="9158112" cy="4889037"/>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1" i="0" lang="en-US" sz="3500" u="none" cap="none" strike="noStrike">
                <a:solidFill>
                  <a:srgbClr val="29261D"/>
                </a:solidFill>
                <a:latin typeface="Nunito"/>
                <a:ea typeface="Nunito"/>
                <a:cs typeface="Nunito"/>
                <a:sym typeface="Nunito"/>
              </a:rPr>
              <a:t>GVHD :</a:t>
            </a:r>
            <a:r>
              <a:rPr b="0" i="0" lang="en-US" sz="3500" u="none" cap="none" strike="noStrike">
                <a:solidFill>
                  <a:srgbClr val="29261D"/>
                </a:solidFill>
                <a:latin typeface="Nunito"/>
                <a:ea typeface="Nunito"/>
                <a:cs typeface="Nunito"/>
                <a:sym typeface="Nunito"/>
              </a:rPr>
              <a:t> </a:t>
            </a:r>
            <a:r>
              <a:rPr b="1" i="0" lang="en-US" sz="3500" u="none" cap="none" strike="noStrike">
                <a:solidFill>
                  <a:srgbClr val="29261D"/>
                </a:solidFill>
                <a:latin typeface="Nunito"/>
                <a:ea typeface="Nunito"/>
                <a:cs typeface="Nunito"/>
                <a:sym typeface="Nunito"/>
              </a:rPr>
              <a:t>Đỗ Hoàng Hiển</a:t>
            </a:r>
            <a:endParaRPr/>
          </a:p>
          <a:p>
            <a:pPr indent="0" lvl="0" marL="0" marR="0" rtl="0" algn="l">
              <a:lnSpc>
                <a:spcPct val="160000"/>
              </a:lnSpc>
              <a:spcBef>
                <a:spcPts val="0"/>
              </a:spcBef>
              <a:spcAft>
                <a:spcPts val="0"/>
              </a:spcAft>
              <a:buNone/>
            </a:pPr>
            <a:r>
              <a:rPr b="1" i="0" lang="en-US" sz="3500" u="none" cap="none" strike="noStrike">
                <a:solidFill>
                  <a:srgbClr val="29261D"/>
                </a:solidFill>
                <a:latin typeface="Nunito"/>
                <a:ea typeface="Nunito"/>
                <a:cs typeface="Nunito"/>
                <a:sym typeface="Nunito"/>
              </a:rPr>
              <a:t>Nhóm 10:</a:t>
            </a:r>
            <a:endParaRPr/>
          </a:p>
          <a:p>
            <a:pPr indent="-377825" lvl="1" marL="755651" marR="0" rtl="0" algn="l">
              <a:lnSpc>
                <a:spcPct val="160000"/>
              </a:lnSpc>
              <a:spcBef>
                <a:spcPts val="0"/>
              </a:spcBef>
              <a:spcAft>
                <a:spcPts val="0"/>
              </a:spcAft>
              <a:buClr>
                <a:srgbClr val="29261D"/>
              </a:buClr>
              <a:buSzPts val="3500"/>
              <a:buFont typeface="Arial"/>
              <a:buChar char="•"/>
            </a:pPr>
            <a:r>
              <a:rPr b="0" i="0" lang="en-US" sz="3500" u="none" cap="none" strike="noStrike">
                <a:solidFill>
                  <a:srgbClr val="29261D"/>
                </a:solidFill>
                <a:latin typeface="Nunito"/>
                <a:ea typeface="Nunito"/>
                <a:cs typeface="Nunito"/>
                <a:sym typeface="Nunito"/>
              </a:rPr>
              <a:t>Trần Đức Trí Dũng     21520748</a:t>
            </a:r>
            <a:endParaRPr/>
          </a:p>
          <a:p>
            <a:pPr indent="-377825" lvl="1" marL="755651" marR="0" rtl="0" algn="l">
              <a:lnSpc>
                <a:spcPct val="160000"/>
              </a:lnSpc>
              <a:spcBef>
                <a:spcPts val="0"/>
              </a:spcBef>
              <a:spcAft>
                <a:spcPts val="0"/>
              </a:spcAft>
              <a:buClr>
                <a:srgbClr val="29261D"/>
              </a:buClr>
              <a:buSzPts val="3500"/>
              <a:buFont typeface="Arial"/>
              <a:buChar char="•"/>
            </a:pPr>
            <a:r>
              <a:rPr b="0" i="0" lang="en-US" sz="3500" u="none" cap="none" strike="noStrike">
                <a:solidFill>
                  <a:srgbClr val="29261D"/>
                </a:solidFill>
                <a:latin typeface="Nunito"/>
                <a:ea typeface="Nunito"/>
                <a:cs typeface="Nunito"/>
                <a:sym typeface="Nunito"/>
              </a:rPr>
              <a:t>Trần Quang Kiệt         21522265</a:t>
            </a:r>
            <a:endParaRPr/>
          </a:p>
          <a:p>
            <a:pPr indent="-377825" lvl="1" marL="755651" marR="0" rtl="0" algn="l">
              <a:lnSpc>
                <a:spcPct val="160000"/>
              </a:lnSpc>
              <a:spcBef>
                <a:spcPts val="0"/>
              </a:spcBef>
              <a:spcAft>
                <a:spcPts val="0"/>
              </a:spcAft>
              <a:buClr>
                <a:srgbClr val="29261D"/>
              </a:buClr>
              <a:buSzPts val="3500"/>
              <a:buFont typeface="Arial"/>
              <a:buChar char="•"/>
            </a:pPr>
            <a:r>
              <a:rPr b="0" i="0" lang="en-US" sz="3500" u="none" cap="none" strike="noStrike">
                <a:solidFill>
                  <a:srgbClr val="29261D"/>
                </a:solidFill>
                <a:latin typeface="Nunito"/>
                <a:ea typeface="Nunito"/>
                <a:cs typeface="Nunito"/>
                <a:sym typeface="Nunito"/>
              </a:rPr>
              <a:t>Nguyễn Việt Hoàng   21522096</a:t>
            </a:r>
            <a:endParaRPr/>
          </a:p>
          <a:p>
            <a:pPr indent="-377825" lvl="1" marL="755651" marR="0" rtl="0" algn="l">
              <a:lnSpc>
                <a:spcPct val="160000"/>
              </a:lnSpc>
              <a:spcBef>
                <a:spcPts val="0"/>
              </a:spcBef>
              <a:spcAft>
                <a:spcPts val="0"/>
              </a:spcAft>
              <a:buClr>
                <a:srgbClr val="29261D"/>
              </a:buClr>
              <a:buSzPts val="3500"/>
              <a:buFont typeface="Arial"/>
              <a:buChar char="•"/>
            </a:pPr>
            <a:r>
              <a:rPr b="0" i="0" lang="en-US" sz="3500" u="none" cap="none" strike="noStrike">
                <a:solidFill>
                  <a:srgbClr val="29261D"/>
                </a:solidFill>
                <a:latin typeface="Nunito"/>
                <a:ea typeface="Nunito"/>
                <a:cs typeface="Nunito"/>
                <a:sym typeface="Nunito"/>
              </a:rPr>
              <a:t>Bùi Tấn Hưng             21522111</a:t>
            </a:r>
            <a:endParaRPr/>
          </a:p>
          <a:p>
            <a:pPr indent="-377825" lvl="1" marL="755651" marR="0" rtl="0" algn="l">
              <a:lnSpc>
                <a:spcPct val="160000"/>
              </a:lnSpc>
              <a:spcBef>
                <a:spcPts val="0"/>
              </a:spcBef>
              <a:spcAft>
                <a:spcPts val="0"/>
              </a:spcAft>
              <a:buClr>
                <a:srgbClr val="29261D"/>
              </a:buClr>
              <a:buSzPts val="3500"/>
              <a:buFont typeface="Arial"/>
              <a:buChar char="•"/>
            </a:pPr>
            <a:r>
              <a:rPr b="0" i="0" lang="en-US" sz="3500" u="none" cap="none" strike="noStrike">
                <a:solidFill>
                  <a:srgbClr val="29261D"/>
                </a:solidFill>
                <a:latin typeface="Nunito"/>
                <a:ea typeface="Nunito"/>
                <a:cs typeface="Nunito"/>
                <a:sym typeface="Nunito"/>
              </a:rPr>
              <a:t>Nguyễn Đình Luân     21521105</a:t>
            </a:r>
            <a:endParaRPr/>
          </a:p>
        </p:txBody>
      </p:sp>
      <p:sp>
        <p:nvSpPr>
          <p:cNvPr id="90" name="Google Shape;90;p1"/>
          <p:cNvSpPr txBox="1"/>
          <p:nvPr/>
        </p:nvSpPr>
        <p:spPr>
          <a:xfrm>
            <a:off x="2358751" y="257175"/>
            <a:ext cx="13570498" cy="1263649"/>
          </a:xfrm>
          <a:prstGeom prst="rect">
            <a:avLst/>
          </a:prstGeom>
          <a:noFill/>
          <a:ln>
            <a:noFill/>
          </a:ln>
        </p:spPr>
        <p:txBody>
          <a:bodyPr anchorCtr="0" anchor="t" bIns="0" lIns="0" spcFirstLastPara="1" rIns="0" wrap="square" tIns="0">
            <a:spAutoFit/>
          </a:bodyPr>
          <a:lstStyle/>
          <a:p>
            <a:pPr indent="0" lvl="0" marL="0" marR="0" rtl="0" algn="ctr">
              <a:lnSpc>
                <a:spcPct val="93999"/>
              </a:lnSpc>
              <a:spcBef>
                <a:spcPts val="0"/>
              </a:spcBef>
              <a:spcAft>
                <a:spcPts val="0"/>
              </a:spcAft>
              <a:buNone/>
            </a:pPr>
            <a:r>
              <a:rPr b="1" i="0" lang="en-US" sz="9999" u="none" cap="none" strike="noStrike">
                <a:solidFill>
                  <a:srgbClr val="000000"/>
                </a:solidFill>
                <a:latin typeface="Nunito"/>
                <a:ea typeface="Nunito"/>
                <a:cs typeface="Nunito"/>
                <a:sym typeface="Nunito"/>
              </a:rPr>
              <a:t>BÁO CÁO CUỐI KÌ</a:t>
            </a:r>
            <a:endParaRPr/>
          </a:p>
        </p:txBody>
      </p:sp>
      <p:sp>
        <p:nvSpPr>
          <p:cNvPr id="91" name="Google Shape;91;p1"/>
          <p:cNvSpPr txBox="1"/>
          <p:nvPr/>
        </p:nvSpPr>
        <p:spPr>
          <a:xfrm>
            <a:off x="1118082" y="2003184"/>
            <a:ext cx="16141218" cy="57802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4381" u="none" cap="none" strike="noStrike">
                <a:solidFill>
                  <a:srgbClr val="000000"/>
                </a:solidFill>
                <a:latin typeface="Nunito"/>
                <a:ea typeface="Nunito"/>
                <a:cs typeface="Nunito"/>
                <a:sym typeface="Nunito"/>
              </a:rPr>
              <a:t>Hệ thống tìm kiếm, phát hiện và ngăn ngừa xâm nhập</a:t>
            </a:r>
            <a:endParaRPr/>
          </a:p>
        </p:txBody>
      </p:sp>
      <p:sp>
        <p:nvSpPr>
          <p:cNvPr id="92" name="Google Shape;92;p1"/>
          <p:cNvSpPr txBox="1"/>
          <p:nvPr/>
        </p:nvSpPr>
        <p:spPr>
          <a:xfrm>
            <a:off x="3300940" y="3308062"/>
            <a:ext cx="12035572" cy="581025"/>
          </a:xfrm>
          <a:prstGeom prst="rect">
            <a:avLst/>
          </a:prstGeom>
          <a:noFill/>
          <a:ln>
            <a:noFill/>
          </a:ln>
        </p:spPr>
        <p:txBody>
          <a:bodyPr anchorCtr="0" anchor="t" bIns="0" lIns="0" spcFirstLastPara="1" rIns="0" wrap="square" tIns="0">
            <a:spAutoFit/>
          </a:bodyPr>
          <a:lstStyle/>
          <a:p>
            <a:pPr indent="0" lvl="0" marL="0" marR="0" rtl="0" algn="just">
              <a:lnSpc>
                <a:spcPct val="135000"/>
              </a:lnSpc>
              <a:spcBef>
                <a:spcPts val="0"/>
              </a:spcBef>
              <a:spcAft>
                <a:spcPts val="0"/>
              </a:spcAft>
              <a:buNone/>
            </a:pPr>
            <a:r>
              <a:rPr b="1" i="0" lang="en-US" sz="3500" u="none" cap="none" strike="noStrike">
                <a:solidFill>
                  <a:srgbClr val="000000"/>
                </a:solidFill>
                <a:latin typeface="Nunito"/>
                <a:ea typeface="Nunito"/>
                <a:cs typeface="Nunito"/>
                <a:sym typeface="Nunito"/>
              </a:rPr>
              <a:t>Chủ đề: Triển khai hệ thống IDS sử dụng Zeek (Bro)</a:t>
            </a:r>
            <a:endParaRPr/>
          </a:p>
        </p:txBody>
      </p:sp>
      <p:sp>
        <p:nvSpPr>
          <p:cNvPr id="93" name="Google Shape;93;p1"/>
          <p:cNvSpPr txBox="1"/>
          <p:nvPr/>
        </p:nvSpPr>
        <p:spPr>
          <a:xfrm>
            <a:off x="17559449" y="9459175"/>
            <a:ext cx="241432"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251" name="Google Shape;251;p10"/>
          <p:cNvSpPr txBox="1"/>
          <p:nvPr/>
        </p:nvSpPr>
        <p:spPr>
          <a:xfrm>
            <a:off x="2613682" y="1587158"/>
            <a:ext cx="12739910" cy="909320"/>
          </a:xfrm>
          <a:prstGeom prst="rect">
            <a:avLst/>
          </a:prstGeom>
          <a:noFill/>
          <a:ln>
            <a:noFill/>
          </a:ln>
        </p:spPr>
        <p:txBody>
          <a:bodyPr anchorCtr="0" anchor="t" bIns="0" lIns="0" spcFirstLastPara="1" rIns="0" wrap="square" tIns="0">
            <a:spAutoFit/>
          </a:bodyPr>
          <a:lstStyle/>
          <a:p>
            <a:pPr indent="-755650" lvl="1" marL="1511299" marR="0" rtl="0" algn="l">
              <a:lnSpc>
                <a:spcPct val="96999"/>
              </a:lnSpc>
              <a:spcBef>
                <a:spcPts val="0"/>
              </a:spcBef>
              <a:spcAft>
                <a:spcPts val="0"/>
              </a:spcAft>
              <a:buClr>
                <a:srgbClr val="000000"/>
              </a:buClr>
              <a:buSzPts val="6999"/>
              <a:buFont typeface="Nunito"/>
              <a:buAutoNum type="arabicPeriod"/>
            </a:pPr>
            <a:r>
              <a:rPr b="1" i="0" lang="en-US" sz="6999" u="none" cap="none" strike="noStrike">
                <a:solidFill>
                  <a:srgbClr val="000000"/>
                </a:solidFill>
                <a:latin typeface="Nunito"/>
                <a:ea typeface="Nunito"/>
                <a:cs typeface="Nunito"/>
                <a:sym typeface="Nunito"/>
              </a:rPr>
              <a:t>Signature Based Detection</a:t>
            </a:r>
            <a:endParaRPr/>
          </a:p>
        </p:txBody>
      </p:sp>
      <p:sp>
        <p:nvSpPr>
          <p:cNvPr id="252" name="Google Shape;252;p10"/>
          <p:cNvSpPr/>
          <p:nvPr/>
        </p:nvSpPr>
        <p:spPr>
          <a:xfrm>
            <a:off x="-1073288" y="8763284"/>
            <a:ext cx="3870946" cy="950141"/>
          </a:xfrm>
          <a:custGeom>
            <a:rect b="b" l="l" r="r" t="t"/>
            <a:pathLst>
              <a:path extrusionOk="0" h="950141" w="3870946">
                <a:moveTo>
                  <a:pt x="0" y="0"/>
                </a:moveTo>
                <a:lnTo>
                  <a:pt x="3870946" y="0"/>
                </a:lnTo>
                <a:lnTo>
                  <a:pt x="3870946" y="950142"/>
                </a:lnTo>
                <a:lnTo>
                  <a:pt x="0" y="950142"/>
                </a:lnTo>
                <a:lnTo>
                  <a:pt x="0" y="0"/>
                </a:lnTo>
                <a:close/>
              </a:path>
            </a:pathLst>
          </a:custGeom>
          <a:blipFill rotWithShape="1">
            <a:blip r:embed="rId4">
              <a:alphaModFix/>
            </a:blip>
            <a:stretch>
              <a:fillRect b="0" l="0" r="0" t="0"/>
            </a:stretch>
          </a:blipFill>
          <a:ln>
            <a:noFill/>
          </a:ln>
        </p:spPr>
      </p:sp>
      <p:sp>
        <p:nvSpPr>
          <p:cNvPr id="253" name="Google Shape;253;p10"/>
          <p:cNvSpPr/>
          <p:nvPr/>
        </p:nvSpPr>
        <p:spPr>
          <a:xfrm>
            <a:off x="13698812" y="-1765568"/>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5">
              <a:alphaModFix/>
            </a:blip>
            <a:stretch>
              <a:fillRect b="0" l="0" r="0" t="0"/>
            </a:stretch>
          </a:blipFill>
          <a:ln>
            <a:noFill/>
          </a:ln>
        </p:spPr>
      </p:sp>
      <p:sp>
        <p:nvSpPr>
          <p:cNvPr id="254" name="Google Shape;254;p10"/>
          <p:cNvSpPr/>
          <p:nvPr/>
        </p:nvSpPr>
        <p:spPr>
          <a:xfrm>
            <a:off x="14766829" y="8520163"/>
            <a:ext cx="2587020" cy="2386526"/>
          </a:xfrm>
          <a:custGeom>
            <a:rect b="b" l="l" r="r" t="t"/>
            <a:pathLst>
              <a:path extrusionOk="0" h="2386526" w="2587020">
                <a:moveTo>
                  <a:pt x="0" y="0"/>
                </a:moveTo>
                <a:lnTo>
                  <a:pt x="2587019" y="0"/>
                </a:lnTo>
                <a:lnTo>
                  <a:pt x="2587019" y="2386525"/>
                </a:lnTo>
                <a:lnTo>
                  <a:pt x="0" y="2386525"/>
                </a:lnTo>
                <a:lnTo>
                  <a:pt x="0" y="0"/>
                </a:lnTo>
                <a:close/>
              </a:path>
            </a:pathLst>
          </a:custGeom>
          <a:blipFill rotWithShape="1">
            <a:blip r:embed="rId6">
              <a:alphaModFix/>
            </a:blip>
            <a:stretch>
              <a:fillRect b="0" l="0" r="0" t="0"/>
            </a:stretch>
          </a:blipFill>
          <a:ln>
            <a:noFill/>
          </a:ln>
        </p:spPr>
      </p:sp>
      <p:sp>
        <p:nvSpPr>
          <p:cNvPr id="255" name="Google Shape;255;p10"/>
          <p:cNvSpPr/>
          <p:nvPr/>
        </p:nvSpPr>
        <p:spPr>
          <a:xfrm>
            <a:off x="-848571"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7">
              <a:alphaModFix/>
            </a:blip>
            <a:stretch>
              <a:fillRect b="0" l="0" r="0" t="0"/>
            </a:stretch>
          </a:blipFill>
          <a:ln>
            <a:noFill/>
          </a:ln>
        </p:spPr>
      </p:sp>
      <p:sp>
        <p:nvSpPr>
          <p:cNvPr id="256" name="Google Shape;256;p10"/>
          <p:cNvSpPr txBox="1"/>
          <p:nvPr/>
        </p:nvSpPr>
        <p:spPr>
          <a:xfrm>
            <a:off x="1748756" y="3005520"/>
            <a:ext cx="15819036" cy="6076950"/>
          </a:xfrm>
          <a:prstGeom prst="rect">
            <a:avLst/>
          </a:prstGeom>
          <a:noFill/>
          <a:ln>
            <a:noFill/>
          </a:ln>
        </p:spPr>
        <p:txBody>
          <a:bodyPr anchorCtr="0" anchor="t" bIns="0" lIns="0" spcFirstLastPara="1" rIns="0" wrap="square" tIns="0">
            <a:spAutoFit/>
          </a:bodyPr>
          <a:lstStyle/>
          <a:p>
            <a:pPr indent="-485774" lvl="1" marL="971547" marR="0" rtl="0" algn="l">
              <a:lnSpc>
                <a:spcPct val="135007"/>
              </a:lnSpc>
              <a:spcBef>
                <a:spcPts val="0"/>
              </a:spcBef>
              <a:spcAft>
                <a:spcPts val="0"/>
              </a:spcAft>
              <a:buClr>
                <a:srgbClr val="000000"/>
              </a:buClr>
              <a:buSzPts val="4499"/>
              <a:buFont typeface="Arial"/>
              <a:buChar char="•"/>
            </a:pPr>
            <a:r>
              <a:rPr b="0" i="0" lang="en-US" sz="4499" u="none" cap="none" strike="noStrike">
                <a:solidFill>
                  <a:srgbClr val="000000"/>
                </a:solidFill>
                <a:latin typeface="Nunito"/>
                <a:ea typeface="Nunito"/>
                <a:cs typeface="Nunito"/>
                <a:sym typeface="Nunito"/>
              </a:rPr>
              <a:t>Áp dụng Zeek script để viết một danh sách các rules với mục đích phát hiện tấn công</a:t>
            </a:r>
            <a:endParaRPr/>
          </a:p>
          <a:p>
            <a:pPr indent="-485774" lvl="1" marL="971547" marR="0" rtl="0" algn="l">
              <a:lnSpc>
                <a:spcPct val="135007"/>
              </a:lnSpc>
              <a:spcBef>
                <a:spcPts val="0"/>
              </a:spcBef>
              <a:spcAft>
                <a:spcPts val="0"/>
              </a:spcAft>
              <a:buClr>
                <a:srgbClr val="000000"/>
              </a:buClr>
              <a:buSzPts val="4499"/>
              <a:buFont typeface="Arial"/>
              <a:buChar char="•"/>
            </a:pPr>
            <a:r>
              <a:rPr b="0" i="0" lang="en-US" sz="4499" u="none" cap="none" strike="noStrike">
                <a:solidFill>
                  <a:srgbClr val="000000"/>
                </a:solidFill>
                <a:latin typeface="Nunito"/>
                <a:ea typeface="Nunito"/>
                <a:cs typeface="Nunito"/>
                <a:sym typeface="Nunito"/>
              </a:rPr>
              <a:t>Thử nghiệm phương pháp bằng các kịch bản tấn công:</a:t>
            </a:r>
            <a:endParaRPr/>
          </a:p>
          <a:p>
            <a:pPr indent="-647699" lvl="2" marL="1943097" marR="0" rtl="0" algn="l">
              <a:lnSpc>
                <a:spcPct val="135007"/>
              </a:lnSpc>
              <a:spcBef>
                <a:spcPts val="0"/>
              </a:spcBef>
              <a:spcAft>
                <a:spcPts val="0"/>
              </a:spcAft>
              <a:buClr>
                <a:srgbClr val="000000"/>
              </a:buClr>
              <a:buSzPts val="4499"/>
              <a:buFont typeface="Arial"/>
              <a:buChar char="⚬"/>
            </a:pPr>
            <a:r>
              <a:rPr b="0" i="0" lang="en-US" sz="4499" u="none" cap="none" strike="noStrike">
                <a:solidFill>
                  <a:srgbClr val="000000"/>
                </a:solidFill>
                <a:latin typeface="Nunito"/>
                <a:ea typeface="Nunito"/>
                <a:cs typeface="Nunito"/>
                <a:sym typeface="Nunito"/>
              </a:rPr>
              <a:t>SSH, FRP Brute force</a:t>
            </a:r>
            <a:endParaRPr/>
          </a:p>
          <a:p>
            <a:pPr indent="-647699" lvl="2" marL="1943097" marR="0" rtl="0" algn="l">
              <a:lnSpc>
                <a:spcPct val="135007"/>
              </a:lnSpc>
              <a:spcBef>
                <a:spcPts val="0"/>
              </a:spcBef>
              <a:spcAft>
                <a:spcPts val="0"/>
              </a:spcAft>
              <a:buClr>
                <a:srgbClr val="000000"/>
              </a:buClr>
              <a:buSzPts val="4499"/>
              <a:buFont typeface="Arial"/>
              <a:buChar char="⚬"/>
            </a:pPr>
            <a:r>
              <a:rPr b="0" i="0" lang="en-US" sz="4499" u="none" cap="none" strike="noStrike">
                <a:solidFill>
                  <a:srgbClr val="000000"/>
                </a:solidFill>
                <a:latin typeface="Nunito"/>
                <a:ea typeface="Nunito"/>
                <a:cs typeface="Nunito"/>
                <a:sym typeface="Nunito"/>
              </a:rPr>
              <a:t>SQL Injection</a:t>
            </a:r>
            <a:endParaRPr/>
          </a:p>
          <a:p>
            <a:pPr indent="-647699" lvl="2" marL="1943097" marR="0" rtl="0" algn="l">
              <a:lnSpc>
                <a:spcPct val="135007"/>
              </a:lnSpc>
              <a:spcBef>
                <a:spcPts val="0"/>
              </a:spcBef>
              <a:spcAft>
                <a:spcPts val="0"/>
              </a:spcAft>
              <a:buClr>
                <a:srgbClr val="000000"/>
              </a:buClr>
              <a:buSzPts val="4499"/>
              <a:buFont typeface="Arial"/>
              <a:buChar char="⚬"/>
            </a:pPr>
            <a:r>
              <a:rPr b="0" i="0" lang="en-US" sz="4499" u="none" cap="none" strike="noStrike">
                <a:solidFill>
                  <a:srgbClr val="000000"/>
                </a:solidFill>
                <a:latin typeface="Nunito"/>
                <a:ea typeface="Nunito"/>
                <a:cs typeface="Nunito"/>
                <a:sym typeface="Nunito"/>
              </a:rPr>
              <a:t>Heart Bleed</a:t>
            </a:r>
            <a:endParaRPr/>
          </a:p>
          <a:p>
            <a:pPr indent="-647699" lvl="2" marL="1943097" marR="0" rtl="0" algn="l">
              <a:lnSpc>
                <a:spcPct val="135007"/>
              </a:lnSpc>
              <a:spcBef>
                <a:spcPts val="0"/>
              </a:spcBef>
              <a:spcAft>
                <a:spcPts val="0"/>
              </a:spcAft>
              <a:buClr>
                <a:srgbClr val="000000"/>
              </a:buClr>
              <a:buSzPts val="4499"/>
              <a:buFont typeface="Arial"/>
              <a:buChar char="⚬"/>
            </a:pPr>
            <a:r>
              <a:rPr b="0" i="0" lang="en-US" sz="4499" u="none" cap="none" strike="noStrike">
                <a:solidFill>
                  <a:srgbClr val="000000"/>
                </a:solidFill>
                <a:latin typeface="Nunito"/>
                <a:ea typeface="Nunito"/>
                <a:cs typeface="Nunito"/>
                <a:sym typeface="Nunito"/>
              </a:rPr>
              <a:t>Zerologon</a:t>
            </a:r>
            <a:endParaRPr/>
          </a:p>
        </p:txBody>
      </p:sp>
      <p:sp>
        <p:nvSpPr>
          <p:cNvPr id="257" name="Google Shape;257;p10"/>
          <p:cNvSpPr txBox="1"/>
          <p:nvPr/>
        </p:nvSpPr>
        <p:spPr>
          <a:xfrm>
            <a:off x="17438815" y="9459175"/>
            <a:ext cx="482699"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1"/>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grpSp>
        <p:nvGrpSpPr>
          <p:cNvPr id="263" name="Google Shape;263;p11"/>
          <p:cNvGrpSpPr/>
          <p:nvPr/>
        </p:nvGrpSpPr>
        <p:grpSpPr>
          <a:xfrm>
            <a:off x="4147174" y="653879"/>
            <a:ext cx="4153542" cy="1243034"/>
            <a:chOff x="0" y="0"/>
            <a:chExt cx="1390432" cy="416116"/>
          </a:xfrm>
        </p:grpSpPr>
        <p:sp>
          <p:nvSpPr>
            <p:cNvPr id="264" name="Google Shape;264;p11"/>
            <p:cNvSpPr/>
            <p:nvPr/>
          </p:nvSpPr>
          <p:spPr>
            <a:xfrm>
              <a:off x="0" y="0"/>
              <a:ext cx="1390432" cy="416116"/>
            </a:xfrm>
            <a:custGeom>
              <a:rect b="b" l="l" r="r" t="t"/>
              <a:pathLst>
                <a:path extrusionOk="0" h="416116" w="1390432">
                  <a:moveTo>
                    <a:pt x="27959" y="0"/>
                  </a:moveTo>
                  <a:lnTo>
                    <a:pt x="1362473" y="0"/>
                  </a:lnTo>
                  <a:cubicBezTo>
                    <a:pt x="1377915" y="0"/>
                    <a:pt x="1390432" y="12518"/>
                    <a:pt x="1390432" y="27959"/>
                  </a:cubicBezTo>
                  <a:lnTo>
                    <a:pt x="1390432" y="388157"/>
                  </a:lnTo>
                  <a:cubicBezTo>
                    <a:pt x="1390432" y="403598"/>
                    <a:pt x="1377915" y="416116"/>
                    <a:pt x="1362473" y="416116"/>
                  </a:cubicBezTo>
                  <a:lnTo>
                    <a:pt x="27959" y="416116"/>
                  </a:lnTo>
                  <a:cubicBezTo>
                    <a:pt x="20544" y="416116"/>
                    <a:pt x="13432" y="413170"/>
                    <a:pt x="8189" y="407927"/>
                  </a:cubicBezTo>
                  <a:cubicBezTo>
                    <a:pt x="2946" y="402684"/>
                    <a:pt x="0" y="395572"/>
                    <a:pt x="0" y="388157"/>
                  </a:cubicBezTo>
                  <a:lnTo>
                    <a:pt x="0" y="27959"/>
                  </a:lnTo>
                  <a:cubicBezTo>
                    <a:pt x="0" y="12518"/>
                    <a:pt x="12518" y="0"/>
                    <a:pt x="27959"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txBox="1"/>
            <p:nvPr/>
          </p:nvSpPr>
          <p:spPr>
            <a:xfrm>
              <a:off x="0" y="85725"/>
              <a:ext cx="1390432" cy="330391"/>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6" name="Google Shape;266;p11"/>
          <p:cNvSpPr/>
          <p:nvPr/>
        </p:nvSpPr>
        <p:spPr>
          <a:xfrm>
            <a:off x="-848571" y="8919661"/>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4">
              <a:alphaModFix/>
            </a:blip>
            <a:stretch>
              <a:fillRect b="0" l="0" r="0" t="0"/>
            </a:stretch>
          </a:blipFill>
          <a:ln>
            <a:noFill/>
          </a:ln>
        </p:spPr>
      </p:sp>
      <p:sp>
        <p:nvSpPr>
          <p:cNvPr id="267" name="Google Shape;267;p11"/>
          <p:cNvSpPr/>
          <p:nvPr/>
        </p:nvSpPr>
        <p:spPr>
          <a:xfrm>
            <a:off x="15196929" y="-2190035"/>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5">
              <a:alphaModFix/>
            </a:blip>
            <a:stretch>
              <a:fillRect b="0" l="0" r="0" t="0"/>
            </a:stretch>
          </a:blipFill>
          <a:ln>
            <a:noFill/>
          </a:ln>
        </p:spPr>
      </p:sp>
      <p:sp>
        <p:nvSpPr>
          <p:cNvPr id="268" name="Google Shape;268;p11"/>
          <p:cNvSpPr/>
          <p:nvPr/>
        </p:nvSpPr>
        <p:spPr>
          <a:xfrm>
            <a:off x="-848571"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6">
              <a:alphaModFix/>
            </a:blip>
            <a:stretch>
              <a:fillRect b="0" l="0" r="0" t="0"/>
            </a:stretch>
          </a:blipFill>
          <a:ln>
            <a:noFill/>
          </a:ln>
        </p:spPr>
      </p:sp>
      <p:sp>
        <p:nvSpPr>
          <p:cNvPr id="269" name="Google Shape;269;p11"/>
          <p:cNvSpPr txBox="1"/>
          <p:nvPr/>
        </p:nvSpPr>
        <p:spPr>
          <a:xfrm>
            <a:off x="4527093" y="1028732"/>
            <a:ext cx="3773623" cy="481330"/>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1" i="0" lang="en-US" sz="2799" u="none" cap="none" strike="noStrike">
                <a:solidFill>
                  <a:srgbClr val="000000"/>
                </a:solidFill>
                <a:latin typeface="Nunito"/>
                <a:ea typeface="Nunito"/>
                <a:cs typeface="Nunito"/>
                <a:sym typeface="Nunito"/>
              </a:rPr>
              <a:t>SSH, FTP Brute Force:</a:t>
            </a:r>
            <a:endParaRPr/>
          </a:p>
        </p:txBody>
      </p:sp>
      <p:sp>
        <p:nvSpPr>
          <p:cNvPr id="270" name="Google Shape;270;p11"/>
          <p:cNvSpPr txBox="1"/>
          <p:nvPr/>
        </p:nvSpPr>
        <p:spPr>
          <a:xfrm>
            <a:off x="1028700" y="3126155"/>
            <a:ext cx="15928465" cy="6579685"/>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_ Mô tả tấn công: Tấn công brute force là phương thức thử nghiệm nhiều tổ hợp tên người dùng và mật khẩu khác nhau để truy cập trái phép vào tài khoản người dùng để đánh cắp dữ liệu</a:t>
            </a:r>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Nunito"/>
              <a:ea typeface="Nunito"/>
              <a:cs typeface="Nunito"/>
              <a:sym typeface="Nunito"/>
            </a:endParaRPr>
          </a:p>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_ Các bước thực hiện:</a:t>
            </a:r>
            <a:endParaRPr/>
          </a:p>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Trên máy tấn công ( kali) sẽ thực hiện bằng công cụ hydra với wordlist có sẵn để tấn công vào máy chủ SSH ( hoặc FTP)</a:t>
            </a:r>
            <a:endParaRPr/>
          </a:p>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Ở trên máy chủ SSH( hoặc FTP) sử dụng Zeek để lắng nghe và phát hiện được các truy cập bất thường , sau đó sẽ thông báo kết quả thu được trong file notice.log  </a:t>
            </a:r>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Nunito"/>
              <a:ea typeface="Nunito"/>
              <a:cs typeface="Nunito"/>
              <a:sym typeface="Nunito"/>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Nunito"/>
              <a:ea typeface="Nunito"/>
              <a:cs typeface="Nunito"/>
              <a:sym typeface="Nunito"/>
            </a:endParaRPr>
          </a:p>
        </p:txBody>
      </p:sp>
      <p:sp>
        <p:nvSpPr>
          <p:cNvPr id="271" name="Google Shape;271;p11"/>
          <p:cNvSpPr txBox="1"/>
          <p:nvPr/>
        </p:nvSpPr>
        <p:spPr>
          <a:xfrm>
            <a:off x="17438815" y="9459175"/>
            <a:ext cx="482699"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2"/>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277" name="Google Shape;277;p12"/>
          <p:cNvSpPr/>
          <p:nvPr/>
        </p:nvSpPr>
        <p:spPr>
          <a:xfrm>
            <a:off x="-848571" y="8919661"/>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4">
              <a:alphaModFix/>
            </a:blip>
            <a:stretch>
              <a:fillRect b="0" l="0" r="0" t="0"/>
            </a:stretch>
          </a:blipFill>
          <a:ln>
            <a:noFill/>
          </a:ln>
        </p:spPr>
      </p:sp>
      <p:sp>
        <p:nvSpPr>
          <p:cNvPr id="278" name="Google Shape;278;p12"/>
          <p:cNvSpPr/>
          <p:nvPr/>
        </p:nvSpPr>
        <p:spPr>
          <a:xfrm>
            <a:off x="14972429" y="8589378"/>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5">
              <a:alphaModFix/>
            </a:blip>
            <a:stretch>
              <a:fillRect b="0" l="0" r="0" t="0"/>
            </a:stretch>
          </a:blipFill>
          <a:ln>
            <a:noFill/>
          </a:ln>
        </p:spPr>
      </p:sp>
      <p:sp>
        <p:nvSpPr>
          <p:cNvPr id="279" name="Google Shape;279;p12"/>
          <p:cNvSpPr/>
          <p:nvPr/>
        </p:nvSpPr>
        <p:spPr>
          <a:xfrm>
            <a:off x="-848571"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6">
              <a:alphaModFix/>
            </a:blip>
            <a:stretch>
              <a:fillRect b="0" l="0" r="0" t="0"/>
            </a:stretch>
          </a:blipFill>
          <a:ln>
            <a:noFill/>
          </a:ln>
        </p:spPr>
      </p:sp>
      <p:grpSp>
        <p:nvGrpSpPr>
          <p:cNvPr id="280" name="Google Shape;280;p12"/>
          <p:cNvGrpSpPr/>
          <p:nvPr/>
        </p:nvGrpSpPr>
        <p:grpSpPr>
          <a:xfrm>
            <a:off x="3435896" y="1296104"/>
            <a:ext cx="2961909" cy="992204"/>
            <a:chOff x="0" y="0"/>
            <a:chExt cx="991523" cy="332148"/>
          </a:xfrm>
        </p:grpSpPr>
        <p:sp>
          <p:nvSpPr>
            <p:cNvPr id="281" name="Google Shape;281;p12"/>
            <p:cNvSpPr/>
            <p:nvPr/>
          </p:nvSpPr>
          <p:spPr>
            <a:xfrm>
              <a:off x="0" y="0"/>
              <a:ext cx="991523" cy="332148"/>
            </a:xfrm>
            <a:custGeom>
              <a:rect b="b" l="l" r="r" t="t"/>
              <a:pathLst>
                <a:path extrusionOk="0" h="332148" w="991523">
                  <a:moveTo>
                    <a:pt x="39207" y="0"/>
                  </a:moveTo>
                  <a:lnTo>
                    <a:pt x="952316" y="0"/>
                  </a:lnTo>
                  <a:cubicBezTo>
                    <a:pt x="962714" y="0"/>
                    <a:pt x="972687" y="4131"/>
                    <a:pt x="980040" y="11484"/>
                  </a:cubicBezTo>
                  <a:cubicBezTo>
                    <a:pt x="987393" y="18836"/>
                    <a:pt x="991523" y="28809"/>
                    <a:pt x="991523" y="39207"/>
                  </a:cubicBezTo>
                  <a:lnTo>
                    <a:pt x="991523" y="292941"/>
                  </a:lnTo>
                  <a:cubicBezTo>
                    <a:pt x="991523" y="303339"/>
                    <a:pt x="987393" y="313312"/>
                    <a:pt x="980040" y="320665"/>
                  </a:cubicBezTo>
                  <a:cubicBezTo>
                    <a:pt x="972687" y="328018"/>
                    <a:pt x="962714" y="332148"/>
                    <a:pt x="952316" y="332148"/>
                  </a:cubicBezTo>
                  <a:lnTo>
                    <a:pt x="39207" y="332148"/>
                  </a:lnTo>
                  <a:cubicBezTo>
                    <a:pt x="17554" y="332148"/>
                    <a:pt x="0" y="314595"/>
                    <a:pt x="0" y="292941"/>
                  </a:cubicBezTo>
                  <a:lnTo>
                    <a:pt x="0" y="39207"/>
                  </a:lnTo>
                  <a:cubicBezTo>
                    <a:pt x="0" y="28809"/>
                    <a:pt x="4131" y="18836"/>
                    <a:pt x="11484" y="11484"/>
                  </a:cubicBezTo>
                  <a:cubicBezTo>
                    <a:pt x="18836" y="4131"/>
                    <a:pt x="28809" y="0"/>
                    <a:pt x="39207"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2"/>
            <p:cNvSpPr txBox="1"/>
            <p:nvPr/>
          </p:nvSpPr>
          <p:spPr>
            <a:xfrm>
              <a:off x="0" y="85725"/>
              <a:ext cx="991523" cy="246423"/>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3" name="Google Shape;283;p12"/>
          <p:cNvSpPr txBox="1"/>
          <p:nvPr/>
        </p:nvSpPr>
        <p:spPr>
          <a:xfrm>
            <a:off x="3869307" y="1535281"/>
            <a:ext cx="9233814" cy="976630"/>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1" i="0" lang="en-US" sz="2799" u="none" cap="none" strike="noStrike">
                <a:solidFill>
                  <a:srgbClr val="000000"/>
                </a:solidFill>
                <a:latin typeface="Nunito"/>
                <a:ea typeface="Nunito"/>
                <a:cs typeface="Nunito"/>
                <a:sym typeface="Nunito"/>
              </a:rPr>
              <a:t>SQL Injection: </a:t>
            </a:r>
            <a:endParaRPr/>
          </a:p>
          <a:p>
            <a:pPr indent="0" lvl="0" marL="0" marR="0" rtl="0" algn="just">
              <a:lnSpc>
                <a:spcPct val="140014"/>
              </a:lnSpc>
              <a:spcBef>
                <a:spcPts val="0"/>
              </a:spcBef>
              <a:spcAft>
                <a:spcPts val="0"/>
              </a:spcAft>
              <a:buNone/>
            </a:pPr>
            <a:r>
              <a:t/>
            </a:r>
            <a:endParaRPr b="1" i="0" sz="2799" u="none" cap="none" strike="noStrike">
              <a:solidFill>
                <a:srgbClr val="000000"/>
              </a:solidFill>
              <a:latin typeface="Nunito"/>
              <a:ea typeface="Nunito"/>
              <a:cs typeface="Nunito"/>
              <a:sym typeface="Nunito"/>
            </a:endParaRPr>
          </a:p>
        </p:txBody>
      </p:sp>
      <p:sp>
        <p:nvSpPr>
          <p:cNvPr id="284" name="Google Shape;284;p12"/>
          <p:cNvSpPr txBox="1"/>
          <p:nvPr/>
        </p:nvSpPr>
        <p:spPr>
          <a:xfrm>
            <a:off x="1009650" y="3126155"/>
            <a:ext cx="15928465" cy="5981065"/>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_ Mô tả tấn công: SQL Injection là hình thức tấn công mà kẻ tấn công cố gắng chèn và thực thi các truy vấn SQL vào ứng dụng web</a:t>
            </a:r>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Nunito"/>
              <a:ea typeface="Nunito"/>
              <a:cs typeface="Nunito"/>
              <a:sym typeface="Nunito"/>
            </a:endParaRPr>
          </a:p>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_ Các bước thực hiện:</a:t>
            </a:r>
            <a:endParaRPr/>
          </a:p>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Trên máy tấn công (kali), sử dụng công cụ sqlmap để tấn công vào trang web dvwa trên máy Metasploitable để khai thác các cơ sở dữ liệu trong trang web</a:t>
            </a:r>
            <a:endParaRPr/>
          </a:p>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Ở trên máy chủ, sử dụng Zeek để lắng nghe và phát hiện được các truy cập bất thường , sau đó sẽ thông báo kết quả thu được trong file notice.log  </a:t>
            </a:r>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Nunito"/>
              <a:ea typeface="Nunito"/>
              <a:cs typeface="Nunito"/>
              <a:sym typeface="Nunito"/>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Nunito"/>
              <a:ea typeface="Nunito"/>
              <a:cs typeface="Nunito"/>
              <a:sym typeface="Nunito"/>
            </a:endParaRPr>
          </a:p>
        </p:txBody>
      </p:sp>
      <p:sp>
        <p:nvSpPr>
          <p:cNvPr id="285" name="Google Shape;285;p12"/>
          <p:cNvSpPr txBox="1"/>
          <p:nvPr/>
        </p:nvSpPr>
        <p:spPr>
          <a:xfrm>
            <a:off x="17438815" y="9459175"/>
            <a:ext cx="482699"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3"/>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grpSp>
        <p:nvGrpSpPr>
          <p:cNvPr id="291" name="Google Shape;291;p13"/>
          <p:cNvGrpSpPr/>
          <p:nvPr/>
        </p:nvGrpSpPr>
        <p:grpSpPr>
          <a:xfrm>
            <a:off x="3177930" y="1028700"/>
            <a:ext cx="2742863" cy="1023471"/>
            <a:chOff x="0" y="0"/>
            <a:chExt cx="918196" cy="342615"/>
          </a:xfrm>
        </p:grpSpPr>
        <p:sp>
          <p:nvSpPr>
            <p:cNvPr id="292" name="Google Shape;292;p13"/>
            <p:cNvSpPr/>
            <p:nvPr/>
          </p:nvSpPr>
          <p:spPr>
            <a:xfrm>
              <a:off x="0" y="0"/>
              <a:ext cx="918196" cy="342615"/>
            </a:xfrm>
            <a:custGeom>
              <a:rect b="b" l="l" r="r" t="t"/>
              <a:pathLst>
                <a:path extrusionOk="0" h="342615" w="918196">
                  <a:moveTo>
                    <a:pt x="42339" y="0"/>
                  </a:moveTo>
                  <a:lnTo>
                    <a:pt x="875858" y="0"/>
                  </a:lnTo>
                  <a:cubicBezTo>
                    <a:pt x="899240" y="0"/>
                    <a:pt x="918196" y="18956"/>
                    <a:pt x="918196" y="42339"/>
                  </a:cubicBezTo>
                  <a:lnTo>
                    <a:pt x="918196" y="300277"/>
                  </a:lnTo>
                  <a:cubicBezTo>
                    <a:pt x="918196" y="323660"/>
                    <a:pt x="899240" y="342615"/>
                    <a:pt x="875858" y="342615"/>
                  </a:cubicBezTo>
                  <a:lnTo>
                    <a:pt x="42339" y="342615"/>
                  </a:lnTo>
                  <a:cubicBezTo>
                    <a:pt x="18956" y="342615"/>
                    <a:pt x="0" y="323660"/>
                    <a:pt x="0" y="300277"/>
                  </a:cubicBezTo>
                  <a:lnTo>
                    <a:pt x="0" y="42339"/>
                  </a:lnTo>
                  <a:cubicBezTo>
                    <a:pt x="0" y="18956"/>
                    <a:pt x="18956" y="0"/>
                    <a:pt x="42339"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txBox="1"/>
            <p:nvPr/>
          </p:nvSpPr>
          <p:spPr>
            <a:xfrm>
              <a:off x="0" y="85725"/>
              <a:ext cx="918196" cy="256890"/>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4" name="Google Shape;294;p13"/>
          <p:cNvSpPr/>
          <p:nvPr/>
        </p:nvSpPr>
        <p:spPr>
          <a:xfrm>
            <a:off x="-839046" y="8919661"/>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4">
              <a:alphaModFix/>
            </a:blip>
            <a:stretch>
              <a:fillRect b="0" l="0" r="0" t="0"/>
            </a:stretch>
          </a:blipFill>
          <a:ln>
            <a:noFill/>
          </a:ln>
        </p:spPr>
      </p:sp>
      <p:sp>
        <p:nvSpPr>
          <p:cNvPr id="295" name="Google Shape;295;p13"/>
          <p:cNvSpPr/>
          <p:nvPr/>
        </p:nvSpPr>
        <p:spPr>
          <a:xfrm>
            <a:off x="-839046"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5">
              <a:alphaModFix/>
            </a:blip>
            <a:stretch>
              <a:fillRect b="0" l="0" r="0" t="0"/>
            </a:stretch>
          </a:blipFill>
          <a:ln>
            <a:noFill/>
          </a:ln>
        </p:spPr>
      </p:sp>
      <p:sp>
        <p:nvSpPr>
          <p:cNvPr id="296" name="Google Shape;296;p13"/>
          <p:cNvSpPr txBox="1"/>
          <p:nvPr/>
        </p:nvSpPr>
        <p:spPr>
          <a:xfrm>
            <a:off x="3507730" y="1265373"/>
            <a:ext cx="10970405" cy="104775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000000"/>
                </a:solidFill>
                <a:latin typeface="Nunito"/>
                <a:ea typeface="Nunito"/>
                <a:cs typeface="Nunito"/>
                <a:sym typeface="Nunito"/>
              </a:rPr>
              <a:t>Heart Bleed:</a:t>
            </a:r>
            <a:endParaRPr/>
          </a:p>
          <a:p>
            <a:pPr indent="0" lvl="0" marL="0" marR="0" rtl="0" algn="just">
              <a:lnSpc>
                <a:spcPct val="140000"/>
              </a:lnSpc>
              <a:spcBef>
                <a:spcPts val="0"/>
              </a:spcBef>
              <a:spcAft>
                <a:spcPts val="0"/>
              </a:spcAft>
              <a:buNone/>
            </a:pPr>
            <a:r>
              <a:t/>
            </a:r>
            <a:endParaRPr b="1" i="0" sz="3000" u="none" cap="none" strike="noStrike">
              <a:solidFill>
                <a:srgbClr val="000000"/>
              </a:solidFill>
              <a:latin typeface="Nunito"/>
              <a:ea typeface="Nunito"/>
              <a:cs typeface="Nunito"/>
              <a:sym typeface="Nunito"/>
            </a:endParaRPr>
          </a:p>
        </p:txBody>
      </p:sp>
      <p:sp>
        <p:nvSpPr>
          <p:cNvPr id="297" name="Google Shape;297;p13"/>
          <p:cNvSpPr txBox="1"/>
          <p:nvPr/>
        </p:nvSpPr>
        <p:spPr>
          <a:xfrm>
            <a:off x="1028700" y="3126155"/>
            <a:ext cx="15928465" cy="53809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 Mô tả tấn công: Heartbleed là lỗ hổng lợi dụng việc không kiểm tra yêu cầu đầu vào để có thể trích xuất được các dữ liệu từ máy chủ </a:t>
            </a:r>
            <a:endParaRPr/>
          </a:p>
          <a:p>
            <a:pPr indent="0" lvl="0" marL="0" marR="0" rtl="0" algn="l">
              <a:lnSpc>
                <a:spcPct val="140011"/>
              </a:lnSpc>
              <a:spcBef>
                <a:spcPts val="0"/>
              </a:spcBef>
              <a:spcAft>
                <a:spcPts val="0"/>
              </a:spcAft>
              <a:buNone/>
            </a:pPr>
            <a:r>
              <a:rPr b="0" i="0" lang="en-US" sz="3399" u="none" cap="none" strike="noStrike">
                <a:solidFill>
                  <a:srgbClr val="000000"/>
                </a:solidFill>
                <a:latin typeface="Nunito"/>
                <a:ea typeface="Nunito"/>
                <a:cs typeface="Nunito"/>
                <a:sym typeface="Nunito"/>
              </a:rPr>
              <a:t>- Các bước thực hiện:</a:t>
            </a:r>
            <a:endParaRPr/>
          </a:p>
          <a:p>
            <a:pPr indent="-367030" lvl="1" marL="734059" marR="0" rtl="0" algn="l">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Nunito"/>
                <a:ea typeface="Nunito"/>
                <a:cs typeface="Nunito"/>
                <a:sym typeface="Nunito"/>
              </a:rPr>
              <a:t>Triển khai trang trang web có chứa lỗ hổng trên docker ở máy victim(ubuntu).\</a:t>
            </a:r>
            <a:endParaRPr/>
          </a:p>
          <a:p>
            <a:pPr indent="-367030" lvl="1" marL="734059" marR="0" rtl="0" algn="l">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Nunito"/>
                <a:ea typeface="Nunito"/>
                <a:cs typeface="Nunito"/>
                <a:sym typeface="Nunito"/>
              </a:rPr>
              <a:t>Trên máy kali thực hiện truy cập trang web và tiến hành khai thác lỗ hổng</a:t>
            </a:r>
            <a:endParaRPr/>
          </a:p>
          <a:p>
            <a:pPr indent="-367030" lvl="1" marL="734059" marR="0" rtl="0" algn="l">
              <a:lnSpc>
                <a:spcPct val="140011"/>
              </a:lnSpc>
              <a:spcBef>
                <a:spcPts val="0"/>
              </a:spcBef>
              <a:spcAft>
                <a:spcPts val="0"/>
              </a:spcAft>
              <a:buClr>
                <a:srgbClr val="000000"/>
              </a:buClr>
              <a:buSzPts val="3399"/>
              <a:buFont typeface="Arial"/>
              <a:buChar char="•"/>
            </a:pPr>
            <a:r>
              <a:rPr b="0" i="0" lang="en-US" sz="3399" u="none" cap="none" strike="noStrike">
                <a:solidFill>
                  <a:srgbClr val="000000"/>
                </a:solidFill>
                <a:latin typeface="Nunito"/>
                <a:ea typeface="Nunito"/>
                <a:cs typeface="Nunito"/>
                <a:sym typeface="Nunito"/>
              </a:rPr>
              <a:t>Trên máy router sử dụng Zeek để lắng nghe và phát hiện được các truy cập bất thường, sau đó sẽ thông báo kết quả thu được trong file notice.log </a:t>
            </a:r>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Nunito"/>
              <a:ea typeface="Nunito"/>
              <a:cs typeface="Nunito"/>
              <a:sym typeface="Nunito"/>
            </a:endParaRPr>
          </a:p>
          <a:p>
            <a:pPr indent="0" lvl="0" marL="0" marR="0" rtl="0" algn="l">
              <a:lnSpc>
                <a:spcPct val="140011"/>
              </a:lnSpc>
              <a:spcBef>
                <a:spcPts val="0"/>
              </a:spcBef>
              <a:spcAft>
                <a:spcPts val="0"/>
              </a:spcAft>
              <a:buNone/>
            </a:pPr>
            <a:r>
              <a:t/>
            </a:r>
            <a:endParaRPr b="0" i="0" sz="3399" u="none" cap="none" strike="noStrike">
              <a:solidFill>
                <a:srgbClr val="000000"/>
              </a:solidFill>
              <a:latin typeface="Nunito"/>
              <a:ea typeface="Nunito"/>
              <a:cs typeface="Nunito"/>
              <a:sym typeface="Nunito"/>
            </a:endParaRPr>
          </a:p>
        </p:txBody>
      </p:sp>
      <p:sp>
        <p:nvSpPr>
          <p:cNvPr id="298" name="Google Shape;298;p13"/>
          <p:cNvSpPr txBox="1"/>
          <p:nvPr/>
        </p:nvSpPr>
        <p:spPr>
          <a:xfrm>
            <a:off x="17438815" y="9459175"/>
            <a:ext cx="482699"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4"/>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304" name="Google Shape;304;p14"/>
          <p:cNvSpPr/>
          <p:nvPr/>
        </p:nvSpPr>
        <p:spPr>
          <a:xfrm>
            <a:off x="-839046" y="8919661"/>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4">
              <a:alphaModFix/>
            </a:blip>
            <a:stretch>
              <a:fillRect b="0" l="0" r="0" t="0"/>
            </a:stretch>
          </a:blipFill>
          <a:ln>
            <a:noFill/>
          </a:ln>
        </p:spPr>
      </p:sp>
      <p:sp>
        <p:nvSpPr>
          <p:cNvPr id="305" name="Google Shape;305;p14"/>
          <p:cNvSpPr/>
          <p:nvPr/>
        </p:nvSpPr>
        <p:spPr>
          <a:xfrm>
            <a:off x="4482431" y="-2532311"/>
            <a:ext cx="4980952" cy="3731186"/>
          </a:xfrm>
          <a:custGeom>
            <a:rect b="b" l="l" r="r" t="t"/>
            <a:pathLst>
              <a:path extrusionOk="0" h="3731186" w="4980952">
                <a:moveTo>
                  <a:pt x="0" y="0"/>
                </a:moveTo>
                <a:lnTo>
                  <a:pt x="4980951" y="0"/>
                </a:lnTo>
                <a:lnTo>
                  <a:pt x="4980951" y="3731186"/>
                </a:lnTo>
                <a:lnTo>
                  <a:pt x="0" y="3731186"/>
                </a:lnTo>
                <a:lnTo>
                  <a:pt x="0" y="0"/>
                </a:lnTo>
                <a:close/>
              </a:path>
            </a:pathLst>
          </a:custGeom>
          <a:blipFill rotWithShape="1">
            <a:blip r:embed="rId5">
              <a:alphaModFix/>
            </a:blip>
            <a:stretch>
              <a:fillRect b="0" l="0" r="0" t="0"/>
            </a:stretch>
          </a:blipFill>
          <a:ln>
            <a:noFill/>
          </a:ln>
        </p:spPr>
      </p:sp>
      <p:sp>
        <p:nvSpPr>
          <p:cNvPr id="306" name="Google Shape;306;p14"/>
          <p:cNvSpPr/>
          <p:nvPr/>
        </p:nvSpPr>
        <p:spPr>
          <a:xfrm>
            <a:off x="-839046"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6">
              <a:alphaModFix/>
            </a:blip>
            <a:stretch>
              <a:fillRect b="0" l="0" r="0" t="0"/>
            </a:stretch>
          </a:blipFill>
          <a:ln>
            <a:noFill/>
          </a:ln>
        </p:spPr>
      </p:sp>
      <p:grpSp>
        <p:nvGrpSpPr>
          <p:cNvPr id="307" name="Google Shape;307;p14"/>
          <p:cNvGrpSpPr/>
          <p:nvPr/>
        </p:nvGrpSpPr>
        <p:grpSpPr>
          <a:xfrm>
            <a:off x="2773725" y="1348687"/>
            <a:ext cx="2458852" cy="906349"/>
            <a:chOff x="0" y="0"/>
            <a:chExt cx="823121" cy="303408"/>
          </a:xfrm>
        </p:grpSpPr>
        <p:sp>
          <p:nvSpPr>
            <p:cNvPr id="308" name="Google Shape;308;p14"/>
            <p:cNvSpPr/>
            <p:nvPr/>
          </p:nvSpPr>
          <p:spPr>
            <a:xfrm>
              <a:off x="0" y="0"/>
              <a:ext cx="823121" cy="303408"/>
            </a:xfrm>
            <a:custGeom>
              <a:rect b="b" l="l" r="r" t="t"/>
              <a:pathLst>
                <a:path extrusionOk="0" h="303408" w="823121">
                  <a:moveTo>
                    <a:pt x="47229" y="0"/>
                  </a:moveTo>
                  <a:lnTo>
                    <a:pt x="775892" y="0"/>
                  </a:lnTo>
                  <a:cubicBezTo>
                    <a:pt x="788418" y="0"/>
                    <a:pt x="800431" y="4976"/>
                    <a:pt x="809288" y="13833"/>
                  </a:cubicBezTo>
                  <a:cubicBezTo>
                    <a:pt x="818145" y="22690"/>
                    <a:pt x="823121" y="34703"/>
                    <a:pt x="823121" y="47229"/>
                  </a:cubicBezTo>
                  <a:lnTo>
                    <a:pt x="823121" y="256179"/>
                  </a:lnTo>
                  <a:cubicBezTo>
                    <a:pt x="823121" y="282263"/>
                    <a:pt x="801976" y="303408"/>
                    <a:pt x="775892" y="303408"/>
                  </a:cubicBezTo>
                  <a:lnTo>
                    <a:pt x="47229" y="303408"/>
                  </a:lnTo>
                  <a:cubicBezTo>
                    <a:pt x="21145" y="303408"/>
                    <a:pt x="0" y="282263"/>
                    <a:pt x="0" y="256179"/>
                  </a:cubicBezTo>
                  <a:lnTo>
                    <a:pt x="0" y="47229"/>
                  </a:lnTo>
                  <a:cubicBezTo>
                    <a:pt x="0" y="21145"/>
                    <a:pt x="21145" y="0"/>
                    <a:pt x="47229"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txBox="1"/>
            <p:nvPr/>
          </p:nvSpPr>
          <p:spPr>
            <a:xfrm>
              <a:off x="0" y="85725"/>
              <a:ext cx="823121" cy="217683"/>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0" name="Google Shape;310;p14"/>
          <p:cNvSpPr txBox="1"/>
          <p:nvPr/>
        </p:nvSpPr>
        <p:spPr>
          <a:xfrm>
            <a:off x="3057697" y="1517501"/>
            <a:ext cx="2037533" cy="101219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000000"/>
                </a:solidFill>
                <a:latin typeface="Nunito"/>
                <a:ea typeface="Nunito"/>
                <a:cs typeface="Nunito"/>
                <a:sym typeface="Nunito"/>
              </a:rPr>
              <a:t>Zerologon:</a:t>
            </a:r>
            <a:endParaRPr/>
          </a:p>
          <a:p>
            <a:pPr indent="0" lvl="0" marL="0" marR="0" rtl="0" algn="ctr">
              <a:lnSpc>
                <a:spcPct val="130633"/>
              </a:lnSpc>
              <a:spcBef>
                <a:spcPts val="0"/>
              </a:spcBef>
              <a:spcAft>
                <a:spcPts val="0"/>
              </a:spcAft>
              <a:buNone/>
            </a:pPr>
            <a:r>
              <a:t/>
            </a:r>
            <a:endParaRPr b="1" i="0" sz="3000" u="none" cap="none" strike="noStrike">
              <a:solidFill>
                <a:srgbClr val="000000"/>
              </a:solidFill>
              <a:latin typeface="Nunito"/>
              <a:ea typeface="Nunito"/>
              <a:cs typeface="Nunito"/>
              <a:sym typeface="Nunito"/>
            </a:endParaRPr>
          </a:p>
        </p:txBody>
      </p:sp>
      <p:sp>
        <p:nvSpPr>
          <p:cNvPr id="311" name="Google Shape;311;p14"/>
          <p:cNvSpPr txBox="1"/>
          <p:nvPr/>
        </p:nvSpPr>
        <p:spPr>
          <a:xfrm>
            <a:off x="1179767" y="3508349"/>
            <a:ext cx="15698073" cy="6477614"/>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b="0" i="0" lang="en-US" sz="3350" u="none" cap="none" strike="noStrike">
                <a:solidFill>
                  <a:srgbClr val="000000"/>
                </a:solidFill>
                <a:latin typeface="Nunito"/>
                <a:ea typeface="Nunito"/>
                <a:cs typeface="Nunito"/>
                <a:sym typeface="Nunito"/>
              </a:rPr>
              <a:t>- Mô tả tấn công: Zerologon là lỗ hổng leo thang đặc quyền bằng cách gửi một lượng lớn yêu cầu xác thực đến Domain Controller Server thông qua giao thức Netlogon với thông tin đăng nhập chỉ chứa các giá trị là 0. </a:t>
            </a:r>
            <a:endParaRPr/>
          </a:p>
          <a:p>
            <a:pPr indent="0" lvl="0" marL="0" marR="0" rtl="0" algn="l">
              <a:lnSpc>
                <a:spcPct val="140029"/>
              </a:lnSpc>
              <a:spcBef>
                <a:spcPts val="0"/>
              </a:spcBef>
              <a:spcAft>
                <a:spcPts val="0"/>
              </a:spcAft>
              <a:buNone/>
            </a:pPr>
            <a:r>
              <a:rPr b="0" i="0" lang="en-US" sz="3350" u="none" cap="none" strike="noStrike">
                <a:solidFill>
                  <a:srgbClr val="000000"/>
                </a:solidFill>
                <a:latin typeface="Nunito"/>
                <a:ea typeface="Nunito"/>
                <a:cs typeface="Nunito"/>
                <a:sym typeface="Nunito"/>
              </a:rPr>
              <a:t>- Các bước thực hiện:</a:t>
            </a:r>
            <a:endParaRPr/>
          </a:p>
          <a:p>
            <a:pPr indent="-361721" lvl="1" marL="723442" marR="0" rtl="0" algn="l">
              <a:lnSpc>
                <a:spcPct val="140029"/>
              </a:lnSpc>
              <a:spcBef>
                <a:spcPts val="0"/>
              </a:spcBef>
              <a:spcAft>
                <a:spcPts val="0"/>
              </a:spcAft>
              <a:buClr>
                <a:srgbClr val="000000"/>
              </a:buClr>
              <a:buSzPts val="3350"/>
              <a:buFont typeface="Arial"/>
              <a:buChar char="•"/>
            </a:pPr>
            <a:r>
              <a:rPr b="0" i="0" lang="en-US" sz="3350" u="none" cap="none" strike="noStrike">
                <a:solidFill>
                  <a:srgbClr val="000000"/>
                </a:solidFill>
                <a:latin typeface="Nunito"/>
                <a:ea typeface="Nunito"/>
                <a:cs typeface="Nunito"/>
                <a:sym typeface="Nunito"/>
              </a:rPr>
              <a:t>Triển khai Domain Controller trên máy Windows Server 2012</a:t>
            </a:r>
            <a:endParaRPr/>
          </a:p>
          <a:p>
            <a:pPr indent="-361721" lvl="1" marL="723442" marR="0" rtl="0" algn="l">
              <a:lnSpc>
                <a:spcPct val="140029"/>
              </a:lnSpc>
              <a:spcBef>
                <a:spcPts val="0"/>
              </a:spcBef>
              <a:spcAft>
                <a:spcPts val="0"/>
              </a:spcAft>
              <a:buClr>
                <a:srgbClr val="000000"/>
              </a:buClr>
              <a:buSzPts val="3350"/>
              <a:buFont typeface="Arial"/>
              <a:buChar char="•"/>
            </a:pPr>
            <a:r>
              <a:rPr b="0" i="0" lang="en-US" sz="3350" u="none" cap="none" strike="noStrike">
                <a:solidFill>
                  <a:srgbClr val="000000"/>
                </a:solidFill>
                <a:latin typeface="Nunito"/>
                <a:ea typeface="Nunito"/>
                <a:cs typeface="Nunito"/>
                <a:sym typeface="Nunito"/>
              </a:rPr>
              <a:t>Trên máy Kali thực hiện khai thác lỗ hổng thông qua giao thức Netlogon và tiến hành chiếm quyền kiểm soát</a:t>
            </a:r>
            <a:endParaRPr/>
          </a:p>
          <a:p>
            <a:pPr indent="-361721" lvl="1" marL="723442" marR="0" rtl="0" algn="l">
              <a:lnSpc>
                <a:spcPct val="140029"/>
              </a:lnSpc>
              <a:spcBef>
                <a:spcPts val="0"/>
              </a:spcBef>
              <a:spcAft>
                <a:spcPts val="0"/>
              </a:spcAft>
              <a:buClr>
                <a:srgbClr val="000000"/>
              </a:buClr>
              <a:buSzPts val="3350"/>
              <a:buFont typeface="Arial"/>
              <a:buChar char="•"/>
            </a:pPr>
            <a:r>
              <a:rPr b="0" i="0" lang="en-US" sz="3350" u="none" cap="none" strike="noStrike">
                <a:solidFill>
                  <a:srgbClr val="000000"/>
                </a:solidFill>
                <a:latin typeface="Nunito"/>
                <a:ea typeface="Nunito"/>
                <a:cs typeface="Nunito"/>
                <a:sym typeface="Nunito"/>
              </a:rPr>
              <a:t>Trên máy Router sử dụng Zeek để lắng nghe và phát hiện được các truy cập bất thường, sau đó sẽ thông báo kết quả thu được trong file notice.log </a:t>
            </a:r>
            <a:endParaRPr/>
          </a:p>
          <a:p>
            <a:pPr indent="0" lvl="0" marL="0" marR="0" rtl="0" algn="l">
              <a:lnSpc>
                <a:spcPct val="140029"/>
              </a:lnSpc>
              <a:spcBef>
                <a:spcPts val="0"/>
              </a:spcBef>
              <a:spcAft>
                <a:spcPts val="0"/>
              </a:spcAft>
              <a:buNone/>
            </a:pPr>
            <a:r>
              <a:t/>
            </a:r>
            <a:endParaRPr b="0" i="0" sz="3350" u="none" cap="none" strike="noStrike">
              <a:solidFill>
                <a:srgbClr val="000000"/>
              </a:solidFill>
              <a:latin typeface="Nunito"/>
              <a:ea typeface="Nunito"/>
              <a:cs typeface="Nunito"/>
              <a:sym typeface="Nunito"/>
            </a:endParaRPr>
          </a:p>
          <a:p>
            <a:pPr indent="0" lvl="0" marL="0" marR="0" rtl="0" algn="l">
              <a:lnSpc>
                <a:spcPct val="140029"/>
              </a:lnSpc>
              <a:spcBef>
                <a:spcPts val="0"/>
              </a:spcBef>
              <a:spcAft>
                <a:spcPts val="0"/>
              </a:spcAft>
              <a:buNone/>
            </a:pPr>
            <a:r>
              <a:t/>
            </a:r>
            <a:endParaRPr b="0" i="0" sz="3350" u="none" cap="none" strike="noStrike">
              <a:solidFill>
                <a:srgbClr val="000000"/>
              </a:solidFill>
              <a:latin typeface="Nunito"/>
              <a:ea typeface="Nunito"/>
              <a:cs typeface="Nunito"/>
              <a:sym typeface="Nunito"/>
            </a:endParaRPr>
          </a:p>
        </p:txBody>
      </p:sp>
      <p:sp>
        <p:nvSpPr>
          <p:cNvPr id="312" name="Google Shape;312;p14"/>
          <p:cNvSpPr txBox="1"/>
          <p:nvPr/>
        </p:nvSpPr>
        <p:spPr>
          <a:xfrm>
            <a:off x="17438815" y="9459175"/>
            <a:ext cx="482699"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5"/>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318" name="Google Shape;318;p15"/>
          <p:cNvSpPr txBox="1"/>
          <p:nvPr/>
        </p:nvSpPr>
        <p:spPr>
          <a:xfrm>
            <a:off x="2613682" y="1587158"/>
            <a:ext cx="12739910" cy="909320"/>
          </a:xfrm>
          <a:prstGeom prst="rect">
            <a:avLst/>
          </a:prstGeom>
          <a:noFill/>
          <a:ln>
            <a:noFill/>
          </a:ln>
        </p:spPr>
        <p:txBody>
          <a:bodyPr anchorCtr="0" anchor="t" bIns="0" lIns="0" spcFirstLastPara="1" rIns="0" wrap="square" tIns="0">
            <a:spAutoFit/>
          </a:bodyPr>
          <a:lstStyle/>
          <a:p>
            <a:pPr indent="0" lvl="0" marL="0" marR="0" rtl="0" algn="l">
              <a:lnSpc>
                <a:spcPct val="96999"/>
              </a:lnSpc>
              <a:spcBef>
                <a:spcPts val="0"/>
              </a:spcBef>
              <a:spcAft>
                <a:spcPts val="0"/>
              </a:spcAft>
              <a:buNone/>
            </a:pPr>
            <a:r>
              <a:rPr b="1" i="0" lang="en-US" sz="6999" u="none" cap="none" strike="noStrike">
                <a:solidFill>
                  <a:srgbClr val="000000"/>
                </a:solidFill>
                <a:latin typeface="Nunito"/>
                <a:ea typeface="Nunito"/>
                <a:cs typeface="Nunito"/>
                <a:sym typeface="Nunito"/>
              </a:rPr>
              <a:t>2. Anomaly Based Detection</a:t>
            </a:r>
            <a:endParaRPr/>
          </a:p>
        </p:txBody>
      </p:sp>
      <p:sp>
        <p:nvSpPr>
          <p:cNvPr id="319" name="Google Shape;319;p15"/>
          <p:cNvSpPr/>
          <p:nvPr/>
        </p:nvSpPr>
        <p:spPr>
          <a:xfrm>
            <a:off x="-1073288" y="8763284"/>
            <a:ext cx="3870946" cy="950141"/>
          </a:xfrm>
          <a:custGeom>
            <a:rect b="b" l="l" r="r" t="t"/>
            <a:pathLst>
              <a:path extrusionOk="0" h="950141" w="3870946">
                <a:moveTo>
                  <a:pt x="0" y="0"/>
                </a:moveTo>
                <a:lnTo>
                  <a:pt x="3870946" y="0"/>
                </a:lnTo>
                <a:lnTo>
                  <a:pt x="3870946" y="950142"/>
                </a:lnTo>
                <a:lnTo>
                  <a:pt x="0" y="950142"/>
                </a:lnTo>
                <a:lnTo>
                  <a:pt x="0" y="0"/>
                </a:lnTo>
                <a:close/>
              </a:path>
            </a:pathLst>
          </a:custGeom>
          <a:blipFill rotWithShape="1">
            <a:blip r:embed="rId4">
              <a:alphaModFix/>
            </a:blip>
            <a:stretch>
              <a:fillRect b="0" l="0" r="0" t="0"/>
            </a:stretch>
          </a:blipFill>
          <a:ln>
            <a:noFill/>
          </a:ln>
        </p:spPr>
      </p:sp>
      <p:sp>
        <p:nvSpPr>
          <p:cNvPr id="320" name="Google Shape;320;p15"/>
          <p:cNvSpPr/>
          <p:nvPr/>
        </p:nvSpPr>
        <p:spPr>
          <a:xfrm>
            <a:off x="13698812" y="-1765568"/>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5">
              <a:alphaModFix/>
            </a:blip>
            <a:stretch>
              <a:fillRect b="0" l="0" r="0" t="0"/>
            </a:stretch>
          </a:blipFill>
          <a:ln>
            <a:noFill/>
          </a:ln>
        </p:spPr>
      </p:sp>
      <p:sp>
        <p:nvSpPr>
          <p:cNvPr id="321" name="Google Shape;321;p15"/>
          <p:cNvSpPr/>
          <p:nvPr/>
        </p:nvSpPr>
        <p:spPr>
          <a:xfrm>
            <a:off x="14895778" y="8520163"/>
            <a:ext cx="2587020" cy="2386526"/>
          </a:xfrm>
          <a:custGeom>
            <a:rect b="b" l="l" r="r" t="t"/>
            <a:pathLst>
              <a:path extrusionOk="0" h="2386526" w="2587020">
                <a:moveTo>
                  <a:pt x="0" y="0"/>
                </a:moveTo>
                <a:lnTo>
                  <a:pt x="2587019" y="0"/>
                </a:lnTo>
                <a:lnTo>
                  <a:pt x="2587019" y="2386525"/>
                </a:lnTo>
                <a:lnTo>
                  <a:pt x="0" y="2386525"/>
                </a:lnTo>
                <a:lnTo>
                  <a:pt x="0" y="0"/>
                </a:lnTo>
                <a:close/>
              </a:path>
            </a:pathLst>
          </a:custGeom>
          <a:blipFill rotWithShape="1">
            <a:blip r:embed="rId6">
              <a:alphaModFix/>
            </a:blip>
            <a:stretch>
              <a:fillRect b="0" l="0" r="0" t="0"/>
            </a:stretch>
          </a:blipFill>
          <a:ln>
            <a:noFill/>
          </a:ln>
        </p:spPr>
      </p:sp>
      <p:sp>
        <p:nvSpPr>
          <p:cNvPr id="322" name="Google Shape;322;p15"/>
          <p:cNvSpPr/>
          <p:nvPr/>
        </p:nvSpPr>
        <p:spPr>
          <a:xfrm>
            <a:off x="-848571"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7">
              <a:alphaModFix/>
            </a:blip>
            <a:stretch>
              <a:fillRect b="0" l="0" r="0" t="0"/>
            </a:stretch>
          </a:blipFill>
          <a:ln>
            <a:noFill/>
          </a:ln>
        </p:spPr>
      </p:sp>
      <p:sp>
        <p:nvSpPr>
          <p:cNvPr id="323" name="Google Shape;323;p15"/>
          <p:cNvSpPr txBox="1"/>
          <p:nvPr/>
        </p:nvSpPr>
        <p:spPr>
          <a:xfrm>
            <a:off x="1748756" y="3005520"/>
            <a:ext cx="15819036" cy="3790950"/>
          </a:xfrm>
          <a:prstGeom prst="rect">
            <a:avLst/>
          </a:prstGeom>
          <a:noFill/>
          <a:ln>
            <a:noFill/>
          </a:ln>
        </p:spPr>
        <p:txBody>
          <a:bodyPr anchorCtr="0" anchor="t" bIns="0" lIns="0" spcFirstLastPara="1" rIns="0" wrap="square" tIns="0">
            <a:spAutoFit/>
          </a:bodyPr>
          <a:lstStyle/>
          <a:p>
            <a:pPr indent="-485774" lvl="1" marL="971547" marR="0" rtl="0" algn="l">
              <a:lnSpc>
                <a:spcPct val="135007"/>
              </a:lnSpc>
              <a:spcBef>
                <a:spcPts val="0"/>
              </a:spcBef>
              <a:spcAft>
                <a:spcPts val="0"/>
              </a:spcAft>
              <a:buClr>
                <a:srgbClr val="000000"/>
              </a:buClr>
              <a:buSzPts val="4499"/>
              <a:buFont typeface="Arial"/>
              <a:buChar char="•"/>
            </a:pPr>
            <a:r>
              <a:rPr b="0" i="0" lang="en-US" sz="4499" u="none" cap="none" strike="noStrike">
                <a:solidFill>
                  <a:srgbClr val="000000"/>
                </a:solidFill>
                <a:latin typeface="Nunito"/>
                <a:ea typeface="Nunito"/>
                <a:cs typeface="Nunito"/>
                <a:sym typeface="Nunito"/>
              </a:rPr>
              <a:t>Áp dụng Zeek script để viết một danh sách các rules với mục đích phát hiện tấn công</a:t>
            </a:r>
            <a:endParaRPr/>
          </a:p>
          <a:p>
            <a:pPr indent="-485774" lvl="1" marL="971547" marR="0" rtl="0" algn="l">
              <a:lnSpc>
                <a:spcPct val="135007"/>
              </a:lnSpc>
              <a:spcBef>
                <a:spcPts val="0"/>
              </a:spcBef>
              <a:spcAft>
                <a:spcPts val="0"/>
              </a:spcAft>
              <a:buClr>
                <a:srgbClr val="000000"/>
              </a:buClr>
              <a:buSzPts val="4499"/>
              <a:buFont typeface="Arial"/>
              <a:buChar char="•"/>
            </a:pPr>
            <a:r>
              <a:rPr b="0" i="0" lang="en-US" sz="4499" u="none" cap="none" strike="noStrike">
                <a:solidFill>
                  <a:srgbClr val="000000"/>
                </a:solidFill>
                <a:latin typeface="Nunito"/>
                <a:ea typeface="Nunito"/>
                <a:cs typeface="Nunito"/>
                <a:sym typeface="Nunito"/>
              </a:rPr>
              <a:t>Thử nghiệm phương pháp bằng các kịch bản tấn công:</a:t>
            </a:r>
            <a:endParaRPr/>
          </a:p>
          <a:p>
            <a:pPr indent="-647699" lvl="2" marL="1943097" marR="0" rtl="0" algn="l">
              <a:lnSpc>
                <a:spcPct val="135007"/>
              </a:lnSpc>
              <a:spcBef>
                <a:spcPts val="0"/>
              </a:spcBef>
              <a:spcAft>
                <a:spcPts val="0"/>
              </a:spcAft>
              <a:buClr>
                <a:srgbClr val="000000"/>
              </a:buClr>
              <a:buSzPts val="4499"/>
              <a:buFont typeface="Arial"/>
              <a:buChar char="⚬"/>
            </a:pPr>
            <a:r>
              <a:rPr b="0" i="0" lang="en-US" sz="4499" u="none" cap="none" strike="noStrike">
                <a:solidFill>
                  <a:srgbClr val="000000"/>
                </a:solidFill>
                <a:latin typeface="Nunito"/>
                <a:ea typeface="Nunito"/>
                <a:cs typeface="Nunito"/>
                <a:sym typeface="Nunito"/>
              </a:rPr>
              <a:t>Malware</a:t>
            </a:r>
            <a:endParaRPr/>
          </a:p>
        </p:txBody>
      </p:sp>
      <p:sp>
        <p:nvSpPr>
          <p:cNvPr id="324" name="Google Shape;324;p15"/>
          <p:cNvSpPr txBox="1"/>
          <p:nvPr/>
        </p:nvSpPr>
        <p:spPr>
          <a:xfrm>
            <a:off x="17438815" y="9459175"/>
            <a:ext cx="482699"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330" name="Google Shape;330;p16"/>
          <p:cNvSpPr/>
          <p:nvPr/>
        </p:nvSpPr>
        <p:spPr>
          <a:xfrm>
            <a:off x="15091888" y="8857239"/>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4">
              <a:alphaModFix/>
            </a:blip>
            <a:stretch>
              <a:fillRect b="0" l="0" r="0" t="0"/>
            </a:stretch>
          </a:blipFill>
          <a:ln>
            <a:noFill/>
          </a:ln>
        </p:spPr>
      </p:sp>
      <p:sp>
        <p:nvSpPr>
          <p:cNvPr id="331" name="Google Shape;331;p16"/>
          <p:cNvSpPr/>
          <p:nvPr/>
        </p:nvSpPr>
        <p:spPr>
          <a:xfrm>
            <a:off x="-1568626" y="-1599782"/>
            <a:ext cx="2597326" cy="2796583"/>
          </a:xfrm>
          <a:custGeom>
            <a:rect b="b" l="l" r="r" t="t"/>
            <a:pathLst>
              <a:path extrusionOk="0" h="2796583" w="2597326">
                <a:moveTo>
                  <a:pt x="0" y="0"/>
                </a:moveTo>
                <a:lnTo>
                  <a:pt x="2597326" y="0"/>
                </a:lnTo>
                <a:lnTo>
                  <a:pt x="2597326" y="2796583"/>
                </a:lnTo>
                <a:lnTo>
                  <a:pt x="0" y="2796583"/>
                </a:lnTo>
                <a:lnTo>
                  <a:pt x="0" y="0"/>
                </a:lnTo>
                <a:close/>
              </a:path>
            </a:pathLst>
          </a:custGeom>
          <a:blipFill rotWithShape="1">
            <a:blip r:embed="rId5">
              <a:alphaModFix/>
            </a:blip>
            <a:stretch>
              <a:fillRect b="0" l="0" r="0" t="0"/>
            </a:stretch>
          </a:blipFill>
          <a:ln>
            <a:noFill/>
          </a:ln>
        </p:spPr>
      </p:sp>
      <p:grpSp>
        <p:nvGrpSpPr>
          <p:cNvPr id="332" name="Google Shape;332;p16"/>
          <p:cNvGrpSpPr/>
          <p:nvPr/>
        </p:nvGrpSpPr>
        <p:grpSpPr>
          <a:xfrm>
            <a:off x="6684327" y="110958"/>
            <a:ext cx="5591271" cy="1085842"/>
            <a:chOff x="0" y="0"/>
            <a:chExt cx="1871724" cy="363495"/>
          </a:xfrm>
        </p:grpSpPr>
        <p:sp>
          <p:nvSpPr>
            <p:cNvPr id="333" name="Google Shape;333;p16"/>
            <p:cNvSpPr/>
            <p:nvPr/>
          </p:nvSpPr>
          <p:spPr>
            <a:xfrm>
              <a:off x="0" y="0"/>
              <a:ext cx="1871724" cy="363495"/>
            </a:xfrm>
            <a:custGeom>
              <a:rect b="b" l="l" r="r" t="t"/>
              <a:pathLst>
                <a:path extrusionOk="0" h="363495" w="1871724">
                  <a:moveTo>
                    <a:pt x="20770" y="0"/>
                  </a:moveTo>
                  <a:lnTo>
                    <a:pt x="1850954" y="0"/>
                  </a:lnTo>
                  <a:cubicBezTo>
                    <a:pt x="1856463" y="0"/>
                    <a:pt x="1861746" y="2188"/>
                    <a:pt x="1865641" y="6083"/>
                  </a:cubicBezTo>
                  <a:cubicBezTo>
                    <a:pt x="1869536" y="9978"/>
                    <a:pt x="1871724" y="15261"/>
                    <a:pt x="1871724" y="20770"/>
                  </a:cubicBezTo>
                  <a:lnTo>
                    <a:pt x="1871724" y="342725"/>
                  </a:lnTo>
                  <a:cubicBezTo>
                    <a:pt x="1871724" y="354196"/>
                    <a:pt x="1862425" y="363495"/>
                    <a:pt x="1850954" y="363495"/>
                  </a:cubicBezTo>
                  <a:lnTo>
                    <a:pt x="20770" y="363495"/>
                  </a:lnTo>
                  <a:cubicBezTo>
                    <a:pt x="9299" y="363495"/>
                    <a:pt x="0" y="354196"/>
                    <a:pt x="0" y="342725"/>
                  </a:cubicBezTo>
                  <a:lnTo>
                    <a:pt x="0" y="20770"/>
                  </a:lnTo>
                  <a:cubicBezTo>
                    <a:pt x="0" y="9299"/>
                    <a:pt x="9299" y="0"/>
                    <a:pt x="20770"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txBox="1"/>
            <p:nvPr/>
          </p:nvSpPr>
          <p:spPr>
            <a:xfrm>
              <a:off x="0" y="85725"/>
              <a:ext cx="1871724" cy="277770"/>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5" name="Google Shape;335;p16"/>
          <p:cNvSpPr txBox="1"/>
          <p:nvPr/>
        </p:nvSpPr>
        <p:spPr>
          <a:xfrm>
            <a:off x="6964022" y="169692"/>
            <a:ext cx="5031882" cy="8636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5000" u="none" cap="none" strike="noStrike">
                <a:solidFill>
                  <a:srgbClr val="000000"/>
                </a:solidFill>
                <a:latin typeface="Nunito"/>
                <a:ea typeface="Nunito"/>
                <a:cs typeface="Nunito"/>
                <a:sym typeface="Nunito"/>
              </a:rPr>
              <a:t>Malware Attack: </a:t>
            </a:r>
            <a:endParaRPr/>
          </a:p>
        </p:txBody>
      </p:sp>
      <p:sp>
        <p:nvSpPr>
          <p:cNvPr id="336" name="Google Shape;336;p16"/>
          <p:cNvSpPr txBox="1"/>
          <p:nvPr/>
        </p:nvSpPr>
        <p:spPr>
          <a:xfrm>
            <a:off x="710304" y="1646624"/>
            <a:ext cx="16867393" cy="1781175"/>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0" i="0" lang="en-US" sz="3500" u="none" cap="none" strike="noStrike">
                <a:solidFill>
                  <a:srgbClr val="000000"/>
                </a:solidFill>
                <a:latin typeface="Nunito"/>
                <a:ea typeface="Nunito"/>
                <a:cs typeface="Nunito"/>
                <a:sym typeface="Nunito"/>
              </a:rPr>
              <a:t>Mô tả tấn công:  sử dụng phần mềm độc hại để gây hại hoặc xâm nhập vào hệ thống máy tính, mạng, hoặc thiết bị để đánh cắp dữ liệu, gián điệp, phá hoại hoặc kiểm soát hệ thống</a:t>
            </a:r>
            <a:endParaRPr/>
          </a:p>
        </p:txBody>
      </p:sp>
      <p:sp>
        <p:nvSpPr>
          <p:cNvPr id="337" name="Google Shape;337;p16"/>
          <p:cNvSpPr txBox="1"/>
          <p:nvPr/>
        </p:nvSpPr>
        <p:spPr>
          <a:xfrm>
            <a:off x="710304" y="3877623"/>
            <a:ext cx="16867393" cy="4181475"/>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0" i="0" lang="en-US" sz="3500" u="none" cap="none" strike="noStrike">
                <a:solidFill>
                  <a:srgbClr val="000000"/>
                </a:solidFill>
                <a:latin typeface="Nunito"/>
                <a:ea typeface="Nunito"/>
                <a:cs typeface="Nunito"/>
                <a:sym typeface="Nunito"/>
              </a:rPr>
              <a:t>Các bước thực hiện:</a:t>
            </a:r>
            <a:endParaRPr/>
          </a:p>
          <a:p>
            <a:pPr indent="-377825" lvl="1" marL="755651" marR="0" rtl="0" algn="l">
              <a:lnSpc>
                <a:spcPct val="135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a:ea typeface="Nunito"/>
                <a:cs typeface="Nunito"/>
                <a:sym typeface="Nunito"/>
              </a:rPr>
              <a:t>Trên máy tấn công (Kali) tạo ra một file thực thi có mã độc reverse shell và tiến hành mở port để lắng nghe</a:t>
            </a:r>
            <a:endParaRPr/>
          </a:p>
          <a:p>
            <a:pPr indent="-377825" lvl="1" marL="755651" marR="0" rtl="0" algn="l">
              <a:lnSpc>
                <a:spcPct val="135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a:ea typeface="Nunito"/>
                <a:cs typeface="Nunito"/>
                <a:sym typeface="Nunito"/>
              </a:rPr>
              <a:t>Tạo một dịch vụ web để lừa người dùng truy cập vào và tải về file thực thi</a:t>
            </a:r>
            <a:endParaRPr/>
          </a:p>
          <a:p>
            <a:pPr indent="-377825" lvl="1" marL="755651" marR="0" rtl="0" algn="l">
              <a:lnSpc>
                <a:spcPct val="135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a:ea typeface="Nunito"/>
                <a:cs typeface="Nunito"/>
                <a:sym typeface="Nunito"/>
              </a:rPr>
              <a:t>File thực thi trên máy người dùng kích hoạt và tạo một kết nối reverse đến máy tấn công</a:t>
            </a:r>
            <a:endParaRPr/>
          </a:p>
        </p:txBody>
      </p:sp>
      <p:sp>
        <p:nvSpPr>
          <p:cNvPr id="338" name="Google Shape;338;p16"/>
          <p:cNvSpPr txBox="1"/>
          <p:nvPr/>
        </p:nvSpPr>
        <p:spPr>
          <a:xfrm>
            <a:off x="17577696" y="9470244"/>
            <a:ext cx="482699"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7"/>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344" name="Google Shape;344;p17"/>
          <p:cNvSpPr/>
          <p:nvPr/>
        </p:nvSpPr>
        <p:spPr>
          <a:xfrm>
            <a:off x="-839046" y="8919661"/>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4">
              <a:alphaModFix/>
            </a:blip>
            <a:stretch>
              <a:fillRect b="0" l="0" r="0" t="0"/>
            </a:stretch>
          </a:blipFill>
          <a:ln>
            <a:noFill/>
          </a:ln>
        </p:spPr>
      </p:sp>
      <p:sp>
        <p:nvSpPr>
          <p:cNvPr id="345" name="Google Shape;345;p17"/>
          <p:cNvSpPr/>
          <p:nvPr/>
        </p:nvSpPr>
        <p:spPr>
          <a:xfrm>
            <a:off x="14020445" y="7392707"/>
            <a:ext cx="4980952" cy="3731186"/>
          </a:xfrm>
          <a:custGeom>
            <a:rect b="b" l="l" r="r" t="t"/>
            <a:pathLst>
              <a:path extrusionOk="0" h="3731186" w="4980952">
                <a:moveTo>
                  <a:pt x="0" y="0"/>
                </a:moveTo>
                <a:lnTo>
                  <a:pt x="4980951" y="0"/>
                </a:lnTo>
                <a:lnTo>
                  <a:pt x="4980951" y="3731186"/>
                </a:lnTo>
                <a:lnTo>
                  <a:pt x="0" y="3731186"/>
                </a:lnTo>
                <a:lnTo>
                  <a:pt x="0" y="0"/>
                </a:lnTo>
                <a:close/>
              </a:path>
            </a:pathLst>
          </a:custGeom>
          <a:blipFill rotWithShape="1">
            <a:blip r:embed="rId5">
              <a:alphaModFix/>
            </a:blip>
            <a:stretch>
              <a:fillRect b="0" l="0" r="0" t="0"/>
            </a:stretch>
          </a:blipFill>
          <a:ln>
            <a:noFill/>
          </a:ln>
        </p:spPr>
      </p:sp>
      <p:sp>
        <p:nvSpPr>
          <p:cNvPr id="346" name="Google Shape;346;p17"/>
          <p:cNvSpPr/>
          <p:nvPr/>
        </p:nvSpPr>
        <p:spPr>
          <a:xfrm>
            <a:off x="-839046"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6">
              <a:alphaModFix/>
            </a:blip>
            <a:stretch>
              <a:fillRect b="0" l="0" r="0" t="0"/>
            </a:stretch>
          </a:blipFill>
          <a:ln>
            <a:noFill/>
          </a:ln>
        </p:spPr>
      </p:sp>
      <p:sp>
        <p:nvSpPr>
          <p:cNvPr id="347" name="Google Shape;347;p17"/>
          <p:cNvSpPr/>
          <p:nvPr/>
        </p:nvSpPr>
        <p:spPr>
          <a:xfrm>
            <a:off x="15674660" y="-301945"/>
            <a:ext cx="3169280" cy="2226419"/>
          </a:xfrm>
          <a:custGeom>
            <a:rect b="b" l="l" r="r" t="t"/>
            <a:pathLst>
              <a:path extrusionOk="0" h="2226419" w="3169280">
                <a:moveTo>
                  <a:pt x="0" y="0"/>
                </a:moveTo>
                <a:lnTo>
                  <a:pt x="3169280" y="0"/>
                </a:lnTo>
                <a:lnTo>
                  <a:pt x="3169280" y="2226419"/>
                </a:lnTo>
                <a:lnTo>
                  <a:pt x="0" y="2226419"/>
                </a:lnTo>
                <a:lnTo>
                  <a:pt x="0" y="0"/>
                </a:lnTo>
                <a:close/>
              </a:path>
            </a:pathLst>
          </a:custGeom>
          <a:blipFill rotWithShape="1">
            <a:blip r:embed="rId7">
              <a:alphaModFix/>
            </a:blip>
            <a:stretch>
              <a:fillRect b="0" l="0" r="0" t="0"/>
            </a:stretch>
          </a:blipFill>
          <a:ln>
            <a:noFill/>
          </a:ln>
        </p:spPr>
      </p:sp>
      <p:sp>
        <p:nvSpPr>
          <p:cNvPr id="348" name="Google Shape;348;p17"/>
          <p:cNvSpPr/>
          <p:nvPr/>
        </p:nvSpPr>
        <p:spPr>
          <a:xfrm>
            <a:off x="5297708" y="1206245"/>
            <a:ext cx="2185253" cy="2185253"/>
          </a:xfrm>
          <a:custGeom>
            <a:rect b="b" l="l" r="r" t="t"/>
            <a:pathLst>
              <a:path extrusionOk="0" h="2185253" w="2185253">
                <a:moveTo>
                  <a:pt x="0" y="0"/>
                </a:moveTo>
                <a:lnTo>
                  <a:pt x="2185252" y="0"/>
                </a:lnTo>
                <a:lnTo>
                  <a:pt x="2185252" y="2185253"/>
                </a:lnTo>
                <a:lnTo>
                  <a:pt x="0" y="2185253"/>
                </a:lnTo>
                <a:lnTo>
                  <a:pt x="0" y="0"/>
                </a:lnTo>
                <a:close/>
              </a:path>
            </a:pathLst>
          </a:custGeom>
          <a:blipFill rotWithShape="1">
            <a:blip r:embed="rId8">
              <a:alphaModFix amt="42000"/>
            </a:blip>
            <a:stretch>
              <a:fillRect b="0" l="0" r="0" t="0"/>
            </a:stretch>
          </a:blipFill>
          <a:ln>
            <a:noFill/>
          </a:ln>
        </p:spPr>
      </p:sp>
      <p:sp>
        <p:nvSpPr>
          <p:cNvPr id="349" name="Google Shape;349;p17"/>
          <p:cNvSpPr txBox="1"/>
          <p:nvPr/>
        </p:nvSpPr>
        <p:spPr>
          <a:xfrm>
            <a:off x="7348589" y="4471735"/>
            <a:ext cx="3889341"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Nunito"/>
                <a:ea typeface="Nunito"/>
                <a:cs typeface="Nunito"/>
                <a:sym typeface="Nunito"/>
              </a:rPr>
              <a:t>Videos + Script zeek:  </a:t>
            </a:r>
            <a:endParaRPr/>
          </a:p>
        </p:txBody>
      </p:sp>
      <p:sp>
        <p:nvSpPr>
          <p:cNvPr id="350" name="Google Shape;350;p17"/>
          <p:cNvSpPr txBox="1"/>
          <p:nvPr/>
        </p:nvSpPr>
        <p:spPr>
          <a:xfrm>
            <a:off x="5297708" y="1171497"/>
            <a:ext cx="7991103" cy="2035674"/>
          </a:xfrm>
          <a:prstGeom prst="rect">
            <a:avLst/>
          </a:prstGeom>
          <a:noFill/>
          <a:ln>
            <a:noFill/>
          </a:ln>
        </p:spPr>
        <p:txBody>
          <a:bodyPr anchorCtr="0" anchor="t" bIns="0" lIns="0" spcFirstLastPara="1" rIns="0" wrap="square" tIns="0">
            <a:spAutoFit/>
          </a:bodyPr>
          <a:lstStyle/>
          <a:p>
            <a:pPr indent="0" lvl="0" marL="0" marR="0" rtl="0" algn="just">
              <a:lnSpc>
                <a:spcPct val="139996"/>
              </a:lnSpc>
              <a:spcBef>
                <a:spcPts val="0"/>
              </a:spcBef>
              <a:spcAft>
                <a:spcPts val="0"/>
              </a:spcAft>
              <a:buNone/>
            </a:pPr>
            <a:r>
              <a:rPr b="1" i="0" lang="en-US" sz="11991" u="none" cap="none" strike="noStrike">
                <a:solidFill>
                  <a:srgbClr val="000000"/>
                </a:solidFill>
                <a:latin typeface="Nunito"/>
                <a:ea typeface="Nunito"/>
                <a:cs typeface="Nunito"/>
                <a:sym typeface="Nunito"/>
              </a:rPr>
              <a:t>Tài nguyên</a:t>
            </a:r>
            <a:endParaRPr/>
          </a:p>
        </p:txBody>
      </p:sp>
      <p:sp>
        <p:nvSpPr>
          <p:cNvPr id="351" name="Google Shape;351;p17"/>
          <p:cNvSpPr/>
          <p:nvPr/>
        </p:nvSpPr>
        <p:spPr>
          <a:xfrm rot="10800000">
            <a:off x="11103558" y="1206245"/>
            <a:ext cx="2185253" cy="2185253"/>
          </a:xfrm>
          <a:custGeom>
            <a:rect b="b" l="l" r="r" t="t"/>
            <a:pathLst>
              <a:path extrusionOk="0" h="2185253" w="2185253">
                <a:moveTo>
                  <a:pt x="0" y="0"/>
                </a:moveTo>
                <a:lnTo>
                  <a:pt x="2185253" y="0"/>
                </a:lnTo>
                <a:lnTo>
                  <a:pt x="2185253" y="2185253"/>
                </a:lnTo>
                <a:lnTo>
                  <a:pt x="0" y="2185253"/>
                </a:lnTo>
                <a:lnTo>
                  <a:pt x="0" y="0"/>
                </a:lnTo>
                <a:close/>
              </a:path>
            </a:pathLst>
          </a:custGeom>
          <a:blipFill rotWithShape="1">
            <a:blip r:embed="rId8">
              <a:alphaModFix amt="42000"/>
            </a:blip>
            <a:stretch>
              <a:fillRect b="0" l="0" r="0" t="0"/>
            </a:stretch>
          </a:blipFill>
          <a:ln>
            <a:noFill/>
          </a:ln>
        </p:spPr>
      </p:sp>
      <p:sp>
        <p:nvSpPr>
          <p:cNvPr id="352" name="Google Shape;352;p17"/>
          <p:cNvSpPr txBox="1"/>
          <p:nvPr/>
        </p:nvSpPr>
        <p:spPr>
          <a:xfrm>
            <a:off x="2872286" y="5086350"/>
            <a:ext cx="12958500" cy="1545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FF3131"/>
                </a:solidFill>
                <a:latin typeface="Nunito"/>
                <a:ea typeface="Nunito"/>
                <a:cs typeface="Nunito"/>
                <a:sym typeface="Nunito"/>
              </a:rPr>
              <a:t>https://drive.google.com/drive/folders/1nSLYttg5AS1kmrYyxFIZ8UpI5pBTUaBl?usp=sharing</a:t>
            </a:r>
            <a:endParaRPr/>
          </a:p>
          <a:p>
            <a:pPr indent="0" lvl="0" marL="0" marR="0" rtl="0" algn="ctr">
              <a:lnSpc>
                <a:spcPct val="130633"/>
              </a:lnSpc>
              <a:spcBef>
                <a:spcPts val="0"/>
              </a:spcBef>
              <a:spcAft>
                <a:spcPts val="0"/>
              </a:spcAft>
              <a:buNone/>
            </a:pPr>
            <a:r>
              <a:t/>
            </a:r>
            <a:endParaRPr b="0" i="0" sz="3000" u="none" cap="none" strike="noStrike">
              <a:solidFill>
                <a:srgbClr val="FF3131"/>
              </a:solidFill>
              <a:latin typeface="Nunito"/>
              <a:ea typeface="Nunito"/>
              <a:cs typeface="Nunito"/>
              <a:sym typeface="Nunito"/>
            </a:endParaRPr>
          </a:p>
        </p:txBody>
      </p:sp>
      <p:sp>
        <p:nvSpPr>
          <p:cNvPr id="353" name="Google Shape;353;p17"/>
          <p:cNvSpPr txBox="1"/>
          <p:nvPr/>
        </p:nvSpPr>
        <p:spPr>
          <a:xfrm>
            <a:off x="17438815" y="9459175"/>
            <a:ext cx="482699"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8"/>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359" name="Google Shape;359;p18"/>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4">
              <a:alphaModFix/>
            </a:blip>
            <a:stretch>
              <a:fillRect b="0" l="0" r="0" t="0"/>
            </a:stretch>
          </a:blipFill>
          <a:ln>
            <a:noFill/>
          </a:ln>
        </p:spPr>
      </p:sp>
      <p:sp>
        <p:nvSpPr>
          <p:cNvPr id="360" name="Google Shape;360;p18"/>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5">
              <a:alphaModFix/>
            </a:blip>
            <a:stretch>
              <a:fillRect b="0" l="0" r="0" t="0"/>
            </a:stretch>
          </a:blipFill>
          <a:ln>
            <a:noFill/>
          </a:ln>
        </p:spPr>
      </p:sp>
      <p:sp>
        <p:nvSpPr>
          <p:cNvPr id="361" name="Google Shape;361;p18"/>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6">
              <a:alphaModFix/>
            </a:blip>
            <a:stretch>
              <a:fillRect b="0" l="0" r="0" t="0"/>
            </a:stretch>
          </a:blipFill>
          <a:ln>
            <a:noFill/>
          </a:ln>
        </p:spPr>
      </p:sp>
      <p:sp>
        <p:nvSpPr>
          <p:cNvPr id="362" name="Google Shape;362;p18"/>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7">
              <a:alphaModFix/>
            </a:blip>
            <a:stretch>
              <a:fillRect b="0" l="0" r="0" t="0"/>
            </a:stretch>
          </a:blipFill>
          <a:ln>
            <a:noFill/>
          </a:ln>
        </p:spPr>
      </p:sp>
      <p:sp>
        <p:nvSpPr>
          <p:cNvPr id="363" name="Google Shape;363;p18"/>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8">
              <a:alphaModFix/>
            </a:blip>
            <a:stretch>
              <a:fillRect b="0" l="0" r="0" t="0"/>
            </a:stretch>
          </a:blipFill>
          <a:ln>
            <a:noFill/>
          </a:ln>
        </p:spPr>
      </p:sp>
      <p:sp>
        <p:nvSpPr>
          <p:cNvPr id="364" name="Google Shape;364;p18"/>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9">
              <a:alphaModFix/>
            </a:blip>
            <a:stretch>
              <a:fillRect b="0" l="0" r="0" t="0"/>
            </a:stretch>
          </a:blipFill>
          <a:ln>
            <a:noFill/>
          </a:ln>
        </p:spPr>
      </p:sp>
      <p:sp>
        <p:nvSpPr>
          <p:cNvPr id="365" name="Google Shape;365;p18"/>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0">
              <a:alphaModFix/>
            </a:blip>
            <a:stretch>
              <a:fillRect b="0" l="0" r="0" t="0"/>
            </a:stretch>
          </a:blipFill>
          <a:ln>
            <a:noFill/>
          </a:ln>
        </p:spPr>
      </p:sp>
      <p:sp>
        <p:nvSpPr>
          <p:cNvPr id="366" name="Google Shape;366;p18"/>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1">
              <a:alphaModFix/>
            </a:blip>
            <a:stretch>
              <a:fillRect b="0" l="0" r="0" t="0"/>
            </a:stretch>
          </a:blipFill>
          <a:ln>
            <a:noFill/>
          </a:ln>
        </p:spPr>
      </p:sp>
      <p:sp>
        <p:nvSpPr>
          <p:cNvPr id="367" name="Google Shape;367;p18"/>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2">
              <a:alphaModFix/>
            </a:blip>
            <a:stretch>
              <a:fillRect b="0" l="0" r="0" t="0"/>
            </a:stretch>
          </a:blipFill>
          <a:ln>
            <a:noFill/>
          </a:ln>
        </p:spPr>
      </p:sp>
      <p:sp>
        <p:nvSpPr>
          <p:cNvPr id="368" name="Google Shape;368;p18"/>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3">
              <a:alphaModFix/>
            </a:blip>
            <a:stretch>
              <a:fillRect b="0" l="0" r="0" t="0"/>
            </a:stretch>
          </a:blipFill>
          <a:ln>
            <a:noFill/>
          </a:ln>
        </p:spPr>
      </p:sp>
      <p:sp>
        <p:nvSpPr>
          <p:cNvPr id="369" name="Google Shape;369;p18"/>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4">
              <a:alphaModFix/>
            </a:blip>
            <a:stretch>
              <a:fillRect b="0" l="0" r="0" t="0"/>
            </a:stretch>
          </a:blipFill>
          <a:ln>
            <a:noFill/>
          </a:ln>
        </p:spPr>
      </p:sp>
      <p:sp>
        <p:nvSpPr>
          <p:cNvPr id="370" name="Google Shape;370;p18"/>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5">
              <a:alphaModFix/>
            </a:blip>
            <a:stretch>
              <a:fillRect b="0" l="0" r="0" t="0"/>
            </a:stretch>
          </a:blipFill>
          <a:ln>
            <a:noFill/>
          </a:ln>
        </p:spPr>
      </p:sp>
      <p:sp>
        <p:nvSpPr>
          <p:cNvPr id="371" name="Google Shape;371;p18"/>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6">
              <a:alphaModFix/>
            </a:blip>
            <a:stretch>
              <a:fillRect b="0" l="0" r="0" t="0"/>
            </a:stretch>
          </a:blipFill>
          <a:ln>
            <a:noFill/>
          </a:ln>
        </p:spPr>
      </p:sp>
      <p:sp>
        <p:nvSpPr>
          <p:cNvPr id="372" name="Google Shape;372;p18"/>
          <p:cNvSpPr txBox="1"/>
          <p:nvPr/>
        </p:nvSpPr>
        <p:spPr>
          <a:xfrm>
            <a:off x="3688802" y="3528525"/>
            <a:ext cx="10910396" cy="3364511"/>
          </a:xfrm>
          <a:prstGeom prst="rect">
            <a:avLst/>
          </a:prstGeom>
          <a:noFill/>
          <a:ln>
            <a:noFill/>
          </a:ln>
        </p:spPr>
        <p:txBody>
          <a:bodyPr anchorCtr="0" anchor="t" bIns="0" lIns="0" spcFirstLastPara="1" rIns="0" wrap="square" tIns="0">
            <a:spAutoFit/>
          </a:bodyPr>
          <a:lstStyle/>
          <a:p>
            <a:pPr indent="0" lvl="0" marL="0" marR="0" rtl="0" algn="ctr">
              <a:lnSpc>
                <a:spcPct val="86997"/>
              </a:lnSpc>
              <a:spcBef>
                <a:spcPts val="0"/>
              </a:spcBef>
              <a:spcAft>
                <a:spcPts val="0"/>
              </a:spcAft>
              <a:buNone/>
            </a:pPr>
            <a:r>
              <a:rPr b="1" i="0" lang="en-US" sz="14597" u="none" cap="none" strike="noStrike">
                <a:solidFill>
                  <a:srgbClr val="000000"/>
                </a:solidFill>
                <a:latin typeface="DM Sans"/>
                <a:ea typeface="DM Sans"/>
                <a:cs typeface="DM Sans"/>
                <a:sym typeface="DM Sans"/>
              </a:rPr>
              <a:t>Thank you very much!</a:t>
            </a:r>
            <a:endParaRPr/>
          </a:p>
        </p:txBody>
      </p:sp>
      <p:sp>
        <p:nvSpPr>
          <p:cNvPr id="373" name="Google Shape;373;p18"/>
          <p:cNvSpPr txBox="1"/>
          <p:nvPr/>
        </p:nvSpPr>
        <p:spPr>
          <a:xfrm>
            <a:off x="17438815" y="9459175"/>
            <a:ext cx="482699"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grpSp>
        <p:nvGrpSpPr>
          <p:cNvPr id="99" name="Google Shape;99;p2"/>
          <p:cNvGrpSpPr/>
          <p:nvPr/>
        </p:nvGrpSpPr>
        <p:grpSpPr>
          <a:xfrm>
            <a:off x="4564185" y="2508008"/>
            <a:ext cx="9170992" cy="1435066"/>
            <a:chOff x="0" y="0"/>
            <a:chExt cx="3070065" cy="480400"/>
          </a:xfrm>
        </p:grpSpPr>
        <p:sp>
          <p:nvSpPr>
            <p:cNvPr id="100" name="Google Shape;100;p2"/>
            <p:cNvSpPr/>
            <p:nvPr/>
          </p:nvSpPr>
          <p:spPr>
            <a:xfrm>
              <a:off x="0" y="0"/>
              <a:ext cx="3070065" cy="480400"/>
            </a:xfrm>
            <a:custGeom>
              <a:rect b="b" l="l" r="r" t="t"/>
              <a:pathLst>
                <a:path extrusionOk="0" h="480400" w="3070065">
                  <a:moveTo>
                    <a:pt x="12663" y="0"/>
                  </a:moveTo>
                  <a:lnTo>
                    <a:pt x="3057402" y="0"/>
                  </a:lnTo>
                  <a:cubicBezTo>
                    <a:pt x="3060761" y="0"/>
                    <a:pt x="3063981" y="1334"/>
                    <a:pt x="3066356" y="3709"/>
                  </a:cubicBezTo>
                  <a:cubicBezTo>
                    <a:pt x="3068731" y="6083"/>
                    <a:pt x="3070065" y="9304"/>
                    <a:pt x="3070065" y="12663"/>
                  </a:cubicBezTo>
                  <a:lnTo>
                    <a:pt x="3070065" y="467737"/>
                  </a:lnTo>
                  <a:cubicBezTo>
                    <a:pt x="3070065" y="471096"/>
                    <a:pt x="3068731" y="474317"/>
                    <a:pt x="3066356" y="476691"/>
                  </a:cubicBezTo>
                  <a:cubicBezTo>
                    <a:pt x="3063981" y="479066"/>
                    <a:pt x="3060761" y="480400"/>
                    <a:pt x="3057402" y="480400"/>
                  </a:cubicBezTo>
                  <a:lnTo>
                    <a:pt x="12663" y="480400"/>
                  </a:lnTo>
                  <a:cubicBezTo>
                    <a:pt x="9304" y="480400"/>
                    <a:pt x="6083" y="479066"/>
                    <a:pt x="3709" y="476691"/>
                  </a:cubicBezTo>
                  <a:cubicBezTo>
                    <a:pt x="1334" y="474317"/>
                    <a:pt x="0" y="471096"/>
                    <a:pt x="0" y="467737"/>
                  </a:cubicBezTo>
                  <a:lnTo>
                    <a:pt x="0" y="12663"/>
                  </a:lnTo>
                  <a:cubicBezTo>
                    <a:pt x="0" y="9304"/>
                    <a:pt x="1334" y="6083"/>
                    <a:pt x="3709" y="3709"/>
                  </a:cubicBezTo>
                  <a:cubicBezTo>
                    <a:pt x="6083" y="1334"/>
                    <a:pt x="9304" y="0"/>
                    <a:pt x="12663"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0" y="95250"/>
              <a:ext cx="3070065" cy="385150"/>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2"/>
          <p:cNvGrpSpPr/>
          <p:nvPr/>
        </p:nvGrpSpPr>
        <p:grpSpPr>
          <a:xfrm>
            <a:off x="4552823" y="4420757"/>
            <a:ext cx="9170992" cy="1435066"/>
            <a:chOff x="0" y="0"/>
            <a:chExt cx="3070065" cy="480400"/>
          </a:xfrm>
        </p:grpSpPr>
        <p:sp>
          <p:nvSpPr>
            <p:cNvPr id="103" name="Google Shape;103;p2"/>
            <p:cNvSpPr/>
            <p:nvPr/>
          </p:nvSpPr>
          <p:spPr>
            <a:xfrm>
              <a:off x="0" y="0"/>
              <a:ext cx="3070065" cy="480400"/>
            </a:xfrm>
            <a:custGeom>
              <a:rect b="b" l="l" r="r" t="t"/>
              <a:pathLst>
                <a:path extrusionOk="0" h="480400" w="3070065">
                  <a:moveTo>
                    <a:pt x="12663" y="0"/>
                  </a:moveTo>
                  <a:lnTo>
                    <a:pt x="3057402" y="0"/>
                  </a:lnTo>
                  <a:cubicBezTo>
                    <a:pt x="3060761" y="0"/>
                    <a:pt x="3063981" y="1334"/>
                    <a:pt x="3066356" y="3709"/>
                  </a:cubicBezTo>
                  <a:cubicBezTo>
                    <a:pt x="3068731" y="6083"/>
                    <a:pt x="3070065" y="9304"/>
                    <a:pt x="3070065" y="12663"/>
                  </a:cubicBezTo>
                  <a:lnTo>
                    <a:pt x="3070065" y="467737"/>
                  </a:lnTo>
                  <a:cubicBezTo>
                    <a:pt x="3070065" y="471096"/>
                    <a:pt x="3068731" y="474317"/>
                    <a:pt x="3066356" y="476691"/>
                  </a:cubicBezTo>
                  <a:cubicBezTo>
                    <a:pt x="3063981" y="479066"/>
                    <a:pt x="3060761" y="480400"/>
                    <a:pt x="3057402" y="480400"/>
                  </a:cubicBezTo>
                  <a:lnTo>
                    <a:pt x="12663" y="480400"/>
                  </a:lnTo>
                  <a:cubicBezTo>
                    <a:pt x="9304" y="480400"/>
                    <a:pt x="6083" y="479066"/>
                    <a:pt x="3709" y="476691"/>
                  </a:cubicBezTo>
                  <a:cubicBezTo>
                    <a:pt x="1334" y="474317"/>
                    <a:pt x="0" y="471096"/>
                    <a:pt x="0" y="467737"/>
                  </a:cubicBezTo>
                  <a:lnTo>
                    <a:pt x="0" y="12663"/>
                  </a:lnTo>
                  <a:cubicBezTo>
                    <a:pt x="0" y="9304"/>
                    <a:pt x="1334" y="6083"/>
                    <a:pt x="3709" y="3709"/>
                  </a:cubicBezTo>
                  <a:cubicBezTo>
                    <a:pt x="6083" y="1334"/>
                    <a:pt x="9304" y="0"/>
                    <a:pt x="12663"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0" y="95250"/>
              <a:ext cx="3070065" cy="385150"/>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 name="Google Shape;105;p2"/>
          <p:cNvGrpSpPr/>
          <p:nvPr/>
        </p:nvGrpSpPr>
        <p:grpSpPr>
          <a:xfrm>
            <a:off x="4552823" y="6332072"/>
            <a:ext cx="9170992" cy="1435066"/>
            <a:chOff x="0" y="0"/>
            <a:chExt cx="3070065" cy="480400"/>
          </a:xfrm>
        </p:grpSpPr>
        <p:sp>
          <p:nvSpPr>
            <p:cNvPr id="106" name="Google Shape;106;p2"/>
            <p:cNvSpPr/>
            <p:nvPr/>
          </p:nvSpPr>
          <p:spPr>
            <a:xfrm>
              <a:off x="0" y="0"/>
              <a:ext cx="3070065" cy="480400"/>
            </a:xfrm>
            <a:custGeom>
              <a:rect b="b" l="l" r="r" t="t"/>
              <a:pathLst>
                <a:path extrusionOk="0" h="480400" w="3070065">
                  <a:moveTo>
                    <a:pt x="12663" y="0"/>
                  </a:moveTo>
                  <a:lnTo>
                    <a:pt x="3057402" y="0"/>
                  </a:lnTo>
                  <a:cubicBezTo>
                    <a:pt x="3060761" y="0"/>
                    <a:pt x="3063981" y="1334"/>
                    <a:pt x="3066356" y="3709"/>
                  </a:cubicBezTo>
                  <a:cubicBezTo>
                    <a:pt x="3068731" y="6083"/>
                    <a:pt x="3070065" y="9304"/>
                    <a:pt x="3070065" y="12663"/>
                  </a:cubicBezTo>
                  <a:lnTo>
                    <a:pt x="3070065" y="467737"/>
                  </a:lnTo>
                  <a:cubicBezTo>
                    <a:pt x="3070065" y="471096"/>
                    <a:pt x="3068731" y="474317"/>
                    <a:pt x="3066356" y="476691"/>
                  </a:cubicBezTo>
                  <a:cubicBezTo>
                    <a:pt x="3063981" y="479066"/>
                    <a:pt x="3060761" y="480400"/>
                    <a:pt x="3057402" y="480400"/>
                  </a:cubicBezTo>
                  <a:lnTo>
                    <a:pt x="12663" y="480400"/>
                  </a:lnTo>
                  <a:cubicBezTo>
                    <a:pt x="9304" y="480400"/>
                    <a:pt x="6083" y="479066"/>
                    <a:pt x="3709" y="476691"/>
                  </a:cubicBezTo>
                  <a:cubicBezTo>
                    <a:pt x="1334" y="474317"/>
                    <a:pt x="0" y="471096"/>
                    <a:pt x="0" y="467737"/>
                  </a:cubicBezTo>
                  <a:lnTo>
                    <a:pt x="0" y="12663"/>
                  </a:lnTo>
                  <a:cubicBezTo>
                    <a:pt x="0" y="9304"/>
                    <a:pt x="1334" y="6083"/>
                    <a:pt x="3709" y="3709"/>
                  </a:cubicBezTo>
                  <a:cubicBezTo>
                    <a:pt x="6083" y="1334"/>
                    <a:pt x="9304" y="0"/>
                    <a:pt x="12663"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0" y="95250"/>
              <a:ext cx="3070065" cy="385150"/>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 name="Google Shape;108;p2"/>
          <p:cNvGrpSpPr/>
          <p:nvPr/>
        </p:nvGrpSpPr>
        <p:grpSpPr>
          <a:xfrm>
            <a:off x="4564185" y="8243388"/>
            <a:ext cx="9170992" cy="1435066"/>
            <a:chOff x="0" y="0"/>
            <a:chExt cx="3070065" cy="480400"/>
          </a:xfrm>
        </p:grpSpPr>
        <p:sp>
          <p:nvSpPr>
            <p:cNvPr id="109" name="Google Shape;109;p2"/>
            <p:cNvSpPr/>
            <p:nvPr/>
          </p:nvSpPr>
          <p:spPr>
            <a:xfrm>
              <a:off x="0" y="0"/>
              <a:ext cx="3070065" cy="480400"/>
            </a:xfrm>
            <a:custGeom>
              <a:rect b="b" l="l" r="r" t="t"/>
              <a:pathLst>
                <a:path extrusionOk="0" h="480400" w="3070065">
                  <a:moveTo>
                    <a:pt x="12663" y="0"/>
                  </a:moveTo>
                  <a:lnTo>
                    <a:pt x="3057402" y="0"/>
                  </a:lnTo>
                  <a:cubicBezTo>
                    <a:pt x="3060761" y="0"/>
                    <a:pt x="3063981" y="1334"/>
                    <a:pt x="3066356" y="3709"/>
                  </a:cubicBezTo>
                  <a:cubicBezTo>
                    <a:pt x="3068731" y="6083"/>
                    <a:pt x="3070065" y="9304"/>
                    <a:pt x="3070065" y="12663"/>
                  </a:cubicBezTo>
                  <a:lnTo>
                    <a:pt x="3070065" y="467737"/>
                  </a:lnTo>
                  <a:cubicBezTo>
                    <a:pt x="3070065" y="471096"/>
                    <a:pt x="3068731" y="474317"/>
                    <a:pt x="3066356" y="476691"/>
                  </a:cubicBezTo>
                  <a:cubicBezTo>
                    <a:pt x="3063981" y="479066"/>
                    <a:pt x="3060761" y="480400"/>
                    <a:pt x="3057402" y="480400"/>
                  </a:cubicBezTo>
                  <a:lnTo>
                    <a:pt x="12663" y="480400"/>
                  </a:lnTo>
                  <a:cubicBezTo>
                    <a:pt x="9304" y="480400"/>
                    <a:pt x="6083" y="479066"/>
                    <a:pt x="3709" y="476691"/>
                  </a:cubicBezTo>
                  <a:cubicBezTo>
                    <a:pt x="1334" y="474317"/>
                    <a:pt x="0" y="471096"/>
                    <a:pt x="0" y="467737"/>
                  </a:cubicBezTo>
                  <a:lnTo>
                    <a:pt x="0" y="12663"/>
                  </a:lnTo>
                  <a:cubicBezTo>
                    <a:pt x="0" y="9304"/>
                    <a:pt x="1334" y="6083"/>
                    <a:pt x="3709" y="3709"/>
                  </a:cubicBezTo>
                  <a:cubicBezTo>
                    <a:pt x="6083" y="1334"/>
                    <a:pt x="9304" y="0"/>
                    <a:pt x="12663"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0" y="95250"/>
              <a:ext cx="3070065" cy="385150"/>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2"/>
          <p:cNvSpPr/>
          <p:nvPr/>
        </p:nvSpPr>
        <p:spPr>
          <a:xfrm rot="5400000">
            <a:off x="32189" y="6522521"/>
            <a:ext cx="4107319" cy="4114800"/>
          </a:xfrm>
          <a:custGeom>
            <a:rect b="b" l="l" r="r" t="t"/>
            <a:pathLst>
              <a:path extrusionOk="0" h="4114800" w="4107319">
                <a:moveTo>
                  <a:pt x="0" y="0"/>
                </a:moveTo>
                <a:lnTo>
                  <a:pt x="4107319" y="0"/>
                </a:lnTo>
                <a:lnTo>
                  <a:pt x="4107319" y="4114800"/>
                </a:lnTo>
                <a:lnTo>
                  <a:pt x="0" y="4114800"/>
                </a:lnTo>
                <a:lnTo>
                  <a:pt x="0" y="0"/>
                </a:lnTo>
                <a:close/>
              </a:path>
            </a:pathLst>
          </a:custGeom>
          <a:blipFill rotWithShape="1">
            <a:blip r:embed="rId4">
              <a:alphaModFix/>
            </a:blip>
            <a:stretch>
              <a:fillRect b="0" l="0" r="0" t="0"/>
            </a:stretch>
          </a:blipFill>
          <a:ln>
            <a:noFill/>
          </a:ln>
        </p:spPr>
      </p:sp>
      <p:sp>
        <p:nvSpPr>
          <p:cNvPr id="112" name="Google Shape;112;p2"/>
          <p:cNvSpPr txBox="1"/>
          <p:nvPr/>
        </p:nvSpPr>
        <p:spPr>
          <a:xfrm>
            <a:off x="6494796" y="1157028"/>
            <a:ext cx="5127210" cy="1177290"/>
          </a:xfrm>
          <a:prstGeom prst="rect">
            <a:avLst/>
          </a:prstGeom>
          <a:noFill/>
          <a:ln>
            <a:noFill/>
          </a:ln>
        </p:spPr>
        <p:txBody>
          <a:bodyPr anchorCtr="0" anchor="t" bIns="0" lIns="0" spcFirstLastPara="1" rIns="0" wrap="square" tIns="0">
            <a:spAutoFit/>
          </a:bodyPr>
          <a:lstStyle/>
          <a:p>
            <a:pPr indent="0" lvl="0" marL="0" marR="0" rtl="0" algn="ctr">
              <a:lnSpc>
                <a:spcPct val="97000"/>
              </a:lnSpc>
              <a:spcBef>
                <a:spcPts val="0"/>
              </a:spcBef>
              <a:spcAft>
                <a:spcPts val="0"/>
              </a:spcAft>
              <a:buNone/>
            </a:pPr>
            <a:r>
              <a:rPr b="1" i="0" lang="en-US" sz="9000" u="none" cap="none" strike="noStrike">
                <a:solidFill>
                  <a:srgbClr val="000000"/>
                </a:solidFill>
                <a:latin typeface="Nunito"/>
                <a:ea typeface="Nunito"/>
                <a:cs typeface="Nunito"/>
                <a:sym typeface="Nunito"/>
              </a:rPr>
              <a:t>Nội dung</a:t>
            </a:r>
            <a:endParaRPr/>
          </a:p>
        </p:txBody>
      </p:sp>
      <p:sp>
        <p:nvSpPr>
          <p:cNvPr id="113" name="Google Shape;113;p2"/>
          <p:cNvSpPr txBox="1"/>
          <p:nvPr/>
        </p:nvSpPr>
        <p:spPr>
          <a:xfrm>
            <a:off x="5080368" y="2949315"/>
            <a:ext cx="1017643" cy="657226"/>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1" i="0" lang="en-US" sz="5000" u="none" cap="none" strike="noStrike">
                <a:solidFill>
                  <a:srgbClr val="000000"/>
                </a:solidFill>
                <a:latin typeface="Nunito"/>
                <a:ea typeface="Nunito"/>
                <a:cs typeface="Nunito"/>
                <a:sym typeface="Nunito"/>
              </a:rPr>
              <a:t>01.</a:t>
            </a:r>
            <a:endParaRPr/>
          </a:p>
        </p:txBody>
      </p:sp>
      <p:sp>
        <p:nvSpPr>
          <p:cNvPr id="114" name="Google Shape;114;p2"/>
          <p:cNvSpPr txBox="1"/>
          <p:nvPr/>
        </p:nvSpPr>
        <p:spPr>
          <a:xfrm>
            <a:off x="6452808" y="2958841"/>
            <a:ext cx="6315493" cy="495300"/>
          </a:xfrm>
          <a:prstGeom prst="rect">
            <a:avLst/>
          </a:prstGeom>
          <a:noFill/>
          <a:ln>
            <a:noFill/>
          </a:ln>
        </p:spPr>
        <p:txBody>
          <a:bodyPr anchorCtr="0" anchor="t" bIns="0" lIns="0" spcFirstLastPara="1" rIns="0" wrap="square" tIns="0">
            <a:spAutoFit/>
          </a:bodyPr>
          <a:lstStyle/>
          <a:p>
            <a:pPr indent="0" lvl="0" marL="0" marR="0" rtl="0" algn="just">
              <a:lnSpc>
                <a:spcPct val="135000"/>
              </a:lnSpc>
              <a:spcBef>
                <a:spcPts val="0"/>
              </a:spcBef>
              <a:spcAft>
                <a:spcPts val="0"/>
              </a:spcAft>
              <a:buNone/>
            </a:pPr>
            <a:r>
              <a:rPr b="1" i="0" lang="en-US" sz="3000" u="none" cap="none" strike="noStrike">
                <a:solidFill>
                  <a:srgbClr val="000000"/>
                </a:solidFill>
                <a:latin typeface="Nunito"/>
                <a:ea typeface="Nunito"/>
                <a:cs typeface="Nunito"/>
                <a:sym typeface="Nunito"/>
              </a:rPr>
              <a:t>Tổng quan</a:t>
            </a:r>
            <a:endParaRPr/>
          </a:p>
        </p:txBody>
      </p:sp>
      <p:sp>
        <p:nvSpPr>
          <p:cNvPr id="115" name="Google Shape;115;p2"/>
          <p:cNvSpPr txBox="1"/>
          <p:nvPr/>
        </p:nvSpPr>
        <p:spPr>
          <a:xfrm rot="60000">
            <a:off x="5068093" y="4862056"/>
            <a:ext cx="1017643" cy="657226"/>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1" i="0" lang="en-US" sz="5000" u="none" cap="none" strike="noStrike">
                <a:solidFill>
                  <a:srgbClr val="000000"/>
                </a:solidFill>
                <a:latin typeface="Nunito"/>
                <a:ea typeface="Nunito"/>
                <a:cs typeface="Nunito"/>
                <a:sym typeface="Nunito"/>
              </a:rPr>
              <a:t>02.</a:t>
            </a:r>
            <a:endParaRPr/>
          </a:p>
        </p:txBody>
      </p:sp>
      <p:sp>
        <p:nvSpPr>
          <p:cNvPr id="116" name="Google Shape;116;p2"/>
          <p:cNvSpPr txBox="1"/>
          <p:nvPr/>
        </p:nvSpPr>
        <p:spPr>
          <a:xfrm>
            <a:off x="6441446" y="4871589"/>
            <a:ext cx="6315493" cy="495300"/>
          </a:xfrm>
          <a:prstGeom prst="rect">
            <a:avLst/>
          </a:prstGeom>
          <a:noFill/>
          <a:ln>
            <a:noFill/>
          </a:ln>
        </p:spPr>
        <p:txBody>
          <a:bodyPr anchorCtr="0" anchor="t" bIns="0" lIns="0" spcFirstLastPara="1" rIns="0" wrap="square" tIns="0">
            <a:spAutoFit/>
          </a:bodyPr>
          <a:lstStyle/>
          <a:p>
            <a:pPr indent="0" lvl="0" marL="0" marR="0" rtl="0" algn="just">
              <a:lnSpc>
                <a:spcPct val="135000"/>
              </a:lnSpc>
              <a:spcBef>
                <a:spcPts val="0"/>
              </a:spcBef>
              <a:spcAft>
                <a:spcPts val="0"/>
              </a:spcAft>
              <a:buNone/>
            </a:pPr>
            <a:r>
              <a:rPr b="1" i="0" lang="en-US" sz="3000" u="none" cap="none" strike="noStrike">
                <a:solidFill>
                  <a:srgbClr val="000000"/>
                </a:solidFill>
                <a:latin typeface="Nunito"/>
                <a:ea typeface="Nunito"/>
                <a:cs typeface="Nunito"/>
                <a:sym typeface="Nunito"/>
              </a:rPr>
              <a:t>Tính năng chính</a:t>
            </a:r>
            <a:endParaRPr/>
          </a:p>
        </p:txBody>
      </p:sp>
      <p:sp>
        <p:nvSpPr>
          <p:cNvPr id="117" name="Google Shape;117;p2"/>
          <p:cNvSpPr txBox="1"/>
          <p:nvPr/>
        </p:nvSpPr>
        <p:spPr>
          <a:xfrm>
            <a:off x="5069007" y="6773380"/>
            <a:ext cx="1017643" cy="657226"/>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1" i="0" lang="en-US" sz="5000" u="none" cap="none" strike="noStrike">
                <a:solidFill>
                  <a:srgbClr val="000000"/>
                </a:solidFill>
                <a:latin typeface="Nunito"/>
                <a:ea typeface="Nunito"/>
                <a:cs typeface="Nunito"/>
                <a:sym typeface="Nunito"/>
              </a:rPr>
              <a:t>03.</a:t>
            </a:r>
            <a:endParaRPr/>
          </a:p>
        </p:txBody>
      </p:sp>
      <p:sp>
        <p:nvSpPr>
          <p:cNvPr id="118" name="Google Shape;118;p2"/>
          <p:cNvSpPr txBox="1"/>
          <p:nvPr/>
        </p:nvSpPr>
        <p:spPr>
          <a:xfrm>
            <a:off x="6441446" y="6782905"/>
            <a:ext cx="6315493" cy="495300"/>
          </a:xfrm>
          <a:prstGeom prst="rect">
            <a:avLst/>
          </a:prstGeom>
          <a:noFill/>
          <a:ln>
            <a:noFill/>
          </a:ln>
        </p:spPr>
        <p:txBody>
          <a:bodyPr anchorCtr="0" anchor="t" bIns="0" lIns="0" spcFirstLastPara="1" rIns="0" wrap="square" tIns="0">
            <a:spAutoFit/>
          </a:bodyPr>
          <a:lstStyle/>
          <a:p>
            <a:pPr indent="0" lvl="0" marL="0" marR="0" rtl="0" algn="just">
              <a:lnSpc>
                <a:spcPct val="135000"/>
              </a:lnSpc>
              <a:spcBef>
                <a:spcPts val="0"/>
              </a:spcBef>
              <a:spcAft>
                <a:spcPts val="0"/>
              </a:spcAft>
              <a:buNone/>
            </a:pPr>
            <a:r>
              <a:rPr b="1" i="0" lang="en-US" sz="3000" u="none" cap="none" strike="noStrike">
                <a:solidFill>
                  <a:srgbClr val="000000"/>
                </a:solidFill>
                <a:latin typeface="Nunito"/>
                <a:ea typeface="Nunito"/>
                <a:cs typeface="Nunito"/>
                <a:sym typeface="Nunito"/>
              </a:rPr>
              <a:t>Mô hình triển khai</a:t>
            </a:r>
            <a:endParaRPr/>
          </a:p>
        </p:txBody>
      </p:sp>
      <p:sp>
        <p:nvSpPr>
          <p:cNvPr id="119" name="Google Shape;119;p2"/>
          <p:cNvSpPr txBox="1"/>
          <p:nvPr/>
        </p:nvSpPr>
        <p:spPr>
          <a:xfrm>
            <a:off x="5080368" y="8684696"/>
            <a:ext cx="1017643" cy="657226"/>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1" i="0" lang="en-US" sz="5000" u="none" cap="none" strike="noStrike">
                <a:solidFill>
                  <a:srgbClr val="000000"/>
                </a:solidFill>
                <a:latin typeface="Nunito"/>
                <a:ea typeface="Nunito"/>
                <a:cs typeface="Nunito"/>
                <a:sym typeface="Nunito"/>
              </a:rPr>
              <a:t>04.</a:t>
            </a:r>
            <a:endParaRPr/>
          </a:p>
        </p:txBody>
      </p:sp>
      <p:sp>
        <p:nvSpPr>
          <p:cNvPr id="120" name="Google Shape;120;p2"/>
          <p:cNvSpPr txBox="1"/>
          <p:nvPr/>
        </p:nvSpPr>
        <p:spPr>
          <a:xfrm>
            <a:off x="6452808" y="8694221"/>
            <a:ext cx="6315493" cy="495300"/>
          </a:xfrm>
          <a:prstGeom prst="rect">
            <a:avLst/>
          </a:prstGeom>
          <a:noFill/>
          <a:ln>
            <a:noFill/>
          </a:ln>
        </p:spPr>
        <p:txBody>
          <a:bodyPr anchorCtr="0" anchor="t" bIns="0" lIns="0" spcFirstLastPara="1" rIns="0" wrap="square" tIns="0">
            <a:spAutoFit/>
          </a:bodyPr>
          <a:lstStyle/>
          <a:p>
            <a:pPr indent="0" lvl="0" marL="0" marR="0" rtl="0" algn="just">
              <a:lnSpc>
                <a:spcPct val="135000"/>
              </a:lnSpc>
              <a:spcBef>
                <a:spcPts val="0"/>
              </a:spcBef>
              <a:spcAft>
                <a:spcPts val="0"/>
              </a:spcAft>
              <a:buNone/>
            </a:pPr>
            <a:r>
              <a:rPr b="1" i="0" lang="en-US" sz="3000" u="none" cap="none" strike="noStrike">
                <a:solidFill>
                  <a:srgbClr val="000000"/>
                </a:solidFill>
                <a:latin typeface="Nunito"/>
                <a:ea typeface="Nunito"/>
                <a:cs typeface="Nunito"/>
                <a:sym typeface="Nunito"/>
              </a:rPr>
              <a:t>Kịch bản demo</a:t>
            </a:r>
            <a:endParaRPr/>
          </a:p>
        </p:txBody>
      </p:sp>
      <p:sp>
        <p:nvSpPr>
          <p:cNvPr id="121" name="Google Shape;121;p2"/>
          <p:cNvSpPr/>
          <p:nvPr/>
        </p:nvSpPr>
        <p:spPr>
          <a:xfrm>
            <a:off x="14180681" y="6332072"/>
            <a:ext cx="4107319" cy="4114800"/>
          </a:xfrm>
          <a:custGeom>
            <a:rect b="b" l="l" r="r" t="t"/>
            <a:pathLst>
              <a:path extrusionOk="0" h="4114800" w="4107319">
                <a:moveTo>
                  <a:pt x="0" y="0"/>
                </a:moveTo>
                <a:lnTo>
                  <a:pt x="4107319" y="0"/>
                </a:lnTo>
                <a:lnTo>
                  <a:pt x="4107319" y="4114800"/>
                </a:lnTo>
                <a:lnTo>
                  <a:pt x="0" y="4114800"/>
                </a:lnTo>
                <a:lnTo>
                  <a:pt x="0" y="0"/>
                </a:lnTo>
                <a:close/>
              </a:path>
            </a:pathLst>
          </a:custGeom>
          <a:blipFill rotWithShape="1">
            <a:blip r:embed="rId4">
              <a:alphaModFix/>
            </a:blip>
            <a:stretch>
              <a:fillRect b="0" l="0" r="0" t="0"/>
            </a:stretch>
          </a:blipFill>
          <a:ln>
            <a:noFill/>
          </a:ln>
        </p:spPr>
      </p:sp>
      <p:sp>
        <p:nvSpPr>
          <p:cNvPr id="122" name="Google Shape;122;p2"/>
          <p:cNvSpPr/>
          <p:nvPr/>
        </p:nvSpPr>
        <p:spPr>
          <a:xfrm rot="10800000">
            <a:off x="-184126" y="7481"/>
            <a:ext cx="4107319" cy="4114800"/>
          </a:xfrm>
          <a:custGeom>
            <a:rect b="b" l="l" r="r" t="t"/>
            <a:pathLst>
              <a:path extrusionOk="0" h="4114800" w="4107319">
                <a:moveTo>
                  <a:pt x="0" y="0"/>
                </a:moveTo>
                <a:lnTo>
                  <a:pt x="4107318" y="0"/>
                </a:lnTo>
                <a:lnTo>
                  <a:pt x="4107318" y="4114800"/>
                </a:lnTo>
                <a:lnTo>
                  <a:pt x="0" y="4114800"/>
                </a:lnTo>
                <a:lnTo>
                  <a:pt x="0" y="0"/>
                </a:lnTo>
                <a:close/>
              </a:path>
            </a:pathLst>
          </a:custGeom>
          <a:blipFill rotWithShape="1">
            <a:blip r:embed="rId4">
              <a:alphaModFix/>
            </a:blip>
            <a:stretch>
              <a:fillRect b="0" l="0" r="0" t="0"/>
            </a:stretch>
          </a:blipFill>
          <a:ln>
            <a:noFill/>
          </a:ln>
        </p:spPr>
      </p:sp>
      <p:sp>
        <p:nvSpPr>
          <p:cNvPr id="123" name="Google Shape;123;p2"/>
          <p:cNvSpPr/>
          <p:nvPr/>
        </p:nvSpPr>
        <p:spPr>
          <a:xfrm rot="-5400000">
            <a:off x="14176941" y="3741"/>
            <a:ext cx="4107319" cy="4114800"/>
          </a:xfrm>
          <a:custGeom>
            <a:rect b="b" l="l" r="r" t="t"/>
            <a:pathLst>
              <a:path extrusionOk="0" h="4114800" w="4107319">
                <a:moveTo>
                  <a:pt x="0" y="0"/>
                </a:moveTo>
                <a:lnTo>
                  <a:pt x="4107318" y="0"/>
                </a:lnTo>
                <a:lnTo>
                  <a:pt x="4107318" y="4114800"/>
                </a:lnTo>
                <a:lnTo>
                  <a:pt x="0" y="4114800"/>
                </a:lnTo>
                <a:lnTo>
                  <a:pt x="0" y="0"/>
                </a:lnTo>
                <a:close/>
              </a:path>
            </a:pathLst>
          </a:custGeom>
          <a:blipFill rotWithShape="1">
            <a:blip r:embed="rId4">
              <a:alphaModFix/>
            </a:blip>
            <a:stretch>
              <a:fillRect b="0" l="0" r="0" t="0"/>
            </a:stretch>
          </a:blipFill>
          <a:ln>
            <a:noFill/>
          </a:ln>
        </p:spPr>
      </p:sp>
      <p:sp>
        <p:nvSpPr>
          <p:cNvPr id="124" name="Google Shape;124;p2"/>
          <p:cNvSpPr txBox="1"/>
          <p:nvPr/>
        </p:nvSpPr>
        <p:spPr>
          <a:xfrm>
            <a:off x="17559449" y="9459175"/>
            <a:ext cx="241432"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30" name="Google Shape;130;p3"/>
          <p:cNvSpPr txBox="1"/>
          <p:nvPr/>
        </p:nvSpPr>
        <p:spPr>
          <a:xfrm>
            <a:off x="1028700" y="2620283"/>
            <a:ext cx="12401965" cy="5981700"/>
          </a:xfrm>
          <a:prstGeom prst="rect">
            <a:avLst/>
          </a:prstGeom>
          <a:noFill/>
          <a:ln>
            <a:noFill/>
          </a:ln>
        </p:spPr>
        <p:txBody>
          <a:bodyPr anchorCtr="0" anchor="t" bIns="0" lIns="0" spcFirstLastPara="1" rIns="0" wrap="square" tIns="0">
            <a:spAutoFit/>
          </a:bodyPr>
          <a:lstStyle/>
          <a:p>
            <a:pPr indent="0" lvl="0" marL="0" marR="0" rtl="0" algn="just">
              <a:lnSpc>
                <a:spcPct val="135000"/>
              </a:lnSpc>
              <a:spcBef>
                <a:spcPts val="0"/>
              </a:spcBef>
              <a:spcAft>
                <a:spcPts val="0"/>
              </a:spcAft>
              <a:buNone/>
            </a:pPr>
            <a:r>
              <a:rPr b="0" i="0" lang="en-US" sz="3500" u="none" cap="none" strike="noStrike">
                <a:solidFill>
                  <a:srgbClr val="000000"/>
                </a:solidFill>
                <a:latin typeface="Nunito"/>
                <a:ea typeface="Nunito"/>
                <a:cs typeface="Nunito"/>
                <a:sym typeface="Nunito"/>
              </a:rPr>
              <a:t>Zeek (Bro): là một công cụ giám sát an ninh mạng mã nguồn mở và miễn phí cho Linux với chức năng:</a:t>
            </a:r>
            <a:endParaRPr/>
          </a:p>
          <a:p>
            <a:pPr indent="-377825" lvl="1" marL="755651" marR="0" rtl="0" algn="just">
              <a:lnSpc>
                <a:spcPct val="135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a:ea typeface="Nunito"/>
                <a:cs typeface="Nunito"/>
                <a:sym typeface="Nunito"/>
              </a:rPr>
              <a:t>Giám sát và ghi lại các kết nối mạng </a:t>
            </a:r>
            <a:endParaRPr/>
          </a:p>
          <a:p>
            <a:pPr indent="-377825" lvl="1" marL="755651" marR="0" rtl="0" algn="just">
              <a:lnSpc>
                <a:spcPct val="135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a:ea typeface="Nunito"/>
                <a:cs typeface="Nunito"/>
                <a:sym typeface="Nunito"/>
              </a:rPr>
              <a:t>Phát hiện các mối đe dọa an ninh mạng</a:t>
            </a:r>
            <a:endParaRPr/>
          </a:p>
          <a:p>
            <a:pPr indent="-377825" lvl="1" marL="755651" marR="0" rtl="0" algn="just">
              <a:lnSpc>
                <a:spcPct val="135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a:ea typeface="Nunito"/>
                <a:cs typeface="Nunito"/>
                <a:sym typeface="Nunito"/>
              </a:rPr>
              <a:t>Phân tích lưu lượng mạng để thu thập thông tin về hoạt động của mạng và hiệu suất của hệ thống</a:t>
            </a:r>
            <a:endParaRPr/>
          </a:p>
          <a:p>
            <a:pPr indent="-377825" lvl="1" marL="755651" marR="0" rtl="0" algn="just">
              <a:lnSpc>
                <a:spcPct val="135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a:ea typeface="Nunito"/>
                <a:cs typeface="Nunito"/>
                <a:sym typeface="Nunito"/>
              </a:rPr>
              <a:t>Zeek’s scripting language tạo điều kiện cho nhiều cách tiếp cận rất khác nhau để tìm ra hoạt động độc hại ví dụ như anomaly detection, and behavioral analysis.</a:t>
            </a:r>
            <a:endParaRPr/>
          </a:p>
        </p:txBody>
      </p:sp>
      <p:sp>
        <p:nvSpPr>
          <p:cNvPr id="131" name="Google Shape;131;p3"/>
          <p:cNvSpPr/>
          <p:nvPr/>
        </p:nvSpPr>
        <p:spPr>
          <a:xfrm>
            <a:off x="17164015" y="8627527"/>
            <a:ext cx="4602314" cy="3618569"/>
          </a:xfrm>
          <a:custGeom>
            <a:rect b="b" l="l" r="r" t="t"/>
            <a:pathLst>
              <a:path extrusionOk="0" h="3618569" w="4602314">
                <a:moveTo>
                  <a:pt x="0" y="0"/>
                </a:moveTo>
                <a:lnTo>
                  <a:pt x="4602314" y="0"/>
                </a:lnTo>
                <a:lnTo>
                  <a:pt x="4602314" y="3618569"/>
                </a:lnTo>
                <a:lnTo>
                  <a:pt x="0" y="3618569"/>
                </a:lnTo>
                <a:lnTo>
                  <a:pt x="0" y="0"/>
                </a:lnTo>
                <a:close/>
              </a:path>
            </a:pathLst>
          </a:custGeom>
          <a:blipFill rotWithShape="1">
            <a:blip r:embed="rId4">
              <a:alphaModFix/>
            </a:blip>
            <a:stretch>
              <a:fillRect b="0" l="0" r="0" t="0"/>
            </a:stretch>
          </a:blipFill>
          <a:ln>
            <a:noFill/>
          </a:ln>
        </p:spPr>
      </p:sp>
      <p:sp>
        <p:nvSpPr>
          <p:cNvPr id="132" name="Google Shape;132;p3"/>
          <p:cNvSpPr/>
          <p:nvPr/>
        </p:nvSpPr>
        <p:spPr>
          <a:xfrm>
            <a:off x="-961295" y="-1534296"/>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5">
              <a:alphaModFix/>
            </a:blip>
            <a:stretch>
              <a:fillRect b="0" l="0" r="0" t="0"/>
            </a:stretch>
          </a:blipFill>
          <a:ln>
            <a:noFill/>
          </a:ln>
        </p:spPr>
      </p:sp>
      <p:sp>
        <p:nvSpPr>
          <p:cNvPr id="133" name="Google Shape;133;p3"/>
          <p:cNvSpPr/>
          <p:nvPr/>
        </p:nvSpPr>
        <p:spPr>
          <a:xfrm>
            <a:off x="11516019" y="9557297"/>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6">
              <a:alphaModFix/>
            </a:blip>
            <a:stretch>
              <a:fillRect b="0" l="0" r="0" t="0"/>
            </a:stretch>
          </a:blipFill>
          <a:ln>
            <a:noFill/>
          </a:ln>
        </p:spPr>
      </p:sp>
      <p:sp>
        <p:nvSpPr>
          <p:cNvPr id="134" name="Google Shape;134;p3"/>
          <p:cNvSpPr/>
          <p:nvPr/>
        </p:nvSpPr>
        <p:spPr>
          <a:xfrm>
            <a:off x="10746731" y="-2265130"/>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7">
              <a:alphaModFix/>
            </a:blip>
            <a:stretch>
              <a:fillRect b="0" l="0" r="0" t="0"/>
            </a:stretch>
          </a:blipFill>
          <a:ln>
            <a:noFill/>
          </a:ln>
        </p:spPr>
      </p:sp>
      <p:sp>
        <p:nvSpPr>
          <p:cNvPr id="135" name="Google Shape;135;p3"/>
          <p:cNvSpPr/>
          <p:nvPr/>
        </p:nvSpPr>
        <p:spPr>
          <a:xfrm rot="-5282649">
            <a:off x="16004285" y="26537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8">
              <a:alphaModFix/>
            </a:blip>
            <a:stretch>
              <a:fillRect b="0" l="0" r="0" t="0"/>
            </a:stretch>
          </a:blipFill>
          <a:ln>
            <a:noFill/>
          </a:ln>
        </p:spPr>
      </p:sp>
      <p:sp>
        <p:nvSpPr>
          <p:cNvPr id="136" name="Google Shape;136;p3"/>
          <p:cNvSpPr/>
          <p:nvPr/>
        </p:nvSpPr>
        <p:spPr>
          <a:xfrm>
            <a:off x="14018220" y="3443050"/>
            <a:ext cx="3148137" cy="3899719"/>
          </a:xfrm>
          <a:custGeom>
            <a:rect b="b" l="l" r="r" t="t"/>
            <a:pathLst>
              <a:path extrusionOk="0" h="3899719" w="3148137">
                <a:moveTo>
                  <a:pt x="0" y="0"/>
                </a:moveTo>
                <a:lnTo>
                  <a:pt x="3148137" y="0"/>
                </a:lnTo>
                <a:lnTo>
                  <a:pt x="3148137" y="3899719"/>
                </a:lnTo>
                <a:lnTo>
                  <a:pt x="0" y="3899719"/>
                </a:lnTo>
                <a:lnTo>
                  <a:pt x="0" y="0"/>
                </a:lnTo>
                <a:close/>
              </a:path>
            </a:pathLst>
          </a:custGeom>
          <a:blipFill rotWithShape="1">
            <a:blip r:embed="rId9">
              <a:alphaModFix/>
            </a:blip>
            <a:stretch>
              <a:fillRect b="0" l="0" r="0" t="0"/>
            </a:stretch>
          </a:blipFill>
          <a:ln>
            <a:noFill/>
          </a:ln>
        </p:spPr>
      </p:sp>
      <p:sp>
        <p:nvSpPr>
          <p:cNvPr id="137" name="Google Shape;137;p3"/>
          <p:cNvSpPr txBox="1"/>
          <p:nvPr/>
        </p:nvSpPr>
        <p:spPr>
          <a:xfrm>
            <a:off x="686618" y="535305"/>
            <a:ext cx="7848753" cy="1177290"/>
          </a:xfrm>
          <a:prstGeom prst="rect">
            <a:avLst/>
          </a:prstGeom>
          <a:noFill/>
          <a:ln>
            <a:noFill/>
          </a:ln>
        </p:spPr>
        <p:txBody>
          <a:bodyPr anchorCtr="0" anchor="t" bIns="0" lIns="0" spcFirstLastPara="1" rIns="0" wrap="square" tIns="0">
            <a:spAutoFit/>
          </a:bodyPr>
          <a:lstStyle/>
          <a:p>
            <a:pPr indent="0" lvl="0" marL="0" marR="0" rtl="0" algn="l">
              <a:lnSpc>
                <a:spcPct val="97000"/>
              </a:lnSpc>
              <a:spcBef>
                <a:spcPts val="0"/>
              </a:spcBef>
              <a:spcAft>
                <a:spcPts val="0"/>
              </a:spcAft>
              <a:buNone/>
            </a:pPr>
            <a:r>
              <a:rPr b="1" i="0" lang="en-US" sz="9000" u="none" cap="none" strike="noStrike">
                <a:solidFill>
                  <a:srgbClr val="000000"/>
                </a:solidFill>
                <a:latin typeface="Nunito"/>
                <a:ea typeface="Nunito"/>
                <a:cs typeface="Nunito"/>
                <a:sym typeface="Nunito"/>
              </a:rPr>
              <a:t>Tổng quan</a:t>
            </a:r>
            <a:endParaRPr/>
          </a:p>
        </p:txBody>
      </p:sp>
      <p:sp>
        <p:nvSpPr>
          <p:cNvPr id="138" name="Google Shape;138;p3"/>
          <p:cNvSpPr txBox="1"/>
          <p:nvPr/>
        </p:nvSpPr>
        <p:spPr>
          <a:xfrm>
            <a:off x="17559449" y="9459175"/>
            <a:ext cx="241432"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cxnSp>
        <p:nvCxnSpPr>
          <p:cNvPr id="144" name="Google Shape;144;p4"/>
          <p:cNvCxnSpPr/>
          <p:nvPr/>
        </p:nvCxnSpPr>
        <p:spPr>
          <a:xfrm>
            <a:off x="-886757" y="5074942"/>
            <a:ext cx="20061513" cy="0"/>
          </a:xfrm>
          <a:prstGeom prst="straightConnector1">
            <a:avLst/>
          </a:prstGeom>
          <a:noFill/>
          <a:ln cap="flat" cmpd="sng" w="28575">
            <a:solidFill>
              <a:srgbClr val="000000"/>
            </a:solidFill>
            <a:prstDash val="solid"/>
            <a:round/>
            <a:headEnd len="sm" w="sm" type="none"/>
            <a:tailEnd len="sm" w="sm" type="none"/>
          </a:ln>
        </p:spPr>
      </p:cxnSp>
      <p:grpSp>
        <p:nvGrpSpPr>
          <p:cNvPr id="145" name="Google Shape;145;p4"/>
          <p:cNvGrpSpPr/>
          <p:nvPr/>
        </p:nvGrpSpPr>
        <p:grpSpPr>
          <a:xfrm>
            <a:off x="5519302" y="4812911"/>
            <a:ext cx="502056" cy="502056"/>
            <a:chOff x="0" y="0"/>
            <a:chExt cx="812800" cy="812800"/>
          </a:xfrm>
        </p:grpSpPr>
        <p:sp>
          <p:nvSpPr>
            <p:cNvPr id="146" name="Google Shape;146;p4"/>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a:noFill/>
            </a:ln>
          </p:spPr>
        </p:sp>
        <p:sp>
          <p:nvSpPr>
            <p:cNvPr id="147" name="Google Shape;147;p4"/>
            <p:cNvSpPr txBox="1"/>
            <p:nvPr/>
          </p:nvSpPr>
          <p:spPr>
            <a:xfrm>
              <a:off x="190500" y="228600"/>
              <a:ext cx="431800" cy="393700"/>
            </a:xfrm>
            <a:prstGeom prst="rect">
              <a:avLst/>
            </a:prstGeom>
            <a:noFill/>
            <a:ln>
              <a:noFill/>
            </a:ln>
          </p:spPr>
          <p:txBody>
            <a:bodyPr anchorCtr="0" anchor="ctr" bIns="50800" lIns="50800" spcFirstLastPara="1" rIns="50800" wrap="square" tIns="50800">
              <a:noAutofit/>
            </a:bodyPr>
            <a:lstStyle/>
            <a:p>
              <a:pPr indent="0" lvl="0" marL="0" marR="0" rtl="0" algn="ctr">
                <a:lnSpc>
                  <a:spcPct val="125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8" name="Google Shape;148;p4"/>
          <p:cNvGrpSpPr/>
          <p:nvPr/>
        </p:nvGrpSpPr>
        <p:grpSpPr>
          <a:xfrm>
            <a:off x="1438078" y="4823914"/>
            <a:ext cx="502056" cy="502056"/>
            <a:chOff x="0" y="0"/>
            <a:chExt cx="812800" cy="812800"/>
          </a:xfrm>
        </p:grpSpPr>
        <p:sp>
          <p:nvSpPr>
            <p:cNvPr id="149" name="Google Shape;149;p4"/>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a:noFill/>
            </a:ln>
          </p:spPr>
        </p:sp>
        <p:sp>
          <p:nvSpPr>
            <p:cNvPr id="150" name="Google Shape;150;p4"/>
            <p:cNvSpPr txBox="1"/>
            <p:nvPr/>
          </p:nvSpPr>
          <p:spPr>
            <a:xfrm>
              <a:off x="190500" y="228600"/>
              <a:ext cx="431800" cy="393700"/>
            </a:xfrm>
            <a:prstGeom prst="rect">
              <a:avLst/>
            </a:prstGeom>
            <a:noFill/>
            <a:ln>
              <a:noFill/>
            </a:ln>
          </p:spPr>
          <p:txBody>
            <a:bodyPr anchorCtr="0" anchor="ctr" bIns="50800" lIns="50800" spcFirstLastPara="1" rIns="50800" wrap="square" tIns="50800">
              <a:noAutofit/>
            </a:bodyPr>
            <a:lstStyle/>
            <a:p>
              <a:pPr indent="0" lvl="0" marL="0" marR="0" rtl="0" algn="ctr">
                <a:lnSpc>
                  <a:spcPct val="125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1" name="Google Shape;151;p4"/>
          <p:cNvGrpSpPr/>
          <p:nvPr/>
        </p:nvGrpSpPr>
        <p:grpSpPr>
          <a:xfrm>
            <a:off x="8892972" y="4812911"/>
            <a:ext cx="502056" cy="502056"/>
            <a:chOff x="0" y="0"/>
            <a:chExt cx="812800" cy="812800"/>
          </a:xfrm>
        </p:grpSpPr>
        <p:sp>
          <p:nvSpPr>
            <p:cNvPr id="152" name="Google Shape;152;p4"/>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a:noFill/>
            </a:ln>
          </p:spPr>
        </p:sp>
        <p:sp>
          <p:nvSpPr>
            <p:cNvPr id="153" name="Google Shape;153;p4"/>
            <p:cNvSpPr txBox="1"/>
            <p:nvPr/>
          </p:nvSpPr>
          <p:spPr>
            <a:xfrm>
              <a:off x="190500" y="228600"/>
              <a:ext cx="431800" cy="393700"/>
            </a:xfrm>
            <a:prstGeom prst="rect">
              <a:avLst/>
            </a:prstGeom>
            <a:noFill/>
            <a:ln>
              <a:noFill/>
            </a:ln>
          </p:spPr>
          <p:txBody>
            <a:bodyPr anchorCtr="0" anchor="ctr" bIns="50800" lIns="50800" spcFirstLastPara="1" rIns="50800" wrap="square" tIns="50800">
              <a:noAutofit/>
            </a:bodyPr>
            <a:lstStyle/>
            <a:p>
              <a:pPr indent="0" lvl="0" marL="0" marR="0" rtl="0" algn="ctr">
                <a:lnSpc>
                  <a:spcPct val="125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4" name="Google Shape;154;p4"/>
          <p:cNvGrpSpPr/>
          <p:nvPr/>
        </p:nvGrpSpPr>
        <p:grpSpPr>
          <a:xfrm>
            <a:off x="13304470" y="4827804"/>
            <a:ext cx="502056" cy="502056"/>
            <a:chOff x="0" y="0"/>
            <a:chExt cx="812800" cy="812800"/>
          </a:xfrm>
        </p:grpSpPr>
        <p:sp>
          <p:nvSpPr>
            <p:cNvPr id="155" name="Google Shape;155;p4"/>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a:noFill/>
            </a:ln>
          </p:spPr>
        </p:sp>
        <p:sp>
          <p:nvSpPr>
            <p:cNvPr id="156" name="Google Shape;156;p4"/>
            <p:cNvSpPr txBox="1"/>
            <p:nvPr/>
          </p:nvSpPr>
          <p:spPr>
            <a:xfrm>
              <a:off x="190500" y="228600"/>
              <a:ext cx="431800" cy="393700"/>
            </a:xfrm>
            <a:prstGeom prst="rect">
              <a:avLst/>
            </a:prstGeom>
            <a:noFill/>
            <a:ln>
              <a:noFill/>
            </a:ln>
          </p:spPr>
          <p:txBody>
            <a:bodyPr anchorCtr="0" anchor="ctr" bIns="50800" lIns="50800" spcFirstLastPara="1" rIns="50800" wrap="square" tIns="50800">
              <a:noAutofit/>
            </a:bodyPr>
            <a:lstStyle/>
            <a:p>
              <a:pPr indent="0" lvl="0" marL="0" marR="0" rtl="0" algn="ctr">
                <a:lnSpc>
                  <a:spcPct val="125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4"/>
          <p:cNvSpPr txBox="1"/>
          <p:nvPr/>
        </p:nvSpPr>
        <p:spPr>
          <a:xfrm>
            <a:off x="4732501" y="2459889"/>
            <a:ext cx="8822997" cy="1177290"/>
          </a:xfrm>
          <a:prstGeom prst="rect">
            <a:avLst/>
          </a:prstGeom>
          <a:noFill/>
          <a:ln>
            <a:noFill/>
          </a:ln>
        </p:spPr>
        <p:txBody>
          <a:bodyPr anchorCtr="0" anchor="t" bIns="0" lIns="0" spcFirstLastPara="1" rIns="0" wrap="square" tIns="0">
            <a:spAutoFit/>
          </a:bodyPr>
          <a:lstStyle/>
          <a:p>
            <a:pPr indent="0" lvl="1" marL="0" marR="0" rtl="0" algn="ctr">
              <a:lnSpc>
                <a:spcPct val="97000"/>
              </a:lnSpc>
              <a:spcBef>
                <a:spcPts val="0"/>
              </a:spcBef>
              <a:spcAft>
                <a:spcPts val="0"/>
              </a:spcAft>
              <a:buNone/>
            </a:pPr>
            <a:r>
              <a:rPr b="1" i="0" lang="en-US" sz="9000" u="none" cap="none" strike="noStrike">
                <a:solidFill>
                  <a:srgbClr val="000000"/>
                </a:solidFill>
                <a:latin typeface="Nunito"/>
                <a:ea typeface="Nunito"/>
                <a:cs typeface="Nunito"/>
                <a:sym typeface="Nunito"/>
              </a:rPr>
              <a:t>Tính năng chính</a:t>
            </a:r>
            <a:endParaRPr/>
          </a:p>
        </p:txBody>
      </p:sp>
      <p:sp>
        <p:nvSpPr>
          <p:cNvPr id="158" name="Google Shape;158;p4"/>
          <p:cNvSpPr txBox="1"/>
          <p:nvPr/>
        </p:nvSpPr>
        <p:spPr>
          <a:xfrm>
            <a:off x="1438078" y="5616041"/>
            <a:ext cx="2197323" cy="679451"/>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US" sz="5000" u="none" cap="none" strike="noStrike">
                <a:solidFill>
                  <a:srgbClr val="000000"/>
                </a:solidFill>
                <a:latin typeface="Nunito"/>
                <a:ea typeface="Nunito"/>
                <a:cs typeface="Nunito"/>
                <a:sym typeface="Nunito"/>
              </a:rPr>
              <a:t>01</a:t>
            </a:r>
            <a:endParaRPr/>
          </a:p>
        </p:txBody>
      </p:sp>
      <p:sp>
        <p:nvSpPr>
          <p:cNvPr id="159" name="Google Shape;159;p4"/>
          <p:cNvSpPr txBox="1"/>
          <p:nvPr/>
        </p:nvSpPr>
        <p:spPr>
          <a:xfrm>
            <a:off x="5519302" y="5616041"/>
            <a:ext cx="2197323" cy="679451"/>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US" sz="5000" u="none" cap="none" strike="noStrike">
                <a:solidFill>
                  <a:srgbClr val="000000"/>
                </a:solidFill>
                <a:latin typeface="Nunito"/>
                <a:ea typeface="Nunito"/>
                <a:cs typeface="Nunito"/>
                <a:sym typeface="Nunito"/>
              </a:rPr>
              <a:t>02</a:t>
            </a:r>
            <a:endParaRPr/>
          </a:p>
        </p:txBody>
      </p:sp>
      <p:sp>
        <p:nvSpPr>
          <p:cNvPr id="160" name="Google Shape;160;p4"/>
          <p:cNvSpPr txBox="1"/>
          <p:nvPr/>
        </p:nvSpPr>
        <p:spPr>
          <a:xfrm>
            <a:off x="1440266" y="6424025"/>
            <a:ext cx="3292235" cy="1304544"/>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US" sz="2300" u="none" cap="none" strike="noStrike">
                <a:solidFill>
                  <a:srgbClr val="000000"/>
                </a:solidFill>
                <a:latin typeface="Nunito"/>
                <a:ea typeface="Nunito"/>
                <a:cs typeface="Nunito"/>
                <a:sym typeface="Nunito"/>
              </a:rPr>
              <a:t>Thu thập thông tin trên mạng từ các hoạt động quan sát được</a:t>
            </a:r>
            <a:endParaRPr/>
          </a:p>
        </p:txBody>
      </p:sp>
      <p:sp>
        <p:nvSpPr>
          <p:cNvPr id="161" name="Google Shape;161;p4"/>
          <p:cNvSpPr txBox="1"/>
          <p:nvPr/>
        </p:nvSpPr>
        <p:spPr>
          <a:xfrm>
            <a:off x="13362181" y="6457416"/>
            <a:ext cx="4438200" cy="1304544"/>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US" sz="2300" u="none" cap="none" strike="noStrike">
                <a:solidFill>
                  <a:srgbClr val="000000"/>
                </a:solidFill>
                <a:latin typeface="Nunito"/>
                <a:ea typeface="Nunito"/>
                <a:cs typeface="Nunito"/>
                <a:sym typeface="Nunito"/>
              </a:rPr>
              <a:t>Phát hiện tấn công mạng dựa trên hai kĩ thuật là: Signature based và  Anomaly based detection</a:t>
            </a:r>
            <a:endParaRPr/>
          </a:p>
        </p:txBody>
      </p:sp>
      <p:sp>
        <p:nvSpPr>
          <p:cNvPr id="162" name="Google Shape;162;p4"/>
          <p:cNvSpPr txBox="1"/>
          <p:nvPr/>
        </p:nvSpPr>
        <p:spPr>
          <a:xfrm>
            <a:off x="9129562" y="5617904"/>
            <a:ext cx="2197323" cy="679451"/>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US" sz="5000" u="none" cap="none" strike="noStrike">
                <a:solidFill>
                  <a:srgbClr val="000000"/>
                </a:solidFill>
                <a:latin typeface="Nunito"/>
                <a:ea typeface="Nunito"/>
                <a:cs typeface="Nunito"/>
                <a:sym typeface="Nunito"/>
              </a:rPr>
              <a:t>03</a:t>
            </a:r>
            <a:endParaRPr/>
          </a:p>
        </p:txBody>
      </p:sp>
      <p:sp>
        <p:nvSpPr>
          <p:cNvPr id="163" name="Google Shape;163;p4"/>
          <p:cNvSpPr txBox="1"/>
          <p:nvPr/>
        </p:nvSpPr>
        <p:spPr>
          <a:xfrm>
            <a:off x="9129562" y="6457416"/>
            <a:ext cx="3270595" cy="856869"/>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US" sz="2300" u="none" cap="none" strike="noStrike">
                <a:solidFill>
                  <a:srgbClr val="000000"/>
                </a:solidFill>
                <a:latin typeface="Nunito"/>
                <a:ea typeface="Nunito"/>
                <a:cs typeface="Nunito"/>
                <a:sym typeface="Nunito"/>
              </a:rPr>
              <a:t>Ghi log dữ liệu từ các sự kiện phát hiện được</a:t>
            </a:r>
            <a:endParaRPr/>
          </a:p>
        </p:txBody>
      </p:sp>
      <p:sp>
        <p:nvSpPr>
          <p:cNvPr id="164" name="Google Shape;164;p4"/>
          <p:cNvSpPr txBox="1"/>
          <p:nvPr/>
        </p:nvSpPr>
        <p:spPr>
          <a:xfrm>
            <a:off x="13304470" y="5616041"/>
            <a:ext cx="2197323" cy="679451"/>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1" i="0" lang="en-US" sz="5000" u="none" cap="none" strike="noStrike">
                <a:solidFill>
                  <a:srgbClr val="000000"/>
                </a:solidFill>
                <a:latin typeface="Nunito"/>
                <a:ea typeface="Nunito"/>
                <a:cs typeface="Nunito"/>
                <a:sym typeface="Nunito"/>
              </a:rPr>
              <a:t>04</a:t>
            </a:r>
            <a:endParaRPr/>
          </a:p>
        </p:txBody>
      </p:sp>
      <p:sp>
        <p:nvSpPr>
          <p:cNvPr id="165" name="Google Shape;165;p4"/>
          <p:cNvSpPr txBox="1"/>
          <p:nvPr/>
        </p:nvSpPr>
        <p:spPr>
          <a:xfrm>
            <a:off x="5519302" y="6424025"/>
            <a:ext cx="2646492" cy="2199894"/>
          </a:xfrm>
          <a:prstGeom prst="rect">
            <a:avLst/>
          </a:prstGeom>
          <a:noFill/>
          <a:ln>
            <a:noFill/>
          </a:ln>
        </p:spPr>
        <p:txBody>
          <a:bodyPr anchorCtr="0" anchor="t" bIns="0" lIns="0" spcFirstLastPara="1" rIns="0" wrap="square" tIns="0">
            <a:spAutoFit/>
          </a:bodyPr>
          <a:lstStyle/>
          <a:p>
            <a:pPr indent="0" lvl="0" marL="0" marR="0" rtl="0" algn="l">
              <a:lnSpc>
                <a:spcPct val="156000"/>
              </a:lnSpc>
              <a:spcBef>
                <a:spcPts val="0"/>
              </a:spcBef>
              <a:spcAft>
                <a:spcPts val="0"/>
              </a:spcAft>
              <a:buNone/>
            </a:pPr>
            <a:r>
              <a:rPr b="0" i="0" lang="en-US" sz="2300" u="none" cap="none" strike="noStrike">
                <a:solidFill>
                  <a:srgbClr val="000000"/>
                </a:solidFill>
                <a:latin typeface="Nunito"/>
                <a:ea typeface="Nunito"/>
                <a:cs typeface="Nunito"/>
                <a:sym typeface="Nunito"/>
              </a:rPr>
              <a:t>Có khả năng phát hiện các hoạt động bất thường và Cảnh báo khi có sự kiện bất thường</a:t>
            </a:r>
            <a:endParaRPr/>
          </a:p>
        </p:txBody>
      </p:sp>
      <p:sp>
        <p:nvSpPr>
          <p:cNvPr id="166" name="Google Shape;166;p4"/>
          <p:cNvSpPr/>
          <p:nvPr/>
        </p:nvSpPr>
        <p:spPr>
          <a:xfrm>
            <a:off x="-1573240" y="8893298"/>
            <a:ext cx="4051334" cy="2765036"/>
          </a:xfrm>
          <a:custGeom>
            <a:rect b="b" l="l" r="r" t="t"/>
            <a:pathLst>
              <a:path extrusionOk="0" h="2765036" w="4051334">
                <a:moveTo>
                  <a:pt x="0" y="0"/>
                </a:moveTo>
                <a:lnTo>
                  <a:pt x="4051334" y="0"/>
                </a:lnTo>
                <a:lnTo>
                  <a:pt x="4051334" y="2765036"/>
                </a:lnTo>
                <a:lnTo>
                  <a:pt x="0" y="2765036"/>
                </a:lnTo>
                <a:lnTo>
                  <a:pt x="0" y="0"/>
                </a:lnTo>
                <a:close/>
              </a:path>
            </a:pathLst>
          </a:custGeom>
          <a:blipFill rotWithShape="1">
            <a:blip r:embed="rId4">
              <a:alphaModFix/>
            </a:blip>
            <a:stretch>
              <a:fillRect b="0" l="0" r="0" t="0"/>
            </a:stretch>
          </a:blipFill>
          <a:ln>
            <a:noFill/>
          </a:ln>
        </p:spPr>
      </p:sp>
      <p:sp>
        <p:nvSpPr>
          <p:cNvPr id="167" name="Google Shape;167;p4"/>
          <p:cNvSpPr/>
          <p:nvPr/>
        </p:nvSpPr>
        <p:spPr>
          <a:xfrm>
            <a:off x="15262955" y="8864586"/>
            <a:ext cx="4602314" cy="3618569"/>
          </a:xfrm>
          <a:custGeom>
            <a:rect b="b" l="l" r="r" t="t"/>
            <a:pathLst>
              <a:path extrusionOk="0" h="3618569" w="4602314">
                <a:moveTo>
                  <a:pt x="0" y="0"/>
                </a:moveTo>
                <a:lnTo>
                  <a:pt x="4602314" y="0"/>
                </a:lnTo>
                <a:lnTo>
                  <a:pt x="4602314" y="3618569"/>
                </a:lnTo>
                <a:lnTo>
                  <a:pt x="0" y="3618569"/>
                </a:lnTo>
                <a:lnTo>
                  <a:pt x="0" y="0"/>
                </a:lnTo>
                <a:close/>
              </a:path>
            </a:pathLst>
          </a:custGeom>
          <a:blipFill rotWithShape="1">
            <a:blip r:embed="rId5">
              <a:alphaModFix/>
            </a:blip>
            <a:stretch>
              <a:fillRect b="0" l="0" r="0" t="0"/>
            </a:stretch>
          </a:blipFill>
          <a:ln>
            <a:noFill/>
          </a:ln>
        </p:spPr>
      </p:sp>
      <p:sp>
        <p:nvSpPr>
          <p:cNvPr id="168" name="Google Shape;168;p4"/>
          <p:cNvSpPr/>
          <p:nvPr/>
        </p:nvSpPr>
        <p:spPr>
          <a:xfrm>
            <a:off x="-674156" y="-1322787"/>
            <a:ext cx="4224468" cy="2645573"/>
          </a:xfrm>
          <a:custGeom>
            <a:rect b="b" l="l" r="r" t="t"/>
            <a:pathLst>
              <a:path extrusionOk="0" h="2645573" w="4224468">
                <a:moveTo>
                  <a:pt x="0" y="0"/>
                </a:moveTo>
                <a:lnTo>
                  <a:pt x="4224468" y="0"/>
                </a:lnTo>
                <a:lnTo>
                  <a:pt x="4224468" y="2645574"/>
                </a:lnTo>
                <a:lnTo>
                  <a:pt x="0" y="2645574"/>
                </a:lnTo>
                <a:lnTo>
                  <a:pt x="0" y="0"/>
                </a:lnTo>
                <a:close/>
              </a:path>
            </a:pathLst>
          </a:custGeom>
          <a:blipFill rotWithShape="1">
            <a:blip r:embed="rId6">
              <a:alphaModFix/>
            </a:blip>
            <a:stretch>
              <a:fillRect b="0" l="0" r="0" t="0"/>
            </a:stretch>
          </a:blipFill>
          <a:ln>
            <a:noFill/>
          </a:ln>
        </p:spPr>
      </p:sp>
      <p:sp>
        <p:nvSpPr>
          <p:cNvPr id="169" name="Google Shape;169;p4"/>
          <p:cNvSpPr/>
          <p:nvPr/>
        </p:nvSpPr>
        <p:spPr>
          <a:xfrm>
            <a:off x="11101574" y="9560661"/>
            <a:ext cx="3169280" cy="2226419"/>
          </a:xfrm>
          <a:custGeom>
            <a:rect b="b" l="l" r="r" t="t"/>
            <a:pathLst>
              <a:path extrusionOk="0" h="2226419" w="3169280">
                <a:moveTo>
                  <a:pt x="0" y="0"/>
                </a:moveTo>
                <a:lnTo>
                  <a:pt x="3169280" y="0"/>
                </a:lnTo>
                <a:lnTo>
                  <a:pt x="3169280" y="2226419"/>
                </a:lnTo>
                <a:lnTo>
                  <a:pt x="0" y="2226419"/>
                </a:lnTo>
                <a:lnTo>
                  <a:pt x="0" y="0"/>
                </a:lnTo>
                <a:close/>
              </a:path>
            </a:pathLst>
          </a:custGeom>
          <a:blipFill rotWithShape="1">
            <a:blip r:embed="rId7">
              <a:alphaModFix/>
            </a:blip>
            <a:stretch>
              <a:fillRect b="0" l="0" r="0" t="0"/>
            </a:stretch>
          </a:blipFill>
          <a:ln>
            <a:noFill/>
          </a:ln>
        </p:spPr>
      </p:sp>
      <p:sp>
        <p:nvSpPr>
          <p:cNvPr id="170" name="Google Shape;170;p4"/>
          <p:cNvSpPr/>
          <p:nvPr/>
        </p:nvSpPr>
        <p:spPr>
          <a:xfrm>
            <a:off x="9653627" y="-3037933"/>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8">
              <a:alphaModFix/>
            </a:blip>
            <a:stretch>
              <a:fillRect b="0" l="0" r="0" t="0"/>
            </a:stretch>
          </a:blipFill>
          <a:ln>
            <a:noFill/>
          </a:ln>
        </p:spPr>
      </p:sp>
      <p:sp>
        <p:nvSpPr>
          <p:cNvPr id="171" name="Google Shape;171;p4"/>
          <p:cNvSpPr/>
          <p:nvPr/>
        </p:nvSpPr>
        <p:spPr>
          <a:xfrm rot="-5400000">
            <a:off x="4745771" y="-1877331"/>
            <a:ext cx="2892762" cy="2919301"/>
          </a:xfrm>
          <a:custGeom>
            <a:rect b="b" l="l" r="r" t="t"/>
            <a:pathLst>
              <a:path extrusionOk="0" h="2919301" w="2892762">
                <a:moveTo>
                  <a:pt x="0" y="0"/>
                </a:moveTo>
                <a:lnTo>
                  <a:pt x="2892761" y="0"/>
                </a:lnTo>
                <a:lnTo>
                  <a:pt x="2892761" y="2919301"/>
                </a:lnTo>
                <a:lnTo>
                  <a:pt x="0" y="2919301"/>
                </a:lnTo>
                <a:lnTo>
                  <a:pt x="0" y="0"/>
                </a:lnTo>
                <a:close/>
              </a:path>
            </a:pathLst>
          </a:custGeom>
          <a:blipFill rotWithShape="1">
            <a:blip r:embed="rId9">
              <a:alphaModFix/>
            </a:blip>
            <a:stretch>
              <a:fillRect b="0" l="0" r="0" t="0"/>
            </a:stretch>
          </a:blipFill>
          <a:ln>
            <a:noFill/>
          </a:ln>
        </p:spPr>
      </p:sp>
      <p:sp>
        <p:nvSpPr>
          <p:cNvPr id="172" name="Google Shape;172;p4"/>
          <p:cNvSpPr/>
          <p:nvPr/>
        </p:nvSpPr>
        <p:spPr>
          <a:xfrm>
            <a:off x="2932282" y="9271808"/>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0">
              <a:alphaModFix/>
            </a:blip>
            <a:stretch>
              <a:fillRect b="0" l="0" r="0" t="0"/>
            </a:stretch>
          </a:blipFill>
          <a:ln>
            <a:noFill/>
          </a:ln>
        </p:spPr>
      </p:sp>
      <p:sp>
        <p:nvSpPr>
          <p:cNvPr id="173" name="Google Shape;173;p4"/>
          <p:cNvSpPr/>
          <p:nvPr/>
        </p:nvSpPr>
        <p:spPr>
          <a:xfrm>
            <a:off x="15262955" y="-1072630"/>
            <a:ext cx="1996345" cy="2149497"/>
          </a:xfrm>
          <a:custGeom>
            <a:rect b="b" l="l" r="r" t="t"/>
            <a:pathLst>
              <a:path extrusionOk="0" h="2149497" w="1996345">
                <a:moveTo>
                  <a:pt x="0" y="0"/>
                </a:moveTo>
                <a:lnTo>
                  <a:pt x="1996345" y="0"/>
                </a:lnTo>
                <a:lnTo>
                  <a:pt x="1996345" y="2149497"/>
                </a:lnTo>
                <a:lnTo>
                  <a:pt x="0" y="2149497"/>
                </a:lnTo>
                <a:lnTo>
                  <a:pt x="0" y="0"/>
                </a:lnTo>
                <a:close/>
              </a:path>
            </a:pathLst>
          </a:custGeom>
          <a:blipFill rotWithShape="1">
            <a:blip r:embed="rId11">
              <a:alphaModFix/>
            </a:blip>
            <a:stretch>
              <a:fillRect b="0" l="0" r="0" t="0"/>
            </a:stretch>
          </a:blipFill>
          <a:ln>
            <a:noFill/>
          </a:ln>
        </p:spPr>
      </p:sp>
      <p:sp>
        <p:nvSpPr>
          <p:cNvPr id="174" name="Google Shape;174;p4"/>
          <p:cNvSpPr txBox="1"/>
          <p:nvPr/>
        </p:nvSpPr>
        <p:spPr>
          <a:xfrm>
            <a:off x="17559449" y="9459175"/>
            <a:ext cx="241432"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80" name="Google Shape;180;p5"/>
          <p:cNvSpPr txBox="1"/>
          <p:nvPr/>
        </p:nvSpPr>
        <p:spPr>
          <a:xfrm>
            <a:off x="4768418" y="950342"/>
            <a:ext cx="8751165" cy="1043306"/>
          </a:xfrm>
          <a:prstGeom prst="rect">
            <a:avLst/>
          </a:prstGeom>
          <a:noFill/>
          <a:ln>
            <a:noFill/>
          </a:ln>
        </p:spPr>
        <p:txBody>
          <a:bodyPr anchorCtr="0" anchor="t" bIns="0" lIns="0" spcFirstLastPara="1" rIns="0" wrap="square" tIns="0">
            <a:spAutoFit/>
          </a:bodyPr>
          <a:lstStyle/>
          <a:p>
            <a:pPr indent="0" lvl="0" marL="0" marR="0" rtl="0" algn="l">
              <a:lnSpc>
                <a:spcPct val="97000"/>
              </a:lnSpc>
              <a:spcBef>
                <a:spcPts val="0"/>
              </a:spcBef>
              <a:spcAft>
                <a:spcPts val="0"/>
              </a:spcAft>
              <a:buNone/>
            </a:pPr>
            <a:r>
              <a:rPr b="1" i="0" lang="en-US" sz="8000" u="none" cap="none" strike="noStrike">
                <a:solidFill>
                  <a:srgbClr val="000000"/>
                </a:solidFill>
                <a:latin typeface="Nunito"/>
                <a:ea typeface="Nunito"/>
                <a:cs typeface="Nunito"/>
                <a:sym typeface="Nunito"/>
              </a:rPr>
              <a:t>Mô hình triển khai</a:t>
            </a:r>
            <a:endParaRPr/>
          </a:p>
        </p:txBody>
      </p:sp>
      <p:sp>
        <p:nvSpPr>
          <p:cNvPr id="181" name="Google Shape;181;p5"/>
          <p:cNvSpPr txBox="1"/>
          <p:nvPr/>
        </p:nvSpPr>
        <p:spPr>
          <a:xfrm>
            <a:off x="1715318" y="2419350"/>
            <a:ext cx="15819036" cy="6838950"/>
          </a:xfrm>
          <a:prstGeom prst="rect">
            <a:avLst/>
          </a:prstGeom>
          <a:noFill/>
          <a:ln>
            <a:noFill/>
          </a:ln>
        </p:spPr>
        <p:txBody>
          <a:bodyPr anchorCtr="0" anchor="t" bIns="0" lIns="0" spcFirstLastPara="1" rIns="0" wrap="square" tIns="0">
            <a:spAutoFit/>
          </a:bodyPr>
          <a:lstStyle/>
          <a:p>
            <a:pPr indent="0" lvl="0" marL="0" marR="0" rtl="0" algn="l">
              <a:lnSpc>
                <a:spcPct val="135007"/>
              </a:lnSpc>
              <a:spcBef>
                <a:spcPts val="0"/>
              </a:spcBef>
              <a:spcAft>
                <a:spcPts val="0"/>
              </a:spcAft>
              <a:buNone/>
            </a:pPr>
            <a:r>
              <a:rPr b="0" i="0" lang="en-US" sz="4499" u="none" cap="none" strike="noStrike">
                <a:solidFill>
                  <a:srgbClr val="000000"/>
                </a:solidFill>
                <a:latin typeface="Nunito"/>
                <a:ea typeface="Nunito"/>
                <a:cs typeface="Nunito"/>
                <a:sym typeface="Nunito"/>
              </a:rPr>
              <a:t>Các thành phần có trong hệ thống:</a:t>
            </a:r>
            <a:endParaRPr/>
          </a:p>
          <a:p>
            <a:pPr indent="-485774" lvl="1" marL="971547" marR="0" rtl="0" algn="l">
              <a:lnSpc>
                <a:spcPct val="135007"/>
              </a:lnSpc>
              <a:spcBef>
                <a:spcPts val="0"/>
              </a:spcBef>
              <a:spcAft>
                <a:spcPts val="0"/>
              </a:spcAft>
              <a:buClr>
                <a:srgbClr val="000000"/>
              </a:buClr>
              <a:buSzPts val="4499"/>
              <a:buFont typeface="Nunito"/>
              <a:buAutoNum type="arabicPeriod"/>
            </a:pPr>
            <a:r>
              <a:rPr b="0" i="0" lang="en-US" sz="4499" u="none" cap="none" strike="noStrike">
                <a:solidFill>
                  <a:srgbClr val="000000"/>
                </a:solidFill>
                <a:latin typeface="Nunito"/>
                <a:ea typeface="Nunito"/>
                <a:cs typeface="Nunito"/>
                <a:sym typeface="Nunito"/>
              </a:rPr>
              <a:t>Router (tích hợp zeek bro): máy ảo ubuntu server</a:t>
            </a:r>
            <a:endParaRPr/>
          </a:p>
          <a:p>
            <a:pPr indent="-485774" lvl="1" marL="971547" marR="0" rtl="0" algn="l">
              <a:lnSpc>
                <a:spcPct val="135007"/>
              </a:lnSpc>
              <a:spcBef>
                <a:spcPts val="0"/>
              </a:spcBef>
              <a:spcAft>
                <a:spcPts val="0"/>
              </a:spcAft>
              <a:buClr>
                <a:srgbClr val="000000"/>
              </a:buClr>
              <a:buSzPts val="4499"/>
              <a:buFont typeface="Nunito"/>
              <a:buAutoNum type="arabicPeriod"/>
            </a:pPr>
            <a:r>
              <a:rPr b="0" i="0" lang="en-US" sz="4499" u="none" cap="none" strike="noStrike">
                <a:solidFill>
                  <a:srgbClr val="000000"/>
                </a:solidFill>
                <a:latin typeface="Nunito"/>
                <a:ea typeface="Nunito"/>
                <a:cs typeface="Nunito"/>
                <a:sym typeface="Nunito"/>
              </a:rPr>
              <a:t>Attacker: máy ảo kali linux </a:t>
            </a:r>
            <a:endParaRPr/>
          </a:p>
          <a:p>
            <a:pPr indent="-485774" lvl="1" marL="971547" marR="0" rtl="0" algn="l">
              <a:lnSpc>
                <a:spcPct val="135007"/>
              </a:lnSpc>
              <a:spcBef>
                <a:spcPts val="0"/>
              </a:spcBef>
              <a:spcAft>
                <a:spcPts val="0"/>
              </a:spcAft>
              <a:buClr>
                <a:srgbClr val="000000"/>
              </a:buClr>
              <a:buSzPts val="4499"/>
              <a:buFont typeface="Nunito"/>
              <a:buAutoNum type="arabicPeriod"/>
            </a:pPr>
            <a:r>
              <a:rPr b="0" i="0" lang="en-US" sz="4499" u="none" cap="none" strike="noStrike">
                <a:solidFill>
                  <a:srgbClr val="000000"/>
                </a:solidFill>
                <a:latin typeface="Nunito"/>
                <a:ea typeface="Nunito"/>
                <a:cs typeface="Nunito"/>
                <a:sym typeface="Nunito"/>
              </a:rPr>
              <a:t>Web server: máy metasploitable 2</a:t>
            </a:r>
            <a:endParaRPr/>
          </a:p>
          <a:p>
            <a:pPr indent="-485774" lvl="1" marL="971547" marR="0" rtl="0" algn="l">
              <a:lnSpc>
                <a:spcPct val="135007"/>
              </a:lnSpc>
              <a:spcBef>
                <a:spcPts val="0"/>
              </a:spcBef>
              <a:spcAft>
                <a:spcPts val="0"/>
              </a:spcAft>
              <a:buClr>
                <a:srgbClr val="000000"/>
              </a:buClr>
              <a:buSzPts val="4499"/>
              <a:buFont typeface="Nunito"/>
              <a:buAutoNum type="arabicPeriod"/>
            </a:pPr>
            <a:r>
              <a:rPr b="0" i="0" lang="en-US" sz="4499" u="none" cap="none" strike="noStrike">
                <a:solidFill>
                  <a:srgbClr val="000000"/>
                </a:solidFill>
                <a:latin typeface="Nunito"/>
                <a:ea typeface="Nunito"/>
                <a:cs typeface="Nunito"/>
                <a:sym typeface="Nunito"/>
              </a:rPr>
              <a:t>Domain Controller: máy ảo windows server</a:t>
            </a:r>
            <a:endParaRPr/>
          </a:p>
          <a:p>
            <a:pPr indent="-485774" lvl="1" marL="971547" marR="0" rtl="0" algn="l">
              <a:lnSpc>
                <a:spcPct val="135007"/>
              </a:lnSpc>
              <a:spcBef>
                <a:spcPts val="0"/>
              </a:spcBef>
              <a:spcAft>
                <a:spcPts val="0"/>
              </a:spcAft>
              <a:buClr>
                <a:srgbClr val="000000"/>
              </a:buClr>
              <a:buSzPts val="4499"/>
              <a:buFont typeface="Nunito"/>
              <a:buAutoNum type="arabicPeriod"/>
            </a:pPr>
            <a:r>
              <a:rPr b="0" i="0" lang="en-US" sz="4499" u="none" cap="none" strike="noStrike">
                <a:solidFill>
                  <a:srgbClr val="000000"/>
                </a:solidFill>
                <a:latin typeface="Nunito"/>
                <a:ea typeface="Nunito"/>
                <a:cs typeface="Nunito"/>
                <a:sym typeface="Nunito"/>
              </a:rPr>
              <a:t>User: máy ảo windows, máy ảo ubuntu</a:t>
            </a:r>
            <a:endParaRPr/>
          </a:p>
          <a:p>
            <a:pPr indent="-485774" lvl="1" marL="971547" marR="0" rtl="0" algn="l">
              <a:lnSpc>
                <a:spcPct val="135007"/>
              </a:lnSpc>
              <a:spcBef>
                <a:spcPts val="0"/>
              </a:spcBef>
              <a:spcAft>
                <a:spcPts val="0"/>
              </a:spcAft>
              <a:buClr>
                <a:srgbClr val="000000"/>
              </a:buClr>
              <a:buSzPts val="4499"/>
              <a:buFont typeface="Nunito"/>
              <a:buAutoNum type="arabicPeriod"/>
            </a:pPr>
            <a:r>
              <a:rPr b="0" i="0" lang="en-US" sz="4499" u="none" cap="none" strike="noStrike">
                <a:solidFill>
                  <a:srgbClr val="000000"/>
                </a:solidFill>
                <a:latin typeface="Nunito"/>
                <a:ea typeface="Nunito"/>
                <a:cs typeface="Nunito"/>
                <a:sym typeface="Nunito"/>
              </a:rPr>
              <a:t>Các lớp mạng sử dụng: VMnet2 (cho attacker), VMnet3 (cho internal network), VMnet8 (truy cập ra internet)</a:t>
            </a:r>
            <a:endParaRPr/>
          </a:p>
        </p:txBody>
      </p:sp>
      <p:sp>
        <p:nvSpPr>
          <p:cNvPr id="182" name="Google Shape;182;p5"/>
          <p:cNvSpPr txBox="1"/>
          <p:nvPr/>
        </p:nvSpPr>
        <p:spPr>
          <a:xfrm>
            <a:off x="17559449" y="9459175"/>
            <a:ext cx="241432"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88" name="Google Shape;188;p6"/>
          <p:cNvSpPr/>
          <p:nvPr/>
        </p:nvSpPr>
        <p:spPr>
          <a:xfrm>
            <a:off x="2866288" y="259040"/>
            <a:ext cx="12555424" cy="9768919"/>
          </a:xfrm>
          <a:custGeom>
            <a:rect b="b" l="l" r="r" t="t"/>
            <a:pathLst>
              <a:path extrusionOk="0" h="9768919" w="12555424">
                <a:moveTo>
                  <a:pt x="0" y="0"/>
                </a:moveTo>
                <a:lnTo>
                  <a:pt x="12555424" y="0"/>
                </a:lnTo>
                <a:lnTo>
                  <a:pt x="12555424" y="9768920"/>
                </a:lnTo>
                <a:lnTo>
                  <a:pt x="0" y="9768920"/>
                </a:lnTo>
                <a:lnTo>
                  <a:pt x="0" y="0"/>
                </a:lnTo>
                <a:close/>
              </a:path>
            </a:pathLst>
          </a:custGeom>
          <a:blipFill rotWithShape="1">
            <a:blip r:embed="rId4">
              <a:alphaModFix/>
            </a:blip>
            <a:stretch>
              <a:fillRect b="0" l="0" r="-867" t="0"/>
            </a:stretch>
          </a:blipFill>
          <a:ln>
            <a:noFill/>
          </a:ln>
        </p:spPr>
      </p:sp>
      <p:sp>
        <p:nvSpPr>
          <p:cNvPr id="189" name="Google Shape;189;p6"/>
          <p:cNvSpPr txBox="1"/>
          <p:nvPr/>
        </p:nvSpPr>
        <p:spPr>
          <a:xfrm>
            <a:off x="17559449" y="9459175"/>
            <a:ext cx="241432"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95" name="Google Shape;195;p7"/>
          <p:cNvSpPr txBox="1"/>
          <p:nvPr/>
        </p:nvSpPr>
        <p:spPr>
          <a:xfrm>
            <a:off x="5548090" y="2821183"/>
            <a:ext cx="7791066" cy="3592417"/>
          </a:xfrm>
          <a:prstGeom prst="rect">
            <a:avLst/>
          </a:prstGeom>
          <a:noFill/>
          <a:ln>
            <a:noFill/>
          </a:ln>
        </p:spPr>
        <p:txBody>
          <a:bodyPr anchorCtr="0" anchor="t" bIns="0" lIns="0" spcFirstLastPara="1" rIns="0" wrap="square" tIns="0">
            <a:spAutoFit/>
          </a:bodyPr>
          <a:lstStyle/>
          <a:p>
            <a:pPr indent="0" lvl="0" marL="0" marR="0" rtl="0" algn="l">
              <a:lnSpc>
                <a:spcPct val="97004"/>
              </a:lnSpc>
              <a:spcBef>
                <a:spcPts val="0"/>
              </a:spcBef>
              <a:spcAft>
                <a:spcPts val="0"/>
              </a:spcAft>
              <a:buNone/>
            </a:pPr>
            <a:r>
              <a:rPr b="1" i="0" lang="en-US" sz="14219" u="none" cap="none" strike="noStrike">
                <a:solidFill>
                  <a:srgbClr val="000000"/>
                </a:solidFill>
                <a:latin typeface="Nunito"/>
                <a:ea typeface="Nunito"/>
                <a:cs typeface="Nunito"/>
                <a:sym typeface="Nunito"/>
              </a:rPr>
              <a:t>Kịch bản tấn công</a:t>
            </a:r>
            <a:endParaRPr/>
          </a:p>
        </p:txBody>
      </p:sp>
      <p:sp>
        <p:nvSpPr>
          <p:cNvPr id="196" name="Google Shape;196;p7"/>
          <p:cNvSpPr/>
          <p:nvPr/>
        </p:nvSpPr>
        <p:spPr>
          <a:xfrm>
            <a:off x="-1073288" y="8763284"/>
            <a:ext cx="3870946" cy="950141"/>
          </a:xfrm>
          <a:custGeom>
            <a:rect b="b" l="l" r="r" t="t"/>
            <a:pathLst>
              <a:path extrusionOk="0" h="950141" w="3870946">
                <a:moveTo>
                  <a:pt x="0" y="0"/>
                </a:moveTo>
                <a:lnTo>
                  <a:pt x="3870946" y="0"/>
                </a:lnTo>
                <a:lnTo>
                  <a:pt x="3870946" y="950142"/>
                </a:lnTo>
                <a:lnTo>
                  <a:pt x="0" y="950142"/>
                </a:lnTo>
                <a:lnTo>
                  <a:pt x="0" y="0"/>
                </a:lnTo>
                <a:close/>
              </a:path>
            </a:pathLst>
          </a:custGeom>
          <a:blipFill rotWithShape="1">
            <a:blip r:embed="rId4">
              <a:alphaModFix/>
            </a:blip>
            <a:stretch>
              <a:fillRect b="0" l="0" r="0" t="0"/>
            </a:stretch>
          </a:blipFill>
          <a:ln>
            <a:noFill/>
          </a:ln>
        </p:spPr>
      </p:sp>
      <p:sp>
        <p:nvSpPr>
          <p:cNvPr id="197" name="Google Shape;197;p7"/>
          <p:cNvSpPr/>
          <p:nvPr/>
        </p:nvSpPr>
        <p:spPr>
          <a:xfrm>
            <a:off x="13698812" y="-1765568"/>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5">
              <a:alphaModFix/>
            </a:blip>
            <a:stretch>
              <a:fillRect b="0" l="0" r="0" t="0"/>
            </a:stretch>
          </a:blipFill>
          <a:ln>
            <a:noFill/>
          </a:ln>
        </p:spPr>
      </p:sp>
      <p:sp>
        <p:nvSpPr>
          <p:cNvPr id="198" name="Google Shape;198;p7"/>
          <p:cNvSpPr/>
          <p:nvPr/>
        </p:nvSpPr>
        <p:spPr>
          <a:xfrm>
            <a:off x="15353591" y="8520163"/>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6">
              <a:alphaModFix/>
            </a:blip>
            <a:stretch>
              <a:fillRect b="0" l="0" r="0" t="0"/>
            </a:stretch>
          </a:blipFill>
          <a:ln>
            <a:noFill/>
          </a:ln>
        </p:spPr>
      </p:sp>
      <p:sp>
        <p:nvSpPr>
          <p:cNvPr id="199" name="Google Shape;199;p7"/>
          <p:cNvSpPr/>
          <p:nvPr/>
        </p:nvSpPr>
        <p:spPr>
          <a:xfrm>
            <a:off x="-848571"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7">
              <a:alphaModFix/>
            </a:blip>
            <a:stretch>
              <a:fillRect b="0" l="0" r="0" t="0"/>
            </a:stretch>
          </a:blipFill>
          <a:ln>
            <a:noFill/>
          </a:ln>
        </p:spPr>
      </p:sp>
      <p:sp>
        <p:nvSpPr>
          <p:cNvPr id="200" name="Google Shape;200;p7"/>
          <p:cNvSpPr txBox="1"/>
          <p:nvPr/>
        </p:nvSpPr>
        <p:spPr>
          <a:xfrm>
            <a:off x="17559449" y="9459175"/>
            <a:ext cx="241432"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206" name="Google Shape;206;p8"/>
          <p:cNvSpPr/>
          <p:nvPr/>
        </p:nvSpPr>
        <p:spPr>
          <a:xfrm>
            <a:off x="-1073288" y="8763284"/>
            <a:ext cx="3870946" cy="950141"/>
          </a:xfrm>
          <a:custGeom>
            <a:rect b="b" l="l" r="r" t="t"/>
            <a:pathLst>
              <a:path extrusionOk="0" h="950141" w="3870946">
                <a:moveTo>
                  <a:pt x="0" y="0"/>
                </a:moveTo>
                <a:lnTo>
                  <a:pt x="3870946" y="0"/>
                </a:lnTo>
                <a:lnTo>
                  <a:pt x="3870946" y="950142"/>
                </a:lnTo>
                <a:lnTo>
                  <a:pt x="0" y="950142"/>
                </a:lnTo>
                <a:lnTo>
                  <a:pt x="0" y="0"/>
                </a:lnTo>
                <a:close/>
              </a:path>
            </a:pathLst>
          </a:custGeom>
          <a:blipFill rotWithShape="1">
            <a:blip r:embed="rId4">
              <a:alphaModFix/>
            </a:blip>
            <a:stretch>
              <a:fillRect b="0" l="0" r="0" t="0"/>
            </a:stretch>
          </a:blipFill>
          <a:ln>
            <a:noFill/>
          </a:ln>
        </p:spPr>
      </p:sp>
      <p:sp>
        <p:nvSpPr>
          <p:cNvPr id="207" name="Google Shape;207;p8"/>
          <p:cNvSpPr/>
          <p:nvPr/>
        </p:nvSpPr>
        <p:spPr>
          <a:xfrm>
            <a:off x="14866703" y="8846170"/>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5">
              <a:alphaModFix/>
            </a:blip>
            <a:stretch>
              <a:fillRect b="0" l="0" r="0" t="0"/>
            </a:stretch>
          </a:blipFill>
          <a:ln>
            <a:noFill/>
          </a:ln>
        </p:spPr>
      </p:sp>
      <p:sp>
        <p:nvSpPr>
          <p:cNvPr id="208" name="Google Shape;208;p8"/>
          <p:cNvSpPr/>
          <p:nvPr/>
        </p:nvSpPr>
        <p:spPr>
          <a:xfrm>
            <a:off x="-848571"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6">
              <a:alphaModFix/>
            </a:blip>
            <a:stretch>
              <a:fillRect b="0" l="0" r="0" t="0"/>
            </a:stretch>
          </a:blipFill>
          <a:ln>
            <a:noFill/>
          </a:ln>
        </p:spPr>
      </p:sp>
      <p:grpSp>
        <p:nvGrpSpPr>
          <p:cNvPr id="209" name="Google Shape;209;p8"/>
          <p:cNvGrpSpPr/>
          <p:nvPr/>
        </p:nvGrpSpPr>
        <p:grpSpPr>
          <a:xfrm>
            <a:off x="3286220" y="442297"/>
            <a:ext cx="5630699" cy="2258968"/>
            <a:chOff x="0" y="0"/>
            <a:chExt cx="1884923" cy="756208"/>
          </a:xfrm>
        </p:grpSpPr>
        <p:sp>
          <p:nvSpPr>
            <p:cNvPr id="210" name="Google Shape;210;p8"/>
            <p:cNvSpPr/>
            <p:nvPr/>
          </p:nvSpPr>
          <p:spPr>
            <a:xfrm>
              <a:off x="0" y="0"/>
              <a:ext cx="1884923" cy="756208"/>
            </a:xfrm>
            <a:custGeom>
              <a:rect b="b" l="l" r="r" t="t"/>
              <a:pathLst>
                <a:path extrusionOk="0" h="756208" w="1884923">
                  <a:moveTo>
                    <a:pt x="20624" y="0"/>
                  </a:moveTo>
                  <a:lnTo>
                    <a:pt x="1864299" y="0"/>
                  </a:lnTo>
                  <a:cubicBezTo>
                    <a:pt x="1869769" y="0"/>
                    <a:pt x="1875014" y="2173"/>
                    <a:pt x="1878882" y="6041"/>
                  </a:cubicBezTo>
                  <a:cubicBezTo>
                    <a:pt x="1882750" y="9908"/>
                    <a:pt x="1884923" y="15154"/>
                    <a:pt x="1884923" y="20624"/>
                  </a:cubicBezTo>
                  <a:lnTo>
                    <a:pt x="1884923" y="735584"/>
                  </a:lnTo>
                  <a:cubicBezTo>
                    <a:pt x="1884923" y="741054"/>
                    <a:pt x="1882750" y="746300"/>
                    <a:pt x="1878882" y="750167"/>
                  </a:cubicBezTo>
                  <a:cubicBezTo>
                    <a:pt x="1875014" y="754035"/>
                    <a:pt x="1869769" y="756208"/>
                    <a:pt x="1864299" y="756208"/>
                  </a:cubicBezTo>
                  <a:lnTo>
                    <a:pt x="20624" y="756208"/>
                  </a:lnTo>
                  <a:cubicBezTo>
                    <a:pt x="9234" y="756208"/>
                    <a:pt x="0" y="746974"/>
                    <a:pt x="0" y="735584"/>
                  </a:cubicBezTo>
                  <a:lnTo>
                    <a:pt x="0" y="20624"/>
                  </a:lnTo>
                  <a:cubicBezTo>
                    <a:pt x="0" y="9234"/>
                    <a:pt x="9234" y="0"/>
                    <a:pt x="20624"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txBox="1"/>
            <p:nvPr/>
          </p:nvSpPr>
          <p:spPr>
            <a:xfrm>
              <a:off x="0" y="85725"/>
              <a:ext cx="1884923" cy="670483"/>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8"/>
          <p:cNvSpPr txBox="1"/>
          <p:nvPr/>
        </p:nvSpPr>
        <p:spPr>
          <a:xfrm>
            <a:off x="3732605" y="1193639"/>
            <a:ext cx="1578952" cy="908685"/>
          </a:xfrm>
          <a:prstGeom prst="rect">
            <a:avLst/>
          </a:prstGeom>
          <a:noFill/>
          <a:ln>
            <a:noFill/>
          </a:ln>
        </p:spPr>
        <p:txBody>
          <a:bodyPr anchorCtr="0" anchor="t" bIns="0" lIns="0" spcFirstLastPara="1" rIns="0" wrap="square" tIns="0">
            <a:spAutoFit/>
          </a:bodyPr>
          <a:lstStyle/>
          <a:p>
            <a:pPr indent="0" lvl="0" marL="0" marR="0" rtl="0" algn="l">
              <a:lnSpc>
                <a:spcPct val="95999"/>
              </a:lnSpc>
              <a:spcBef>
                <a:spcPts val="0"/>
              </a:spcBef>
              <a:spcAft>
                <a:spcPts val="0"/>
              </a:spcAft>
              <a:buNone/>
            </a:pPr>
            <a:r>
              <a:rPr b="0" i="0" lang="en-US" sz="6999" u="none" cap="none" strike="noStrike">
                <a:solidFill>
                  <a:srgbClr val="000000"/>
                </a:solidFill>
                <a:latin typeface="Nunito"/>
                <a:ea typeface="Nunito"/>
                <a:cs typeface="Nunito"/>
                <a:sym typeface="Nunito"/>
              </a:rPr>
              <a:t>01.</a:t>
            </a:r>
            <a:endParaRPr/>
          </a:p>
        </p:txBody>
      </p:sp>
      <p:sp>
        <p:nvSpPr>
          <p:cNvPr id="213" name="Google Shape;213;p8"/>
          <p:cNvSpPr txBox="1"/>
          <p:nvPr/>
        </p:nvSpPr>
        <p:spPr>
          <a:xfrm>
            <a:off x="5008081" y="1302541"/>
            <a:ext cx="9233814" cy="481330"/>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1" i="0" lang="en-US" sz="2799" u="none" cap="none" strike="noStrike">
                <a:solidFill>
                  <a:srgbClr val="000000"/>
                </a:solidFill>
                <a:latin typeface="Nunito"/>
                <a:ea typeface="Nunito"/>
                <a:cs typeface="Nunito"/>
                <a:sym typeface="Nunito"/>
              </a:rPr>
              <a:t>SSH, FTP Brute Force: </a:t>
            </a:r>
            <a:endParaRPr/>
          </a:p>
        </p:txBody>
      </p:sp>
      <p:grpSp>
        <p:nvGrpSpPr>
          <p:cNvPr id="214" name="Google Shape;214;p8"/>
          <p:cNvGrpSpPr/>
          <p:nvPr/>
        </p:nvGrpSpPr>
        <p:grpSpPr>
          <a:xfrm>
            <a:off x="3286220" y="3435065"/>
            <a:ext cx="5630699" cy="2258968"/>
            <a:chOff x="0" y="0"/>
            <a:chExt cx="1884923" cy="756208"/>
          </a:xfrm>
        </p:grpSpPr>
        <p:sp>
          <p:nvSpPr>
            <p:cNvPr id="215" name="Google Shape;215;p8"/>
            <p:cNvSpPr/>
            <p:nvPr/>
          </p:nvSpPr>
          <p:spPr>
            <a:xfrm>
              <a:off x="0" y="0"/>
              <a:ext cx="1884923" cy="756208"/>
            </a:xfrm>
            <a:custGeom>
              <a:rect b="b" l="l" r="r" t="t"/>
              <a:pathLst>
                <a:path extrusionOk="0" h="756208" w="1884923">
                  <a:moveTo>
                    <a:pt x="20624" y="0"/>
                  </a:moveTo>
                  <a:lnTo>
                    <a:pt x="1864299" y="0"/>
                  </a:lnTo>
                  <a:cubicBezTo>
                    <a:pt x="1869769" y="0"/>
                    <a:pt x="1875014" y="2173"/>
                    <a:pt x="1878882" y="6041"/>
                  </a:cubicBezTo>
                  <a:cubicBezTo>
                    <a:pt x="1882750" y="9908"/>
                    <a:pt x="1884923" y="15154"/>
                    <a:pt x="1884923" y="20624"/>
                  </a:cubicBezTo>
                  <a:lnTo>
                    <a:pt x="1884923" y="735584"/>
                  </a:lnTo>
                  <a:cubicBezTo>
                    <a:pt x="1884923" y="741054"/>
                    <a:pt x="1882750" y="746300"/>
                    <a:pt x="1878882" y="750167"/>
                  </a:cubicBezTo>
                  <a:cubicBezTo>
                    <a:pt x="1875014" y="754035"/>
                    <a:pt x="1869769" y="756208"/>
                    <a:pt x="1864299" y="756208"/>
                  </a:cubicBezTo>
                  <a:lnTo>
                    <a:pt x="20624" y="756208"/>
                  </a:lnTo>
                  <a:cubicBezTo>
                    <a:pt x="9234" y="756208"/>
                    <a:pt x="0" y="746974"/>
                    <a:pt x="0" y="735584"/>
                  </a:cubicBezTo>
                  <a:lnTo>
                    <a:pt x="0" y="20624"/>
                  </a:lnTo>
                  <a:cubicBezTo>
                    <a:pt x="0" y="9234"/>
                    <a:pt x="9234" y="0"/>
                    <a:pt x="20624"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txBox="1"/>
            <p:nvPr/>
          </p:nvSpPr>
          <p:spPr>
            <a:xfrm>
              <a:off x="0" y="85725"/>
              <a:ext cx="1884923" cy="670483"/>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7" name="Google Shape;217;p8"/>
          <p:cNvSpPr txBox="1"/>
          <p:nvPr/>
        </p:nvSpPr>
        <p:spPr>
          <a:xfrm>
            <a:off x="3732605" y="4186406"/>
            <a:ext cx="1578952" cy="908685"/>
          </a:xfrm>
          <a:prstGeom prst="rect">
            <a:avLst/>
          </a:prstGeom>
          <a:noFill/>
          <a:ln>
            <a:noFill/>
          </a:ln>
        </p:spPr>
        <p:txBody>
          <a:bodyPr anchorCtr="0" anchor="t" bIns="0" lIns="0" spcFirstLastPara="1" rIns="0" wrap="square" tIns="0">
            <a:spAutoFit/>
          </a:bodyPr>
          <a:lstStyle/>
          <a:p>
            <a:pPr indent="0" lvl="0" marL="0" marR="0" rtl="0" algn="l">
              <a:lnSpc>
                <a:spcPct val="95999"/>
              </a:lnSpc>
              <a:spcBef>
                <a:spcPts val="0"/>
              </a:spcBef>
              <a:spcAft>
                <a:spcPts val="0"/>
              </a:spcAft>
              <a:buNone/>
            </a:pPr>
            <a:r>
              <a:rPr b="0" i="0" lang="en-US" sz="6999" u="none" cap="none" strike="noStrike">
                <a:solidFill>
                  <a:srgbClr val="000000"/>
                </a:solidFill>
                <a:latin typeface="Nunito"/>
                <a:ea typeface="Nunito"/>
                <a:cs typeface="Nunito"/>
                <a:sym typeface="Nunito"/>
              </a:rPr>
              <a:t>02.</a:t>
            </a:r>
            <a:endParaRPr/>
          </a:p>
        </p:txBody>
      </p:sp>
      <p:sp>
        <p:nvSpPr>
          <p:cNvPr id="218" name="Google Shape;218;p8"/>
          <p:cNvSpPr txBox="1"/>
          <p:nvPr/>
        </p:nvSpPr>
        <p:spPr>
          <a:xfrm>
            <a:off x="5156183" y="4295309"/>
            <a:ext cx="3118400" cy="481330"/>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1" i="0" lang="en-US" sz="2799" u="none" cap="none" strike="noStrike">
                <a:solidFill>
                  <a:srgbClr val="000000"/>
                </a:solidFill>
                <a:latin typeface="Nunito"/>
                <a:ea typeface="Nunito"/>
                <a:cs typeface="Nunito"/>
                <a:sym typeface="Nunito"/>
              </a:rPr>
              <a:t>Malware Attack: </a:t>
            </a:r>
            <a:endParaRPr/>
          </a:p>
        </p:txBody>
      </p:sp>
      <p:grpSp>
        <p:nvGrpSpPr>
          <p:cNvPr id="219" name="Google Shape;219;p8"/>
          <p:cNvGrpSpPr/>
          <p:nvPr/>
        </p:nvGrpSpPr>
        <p:grpSpPr>
          <a:xfrm>
            <a:off x="10318946" y="1783871"/>
            <a:ext cx="5630699" cy="2258968"/>
            <a:chOff x="0" y="0"/>
            <a:chExt cx="1884923" cy="756208"/>
          </a:xfrm>
        </p:grpSpPr>
        <p:sp>
          <p:nvSpPr>
            <p:cNvPr id="220" name="Google Shape;220;p8"/>
            <p:cNvSpPr/>
            <p:nvPr/>
          </p:nvSpPr>
          <p:spPr>
            <a:xfrm>
              <a:off x="0" y="0"/>
              <a:ext cx="1884923" cy="756208"/>
            </a:xfrm>
            <a:custGeom>
              <a:rect b="b" l="l" r="r" t="t"/>
              <a:pathLst>
                <a:path extrusionOk="0" h="756208" w="1884923">
                  <a:moveTo>
                    <a:pt x="20624" y="0"/>
                  </a:moveTo>
                  <a:lnTo>
                    <a:pt x="1864299" y="0"/>
                  </a:lnTo>
                  <a:cubicBezTo>
                    <a:pt x="1869769" y="0"/>
                    <a:pt x="1875014" y="2173"/>
                    <a:pt x="1878882" y="6041"/>
                  </a:cubicBezTo>
                  <a:cubicBezTo>
                    <a:pt x="1882750" y="9908"/>
                    <a:pt x="1884923" y="15154"/>
                    <a:pt x="1884923" y="20624"/>
                  </a:cubicBezTo>
                  <a:lnTo>
                    <a:pt x="1884923" y="735584"/>
                  </a:lnTo>
                  <a:cubicBezTo>
                    <a:pt x="1884923" y="741054"/>
                    <a:pt x="1882750" y="746300"/>
                    <a:pt x="1878882" y="750167"/>
                  </a:cubicBezTo>
                  <a:cubicBezTo>
                    <a:pt x="1875014" y="754035"/>
                    <a:pt x="1869769" y="756208"/>
                    <a:pt x="1864299" y="756208"/>
                  </a:cubicBezTo>
                  <a:lnTo>
                    <a:pt x="20624" y="756208"/>
                  </a:lnTo>
                  <a:cubicBezTo>
                    <a:pt x="9234" y="756208"/>
                    <a:pt x="0" y="746974"/>
                    <a:pt x="0" y="735584"/>
                  </a:cubicBezTo>
                  <a:lnTo>
                    <a:pt x="0" y="20624"/>
                  </a:lnTo>
                  <a:cubicBezTo>
                    <a:pt x="0" y="9234"/>
                    <a:pt x="9234" y="0"/>
                    <a:pt x="20624"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txBox="1"/>
            <p:nvPr/>
          </p:nvSpPr>
          <p:spPr>
            <a:xfrm>
              <a:off x="0" y="85725"/>
              <a:ext cx="1884923" cy="670483"/>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p8"/>
          <p:cNvSpPr txBox="1"/>
          <p:nvPr/>
        </p:nvSpPr>
        <p:spPr>
          <a:xfrm>
            <a:off x="10765331" y="2535213"/>
            <a:ext cx="1066771" cy="908685"/>
          </a:xfrm>
          <a:prstGeom prst="rect">
            <a:avLst/>
          </a:prstGeom>
          <a:noFill/>
          <a:ln>
            <a:noFill/>
          </a:ln>
        </p:spPr>
        <p:txBody>
          <a:bodyPr anchorCtr="0" anchor="t" bIns="0" lIns="0" spcFirstLastPara="1" rIns="0" wrap="square" tIns="0">
            <a:spAutoFit/>
          </a:bodyPr>
          <a:lstStyle/>
          <a:p>
            <a:pPr indent="0" lvl="0" marL="0" marR="0" rtl="0" algn="l">
              <a:lnSpc>
                <a:spcPct val="95999"/>
              </a:lnSpc>
              <a:spcBef>
                <a:spcPts val="0"/>
              </a:spcBef>
              <a:spcAft>
                <a:spcPts val="0"/>
              </a:spcAft>
              <a:buNone/>
            </a:pPr>
            <a:r>
              <a:rPr b="0" i="0" lang="en-US" sz="6999" u="none" cap="none" strike="noStrike">
                <a:solidFill>
                  <a:srgbClr val="000000"/>
                </a:solidFill>
                <a:latin typeface="Nunito"/>
                <a:ea typeface="Nunito"/>
                <a:cs typeface="Nunito"/>
                <a:sym typeface="Nunito"/>
              </a:rPr>
              <a:t>04.</a:t>
            </a:r>
            <a:endParaRPr/>
          </a:p>
        </p:txBody>
      </p:sp>
      <p:sp>
        <p:nvSpPr>
          <p:cNvPr id="223" name="Google Shape;223;p8"/>
          <p:cNvSpPr txBox="1"/>
          <p:nvPr/>
        </p:nvSpPr>
        <p:spPr>
          <a:xfrm>
            <a:off x="12188909" y="2627606"/>
            <a:ext cx="2468547" cy="51435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000000"/>
                </a:solidFill>
                <a:latin typeface="Nunito"/>
                <a:ea typeface="Nunito"/>
                <a:cs typeface="Nunito"/>
                <a:sym typeface="Nunito"/>
              </a:rPr>
              <a:t>Heart Bleed: </a:t>
            </a:r>
            <a:endParaRPr/>
          </a:p>
        </p:txBody>
      </p:sp>
      <p:grpSp>
        <p:nvGrpSpPr>
          <p:cNvPr id="224" name="Google Shape;224;p8"/>
          <p:cNvGrpSpPr/>
          <p:nvPr/>
        </p:nvGrpSpPr>
        <p:grpSpPr>
          <a:xfrm>
            <a:off x="10318946" y="5694033"/>
            <a:ext cx="5630699" cy="2291641"/>
            <a:chOff x="0" y="0"/>
            <a:chExt cx="1884923" cy="767146"/>
          </a:xfrm>
        </p:grpSpPr>
        <p:sp>
          <p:nvSpPr>
            <p:cNvPr id="225" name="Google Shape;225;p8"/>
            <p:cNvSpPr/>
            <p:nvPr/>
          </p:nvSpPr>
          <p:spPr>
            <a:xfrm>
              <a:off x="0" y="0"/>
              <a:ext cx="1884923" cy="767146"/>
            </a:xfrm>
            <a:custGeom>
              <a:rect b="b" l="l" r="r" t="t"/>
              <a:pathLst>
                <a:path extrusionOk="0" h="767146" w="1884923">
                  <a:moveTo>
                    <a:pt x="20624" y="0"/>
                  </a:moveTo>
                  <a:lnTo>
                    <a:pt x="1864299" y="0"/>
                  </a:lnTo>
                  <a:cubicBezTo>
                    <a:pt x="1869769" y="0"/>
                    <a:pt x="1875014" y="2173"/>
                    <a:pt x="1878882" y="6041"/>
                  </a:cubicBezTo>
                  <a:cubicBezTo>
                    <a:pt x="1882750" y="9908"/>
                    <a:pt x="1884923" y="15154"/>
                    <a:pt x="1884923" y="20624"/>
                  </a:cubicBezTo>
                  <a:lnTo>
                    <a:pt x="1884923" y="746521"/>
                  </a:lnTo>
                  <a:cubicBezTo>
                    <a:pt x="1884923" y="751991"/>
                    <a:pt x="1882750" y="757237"/>
                    <a:pt x="1878882" y="761105"/>
                  </a:cubicBezTo>
                  <a:cubicBezTo>
                    <a:pt x="1875014" y="764973"/>
                    <a:pt x="1869769" y="767146"/>
                    <a:pt x="1864299" y="767146"/>
                  </a:cubicBezTo>
                  <a:lnTo>
                    <a:pt x="20624" y="767146"/>
                  </a:lnTo>
                  <a:cubicBezTo>
                    <a:pt x="9234" y="767146"/>
                    <a:pt x="0" y="757912"/>
                    <a:pt x="0" y="746521"/>
                  </a:cubicBezTo>
                  <a:lnTo>
                    <a:pt x="0" y="20624"/>
                  </a:lnTo>
                  <a:cubicBezTo>
                    <a:pt x="0" y="9234"/>
                    <a:pt x="9234" y="0"/>
                    <a:pt x="20624"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txBox="1"/>
            <p:nvPr/>
          </p:nvSpPr>
          <p:spPr>
            <a:xfrm>
              <a:off x="0" y="85725"/>
              <a:ext cx="1884923" cy="681421"/>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7" name="Google Shape;227;p8"/>
          <p:cNvSpPr txBox="1"/>
          <p:nvPr/>
        </p:nvSpPr>
        <p:spPr>
          <a:xfrm>
            <a:off x="10577121" y="6516312"/>
            <a:ext cx="1875904" cy="908685"/>
          </a:xfrm>
          <a:prstGeom prst="rect">
            <a:avLst/>
          </a:prstGeom>
          <a:noFill/>
          <a:ln>
            <a:noFill/>
          </a:ln>
        </p:spPr>
        <p:txBody>
          <a:bodyPr anchorCtr="0" anchor="t" bIns="0" lIns="0" spcFirstLastPara="1" rIns="0" wrap="square" tIns="0">
            <a:spAutoFit/>
          </a:bodyPr>
          <a:lstStyle/>
          <a:p>
            <a:pPr indent="0" lvl="0" marL="0" marR="0" rtl="0" algn="l">
              <a:lnSpc>
                <a:spcPct val="95999"/>
              </a:lnSpc>
              <a:spcBef>
                <a:spcPts val="0"/>
              </a:spcBef>
              <a:spcAft>
                <a:spcPts val="0"/>
              </a:spcAft>
              <a:buNone/>
            </a:pPr>
            <a:r>
              <a:rPr b="0" i="0" lang="en-US" sz="6999" u="none" cap="none" strike="noStrike">
                <a:solidFill>
                  <a:srgbClr val="000000"/>
                </a:solidFill>
                <a:latin typeface="Nunito"/>
                <a:ea typeface="Nunito"/>
                <a:cs typeface="Nunito"/>
                <a:sym typeface="Nunito"/>
              </a:rPr>
              <a:t>05.</a:t>
            </a:r>
            <a:endParaRPr/>
          </a:p>
        </p:txBody>
      </p:sp>
      <p:sp>
        <p:nvSpPr>
          <p:cNvPr id="228" name="Google Shape;228;p8"/>
          <p:cNvSpPr txBox="1"/>
          <p:nvPr/>
        </p:nvSpPr>
        <p:spPr>
          <a:xfrm>
            <a:off x="12188909" y="6533567"/>
            <a:ext cx="2386985" cy="101219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000000"/>
                </a:solidFill>
                <a:latin typeface="Nunito"/>
                <a:ea typeface="Nunito"/>
                <a:cs typeface="Nunito"/>
                <a:sym typeface="Nunito"/>
              </a:rPr>
              <a:t>Zerologon: </a:t>
            </a:r>
            <a:endParaRPr/>
          </a:p>
          <a:p>
            <a:pPr indent="0" lvl="0" marL="0" marR="0" rtl="0" algn="ctr">
              <a:lnSpc>
                <a:spcPct val="130633"/>
              </a:lnSpc>
              <a:spcBef>
                <a:spcPts val="0"/>
              </a:spcBef>
              <a:spcAft>
                <a:spcPts val="0"/>
              </a:spcAft>
              <a:buNone/>
            </a:pPr>
            <a:r>
              <a:t/>
            </a:r>
            <a:endParaRPr b="1" i="0" sz="3000" u="none" cap="none" strike="noStrike">
              <a:solidFill>
                <a:srgbClr val="000000"/>
              </a:solidFill>
              <a:latin typeface="Nunito"/>
              <a:ea typeface="Nunito"/>
              <a:cs typeface="Nunito"/>
              <a:sym typeface="Nunito"/>
            </a:endParaRPr>
          </a:p>
        </p:txBody>
      </p:sp>
      <p:grpSp>
        <p:nvGrpSpPr>
          <p:cNvPr id="229" name="Google Shape;229;p8"/>
          <p:cNvGrpSpPr/>
          <p:nvPr/>
        </p:nvGrpSpPr>
        <p:grpSpPr>
          <a:xfrm>
            <a:off x="3286220" y="6666948"/>
            <a:ext cx="5630699" cy="2258968"/>
            <a:chOff x="0" y="0"/>
            <a:chExt cx="1884923" cy="756208"/>
          </a:xfrm>
        </p:grpSpPr>
        <p:sp>
          <p:nvSpPr>
            <p:cNvPr id="230" name="Google Shape;230;p8"/>
            <p:cNvSpPr/>
            <p:nvPr/>
          </p:nvSpPr>
          <p:spPr>
            <a:xfrm>
              <a:off x="0" y="0"/>
              <a:ext cx="1884923" cy="756208"/>
            </a:xfrm>
            <a:custGeom>
              <a:rect b="b" l="l" r="r" t="t"/>
              <a:pathLst>
                <a:path extrusionOk="0" h="756208" w="1884923">
                  <a:moveTo>
                    <a:pt x="20624" y="0"/>
                  </a:moveTo>
                  <a:lnTo>
                    <a:pt x="1864299" y="0"/>
                  </a:lnTo>
                  <a:cubicBezTo>
                    <a:pt x="1869769" y="0"/>
                    <a:pt x="1875014" y="2173"/>
                    <a:pt x="1878882" y="6041"/>
                  </a:cubicBezTo>
                  <a:cubicBezTo>
                    <a:pt x="1882750" y="9908"/>
                    <a:pt x="1884923" y="15154"/>
                    <a:pt x="1884923" y="20624"/>
                  </a:cubicBezTo>
                  <a:lnTo>
                    <a:pt x="1884923" y="735584"/>
                  </a:lnTo>
                  <a:cubicBezTo>
                    <a:pt x="1884923" y="741054"/>
                    <a:pt x="1882750" y="746300"/>
                    <a:pt x="1878882" y="750167"/>
                  </a:cubicBezTo>
                  <a:cubicBezTo>
                    <a:pt x="1875014" y="754035"/>
                    <a:pt x="1869769" y="756208"/>
                    <a:pt x="1864299" y="756208"/>
                  </a:cubicBezTo>
                  <a:lnTo>
                    <a:pt x="20624" y="756208"/>
                  </a:lnTo>
                  <a:cubicBezTo>
                    <a:pt x="9234" y="756208"/>
                    <a:pt x="0" y="746974"/>
                    <a:pt x="0" y="735584"/>
                  </a:cubicBezTo>
                  <a:lnTo>
                    <a:pt x="0" y="20624"/>
                  </a:lnTo>
                  <a:cubicBezTo>
                    <a:pt x="0" y="9234"/>
                    <a:pt x="9234" y="0"/>
                    <a:pt x="20624" y="0"/>
                  </a:cubicBezTo>
                  <a:close/>
                </a:path>
              </a:pathLst>
            </a:custGeom>
            <a:solidFill>
              <a:srgbClr val="8AB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txBox="1"/>
            <p:nvPr/>
          </p:nvSpPr>
          <p:spPr>
            <a:xfrm>
              <a:off x="0" y="85725"/>
              <a:ext cx="1884923" cy="670483"/>
            </a:xfrm>
            <a:prstGeom prst="rect">
              <a:avLst/>
            </a:prstGeom>
            <a:noFill/>
            <a:ln>
              <a:noFill/>
            </a:ln>
          </p:spPr>
          <p:txBody>
            <a:bodyPr anchorCtr="0" anchor="ctr" bIns="50800" lIns="50800" spcFirstLastPara="1" rIns="50800" wrap="square" tIns="50800">
              <a:noAutofit/>
            </a:bodyPr>
            <a:lstStyle/>
            <a:p>
              <a:pPr indent="0" lvl="0" marL="0" marR="0" rtl="0" algn="ctr">
                <a:lnSpc>
                  <a:spcPct val="10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2" name="Google Shape;232;p8"/>
          <p:cNvSpPr txBox="1"/>
          <p:nvPr/>
        </p:nvSpPr>
        <p:spPr>
          <a:xfrm>
            <a:off x="3732605" y="7494258"/>
            <a:ext cx="1578952" cy="908685"/>
          </a:xfrm>
          <a:prstGeom prst="rect">
            <a:avLst/>
          </a:prstGeom>
          <a:noFill/>
          <a:ln>
            <a:noFill/>
          </a:ln>
        </p:spPr>
        <p:txBody>
          <a:bodyPr anchorCtr="0" anchor="t" bIns="0" lIns="0" spcFirstLastPara="1" rIns="0" wrap="square" tIns="0">
            <a:spAutoFit/>
          </a:bodyPr>
          <a:lstStyle/>
          <a:p>
            <a:pPr indent="0" lvl="0" marL="0" marR="0" rtl="0" algn="l">
              <a:lnSpc>
                <a:spcPct val="95999"/>
              </a:lnSpc>
              <a:spcBef>
                <a:spcPts val="0"/>
              </a:spcBef>
              <a:spcAft>
                <a:spcPts val="0"/>
              </a:spcAft>
              <a:buNone/>
            </a:pPr>
            <a:r>
              <a:rPr b="0" i="0" lang="en-US" sz="6999" u="none" cap="none" strike="noStrike">
                <a:solidFill>
                  <a:srgbClr val="000000"/>
                </a:solidFill>
                <a:latin typeface="Nunito"/>
                <a:ea typeface="Nunito"/>
                <a:cs typeface="Nunito"/>
                <a:sym typeface="Nunito"/>
              </a:rPr>
              <a:t>03.</a:t>
            </a:r>
            <a:endParaRPr/>
          </a:p>
        </p:txBody>
      </p:sp>
      <p:sp>
        <p:nvSpPr>
          <p:cNvPr id="233" name="Google Shape;233;p8"/>
          <p:cNvSpPr txBox="1"/>
          <p:nvPr/>
        </p:nvSpPr>
        <p:spPr>
          <a:xfrm>
            <a:off x="5387911" y="7527192"/>
            <a:ext cx="2380200" cy="481330"/>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1" i="0" lang="en-US" sz="2799" u="none" cap="none" strike="noStrike">
                <a:solidFill>
                  <a:srgbClr val="000000"/>
                </a:solidFill>
                <a:latin typeface="Nunito"/>
                <a:ea typeface="Nunito"/>
                <a:cs typeface="Nunito"/>
                <a:sym typeface="Nunito"/>
              </a:rPr>
              <a:t>SQL Injection:</a:t>
            </a:r>
            <a:endParaRPr/>
          </a:p>
        </p:txBody>
      </p:sp>
      <p:sp>
        <p:nvSpPr>
          <p:cNvPr id="234" name="Google Shape;234;p8"/>
          <p:cNvSpPr txBox="1"/>
          <p:nvPr/>
        </p:nvSpPr>
        <p:spPr>
          <a:xfrm>
            <a:off x="17559449" y="9459175"/>
            <a:ext cx="241432"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9"/>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240" name="Google Shape;240;p9"/>
          <p:cNvSpPr txBox="1"/>
          <p:nvPr/>
        </p:nvSpPr>
        <p:spPr>
          <a:xfrm>
            <a:off x="5548090" y="2821183"/>
            <a:ext cx="8424449" cy="3592417"/>
          </a:xfrm>
          <a:prstGeom prst="rect">
            <a:avLst/>
          </a:prstGeom>
          <a:noFill/>
          <a:ln>
            <a:noFill/>
          </a:ln>
        </p:spPr>
        <p:txBody>
          <a:bodyPr anchorCtr="0" anchor="t" bIns="0" lIns="0" spcFirstLastPara="1" rIns="0" wrap="square" tIns="0">
            <a:spAutoFit/>
          </a:bodyPr>
          <a:lstStyle/>
          <a:p>
            <a:pPr indent="0" lvl="0" marL="0" marR="0" rtl="0" algn="l">
              <a:lnSpc>
                <a:spcPct val="97004"/>
              </a:lnSpc>
              <a:spcBef>
                <a:spcPts val="0"/>
              </a:spcBef>
              <a:spcAft>
                <a:spcPts val="0"/>
              </a:spcAft>
              <a:buNone/>
            </a:pPr>
            <a:r>
              <a:rPr b="1" i="0" lang="en-US" sz="14219" u="none" cap="none" strike="noStrike">
                <a:solidFill>
                  <a:srgbClr val="000000"/>
                </a:solidFill>
                <a:latin typeface="Nunito"/>
                <a:ea typeface="Nunito"/>
                <a:cs typeface="Nunito"/>
                <a:sym typeface="Nunito"/>
              </a:rPr>
              <a:t>Triển khai demo</a:t>
            </a:r>
            <a:endParaRPr/>
          </a:p>
        </p:txBody>
      </p:sp>
      <p:sp>
        <p:nvSpPr>
          <p:cNvPr id="241" name="Google Shape;241;p9"/>
          <p:cNvSpPr/>
          <p:nvPr/>
        </p:nvSpPr>
        <p:spPr>
          <a:xfrm>
            <a:off x="-1073288" y="8763284"/>
            <a:ext cx="3870946" cy="950141"/>
          </a:xfrm>
          <a:custGeom>
            <a:rect b="b" l="l" r="r" t="t"/>
            <a:pathLst>
              <a:path extrusionOk="0" h="950141" w="3870946">
                <a:moveTo>
                  <a:pt x="0" y="0"/>
                </a:moveTo>
                <a:lnTo>
                  <a:pt x="3870946" y="0"/>
                </a:lnTo>
                <a:lnTo>
                  <a:pt x="3870946" y="950142"/>
                </a:lnTo>
                <a:lnTo>
                  <a:pt x="0" y="950142"/>
                </a:lnTo>
                <a:lnTo>
                  <a:pt x="0" y="0"/>
                </a:lnTo>
                <a:close/>
              </a:path>
            </a:pathLst>
          </a:custGeom>
          <a:blipFill rotWithShape="1">
            <a:blip r:embed="rId4">
              <a:alphaModFix/>
            </a:blip>
            <a:stretch>
              <a:fillRect b="0" l="0" r="0" t="0"/>
            </a:stretch>
          </a:blipFill>
          <a:ln>
            <a:noFill/>
          </a:ln>
        </p:spPr>
      </p:sp>
      <p:sp>
        <p:nvSpPr>
          <p:cNvPr id="242" name="Google Shape;242;p9"/>
          <p:cNvSpPr/>
          <p:nvPr/>
        </p:nvSpPr>
        <p:spPr>
          <a:xfrm>
            <a:off x="13698812" y="-1765568"/>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5">
              <a:alphaModFix/>
            </a:blip>
            <a:stretch>
              <a:fillRect b="0" l="0" r="0" t="0"/>
            </a:stretch>
          </a:blipFill>
          <a:ln>
            <a:noFill/>
          </a:ln>
        </p:spPr>
      </p:sp>
      <p:sp>
        <p:nvSpPr>
          <p:cNvPr id="243" name="Google Shape;243;p9"/>
          <p:cNvSpPr/>
          <p:nvPr/>
        </p:nvSpPr>
        <p:spPr>
          <a:xfrm>
            <a:off x="14972429" y="8432773"/>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6">
              <a:alphaModFix/>
            </a:blip>
            <a:stretch>
              <a:fillRect b="0" l="0" r="0" t="0"/>
            </a:stretch>
          </a:blipFill>
          <a:ln>
            <a:noFill/>
          </a:ln>
        </p:spPr>
      </p:sp>
      <p:sp>
        <p:nvSpPr>
          <p:cNvPr id="244" name="Google Shape;244;p9"/>
          <p:cNvSpPr/>
          <p:nvPr/>
        </p:nvSpPr>
        <p:spPr>
          <a:xfrm>
            <a:off x="-848571" y="-744412"/>
            <a:ext cx="2597326" cy="2796583"/>
          </a:xfrm>
          <a:custGeom>
            <a:rect b="b" l="l" r="r" t="t"/>
            <a:pathLst>
              <a:path extrusionOk="0" h="2796583" w="2597326">
                <a:moveTo>
                  <a:pt x="0" y="0"/>
                </a:moveTo>
                <a:lnTo>
                  <a:pt x="2597327" y="0"/>
                </a:lnTo>
                <a:lnTo>
                  <a:pt x="2597327" y="2796583"/>
                </a:lnTo>
                <a:lnTo>
                  <a:pt x="0" y="2796583"/>
                </a:lnTo>
                <a:lnTo>
                  <a:pt x="0" y="0"/>
                </a:lnTo>
                <a:close/>
              </a:path>
            </a:pathLst>
          </a:custGeom>
          <a:blipFill rotWithShape="1">
            <a:blip r:embed="rId7">
              <a:alphaModFix/>
            </a:blip>
            <a:stretch>
              <a:fillRect b="0" l="0" r="0" t="0"/>
            </a:stretch>
          </a:blipFill>
          <a:ln>
            <a:noFill/>
          </a:ln>
        </p:spPr>
      </p:sp>
      <p:sp>
        <p:nvSpPr>
          <p:cNvPr id="245" name="Google Shape;245;p9"/>
          <p:cNvSpPr txBox="1"/>
          <p:nvPr/>
        </p:nvSpPr>
        <p:spPr>
          <a:xfrm>
            <a:off x="17559449" y="9459175"/>
            <a:ext cx="241432" cy="58025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Play"/>
                <a:ea typeface="Play"/>
                <a:cs typeface="Play"/>
                <a:sym typeface="Play"/>
              </a:rPr>
              <a:t>9</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