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Play"/>
      <p:regular r:id="rId27"/>
      <p:bold r:id="rId28"/>
    </p:embeddedFont>
    <p:embeddedFont>
      <p:font typeface="Lato"/>
      <p:regular r:id="rId29"/>
      <p:bold r:id="rId30"/>
      <p:italic r:id="rId31"/>
      <p:boldItalic r:id="rId32"/>
    </p:embeddedFont>
    <p:embeddedFont>
      <p:font typeface="Roboto Condensed"/>
      <p:regular r:id="rId33"/>
      <p:bold r:id="rId34"/>
      <p:italic r:id="rId35"/>
      <p:boldItalic r:id="rId36"/>
    </p:embeddedFont>
    <p:embeddedFont>
      <p:font typeface="Quattrocento Sans"/>
      <p:regular r:id="rId37"/>
      <p:bold r:id="rId38"/>
      <p:italic r:id="rId39"/>
      <p:boldItalic r:id="rId40"/>
    </p:embeddedFont>
    <p:embeddedFont>
      <p:font typeface="Open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42">
          <p15:clr>
            <a:srgbClr val="A4A3A4"/>
          </p15:clr>
        </p15:guide>
        <p15:guide id="2" pos="3840">
          <p15:clr>
            <a:srgbClr val="A4A3A4"/>
          </p15:clr>
        </p15:guide>
      </p15:sldGuideLst>
    </p:ext>
    <p:ext uri="GoogleSlidesCustomDataVersion2">
      <go:slidesCustomData xmlns:go="http://customooxmlschemas.google.com/" r:id="rId45" roundtripDataSignature="AMtx7mghAejQuX5jEfsfJCXUx6o2JSwt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42"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QuattrocentoSans-boldItalic.fntdata"/><Relationship Id="rId20" Type="http://schemas.openxmlformats.org/officeDocument/2006/relationships/slide" Target="slides/slide15.xml"/><Relationship Id="rId42" Type="http://schemas.openxmlformats.org/officeDocument/2006/relationships/font" Target="fonts/OpenSans-bold.fntdata"/><Relationship Id="rId41" Type="http://schemas.openxmlformats.org/officeDocument/2006/relationships/font" Target="fonts/OpenSans-regular.fntdata"/><Relationship Id="rId22" Type="http://schemas.openxmlformats.org/officeDocument/2006/relationships/slide" Target="slides/slide17.xml"/><Relationship Id="rId44" Type="http://schemas.openxmlformats.org/officeDocument/2006/relationships/font" Target="fonts/OpenSans-boldItalic.fntdata"/><Relationship Id="rId21" Type="http://schemas.openxmlformats.org/officeDocument/2006/relationships/slide" Target="slides/slide16.xml"/><Relationship Id="rId43" Type="http://schemas.openxmlformats.org/officeDocument/2006/relationships/font" Target="fonts/OpenSans-italic.fntdata"/><Relationship Id="rId24" Type="http://schemas.openxmlformats.org/officeDocument/2006/relationships/slide" Target="slides/slide19.xml"/><Relationship Id="rId23" Type="http://schemas.openxmlformats.org/officeDocument/2006/relationships/slide" Target="slides/slide18.xml"/><Relationship Id="rId45"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lay-bold.fntdata"/><Relationship Id="rId27" Type="http://schemas.openxmlformats.org/officeDocument/2006/relationships/font" Target="fonts/Pl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33" Type="http://schemas.openxmlformats.org/officeDocument/2006/relationships/font" Target="fonts/RobotoCondensed-regular.fntdata"/><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35" Type="http://schemas.openxmlformats.org/officeDocument/2006/relationships/font" Target="fonts/RobotoCondensed-italic.fntdata"/><Relationship Id="rId12" Type="http://schemas.openxmlformats.org/officeDocument/2006/relationships/slide" Target="slides/slide7.xml"/><Relationship Id="rId34" Type="http://schemas.openxmlformats.org/officeDocument/2006/relationships/font" Target="fonts/RobotoCondensed-bold.fntdata"/><Relationship Id="rId15" Type="http://schemas.openxmlformats.org/officeDocument/2006/relationships/slide" Target="slides/slide10.xml"/><Relationship Id="rId37" Type="http://schemas.openxmlformats.org/officeDocument/2006/relationships/font" Target="fonts/QuattrocentoSans-regular.fntdata"/><Relationship Id="rId14" Type="http://schemas.openxmlformats.org/officeDocument/2006/relationships/slide" Target="slides/slide9.xml"/><Relationship Id="rId36" Type="http://schemas.openxmlformats.org/officeDocument/2006/relationships/font" Target="fonts/RobotoCondensed-boldItalic.fntdata"/><Relationship Id="rId17" Type="http://schemas.openxmlformats.org/officeDocument/2006/relationships/slide" Target="slides/slide12.xml"/><Relationship Id="rId39" Type="http://schemas.openxmlformats.org/officeDocument/2006/relationships/font" Target="fonts/QuattrocentoSans-italic.fntdata"/><Relationship Id="rId16" Type="http://schemas.openxmlformats.org/officeDocument/2006/relationships/slide" Target="slides/slide11.xml"/><Relationship Id="rId38" Type="http://schemas.openxmlformats.org/officeDocument/2006/relationships/font" Target="fonts/QuattrocentoSans-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2" name="Google Shape;55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9" name="Google Shape;579;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0" name="Google Shape;580;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9" name="Google Shape;59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5" name="Google Shape;34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32"/>
          <p:cNvSpPr/>
          <p:nvPr>
            <p:ph idx="2" type="pic"/>
          </p:nvPr>
        </p:nvSpPr>
        <p:spPr>
          <a:xfrm>
            <a:off x="5183188" y="987425"/>
            <a:ext cx="6172200" cy="4873625"/>
          </a:xfrm>
          <a:prstGeom prst="rect">
            <a:avLst/>
          </a:prstGeom>
          <a:noFill/>
          <a:ln>
            <a:noFill/>
          </a:ln>
        </p:spPr>
      </p:sp>
      <p:sp>
        <p:nvSpPr>
          <p:cNvPr id="73" name="Google Shape;73;p3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3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3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3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31" name="Shape 31"/>
        <p:cNvGrpSpPr/>
        <p:nvPr/>
      </p:nvGrpSpPr>
      <p:grpSpPr>
        <a:xfrm>
          <a:off x="0" y="0"/>
          <a:ext cx="0" cy="0"/>
          <a:chOff x="0" y="0"/>
          <a:chExt cx="0" cy="0"/>
        </a:xfrm>
      </p:grpSpPr>
      <p:sp>
        <p:nvSpPr>
          <p:cNvPr id="32" name="Google Shape;32;p26"/>
          <p:cNvSpPr txBox="1"/>
          <p:nvPr>
            <p:ph type="title"/>
          </p:nvPr>
        </p:nvSpPr>
        <p:spPr>
          <a:xfrm>
            <a:off x="4803433" y="2399600"/>
            <a:ext cx="6437600" cy="20588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dk1"/>
              </a:buClr>
              <a:buSzPts val="4800"/>
              <a:buFont typeface="Play"/>
              <a:buNone/>
              <a:defRPr sz="80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p:txBody>
      </p:sp>
      <p:grpSp>
        <p:nvGrpSpPr>
          <p:cNvPr id="33" name="Google Shape;33;p26"/>
          <p:cNvGrpSpPr/>
          <p:nvPr/>
        </p:nvGrpSpPr>
        <p:grpSpPr>
          <a:xfrm flipH="1">
            <a:off x="8682253" y="1002860"/>
            <a:ext cx="3629100" cy="220467"/>
            <a:chOff x="-155500" y="301425"/>
            <a:chExt cx="2721825" cy="165350"/>
          </a:xfrm>
        </p:grpSpPr>
        <p:cxnSp>
          <p:nvCxnSpPr>
            <p:cNvPr id="34" name="Google Shape;34;p26"/>
            <p:cNvCxnSpPr/>
            <p:nvPr/>
          </p:nvCxnSpPr>
          <p:spPr>
            <a:xfrm>
              <a:off x="-155500" y="301425"/>
              <a:ext cx="2141400" cy="0"/>
            </a:xfrm>
            <a:prstGeom prst="straightConnector1">
              <a:avLst/>
            </a:prstGeom>
            <a:noFill/>
            <a:ln cap="flat" cmpd="sng" w="28575">
              <a:solidFill>
                <a:srgbClr val="E0F4FB"/>
              </a:solidFill>
              <a:prstDash val="solid"/>
              <a:round/>
              <a:headEnd len="sm" w="sm" type="none"/>
              <a:tailEnd len="sm" w="sm" type="none"/>
            </a:ln>
          </p:spPr>
        </p:cxnSp>
        <p:cxnSp>
          <p:nvCxnSpPr>
            <p:cNvPr id="35" name="Google Shape;35;p26"/>
            <p:cNvCxnSpPr/>
            <p:nvPr/>
          </p:nvCxnSpPr>
          <p:spPr>
            <a:xfrm>
              <a:off x="-136075" y="466775"/>
              <a:ext cx="2702400" cy="0"/>
            </a:xfrm>
            <a:prstGeom prst="straightConnector1">
              <a:avLst/>
            </a:prstGeom>
            <a:noFill/>
            <a:ln cap="flat" cmpd="sng" w="9525">
              <a:solidFill>
                <a:srgbClr val="E0F4FB"/>
              </a:solidFill>
              <a:prstDash val="solid"/>
              <a:round/>
              <a:headEnd len="sm" w="sm" type="none"/>
              <a:tailEnd len="sm" w="sm" type="none"/>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2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9" name="Google Shape;39;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2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2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2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3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6" name="Google Shape;66;p3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 Id="rId4"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6.jpg"/><Relationship Id="rId4" Type="http://schemas.openxmlformats.org/officeDocument/2006/relationships/image" Target="../media/image2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11.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grpSp>
        <p:nvGrpSpPr>
          <p:cNvPr id="94" name="Google Shape;94;p1"/>
          <p:cNvGrpSpPr/>
          <p:nvPr/>
        </p:nvGrpSpPr>
        <p:grpSpPr>
          <a:xfrm>
            <a:off x="1896840" y="248502"/>
            <a:ext cx="1256029" cy="557041"/>
            <a:chOff x="90029" y="302533"/>
            <a:chExt cx="2695944" cy="1242773"/>
          </a:xfrm>
        </p:grpSpPr>
        <p:pic>
          <p:nvPicPr>
            <p:cNvPr id="95" name="Google Shape;95;p1"/>
            <p:cNvPicPr preferRelativeResize="0"/>
            <p:nvPr/>
          </p:nvPicPr>
          <p:blipFill rotWithShape="1">
            <a:blip r:embed="rId3">
              <a:alphaModFix/>
            </a:blip>
            <a:srcRect b="15501" l="6059" r="0" t="16542"/>
            <a:stretch/>
          </p:blipFill>
          <p:spPr>
            <a:xfrm>
              <a:off x="90029" y="302533"/>
              <a:ext cx="1395871" cy="1242773"/>
            </a:xfrm>
            <a:prstGeom prst="rect">
              <a:avLst/>
            </a:prstGeom>
            <a:noFill/>
            <a:ln>
              <a:noFill/>
            </a:ln>
          </p:spPr>
        </p:pic>
        <p:pic>
          <p:nvPicPr>
            <p:cNvPr id="96" name="Google Shape;96;p1"/>
            <p:cNvPicPr preferRelativeResize="0"/>
            <p:nvPr/>
          </p:nvPicPr>
          <p:blipFill rotWithShape="1">
            <a:blip r:embed="rId4">
              <a:alphaModFix/>
            </a:blip>
            <a:srcRect b="16540" l="0" r="0" t="17450"/>
            <a:stretch/>
          </p:blipFill>
          <p:spPr>
            <a:xfrm>
              <a:off x="1509623" y="336384"/>
              <a:ext cx="1276350" cy="1207169"/>
            </a:xfrm>
            <a:prstGeom prst="rect">
              <a:avLst/>
            </a:prstGeom>
            <a:noFill/>
            <a:ln>
              <a:noFill/>
            </a:ln>
          </p:spPr>
        </p:pic>
      </p:grpSp>
      <p:sp>
        <p:nvSpPr>
          <p:cNvPr id="97" name="Google Shape;97;p1"/>
          <p:cNvSpPr txBox="1"/>
          <p:nvPr/>
        </p:nvSpPr>
        <p:spPr>
          <a:xfrm>
            <a:off x="3307601" y="248502"/>
            <a:ext cx="6680246"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002060"/>
                </a:solidFill>
                <a:highlight>
                  <a:srgbClr val="FFFFFF"/>
                </a:highlight>
                <a:latin typeface="Quattrocento Sans"/>
                <a:ea typeface="Quattrocento Sans"/>
                <a:cs typeface="Quattrocento Sans"/>
                <a:sym typeface="Quattrocento Sans"/>
              </a:rPr>
              <a:t>TRƯỜNG ĐẠI HỌC CÔNG NGHỆ THÔNG TIN – ĐHQG-HCM</a:t>
            </a:r>
            <a:endParaRPr/>
          </a:p>
          <a:p>
            <a:pPr indent="0" lvl="0" marL="0" marR="0" rtl="0" algn="l">
              <a:spcBef>
                <a:spcPts val="0"/>
              </a:spcBef>
              <a:spcAft>
                <a:spcPts val="0"/>
              </a:spcAft>
              <a:buNone/>
            </a:pPr>
            <a:r>
              <a:rPr b="1" i="0" lang="en-US" sz="1800" u="none" cap="none" strike="noStrike">
                <a:solidFill>
                  <a:srgbClr val="002060"/>
                </a:solidFill>
                <a:highlight>
                  <a:srgbClr val="FFFFFF"/>
                </a:highlight>
                <a:latin typeface="Quattrocento Sans"/>
                <a:ea typeface="Quattrocento Sans"/>
                <a:cs typeface="Quattrocento Sans"/>
                <a:sym typeface="Quattrocento Sans"/>
              </a:rPr>
              <a:t>KHOA MẠNG MÁY TÍNH VÀ TRUYỀN THÔNG</a:t>
            </a:r>
            <a:endParaRPr/>
          </a:p>
          <a:p>
            <a:pPr indent="0" lvl="0" marL="0" marR="0" rtl="0" algn="l">
              <a:spcBef>
                <a:spcPts val="0"/>
              </a:spcBef>
              <a:spcAft>
                <a:spcPts val="0"/>
              </a:spcAft>
              <a:buNone/>
            </a:pPr>
            <a:r>
              <a:t/>
            </a:r>
            <a:endParaRPr b="0" i="0" sz="1800" u="none" cap="none" strike="noStrike">
              <a:solidFill>
                <a:srgbClr val="081C36"/>
              </a:solidFill>
              <a:highlight>
                <a:srgbClr val="FFFFFF"/>
              </a:highlight>
              <a:latin typeface="Quattrocento Sans"/>
              <a:ea typeface="Quattrocento Sans"/>
              <a:cs typeface="Quattrocento Sans"/>
              <a:sym typeface="Quattrocento Sans"/>
            </a:endParaRPr>
          </a:p>
        </p:txBody>
      </p:sp>
      <p:grpSp>
        <p:nvGrpSpPr>
          <p:cNvPr id="98" name="Google Shape;98;p1"/>
          <p:cNvGrpSpPr/>
          <p:nvPr/>
        </p:nvGrpSpPr>
        <p:grpSpPr>
          <a:xfrm>
            <a:off x="-297415" y="21560"/>
            <a:ext cx="2299244" cy="2336159"/>
            <a:chOff x="8486507" y="2180268"/>
            <a:chExt cx="2299244" cy="2336159"/>
          </a:xfrm>
        </p:grpSpPr>
        <p:grpSp>
          <p:nvGrpSpPr>
            <p:cNvPr id="99" name="Google Shape;99;p1"/>
            <p:cNvGrpSpPr/>
            <p:nvPr/>
          </p:nvGrpSpPr>
          <p:grpSpPr>
            <a:xfrm>
              <a:off x="8775593" y="2180268"/>
              <a:ext cx="2010158" cy="2121159"/>
              <a:chOff x="8775593" y="2180268"/>
              <a:chExt cx="2010158" cy="2121159"/>
            </a:xfrm>
          </p:grpSpPr>
          <p:sp>
            <p:nvSpPr>
              <p:cNvPr id="100" name="Google Shape;100;p1"/>
              <p:cNvSpPr/>
              <p:nvPr/>
            </p:nvSpPr>
            <p:spPr>
              <a:xfrm rot="-2620218">
                <a:off x="9194943" y="3183742"/>
                <a:ext cx="1800446" cy="114210"/>
              </a:xfrm>
              <a:custGeom>
                <a:rect b="b" l="l" r="r" t="t"/>
                <a:pathLst>
                  <a:path extrusionOk="0" h="135924" w="1495559">
                    <a:moveTo>
                      <a:pt x="0" y="135924"/>
                    </a:moveTo>
                    <a:lnTo>
                      <a:pt x="91217" y="5866"/>
                    </a:lnTo>
                    <a:lnTo>
                      <a:pt x="1495559" y="0"/>
                    </a:lnTo>
                    <a:lnTo>
                      <a:pt x="1395817" y="123820"/>
                    </a:lnTo>
                    <a:lnTo>
                      <a:pt x="0" y="135924"/>
                    </a:lnTo>
                    <a:close/>
                  </a:path>
                </a:pathLst>
              </a:custGeom>
              <a:solidFill>
                <a:srgbClr val="1372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1" name="Google Shape;101;p1"/>
              <p:cNvSpPr/>
              <p:nvPr/>
            </p:nvSpPr>
            <p:spPr>
              <a:xfrm>
                <a:off x="8775593" y="2180268"/>
                <a:ext cx="1855427" cy="2121159"/>
              </a:xfrm>
              <a:custGeom>
                <a:rect b="b" l="l" r="r" t="t"/>
                <a:pathLst>
                  <a:path extrusionOk="0" h="1681187" w="1831724">
                    <a:moveTo>
                      <a:pt x="8467" y="0"/>
                    </a:moveTo>
                    <a:lnTo>
                      <a:pt x="1831724" y="0"/>
                    </a:lnTo>
                    <a:lnTo>
                      <a:pt x="1163184" y="643306"/>
                    </a:lnTo>
                    <a:lnTo>
                      <a:pt x="713032" y="776283"/>
                    </a:lnTo>
                    <a:cubicBezTo>
                      <a:pt x="610346" y="849117"/>
                      <a:pt x="628680" y="983920"/>
                      <a:pt x="589380" y="1080311"/>
                    </a:cubicBezTo>
                    <a:cubicBezTo>
                      <a:pt x="550080" y="1176702"/>
                      <a:pt x="568409" y="1254482"/>
                      <a:pt x="477231" y="1354628"/>
                    </a:cubicBezTo>
                    <a:lnTo>
                      <a:pt x="0" y="1681187"/>
                    </a:lnTo>
                    <a:cubicBezTo>
                      <a:pt x="2822" y="1120791"/>
                      <a:pt x="5645" y="560396"/>
                      <a:pt x="8467" y="0"/>
                    </a:cubicBezTo>
                    <a:close/>
                  </a:path>
                </a:pathLst>
              </a:custGeom>
              <a:solidFill>
                <a:srgbClr val="003D7E"/>
              </a:solidFill>
              <a:ln cap="flat" cmpd="sng" w="19050">
                <a:solidFill>
                  <a:srgbClr val="143C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02" name="Google Shape;102;p1"/>
              <p:cNvSpPr/>
              <p:nvPr/>
            </p:nvSpPr>
            <p:spPr>
              <a:xfrm rot="8722179">
                <a:off x="9077934" y="2804450"/>
                <a:ext cx="1463610" cy="528709"/>
              </a:xfrm>
              <a:custGeom>
                <a:rect b="b" l="l" r="r" t="t"/>
                <a:pathLst>
                  <a:path extrusionOk="0" h="14236" w="10532">
                    <a:moveTo>
                      <a:pt x="0" y="14236"/>
                    </a:moveTo>
                    <a:lnTo>
                      <a:pt x="1808" y="5106"/>
                    </a:lnTo>
                    <a:lnTo>
                      <a:pt x="10532" y="0"/>
                    </a:lnTo>
                    <a:lnTo>
                      <a:pt x="8803" y="8551"/>
                    </a:lnTo>
                    <a:lnTo>
                      <a:pt x="0" y="14236"/>
                    </a:lnTo>
                    <a:close/>
                  </a:path>
                </a:pathLst>
              </a:custGeom>
              <a:solidFill>
                <a:srgbClr val="8BD3E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03" name="Google Shape;103;p1"/>
            <p:cNvSpPr/>
            <p:nvPr/>
          </p:nvSpPr>
          <p:spPr>
            <a:xfrm rot="8734720">
              <a:off x="8524552" y="3791243"/>
              <a:ext cx="1065610" cy="464686"/>
            </a:xfrm>
            <a:custGeom>
              <a:rect b="b" l="l" r="r" t="t"/>
              <a:pathLst>
                <a:path extrusionOk="0" h="13642" w="11441">
                  <a:moveTo>
                    <a:pt x="0" y="13642"/>
                  </a:moveTo>
                  <a:lnTo>
                    <a:pt x="2743" y="4017"/>
                  </a:lnTo>
                  <a:lnTo>
                    <a:pt x="11441" y="0"/>
                  </a:lnTo>
                  <a:lnTo>
                    <a:pt x="8753" y="10100"/>
                  </a:lnTo>
                  <a:lnTo>
                    <a:pt x="0" y="13642"/>
                  </a:lnTo>
                  <a:close/>
                </a:path>
              </a:pathLst>
            </a:custGeom>
            <a:solidFill>
              <a:srgbClr val="0075C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104" name="Google Shape;104;p1"/>
          <p:cNvGrpSpPr/>
          <p:nvPr/>
        </p:nvGrpSpPr>
        <p:grpSpPr>
          <a:xfrm rot="10800000">
            <a:off x="10146867" y="4521841"/>
            <a:ext cx="2299244" cy="2336159"/>
            <a:chOff x="8486507" y="2180268"/>
            <a:chExt cx="2299244" cy="2336159"/>
          </a:xfrm>
        </p:grpSpPr>
        <p:grpSp>
          <p:nvGrpSpPr>
            <p:cNvPr id="105" name="Google Shape;105;p1"/>
            <p:cNvGrpSpPr/>
            <p:nvPr/>
          </p:nvGrpSpPr>
          <p:grpSpPr>
            <a:xfrm>
              <a:off x="8775593" y="2180268"/>
              <a:ext cx="2010158" cy="2121159"/>
              <a:chOff x="8775593" y="2180268"/>
              <a:chExt cx="2010158" cy="2121159"/>
            </a:xfrm>
          </p:grpSpPr>
          <p:sp>
            <p:nvSpPr>
              <p:cNvPr id="106" name="Google Shape;106;p1"/>
              <p:cNvSpPr/>
              <p:nvPr/>
            </p:nvSpPr>
            <p:spPr>
              <a:xfrm rot="-2620218">
                <a:off x="9194943" y="3183742"/>
                <a:ext cx="1800446" cy="114210"/>
              </a:xfrm>
              <a:custGeom>
                <a:rect b="b" l="l" r="r" t="t"/>
                <a:pathLst>
                  <a:path extrusionOk="0" h="135924" w="1495559">
                    <a:moveTo>
                      <a:pt x="0" y="135924"/>
                    </a:moveTo>
                    <a:lnTo>
                      <a:pt x="91217" y="5866"/>
                    </a:lnTo>
                    <a:lnTo>
                      <a:pt x="1495559" y="0"/>
                    </a:lnTo>
                    <a:lnTo>
                      <a:pt x="1395817" y="123820"/>
                    </a:lnTo>
                    <a:lnTo>
                      <a:pt x="0" y="135924"/>
                    </a:lnTo>
                    <a:close/>
                  </a:path>
                </a:pathLst>
              </a:custGeom>
              <a:solidFill>
                <a:srgbClr val="1372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7" name="Google Shape;107;p1"/>
              <p:cNvSpPr/>
              <p:nvPr/>
            </p:nvSpPr>
            <p:spPr>
              <a:xfrm>
                <a:off x="8775593" y="2180268"/>
                <a:ext cx="1855427" cy="2121159"/>
              </a:xfrm>
              <a:custGeom>
                <a:rect b="b" l="l" r="r" t="t"/>
                <a:pathLst>
                  <a:path extrusionOk="0" h="1681187" w="1831724">
                    <a:moveTo>
                      <a:pt x="8467" y="0"/>
                    </a:moveTo>
                    <a:lnTo>
                      <a:pt x="1831724" y="0"/>
                    </a:lnTo>
                    <a:lnTo>
                      <a:pt x="1163184" y="643306"/>
                    </a:lnTo>
                    <a:lnTo>
                      <a:pt x="713032" y="776283"/>
                    </a:lnTo>
                    <a:cubicBezTo>
                      <a:pt x="610346" y="849117"/>
                      <a:pt x="628680" y="983920"/>
                      <a:pt x="589380" y="1080311"/>
                    </a:cubicBezTo>
                    <a:cubicBezTo>
                      <a:pt x="550080" y="1176702"/>
                      <a:pt x="568409" y="1254482"/>
                      <a:pt x="477231" y="1354628"/>
                    </a:cubicBezTo>
                    <a:lnTo>
                      <a:pt x="0" y="1681187"/>
                    </a:lnTo>
                    <a:cubicBezTo>
                      <a:pt x="2822" y="1120791"/>
                      <a:pt x="5645" y="560396"/>
                      <a:pt x="8467" y="0"/>
                    </a:cubicBezTo>
                    <a:close/>
                  </a:path>
                </a:pathLst>
              </a:custGeom>
              <a:solidFill>
                <a:srgbClr val="003D7E"/>
              </a:solidFill>
              <a:ln cap="flat" cmpd="sng" w="19050">
                <a:solidFill>
                  <a:srgbClr val="143C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08" name="Google Shape;108;p1"/>
              <p:cNvSpPr/>
              <p:nvPr/>
            </p:nvSpPr>
            <p:spPr>
              <a:xfrm rot="8722179">
                <a:off x="9077934" y="2804450"/>
                <a:ext cx="1463610" cy="528709"/>
              </a:xfrm>
              <a:custGeom>
                <a:rect b="b" l="l" r="r" t="t"/>
                <a:pathLst>
                  <a:path extrusionOk="0" h="14236" w="10532">
                    <a:moveTo>
                      <a:pt x="0" y="14236"/>
                    </a:moveTo>
                    <a:lnTo>
                      <a:pt x="1808" y="5106"/>
                    </a:lnTo>
                    <a:lnTo>
                      <a:pt x="10532" y="0"/>
                    </a:lnTo>
                    <a:lnTo>
                      <a:pt x="8803" y="8551"/>
                    </a:lnTo>
                    <a:lnTo>
                      <a:pt x="0" y="14236"/>
                    </a:lnTo>
                    <a:close/>
                  </a:path>
                </a:pathLst>
              </a:custGeom>
              <a:solidFill>
                <a:srgbClr val="8BD3E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09" name="Google Shape;109;p1"/>
            <p:cNvSpPr/>
            <p:nvPr/>
          </p:nvSpPr>
          <p:spPr>
            <a:xfrm rot="8734720">
              <a:off x="8524552" y="3791243"/>
              <a:ext cx="1065610" cy="464686"/>
            </a:xfrm>
            <a:custGeom>
              <a:rect b="b" l="l" r="r" t="t"/>
              <a:pathLst>
                <a:path extrusionOk="0" h="13642" w="11441">
                  <a:moveTo>
                    <a:pt x="0" y="13642"/>
                  </a:moveTo>
                  <a:lnTo>
                    <a:pt x="2743" y="4017"/>
                  </a:lnTo>
                  <a:lnTo>
                    <a:pt x="11441" y="0"/>
                  </a:lnTo>
                  <a:lnTo>
                    <a:pt x="8753" y="10100"/>
                  </a:lnTo>
                  <a:lnTo>
                    <a:pt x="0" y="13642"/>
                  </a:lnTo>
                  <a:close/>
                </a:path>
              </a:pathLst>
            </a:custGeom>
            <a:solidFill>
              <a:srgbClr val="0075C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cxnSp>
        <p:nvCxnSpPr>
          <p:cNvPr id="110" name="Google Shape;110;p1"/>
          <p:cNvCxnSpPr/>
          <p:nvPr/>
        </p:nvCxnSpPr>
        <p:spPr>
          <a:xfrm flipH="1">
            <a:off x="3295896" y="98812"/>
            <a:ext cx="11705" cy="705945"/>
          </a:xfrm>
          <a:prstGeom prst="straightConnector1">
            <a:avLst/>
          </a:prstGeom>
          <a:noFill/>
          <a:ln cap="flat" cmpd="sng" w="38100">
            <a:solidFill>
              <a:schemeClr val="accent1"/>
            </a:solidFill>
            <a:prstDash val="solid"/>
            <a:miter lim="800000"/>
            <a:headEnd len="sm" w="sm" type="none"/>
            <a:tailEnd len="sm" w="sm" type="none"/>
          </a:ln>
        </p:spPr>
      </p:cxnSp>
      <p:grpSp>
        <p:nvGrpSpPr>
          <p:cNvPr id="111" name="Google Shape;111;p1"/>
          <p:cNvGrpSpPr/>
          <p:nvPr/>
        </p:nvGrpSpPr>
        <p:grpSpPr>
          <a:xfrm flipH="1">
            <a:off x="9908578" y="87709"/>
            <a:ext cx="2212342" cy="1781812"/>
            <a:chOff x="1089084" y="1086011"/>
            <a:chExt cx="29837" cy="24035"/>
          </a:xfrm>
        </p:grpSpPr>
        <p:sp>
          <p:nvSpPr>
            <p:cNvPr id="112" name="Google Shape;112;p1"/>
            <p:cNvSpPr/>
            <p:nvPr/>
          </p:nvSpPr>
          <p:spPr>
            <a:xfrm>
              <a:off x="1115446" y="1086999"/>
              <a:ext cx="3475" cy="3028"/>
            </a:xfrm>
            <a:custGeom>
              <a:rect b="b" l="l" r="r" t="t"/>
              <a:pathLst>
                <a:path extrusionOk="0" h="302832" w="347459">
                  <a:moveTo>
                    <a:pt x="261391" y="0"/>
                  </a:moveTo>
                  <a:lnTo>
                    <a:pt x="86068" y="0"/>
                  </a:lnTo>
                  <a:lnTo>
                    <a:pt x="0" y="149822"/>
                  </a:lnTo>
                  <a:lnTo>
                    <a:pt x="86068" y="302832"/>
                  </a:lnTo>
                  <a:lnTo>
                    <a:pt x="261391" y="302832"/>
                  </a:lnTo>
                  <a:lnTo>
                    <a:pt x="347459" y="149822"/>
                  </a:lnTo>
                  <a:lnTo>
                    <a:pt x="261391" y="0"/>
                  </a:lnTo>
                  <a:close/>
                  <a:moveTo>
                    <a:pt x="229514" y="248641"/>
                  </a:moveTo>
                  <a:lnTo>
                    <a:pt x="117945" y="248641"/>
                  </a:lnTo>
                  <a:lnTo>
                    <a:pt x="60566" y="149822"/>
                  </a:lnTo>
                  <a:lnTo>
                    <a:pt x="117945" y="54191"/>
                  </a:lnTo>
                  <a:lnTo>
                    <a:pt x="229514" y="54191"/>
                  </a:lnTo>
                  <a:lnTo>
                    <a:pt x="286893" y="149822"/>
                  </a:lnTo>
                  <a:lnTo>
                    <a:pt x="229514" y="248641"/>
                  </a:lnTo>
                  <a:close/>
                </a:path>
              </a:pathLst>
            </a:custGeom>
            <a:solidFill>
              <a:srgbClr val="DEDDD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 name="Google Shape;113;p1"/>
            <p:cNvSpPr/>
            <p:nvPr/>
          </p:nvSpPr>
          <p:spPr>
            <a:xfrm>
              <a:off x="1091220" y="1106954"/>
              <a:ext cx="3570" cy="3092"/>
            </a:xfrm>
            <a:custGeom>
              <a:rect b="b" l="l" r="r" t="t"/>
              <a:pathLst>
                <a:path extrusionOk="0" h="309207" w="357022">
                  <a:moveTo>
                    <a:pt x="267767" y="0"/>
                  </a:moveTo>
                  <a:lnTo>
                    <a:pt x="89256" y="0"/>
                  </a:lnTo>
                  <a:lnTo>
                    <a:pt x="0" y="156198"/>
                  </a:lnTo>
                  <a:lnTo>
                    <a:pt x="89256" y="309207"/>
                  </a:lnTo>
                  <a:lnTo>
                    <a:pt x="267767" y="309207"/>
                  </a:lnTo>
                  <a:lnTo>
                    <a:pt x="357022" y="156198"/>
                  </a:lnTo>
                  <a:lnTo>
                    <a:pt x="267767" y="0"/>
                  </a:lnTo>
                  <a:close/>
                  <a:moveTo>
                    <a:pt x="239078" y="255016"/>
                  </a:moveTo>
                  <a:lnTo>
                    <a:pt x="121133" y="255016"/>
                  </a:lnTo>
                  <a:lnTo>
                    <a:pt x="60566" y="156198"/>
                  </a:lnTo>
                  <a:lnTo>
                    <a:pt x="121133" y="54191"/>
                  </a:lnTo>
                  <a:lnTo>
                    <a:pt x="239078" y="54191"/>
                  </a:lnTo>
                  <a:lnTo>
                    <a:pt x="296456" y="156198"/>
                  </a:lnTo>
                  <a:lnTo>
                    <a:pt x="239078" y="255016"/>
                  </a:lnTo>
                  <a:close/>
                </a:path>
              </a:pathLst>
            </a:custGeom>
            <a:solidFill>
              <a:srgbClr val="DEDDD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 name="Google Shape;114;p1"/>
            <p:cNvSpPr/>
            <p:nvPr/>
          </p:nvSpPr>
          <p:spPr>
            <a:xfrm>
              <a:off x="1110091" y="1087190"/>
              <a:ext cx="2996" cy="4336"/>
            </a:xfrm>
            <a:custGeom>
              <a:rect b="b" l="l" r="r" t="t"/>
              <a:pathLst>
                <a:path extrusionOk="0" h="433527" w="299644">
                  <a:moveTo>
                    <a:pt x="0" y="130695"/>
                  </a:moveTo>
                  <a:lnTo>
                    <a:pt x="76505" y="261391"/>
                  </a:lnTo>
                  <a:lnTo>
                    <a:pt x="226327" y="261391"/>
                  </a:lnTo>
                  <a:lnTo>
                    <a:pt x="299644" y="130695"/>
                  </a:lnTo>
                  <a:lnTo>
                    <a:pt x="226327" y="0"/>
                  </a:lnTo>
                  <a:lnTo>
                    <a:pt x="76505" y="0"/>
                  </a:lnTo>
                  <a:lnTo>
                    <a:pt x="0" y="130695"/>
                  </a:lnTo>
                  <a:close/>
                  <a:moveTo>
                    <a:pt x="51003" y="130695"/>
                  </a:moveTo>
                  <a:lnTo>
                    <a:pt x="102006" y="47815"/>
                  </a:lnTo>
                  <a:lnTo>
                    <a:pt x="200825" y="47815"/>
                  </a:lnTo>
                  <a:lnTo>
                    <a:pt x="248641" y="130695"/>
                  </a:lnTo>
                  <a:lnTo>
                    <a:pt x="200825" y="216763"/>
                  </a:lnTo>
                  <a:lnTo>
                    <a:pt x="102006" y="216763"/>
                  </a:lnTo>
                  <a:lnTo>
                    <a:pt x="51003" y="130695"/>
                  </a:lnTo>
                  <a:close/>
                  <a:moveTo>
                    <a:pt x="191262" y="392087"/>
                  </a:moveTo>
                  <a:lnTo>
                    <a:pt x="111569" y="392087"/>
                  </a:lnTo>
                  <a:lnTo>
                    <a:pt x="111569" y="433527"/>
                  </a:lnTo>
                  <a:lnTo>
                    <a:pt x="191262" y="433527"/>
                  </a:lnTo>
                  <a:lnTo>
                    <a:pt x="191262" y="392087"/>
                  </a:lnTo>
                  <a:close/>
                  <a:moveTo>
                    <a:pt x="226327" y="280517"/>
                  </a:moveTo>
                  <a:lnTo>
                    <a:pt x="76505" y="280517"/>
                  </a:lnTo>
                  <a:lnTo>
                    <a:pt x="76505" y="321957"/>
                  </a:lnTo>
                  <a:lnTo>
                    <a:pt x="226327" y="321957"/>
                  </a:lnTo>
                  <a:lnTo>
                    <a:pt x="226327" y="280517"/>
                  </a:lnTo>
                  <a:close/>
                  <a:moveTo>
                    <a:pt x="226327" y="337896"/>
                  </a:moveTo>
                  <a:lnTo>
                    <a:pt x="76505" y="337896"/>
                  </a:lnTo>
                  <a:lnTo>
                    <a:pt x="76505" y="376148"/>
                  </a:lnTo>
                  <a:lnTo>
                    <a:pt x="226327" y="376148"/>
                  </a:lnTo>
                  <a:lnTo>
                    <a:pt x="226327" y="337896"/>
                  </a:lnTo>
                  <a:close/>
                </a:path>
              </a:pathLst>
            </a:custGeom>
            <a:solidFill>
              <a:srgbClr val="DEDDD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5" name="Google Shape;115;p1"/>
            <p:cNvSpPr/>
            <p:nvPr/>
          </p:nvSpPr>
          <p:spPr>
            <a:xfrm>
              <a:off x="1098264" y="1094968"/>
              <a:ext cx="2965" cy="2997"/>
            </a:xfrm>
            <a:custGeom>
              <a:rect b="b" l="l" r="r" t="t"/>
              <a:pathLst>
                <a:path extrusionOk="0" h="94" w="93">
                  <a:moveTo>
                    <a:pt x="47" y="0"/>
                  </a:moveTo>
                  <a:cubicBezTo>
                    <a:pt x="21" y="0"/>
                    <a:pt x="0" y="21"/>
                    <a:pt x="0" y="47"/>
                  </a:cubicBezTo>
                  <a:cubicBezTo>
                    <a:pt x="0" y="73"/>
                    <a:pt x="21" y="94"/>
                    <a:pt x="47" y="94"/>
                  </a:cubicBezTo>
                  <a:cubicBezTo>
                    <a:pt x="72" y="94"/>
                    <a:pt x="93" y="73"/>
                    <a:pt x="93" y="47"/>
                  </a:cubicBezTo>
                  <a:cubicBezTo>
                    <a:pt x="93" y="21"/>
                    <a:pt x="72" y="0"/>
                    <a:pt x="47" y="0"/>
                  </a:cubicBezTo>
                  <a:close/>
                  <a:moveTo>
                    <a:pt x="6" y="50"/>
                  </a:moveTo>
                  <a:cubicBezTo>
                    <a:pt x="20" y="50"/>
                    <a:pt x="20" y="50"/>
                    <a:pt x="20" y="50"/>
                  </a:cubicBezTo>
                  <a:cubicBezTo>
                    <a:pt x="21" y="55"/>
                    <a:pt x="21" y="59"/>
                    <a:pt x="22" y="64"/>
                  </a:cubicBezTo>
                  <a:cubicBezTo>
                    <a:pt x="9" y="64"/>
                    <a:pt x="9" y="64"/>
                    <a:pt x="9" y="64"/>
                  </a:cubicBezTo>
                  <a:cubicBezTo>
                    <a:pt x="7" y="59"/>
                    <a:pt x="6" y="55"/>
                    <a:pt x="6" y="50"/>
                  </a:cubicBezTo>
                  <a:close/>
                  <a:moveTo>
                    <a:pt x="49" y="23"/>
                  </a:moveTo>
                  <a:cubicBezTo>
                    <a:pt x="49" y="6"/>
                    <a:pt x="49" y="6"/>
                    <a:pt x="49" y="6"/>
                  </a:cubicBezTo>
                  <a:cubicBezTo>
                    <a:pt x="55" y="8"/>
                    <a:pt x="60" y="14"/>
                    <a:pt x="63" y="23"/>
                  </a:cubicBezTo>
                  <a:lnTo>
                    <a:pt x="49" y="23"/>
                  </a:lnTo>
                  <a:close/>
                  <a:moveTo>
                    <a:pt x="65" y="29"/>
                  </a:moveTo>
                  <a:cubicBezTo>
                    <a:pt x="66" y="34"/>
                    <a:pt x="67" y="39"/>
                    <a:pt x="67" y="44"/>
                  </a:cubicBezTo>
                  <a:cubicBezTo>
                    <a:pt x="49" y="44"/>
                    <a:pt x="49" y="44"/>
                    <a:pt x="49" y="44"/>
                  </a:cubicBezTo>
                  <a:cubicBezTo>
                    <a:pt x="49" y="29"/>
                    <a:pt x="49" y="29"/>
                    <a:pt x="49" y="29"/>
                  </a:cubicBezTo>
                  <a:lnTo>
                    <a:pt x="65" y="29"/>
                  </a:lnTo>
                  <a:close/>
                  <a:moveTo>
                    <a:pt x="44" y="6"/>
                  </a:moveTo>
                  <a:cubicBezTo>
                    <a:pt x="44" y="23"/>
                    <a:pt x="44" y="23"/>
                    <a:pt x="44" y="23"/>
                  </a:cubicBezTo>
                  <a:cubicBezTo>
                    <a:pt x="30" y="23"/>
                    <a:pt x="30" y="23"/>
                    <a:pt x="30" y="23"/>
                  </a:cubicBezTo>
                  <a:cubicBezTo>
                    <a:pt x="33" y="14"/>
                    <a:pt x="38" y="8"/>
                    <a:pt x="44" y="6"/>
                  </a:cubicBezTo>
                  <a:close/>
                  <a:moveTo>
                    <a:pt x="44" y="29"/>
                  </a:moveTo>
                  <a:cubicBezTo>
                    <a:pt x="44" y="44"/>
                    <a:pt x="44" y="44"/>
                    <a:pt x="44" y="44"/>
                  </a:cubicBezTo>
                  <a:cubicBezTo>
                    <a:pt x="26" y="44"/>
                    <a:pt x="26" y="44"/>
                    <a:pt x="26" y="44"/>
                  </a:cubicBezTo>
                  <a:cubicBezTo>
                    <a:pt x="26" y="39"/>
                    <a:pt x="27" y="34"/>
                    <a:pt x="28" y="29"/>
                  </a:cubicBezTo>
                  <a:lnTo>
                    <a:pt x="44" y="29"/>
                  </a:lnTo>
                  <a:close/>
                  <a:moveTo>
                    <a:pt x="20" y="44"/>
                  </a:moveTo>
                  <a:cubicBezTo>
                    <a:pt x="6" y="44"/>
                    <a:pt x="6" y="44"/>
                    <a:pt x="6" y="44"/>
                  </a:cubicBezTo>
                  <a:cubicBezTo>
                    <a:pt x="6" y="39"/>
                    <a:pt x="7" y="34"/>
                    <a:pt x="10" y="29"/>
                  </a:cubicBezTo>
                  <a:cubicBezTo>
                    <a:pt x="22" y="29"/>
                    <a:pt x="22" y="29"/>
                    <a:pt x="22" y="29"/>
                  </a:cubicBezTo>
                  <a:cubicBezTo>
                    <a:pt x="21" y="34"/>
                    <a:pt x="21" y="39"/>
                    <a:pt x="20" y="44"/>
                  </a:cubicBezTo>
                  <a:close/>
                  <a:moveTo>
                    <a:pt x="26" y="50"/>
                  </a:moveTo>
                  <a:cubicBezTo>
                    <a:pt x="44" y="50"/>
                    <a:pt x="44" y="50"/>
                    <a:pt x="44" y="50"/>
                  </a:cubicBezTo>
                  <a:cubicBezTo>
                    <a:pt x="44" y="64"/>
                    <a:pt x="44" y="64"/>
                    <a:pt x="44" y="64"/>
                  </a:cubicBezTo>
                  <a:cubicBezTo>
                    <a:pt x="28" y="64"/>
                    <a:pt x="28" y="64"/>
                    <a:pt x="28" y="64"/>
                  </a:cubicBezTo>
                  <a:cubicBezTo>
                    <a:pt x="27" y="59"/>
                    <a:pt x="26" y="55"/>
                    <a:pt x="26" y="50"/>
                  </a:cubicBezTo>
                  <a:close/>
                  <a:moveTo>
                    <a:pt x="44" y="70"/>
                  </a:moveTo>
                  <a:cubicBezTo>
                    <a:pt x="44" y="87"/>
                    <a:pt x="44" y="87"/>
                    <a:pt x="44" y="87"/>
                  </a:cubicBezTo>
                  <a:cubicBezTo>
                    <a:pt x="38" y="86"/>
                    <a:pt x="33" y="79"/>
                    <a:pt x="30" y="70"/>
                  </a:cubicBezTo>
                  <a:lnTo>
                    <a:pt x="44" y="70"/>
                  </a:lnTo>
                  <a:close/>
                  <a:moveTo>
                    <a:pt x="49" y="87"/>
                  </a:moveTo>
                  <a:cubicBezTo>
                    <a:pt x="49" y="70"/>
                    <a:pt x="49" y="70"/>
                    <a:pt x="49" y="70"/>
                  </a:cubicBezTo>
                  <a:cubicBezTo>
                    <a:pt x="63" y="70"/>
                    <a:pt x="63" y="70"/>
                    <a:pt x="63" y="70"/>
                  </a:cubicBezTo>
                  <a:cubicBezTo>
                    <a:pt x="60" y="79"/>
                    <a:pt x="55" y="86"/>
                    <a:pt x="49" y="87"/>
                  </a:cubicBezTo>
                  <a:close/>
                  <a:moveTo>
                    <a:pt x="49" y="64"/>
                  </a:moveTo>
                  <a:cubicBezTo>
                    <a:pt x="49" y="50"/>
                    <a:pt x="49" y="50"/>
                    <a:pt x="49" y="50"/>
                  </a:cubicBezTo>
                  <a:cubicBezTo>
                    <a:pt x="67" y="50"/>
                    <a:pt x="67" y="50"/>
                    <a:pt x="67" y="50"/>
                  </a:cubicBezTo>
                  <a:cubicBezTo>
                    <a:pt x="67" y="55"/>
                    <a:pt x="66" y="59"/>
                    <a:pt x="65" y="64"/>
                  </a:cubicBezTo>
                  <a:lnTo>
                    <a:pt x="49" y="64"/>
                  </a:lnTo>
                  <a:close/>
                  <a:moveTo>
                    <a:pt x="73" y="50"/>
                  </a:moveTo>
                  <a:cubicBezTo>
                    <a:pt x="87" y="50"/>
                    <a:pt x="87" y="50"/>
                    <a:pt x="87" y="50"/>
                  </a:cubicBezTo>
                  <a:cubicBezTo>
                    <a:pt x="87" y="55"/>
                    <a:pt x="86" y="59"/>
                    <a:pt x="84" y="64"/>
                  </a:cubicBezTo>
                  <a:cubicBezTo>
                    <a:pt x="71" y="64"/>
                    <a:pt x="71" y="64"/>
                    <a:pt x="71" y="64"/>
                  </a:cubicBezTo>
                  <a:cubicBezTo>
                    <a:pt x="72" y="59"/>
                    <a:pt x="72" y="55"/>
                    <a:pt x="73" y="50"/>
                  </a:cubicBezTo>
                  <a:close/>
                  <a:moveTo>
                    <a:pt x="73" y="44"/>
                  </a:moveTo>
                  <a:cubicBezTo>
                    <a:pt x="72" y="39"/>
                    <a:pt x="72" y="34"/>
                    <a:pt x="71" y="29"/>
                  </a:cubicBezTo>
                  <a:cubicBezTo>
                    <a:pt x="83" y="29"/>
                    <a:pt x="83" y="29"/>
                    <a:pt x="83" y="29"/>
                  </a:cubicBezTo>
                  <a:cubicBezTo>
                    <a:pt x="86" y="34"/>
                    <a:pt x="87" y="39"/>
                    <a:pt x="87" y="44"/>
                  </a:cubicBezTo>
                  <a:lnTo>
                    <a:pt x="73" y="44"/>
                  </a:lnTo>
                  <a:close/>
                  <a:moveTo>
                    <a:pt x="80" y="23"/>
                  </a:moveTo>
                  <a:cubicBezTo>
                    <a:pt x="69" y="23"/>
                    <a:pt x="69" y="23"/>
                    <a:pt x="69" y="23"/>
                  </a:cubicBezTo>
                  <a:cubicBezTo>
                    <a:pt x="67" y="18"/>
                    <a:pt x="65" y="13"/>
                    <a:pt x="62" y="9"/>
                  </a:cubicBezTo>
                  <a:cubicBezTo>
                    <a:pt x="69" y="12"/>
                    <a:pt x="76" y="17"/>
                    <a:pt x="80" y="23"/>
                  </a:cubicBezTo>
                  <a:close/>
                  <a:moveTo>
                    <a:pt x="31" y="9"/>
                  </a:moveTo>
                  <a:cubicBezTo>
                    <a:pt x="28" y="13"/>
                    <a:pt x="26" y="18"/>
                    <a:pt x="24" y="23"/>
                  </a:cubicBezTo>
                  <a:cubicBezTo>
                    <a:pt x="13" y="23"/>
                    <a:pt x="13" y="23"/>
                    <a:pt x="13" y="23"/>
                  </a:cubicBezTo>
                  <a:cubicBezTo>
                    <a:pt x="18" y="17"/>
                    <a:pt x="24" y="12"/>
                    <a:pt x="31" y="9"/>
                  </a:cubicBezTo>
                  <a:close/>
                  <a:moveTo>
                    <a:pt x="12" y="70"/>
                  </a:moveTo>
                  <a:cubicBezTo>
                    <a:pt x="24" y="70"/>
                    <a:pt x="24" y="70"/>
                    <a:pt x="24" y="70"/>
                  </a:cubicBezTo>
                  <a:cubicBezTo>
                    <a:pt x="25" y="76"/>
                    <a:pt x="28" y="81"/>
                    <a:pt x="31" y="85"/>
                  </a:cubicBezTo>
                  <a:cubicBezTo>
                    <a:pt x="23" y="82"/>
                    <a:pt x="17" y="76"/>
                    <a:pt x="12" y="70"/>
                  </a:cubicBezTo>
                  <a:close/>
                  <a:moveTo>
                    <a:pt x="62" y="85"/>
                  </a:moveTo>
                  <a:cubicBezTo>
                    <a:pt x="65" y="81"/>
                    <a:pt x="68" y="76"/>
                    <a:pt x="69" y="70"/>
                  </a:cubicBezTo>
                  <a:cubicBezTo>
                    <a:pt x="81" y="70"/>
                    <a:pt x="81" y="70"/>
                    <a:pt x="81" y="70"/>
                  </a:cubicBezTo>
                  <a:cubicBezTo>
                    <a:pt x="76" y="76"/>
                    <a:pt x="70" y="82"/>
                    <a:pt x="62" y="85"/>
                  </a:cubicBezTo>
                  <a:close/>
                </a:path>
              </a:pathLst>
            </a:custGeom>
            <a:solidFill>
              <a:srgbClr val="DEDDD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6" name="Google Shape;116;p1"/>
            <p:cNvSpPr/>
            <p:nvPr/>
          </p:nvSpPr>
          <p:spPr>
            <a:xfrm>
              <a:off x="1107891" y="1086011"/>
              <a:ext cx="7428" cy="6439"/>
            </a:xfrm>
            <a:custGeom>
              <a:rect b="b" l="l" r="r" t="t"/>
              <a:pathLst>
                <a:path extrusionOk="0" h="202" w="233">
                  <a:moveTo>
                    <a:pt x="59" y="0"/>
                  </a:moveTo>
                  <a:cubicBezTo>
                    <a:pt x="0" y="101"/>
                    <a:pt x="0" y="101"/>
                    <a:pt x="0" y="101"/>
                  </a:cubicBezTo>
                  <a:cubicBezTo>
                    <a:pt x="59" y="202"/>
                    <a:pt x="59" y="202"/>
                    <a:pt x="59" y="202"/>
                  </a:cubicBezTo>
                  <a:cubicBezTo>
                    <a:pt x="175" y="202"/>
                    <a:pt x="175" y="202"/>
                    <a:pt x="175" y="202"/>
                  </a:cubicBezTo>
                  <a:cubicBezTo>
                    <a:pt x="233" y="101"/>
                    <a:pt x="233" y="101"/>
                    <a:pt x="233" y="101"/>
                  </a:cubicBezTo>
                  <a:cubicBezTo>
                    <a:pt x="175" y="0"/>
                    <a:pt x="175" y="0"/>
                    <a:pt x="175" y="0"/>
                  </a:cubicBezTo>
                  <a:lnTo>
                    <a:pt x="59" y="0"/>
                  </a:lnTo>
                  <a:close/>
                  <a:moveTo>
                    <a:pt x="170" y="8"/>
                  </a:moveTo>
                  <a:cubicBezTo>
                    <a:pt x="173" y="12"/>
                    <a:pt x="222" y="97"/>
                    <a:pt x="224" y="101"/>
                  </a:cubicBezTo>
                  <a:cubicBezTo>
                    <a:pt x="222" y="105"/>
                    <a:pt x="173" y="190"/>
                    <a:pt x="170" y="194"/>
                  </a:cubicBezTo>
                  <a:cubicBezTo>
                    <a:pt x="166" y="194"/>
                    <a:pt x="68" y="194"/>
                    <a:pt x="63" y="194"/>
                  </a:cubicBezTo>
                  <a:cubicBezTo>
                    <a:pt x="61" y="190"/>
                    <a:pt x="12" y="105"/>
                    <a:pt x="10" y="101"/>
                  </a:cubicBezTo>
                  <a:cubicBezTo>
                    <a:pt x="12" y="97"/>
                    <a:pt x="61" y="12"/>
                    <a:pt x="63" y="8"/>
                  </a:cubicBezTo>
                  <a:cubicBezTo>
                    <a:pt x="68" y="8"/>
                    <a:pt x="166" y="8"/>
                    <a:pt x="170" y="8"/>
                  </a:cubicBezTo>
                  <a:close/>
                </a:path>
              </a:pathLst>
            </a:custGeom>
            <a:solidFill>
              <a:srgbClr val="DEDDD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7" name="Google Shape;117;p1"/>
            <p:cNvSpPr/>
            <p:nvPr/>
          </p:nvSpPr>
          <p:spPr>
            <a:xfrm>
              <a:off x="1102122" y="1089836"/>
              <a:ext cx="7108" cy="6184"/>
            </a:xfrm>
            <a:custGeom>
              <a:rect b="b" l="l" r="r" t="t"/>
              <a:pathLst>
                <a:path extrusionOk="0" h="618413" w="710857">
                  <a:moveTo>
                    <a:pt x="178511" y="618413"/>
                  </a:moveTo>
                  <a:lnTo>
                    <a:pt x="0" y="309207"/>
                  </a:lnTo>
                  <a:lnTo>
                    <a:pt x="178511" y="0"/>
                  </a:lnTo>
                  <a:lnTo>
                    <a:pt x="532346" y="0"/>
                  </a:lnTo>
                  <a:lnTo>
                    <a:pt x="710857" y="309207"/>
                  </a:lnTo>
                  <a:lnTo>
                    <a:pt x="532346" y="618413"/>
                  </a:lnTo>
                  <a:lnTo>
                    <a:pt x="178511" y="618413"/>
                  </a:lnTo>
                  <a:close/>
                </a:path>
              </a:pathLst>
            </a:custGeom>
            <a:solidFill>
              <a:srgbClr val="DEDDD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8" name="Google Shape;118;p1"/>
            <p:cNvSpPr/>
            <p:nvPr/>
          </p:nvSpPr>
          <p:spPr>
            <a:xfrm>
              <a:off x="1096001" y="1093279"/>
              <a:ext cx="7396" cy="6439"/>
            </a:xfrm>
            <a:custGeom>
              <a:rect b="b" l="l" r="r" t="t"/>
              <a:pathLst>
                <a:path extrusionOk="0" h="202" w="232">
                  <a:moveTo>
                    <a:pt x="58" y="0"/>
                  </a:moveTo>
                  <a:cubicBezTo>
                    <a:pt x="0" y="101"/>
                    <a:pt x="0" y="101"/>
                    <a:pt x="0" y="101"/>
                  </a:cubicBezTo>
                  <a:cubicBezTo>
                    <a:pt x="58" y="202"/>
                    <a:pt x="58" y="202"/>
                    <a:pt x="58" y="202"/>
                  </a:cubicBezTo>
                  <a:cubicBezTo>
                    <a:pt x="174" y="202"/>
                    <a:pt x="174" y="202"/>
                    <a:pt x="174" y="202"/>
                  </a:cubicBezTo>
                  <a:cubicBezTo>
                    <a:pt x="232" y="101"/>
                    <a:pt x="232" y="101"/>
                    <a:pt x="232" y="101"/>
                  </a:cubicBezTo>
                  <a:cubicBezTo>
                    <a:pt x="174" y="0"/>
                    <a:pt x="174" y="0"/>
                    <a:pt x="174" y="0"/>
                  </a:cubicBezTo>
                  <a:lnTo>
                    <a:pt x="58" y="0"/>
                  </a:lnTo>
                  <a:close/>
                  <a:moveTo>
                    <a:pt x="170" y="8"/>
                  </a:moveTo>
                  <a:cubicBezTo>
                    <a:pt x="172" y="12"/>
                    <a:pt x="221" y="97"/>
                    <a:pt x="223" y="101"/>
                  </a:cubicBezTo>
                  <a:cubicBezTo>
                    <a:pt x="221" y="105"/>
                    <a:pt x="172" y="190"/>
                    <a:pt x="170" y="194"/>
                  </a:cubicBezTo>
                  <a:cubicBezTo>
                    <a:pt x="165" y="194"/>
                    <a:pt x="67" y="194"/>
                    <a:pt x="62" y="194"/>
                  </a:cubicBezTo>
                  <a:cubicBezTo>
                    <a:pt x="60" y="190"/>
                    <a:pt x="11" y="105"/>
                    <a:pt x="9" y="101"/>
                  </a:cubicBezTo>
                  <a:cubicBezTo>
                    <a:pt x="11" y="97"/>
                    <a:pt x="60" y="12"/>
                    <a:pt x="62" y="8"/>
                  </a:cubicBezTo>
                  <a:cubicBezTo>
                    <a:pt x="67" y="8"/>
                    <a:pt x="165" y="8"/>
                    <a:pt x="170" y="8"/>
                  </a:cubicBezTo>
                  <a:close/>
                </a:path>
              </a:pathLst>
            </a:custGeom>
            <a:solidFill>
              <a:srgbClr val="DEDDD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9" name="Google Shape;119;p1"/>
            <p:cNvSpPr/>
            <p:nvPr/>
          </p:nvSpPr>
          <p:spPr>
            <a:xfrm>
              <a:off x="1096001" y="1086234"/>
              <a:ext cx="7396" cy="6439"/>
            </a:xfrm>
            <a:custGeom>
              <a:rect b="b" l="l" r="r" t="t"/>
              <a:pathLst>
                <a:path extrusionOk="0" h="202" w="232">
                  <a:moveTo>
                    <a:pt x="58" y="0"/>
                  </a:moveTo>
                  <a:cubicBezTo>
                    <a:pt x="0" y="101"/>
                    <a:pt x="0" y="101"/>
                    <a:pt x="0" y="101"/>
                  </a:cubicBezTo>
                  <a:cubicBezTo>
                    <a:pt x="58" y="202"/>
                    <a:pt x="58" y="202"/>
                    <a:pt x="58" y="202"/>
                  </a:cubicBezTo>
                  <a:cubicBezTo>
                    <a:pt x="174" y="202"/>
                    <a:pt x="174" y="202"/>
                    <a:pt x="174" y="202"/>
                  </a:cubicBezTo>
                  <a:cubicBezTo>
                    <a:pt x="232" y="101"/>
                    <a:pt x="232" y="101"/>
                    <a:pt x="232" y="101"/>
                  </a:cubicBezTo>
                  <a:cubicBezTo>
                    <a:pt x="174" y="0"/>
                    <a:pt x="174" y="0"/>
                    <a:pt x="174" y="0"/>
                  </a:cubicBezTo>
                  <a:lnTo>
                    <a:pt x="58" y="0"/>
                  </a:lnTo>
                  <a:close/>
                  <a:moveTo>
                    <a:pt x="170" y="8"/>
                  </a:moveTo>
                  <a:cubicBezTo>
                    <a:pt x="172" y="12"/>
                    <a:pt x="221" y="97"/>
                    <a:pt x="223" y="101"/>
                  </a:cubicBezTo>
                  <a:cubicBezTo>
                    <a:pt x="221" y="105"/>
                    <a:pt x="172" y="190"/>
                    <a:pt x="170" y="194"/>
                  </a:cubicBezTo>
                  <a:cubicBezTo>
                    <a:pt x="165" y="194"/>
                    <a:pt x="67" y="194"/>
                    <a:pt x="62" y="194"/>
                  </a:cubicBezTo>
                  <a:cubicBezTo>
                    <a:pt x="60" y="190"/>
                    <a:pt x="11" y="105"/>
                    <a:pt x="9" y="101"/>
                  </a:cubicBezTo>
                  <a:cubicBezTo>
                    <a:pt x="11" y="97"/>
                    <a:pt x="60" y="12"/>
                    <a:pt x="62" y="8"/>
                  </a:cubicBezTo>
                  <a:cubicBezTo>
                    <a:pt x="67" y="8"/>
                    <a:pt x="165" y="8"/>
                    <a:pt x="170" y="8"/>
                  </a:cubicBezTo>
                  <a:close/>
                </a:path>
              </a:pathLst>
            </a:custGeom>
            <a:solidFill>
              <a:srgbClr val="DEDDD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0" name="Google Shape;120;p1"/>
            <p:cNvSpPr/>
            <p:nvPr/>
          </p:nvSpPr>
          <p:spPr>
            <a:xfrm>
              <a:off x="1105245" y="1091621"/>
              <a:ext cx="2838" cy="1530"/>
            </a:xfrm>
            <a:custGeom>
              <a:rect b="b" l="l" r="r" t="t"/>
              <a:pathLst>
                <a:path extrusionOk="0" h="48" w="89">
                  <a:moveTo>
                    <a:pt x="49" y="48"/>
                  </a:moveTo>
                  <a:cubicBezTo>
                    <a:pt x="89" y="24"/>
                    <a:pt x="89" y="24"/>
                    <a:pt x="89" y="24"/>
                  </a:cubicBezTo>
                  <a:cubicBezTo>
                    <a:pt x="49" y="0"/>
                    <a:pt x="49" y="0"/>
                    <a:pt x="49" y="0"/>
                  </a:cubicBezTo>
                  <a:cubicBezTo>
                    <a:pt x="49" y="0"/>
                    <a:pt x="49" y="11"/>
                    <a:pt x="49" y="14"/>
                  </a:cubicBezTo>
                  <a:cubicBezTo>
                    <a:pt x="44" y="14"/>
                    <a:pt x="0" y="14"/>
                    <a:pt x="0" y="14"/>
                  </a:cubicBezTo>
                  <a:cubicBezTo>
                    <a:pt x="0" y="34"/>
                    <a:pt x="0" y="34"/>
                    <a:pt x="0" y="34"/>
                  </a:cubicBezTo>
                  <a:cubicBezTo>
                    <a:pt x="0" y="34"/>
                    <a:pt x="44" y="34"/>
                    <a:pt x="49" y="34"/>
                  </a:cubicBezTo>
                  <a:cubicBezTo>
                    <a:pt x="49" y="37"/>
                    <a:pt x="49" y="48"/>
                    <a:pt x="49" y="48"/>
                  </a:cubicBezTo>
                  <a:close/>
                  <a:moveTo>
                    <a:pt x="6" y="28"/>
                  </a:moveTo>
                  <a:cubicBezTo>
                    <a:pt x="6" y="25"/>
                    <a:pt x="6" y="23"/>
                    <a:pt x="6" y="20"/>
                  </a:cubicBezTo>
                  <a:cubicBezTo>
                    <a:pt x="11" y="20"/>
                    <a:pt x="55" y="20"/>
                    <a:pt x="55" y="20"/>
                  </a:cubicBezTo>
                  <a:cubicBezTo>
                    <a:pt x="55" y="20"/>
                    <a:pt x="55" y="14"/>
                    <a:pt x="55" y="11"/>
                  </a:cubicBezTo>
                  <a:cubicBezTo>
                    <a:pt x="60" y="14"/>
                    <a:pt x="72" y="21"/>
                    <a:pt x="78" y="24"/>
                  </a:cubicBezTo>
                  <a:cubicBezTo>
                    <a:pt x="72" y="27"/>
                    <a:pt x="60" y="34"/>
                    <a:pt x="55" y="37"/>
                  </a:cubicBezTo>
                  <a:cubicBezTo>
                    <a:pt x="55" y="34"/>
                    <a:pt x="55" y="28"/>
                    <a:pt x="55" y="28"/>
                  </a:cubicBezTo>
                  <a:cubicBezTo>
                    <a:pt x="55" y="28"/>
                    <a:pt x="11" y="28"/>
                    <a:pt x="6" y="28"/>
                  </a:cubicBezTo>
                  <a:close/>
                </a:path>
              </a:pathLst>
            </a:custGeom>
            <a:solidFill>
              <a:srgbClr val="FFFF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1" name="Google Shape;121;p1"/>
            <p:cNvSpPr/>
            <p:nvPr/>
          </p:nvSpPr>
          <p:spPr>
            <a:xfrm>
              <a:off x="1103269" y="1092514"/>
              <a:ext cx="3252" cy="1721"/>
            </a:xfrm>
            <a:custGeom>
              <a:rect b="b" l="l" r="r" t="t"/>
              <a:pathLst>
                <a:path extrusionOk="0" h="54" w="102">
                  <a:moveTo>
                    <a:pt x="46" y="38"/>
                  </a:moveTo>
                  <a:cubicBezTo>
                    <a:pt x="52" y="38"/>
                    <a:pt x="102" y="38"/>
                    <a:pt x="102" y="38"/>
                  </a:cubicBezTo>
                  <a:cubicBezTo>
                    <a:pt x="102" y="16"/>
                    <a:pt x="102" y="16"/>
                    <a:pt x="102" y="16"/>
                  </a:cubicBezTo>
                  <a:cubicBezTo>
                    <a:pt x="102" y="16"/>
                    <a:pt x="52" y="16"/>
                    <a:pt x="46" y="16"/>
                  </a:cubicBezTo>
                  <a:cubicBezTo>
                    <a:pt x="46" y="12"/>
                    <a:pt x="46" y="0"/>
                    <a:pt x="46" y="0"/>
                  </a:cubicBezTo>
                  <a:cubicBezTo>
                    <a:pt x="0" y="27"/>
                    <a:pt x="0" y="27"/>
                    <a:pt x="0" y="27"/>
                  </a:cubicBezTo>
                  <a:cubicBezTo>
                    <a:pt x="46" y="54"/>
                    <a:pt x="46" y="54"/>
                    <a:pt x="46" y="54"/>
                  </a:cubicBezTo>
                  <a:cubicBezTo>
                    <a:pt x="46" y="54"/>
                    <a:pt x="46" y="42"/>
                    <a:pt x="46" y="38"/>
                  </a:cubicBezTo>
                  <a:close/>
                  <a:moveTo>
                    <a:pt x="40" y="31"/>
                  </a:moveTo>
                  <a:cubicBezTo>
                    <a:pt x="40" y="31"/>
                    <a:pt x="40" y="38"/>
                    <a:pt x="40" y="42"/>
                  </a:cubicBezTo>
                  <a:cubicBezTo>
                    <a:pt x="33" y="38"/>
                    <a:pt x="20" y="31"/>
                    <a:pt x="14" y="27"/>
                  </a:cubicBezTo>
                  <a:cubicBezTo>
                    <a:pt x="20" y="23"/>
                    <a:pt x="33" y="15"/>
                    <a:pt x="40" y="12"/>
                  </a:cubicBezTo>
                  <a:cubicBezTo>
                    <a:pt x="40" y="15"/>
                    <a:pt x="40" y="22"/>
                    <a:pt x="40" y="22"/>
                  </a:cubicBezTo>
                  <a:cubicBezTo>
                    <a:pt x="40" y="22"/>
                    <a:pt x="90" y="22"/>
                    <a:pt x="96" y="22"/>
                  </a:cubicBezTo>
                  <a:cubicBezTo>
                    <a:pt x="96" y="25"/>
                    <a:pt x="96" y="28"/>
                    <a:pt x="96" y="31"/>
                  </a:cubicBezTo>
                  <a:cubicBezTo>
                    <a:pt x="90" y="31"/>
                    <a:pt x="40" y="31"/>
                    <a:pt x="40" y="31"/>
                  </a:cubicBezTo>
                  <a:close/>
                </a:path>
              </a:pathLst>
            </a:custGeom>
            <a:solidFill>
              <a:srgbClr val="FFFF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2" name="Google Shape;122;p1"/>
            <p:cNvSpPr/>
            <p:nvPr/>
          </p:nvSpPr>
          <p:spPr>
            <a:xfrm>
              <a:off x="1089084" y="1094076"/>
              <a:ext cx="8383" cy="12336"/>
            </a:xfrm>
            <a:custGeom>
              <a:rect b="b" l="l" r="r" t="t"/>
              <a:pathLst>
                <a:path extrusionOk="0" h="387" w="263">
                  <a:moveTo>
                    <a:pt x="263" y="194"/>
                  </a:moveTo>
                  <a:cubicBezTo>
                    <a:pt x="151" y="0"/>
                    <a:pt x="151" y="0"/>
                    <a:pt x="151" y="0"/>
                  </a:cubicBezTo>
                  <a:cubicBezTo>
                    <a:pt x="0" y="0"/>
                    <a:pt x="0" y="0"/>
                    <a:pt x="0" y="0"/>
                  </a:cubicBezTo>
                  <a:cubicBezTo>
                    <a:pt x="0" y="8"/>
                    <a:pt x="0" y="8"/>
                    <a:pt x="0" y="8"/>
                  </a:cubicBezTo>
                  <a:cubicBezTo>
                    <a:pt x="55" y="8"/>
                    <a:pt x="144" y="8"/>
                    <a:pt x="147" y="8"/>
                  </a:cubicBezTo>
                  <a:cubicBezTo>
                    <a:pt x="149" y="12"/>
                    <a:pt x="252" y="190"/>
                    <a:pt x="254" y="194"/>
                  </a:cubicBezTo>
                  <a:cubicBezTo>
                    <a:pt x="252" y="197"/>
                    <a:pt x="149" y="375"/>
                    <a:pt x="147" y="379"/>
                  </a:cubicBezTo>
                  <a:cubicBezTo>
                    <a:pt x="144" y="379"/>
                    <a:pt x="55" y="379"/>
                    <a:pt x="0" y="379"/>
                  </a:cubicBezTo>
                  <a:cubicBezTo>
                    <a:pt x="0" y="387"/>
                    <a:pt x="0" y="387"/>
                    <a:pt x="0" y="387"/>
                  </a:cubicBezTo>
                  <a:cubicBezTo>
                    <a:pt x="151" y="387"/>
                    <a:pt x="151" y="387"/>
                    <a:pt x="151" y="387"/>
                  </a:cubicBezTo>
                  <a:lnTo>
                    <a:pt x="263" y="194"/>
                  </a:lnTo>
                  <a:close/>
                </a:path>
              </a:pathLst>
            </a:custGeom>
            <a:solidFill>
              <a:srgbClr val="DEDDD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23" name="Google Shape;123;p1"/>
          <p:cNvSpPr txBox="1"/>
          <p:nvPr/>
        </p:nvSpPr>
        <p:spPr>
          <a:xfrm>
            <a:off x="3037115" y="1246998"/>
            <a:ext cx="6117770" cy="712118"/>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lang="en-US" sz="3000">
                <a:solidFill>
                  <a:srgbClr val="01579B"/>
                </a:solidFill>
                <a:latin typeface="Roboto Condensed"/>
                <a:ea typeface="Roboto Condensed"/>
                <a:cs typeface="Roboto Condensed"/>
                <a:sym typeface="Roboto Condensed"/>
              </a:rPr>
              <a:t>BÁO CÁO ĐỒ ÁN</a:t>
            </a:r>
            <a:endParaRPr b="1" sz="3000">
              <a:solidFill>
                <a:schemeClr val="dk1"/>
              </a:solidFill>
              <a:latin typeface="Arial"/>
              <a:ea typeface="Arial"/>
              <a:cs typeface="Arial"/>
              <a:sym typeface="Arial"/>
            </a:endParaRPr>
          </a:p>
        </p:txBody>
      </p:sp>
      <p:sp>
        <p:nvSpPr>
          <p:cNvPr id="124" name="Google Shape;124;p1"/>
          <p:cNvSpPr/>
          <p:nvPr/>
        </p:nvSpPr>
        <p:spPr>
          <a:xfrm>
            <a:off x="2729711" y="2261960"/>
            <a:ext cx="6777817" cy="89255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600"/>
              <a:buFont typeface="Roboto Condensed"/>
              <a:buNone/>
            </a:pPr>
            <a:r>
              <a:rPr b="1" i="0" lang="en-US" sz="2600" u="none" cap="none" strike="noStrike">
                <a:solidFill>
                  <a:schemeClr val="dk1"/>
                </a:solidFill>
                <a:latin typeface="Roboto Condensed"/>
                <a:ea typeface="Roboto Condensed"/>
                <a:cs typeface="Roboto Condensed"/>
                <a:sym typeface="Roboto Condensed"/>
              </a:rPr>
              <a:t>Method of Few-Shot Network Intrusion Detection </a:t>
            </a:r>
            <a:endParaRPr/>
          </a:p>
          <a:p>
            <a:pPr indent="0" lvl="0" marL="0" marR="0" rtl="0" algn="ctr">
              <a:lnSpc>
                <a:spcPct val="100000"/>
              </a:lnSpc>
              <a:spcBef>
                <a:spcPts val="0"/>
              </a:spcBef>
              <a:spcAft>
                <a:spcPts val="0"/>
              </a:spcAft>
              <a:buClr>
                <a:schemeClr val="dk1"/>
              </a:buClr>
              <a:buSzPts val="2600"/>
              <a:buFont typeface="Roboto Condensed"/>
              <a:buNone/>
            </a:pPr>
            <a:r>
              <a:rPr b="1" i="0" lang="en-US" sz="2600" u="none" cap="none" strike="noStrike">
                <a:solidFill>
                  <a:schemeClr val="dk1"/>
                </a:solidFill>
                <a:latin typeface="Roboto Condensed"/>
                <a:ea typeface="Roboto Condensed"/>
                <a:cs typeface="Roboto Condensed"/>
                <a:sym typeface="Roboto Condensed"/>
              </a:rPr>
              <a:t>Based on Meta-Learning Framework</a:t>
            </a:r>
            <a:endParaRPr b="0" i="0" sz="2600" u="none" cap="none" strike="noStrike">
              <a:solidFill>
                <a:schemeClr val="dk1"/>
              </a:solidFill>
              <a:latin typeface="Arial"/>
              <a:ea typeface="Arial"/>
              <a:cs typeface="Arial"/>
              <a:sym typeface="Arial"/>
            </a:endParaRPr>
          </a:p>
        </p:txBody>
      </p:sp>
      <p:sp>
        <p:nvSpPr>
          <p:cNvPr id="125" name="Google Shape;125;p1"/>
          <p:cNvSpPr txBox="1"/>
          <p:nvPr/>
        </p:nvSpPr>
        <p:spPr>
          <a:xfrm>
            <a:off x="2652340" y="3248082"/>
            <a:ext cx="7256238"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Roboto Condensed"/>
                <a:ea typeface="Roboto Condensed"/>
                <a:cs typeface="Roboto Condensed"/>
                <a:sym typeface="Roboto Condensed"/>
              </a:rPr>
              <a:t>Môn học:</a:t>
            </a:r>
            <a:r>
              <a:rPr lang="en-US" sz="2000">
                <a:solidFill>
                  <a:schemeClr val="dk1"/>
                </a:solidFill>
                <a:latin typeface="Roboto Condensed"/>
                <a:ea typeface="Roboto Condensed"/>
                <a:cs typeface="Roboto Condensed"/>
                <a:sym typeface="Roboto Condensed"/>
              </a:rPr>
              <a:t> Hệ thống tìm kiếm, phát hiện và ngăn ngừa xâm nhập.</a:t>
            </a:r>
            <a:endParaRPr sz="2000">
              <a:solidFill>
                <a:schemeClr val="dk1"/>
              </a:solidFill>
              <a:latin typeface="Times New Roman"/>
              <a:ea typeface="Times New Roman"/>
              <a:cs typeface="Times New Roman"/>
              <a:sym typeface="Times New Roman"/>
            </a:endParaRPr>
          </a:p>
          <a:p>
            <a:pPr indent="0" lvl="0" marL="0" marR="0" rtl="0" algn="l">
              <a:spcBef>
                <a:spcPts val="600"/>
              </a:spcBef>
              <a:spcAft>
                <a:spcPts val="0"/>
              </a:spcAft>
              <a:buNone/>
            </a:pPr>
            <a:r>
              <a:rPr b="1" lang="en-US" sz="2000">
                <a:solidFill>
                  <a:schemeClr val="dk1"/>
                </a:solidFill>
                <a:latin typeface="Roboto Condensed"/>
                <a:ea typeface="Roboto Condensed"/>
                <a:cs typeface="Roboto Condensed"/>
                <a:sym typeface="Roboto Condensed"/>
              </a:rPr>
              <a:t>Lớp: </a:t>
            </a:r>
            <a:r>
              <a:rPr lang="en-US" sz="2000">
                <a:solidFill>
                  <a:schemeClr val="dk1"/>
                </a:solidFill>
                <a:latin typeface="Roboto Condensed"/>
                <a:ea typeface="Roboto Condensed"/>
                <a:cs typeface="Roboto Condensed"/>
                <a:sym typeface="Roboto Condensed"/>
              </a:rPr>
              <a:t>NT204.O21.ANTT</a:t>
            </a:r>
            <a:endParaRPr sz="2000">
              <a:solidFill>
                <a:schemeClr val="dk1"/>
              </a:solidFill>
              <a:latin typeface="Times New Roman"/>
              <a:ea typeface="Times New Roman"/>
              <a:cs typeface="Times New Roman"/>
              <a:sym typeface="Times New Roman"/>
            </a:endParaRPr>
          </a:p>
        </p:txBody>
      </p:sp>
      <p:sp>
        <p:nvSpPr>
          <p:cNvPr id="126" name="Google Shape;126;p1"/>
          <p:cNvSpPr txBox="1"/>
          <p:nvPr/>
        </p:nvSpPr>
        <p:spPr>
          <a:xfrm>
            <a:off x="6125325" y="4852807"/>
            <a:ext cx="3658585" cy="1631216"/>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000"/>
              <a:buFont typeface="Play"/>
              <a:buAutoNum type="arabicPeriod"/>
            </a:pPr>
            <a:r>
              <a:rPr lang="en-US" sz="2000">
                <a:solidFill>
                  <a:schemeClr val="dk1"/>
                </a:solidFill>
                <a:latin typeface="Play"/>
                <a:ea typeface="Play"/>
                <a:cs typeface="Play"/>
                <a:sym typeface="Play"/>
              </a:rPr>
              <a:t>Danh Hữu Nghĩa     </a:t>
            </a:r>
            <a:endParaRPr/>
          </a:p>
          <a:p>
            <a:pPr indent="-342900" lvl="0" marL="342900" marR="0" rtl="0" algn="just">
              <a:spcBef>
                <a:spcPts val="0"/>
              </a:spcBef>
              <a:spcAft>
                <a:spcPts val="0"/>
              </a:spcAft>
              <a:buClr>
                <a:schemeClr val="dk1"/>
              </a:buClr>
              <a:buSzPts val="2000"/>
              <a:buFont typeface="Play"/>
              <a:buAutoNum type="arabicPeriod"/>
            </a:pPr>
            <a:r>
              <a:rPr lang="en-US" sz="2000">
                <a:solidFill>
                  <a:schemeClr val="dk1"/>
                </a:solidFill>
                <a:latin typeface="Play"/>
                <a:ea typeface="Play"/>
                <a:cs typeface="Play"/>
                <a:sym typeface="Play"/>
              </a:rPr>
              <a:t>Trần Kiến Quốc</a:t>
            </a:r>
            <a:endParaRPr/>
          </a:p>
          <a:p>
            <a:pPr indent="-342900" lvl="0" marL="342900" marR="0" rtl="0" algn="just">
              <a:spcBef>
                <a:spcPts val="0"/>
              </a:spcBef>
              <a:spcAft>
                <a:spcPts val="0"/>
              </a:spcAft>
              <a:buClr>
                <a:schemeClr val="dk1"/>
              </a:buClr>
              <a:buSzPts val="2000"/>
              <a:buFont typeface="Play"/>
              <a:buAutoNum type="arabicPeriod"/>
            </a:pPr>
            <a:r>
              <a:rPr lang="en-US" sz="2000">
                <a:solidFill>
                  <a:schemeClr val="dk1"/>
                </a:solidFill>
                <a:latin typeface="Play"/>
                <a:ea typeface="Play"/>
                <a:cs typeface="Play"/>
                <a:sym typeface="Play"/>
              </a:rPr>
              <a:t>Hà Minh Phúc          </a:t>
            </a:r>
            <a:endParaRPr/>
          </a:p>
          <a:p>
            <a:pPr indent="-342900" lvl="0" marL="342900" marR="0" rtl="0" algn="just">
              <a:spcBef>
                <a:spcPts val="0"/>
              </a:spcBef>
              <a:spcAft>
                <a:spcPts val="0"/>
              </a:spcAft>
              <a:buClr>
                <a:schemeClr val="dk1"/>
              </a:buClr>
              <a:buSzPts val="2000"/>
              <a:buFont typeface="Play"/>
              <a:buAutoNum type="arabicPeriod"/>
            </a:pPr>
            <a:r>
              <a:rPr lang="en-US" sz="2000">
                <a:solidFill>
                  <a:schemeClr val="dk1"/>
                </a:solidFill>
                <a:latin typeface="Play"/>
                <a:ea typeface="Play"/>
                <a:cs typeface="Play"/>
                <a:sym typeface="Play"/>
              </a:rPr>
              <a:t>Vòng Nguyễn Phú   </a:t>
            </a:r>
            <a:endParaRPr/>
          </a:p>
          <a:p>
            <a:pPr indent="-342900" lvl="0" marL="342900" marR="0" rtl="0" algn="just">
              <a:spcBef>
                <a:spcPts val="0"/>
              </a:spcBef>
              <a:spcAft>
                <a:spcPts val="0"/>
              </a:spcAft>
              <a:buClr>
                <a:schemeClr val="dk1"/>
              </a:buClr>
              <a:buSzPts val="2000"/>
              <a:buFont typeface="Play"/>
              <a:buAutoNum type="arabicPeriod"/>
            </a:pPr>
            <a:r>
              <a:rPr lang="en-US" sz="2000">
                <a:solidFill>
                  <a:schemeClr val="dk1"/>
                </a:solidFill>
                <a:latin typeface="Play"/>
                <a:ea typeface="Play"/>
                <a:cs typeface="Play"/>
                <a:sym typeface="Play"/>
              </a:rPr>
              <a:t>Dương Quốc Hải</a:t>
            </a:r>
            <a:endParaRPr/>
          </a:p>
        </p:txBody>
      </p:sp>
      <p:sp>
        <p:nvSpPr>
          <p:cNvPr id="127" name="Google Shape;127;p1"/>
          <p:cNvSpPr txBox="1"/>
          <p:nvPr/>
        </p:nvSpPr>
        <p:spPr>
          <a:xfrm>
            <a:off x="8666725" y="4877875"/>
            <a:ext cx="2212500" cy="163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Play"/>
                <a:ea typeface="Play"/>
                <a:cs typeface="Play"/>
                <a:sym typeface="Play"/>
              </a:rPr>
              <a:t>20520363     </a:t>
            </a:r>
            <a:endParaRPr/>
          </a:p>
          <a:p>
            <a:pPr indent="0" lvl="0" marL="0" marR="0" rtl="0" algn="l">
              <a:spcBef>
                <a:spcPts val="0"/>
              </a:spcBef>
              <a:spcAft>
                <a:spcPts val="0"/>
              </a:spcAft>
              <a:buNone/>
            </a:pPr>
            <a:r>
              <a:rPr lang="en-US" sz="2000">
                <a:solidFill>
                  <a:schemeClr val="dk1"/>
                </a:solidFill>
                <a:latin typeface="Play"/>
                <a:ea typeface="Play"/>
                <a:cs typeface="Play"/>
                <a:sym typeface="Play"/>
              </a:rPr>
              <a:t>20520293 </a:t>
            </a:r>
            <a:endParaRPr/>
          </a:p>
          <a:p>
            <a:pPr indent="0" lvl="0" marL="0" marR="0" rtl="0" algn="l">
              <a:spcBef>
                <a:spcPts val="0"/>
              </a:spcBef>
              <a:spcAft>
                <a:spcPts val="0"/>
              </a:spcAft>
              <a:buNone/>
            </a:pPr>
            <a:r>
              <a:rPr lang="en-US" sz="2000">
                <a:solidFill>
                  <a:schemeClr val="dk1"/>
                </a:solidFill>
                <a:latin typeface="Play"/>
                <a:ea typeface="Play"/>
                <a:cs typeface="Play"/>
                <a:sym typeface="Play"/>
              </a:rPr>
              <a:t>20521759</a:t>
            </a:r>
            <a:endParaRPr/>
          </a:p>
          <a:p>
            <a:pPr indent="0" lvl="0" marL="0" marR="0" rtl="0" algn="l">
              <a:spcBef>
                <a:spcPts val="0"/>
              </a:spcBef>
              <a:spcAft>
                <a:spcPts val="0"/>
              </a:spcAft>
              <a:buNone/>
            </a:pPr>
            <a:r>
              <a:rPr lang="en-US" sz="2000">
                <a:solidFill>
                  <a:schemeClr val="dk1"/>
                </a:solidFill>
                <a:latin typeface="Play"/>
                <a:ea typeface="Play"/>
                <a:cs typeface="Play"/>
                <a:sym typeface="Play"/>
              </a:rPr>
              <a:t>20520365</a:t>
            </a:r>
            <a:endParaRPr/>
          </a:p>
          <a:p>
            <a:pPr indent="0" lvl="0" marL="0" marR="0" rtl="0" algn="l">
              <a:spcBef>
                <a:spcPts val="0"/>
              </a:spcBef>
              <a:spcAft>
                <a:spcPts val="0"/>
              </a:spcAft>
              <a:buNone/>
            </a:pPr>
            <a:r>
              <a:rPr lang="en-US" sz="2000">
                <a:solidFill>
                  <a:schemeClr val="dk1"/>
                </a:solidFill>
                <a:latin typeface="Play"/>
                <a:ea typeface="Play"/>
                <a:cs typeface="Play"/>
                <a:sym typeface="Play"/>
              </a:rPr>
              <a:t>20521276</a:t>
            </a:r>
            <a:endParaRPr/>
          </a:p>
        </p:txBody>
      </p:sp>
      <p:sp>
        <p:nvSpPr>
          <p:cNvPr id="128" name="Google Shape;128;p1"/>
          <p:cNvSpPr txBox="1"/>
          <p:nvPr/>
        </p:nvSpPr>
        <p:spPr>
          <a:xfrm>
            <a:off x="4693474" y="4351913"/>
            <a:ext cx="625509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Play"/>
                <a:ea typeface="Play"/>
                <a:cs typeface="Play"/>
                <a:sym typeface="Play"/>
              </a:rPr>
              <a:t>Nhóm sinh viên thực hiện :</a:t>
            </a:r>
            <a:endParaRPr/>
          </a:p>
        </p:txBody>
      </p:sp>
      <p:grpSp>
        <p:nvGrpSpPr>
          <p:cNvPr id="129" name="Google Shape;129;p1"/>
          <p:cNvGrpSpPr/>
          <p:nvPr/>
        </p:nvGrpSpPr>
        <p:grpSpPr>
          <a:xfrm>
            <a:off x="-63098" y="6174450"/>
            <a:ext cx="759672" cy="619145"/>
            <a:chOff x="238215" y="3843780"/>
            <a:chExt cx="1786662" cy="1650971"/>
          </a:xfrm>
        </p:grpSpPr>
        <p:grpSp>
          <p:nvGrpSpPr>
            <p:cNvPr id="130" name="Google Shape;130;p1"/>
            <p:cNvGrpSpPr/>
            <p:nvPr/>
          </p:nvGrpSpPr>
          <p:grpSpPr>
            <a:xfrm rot="5400000">
              <a:off x="272887" y="3809108"/>
              <a:ext cx="1479329" cy="1548673"/>
              <a:chOff x="0" y="-38100"/>
              <a:chExt cx="812800" cy="850900"/>
            </a:xfrm>
          </p:grpSpPr>
          <p:sp>
            <p:nvSpPr>
              <p:cNvPr id="131" name="Google Shape;131;p1"/>
              <p:cNvSpPr/>
              <p:nvPr/>
            </p:nvSpPr>
            <p:spPr>
              <a:xfrm>
                <a:off x="0" y="0"/>
                <a:ext cx="812800" cy="812800"/>
              </a:xfrm>
              <a:custGeom>
                <a:rect b="b" l="l" r="r" t="t"/>
                <a:pathLst>
                  <a:path extrusionOk="0" h="812800" w="812800">
                    <a:moveTo>
                      <a:pt x="266903" y="0"/>
                    </a:moveTo>
                    <a:lnTo>
                      <a:pt x="545897" y="0"/>
                    </a:lnTo>
                    <a:cubicBezTo>
                      <a:pt x="693303" y="0"/>
                      <a:pt x="812800" y="119497"/>
                      <a:pt x="812800" y="266903"/>
                    </a:cubicBezTo>
                    <a:lnTo>
                      <a:pt x="812800" y="545897"/>
                    </a:lnTo>
                    <a:cubicBezTo>
                      <a:pt x="812800" y="693303"/>
                      <a:pt x="693303" y="812800"/>
                      <a:pt x="545897" y="812800"/>
                    </a:cubicBezTo>
                    <a:lnTo>
                      <a:pt x="266903" y="812800"/>
                    </a:lnTo>
                    <a:cubicBezTo>
                      <a:pt x="119497" y="812800"/>
                      <a:pt x="0" y="693303"/>
                      <a:pt x="0" y="545897"/>
                    </a:cubicBezTo>
                    <a:lnTo>
                      <a:pt x="0" y="266903"/>
                    </a:lnTo>
                    <a:cubicBezTo>
                      <a:pt x="0" y="119497"/>
                      <a:pt x="119497" y="0"/>
                      <a:pt x="266903" y="0"/>
                    </a:cubicBezTo>
                    <a:close/>
                  </a:path>
                </a:pathLst>
              </a:custGeom>
              <a:solidFill>
                <a:srgbClr val="0345E4">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2" name="Google Shape;132;p1"/>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Arial"/>
                  <a:ea typeface="Arial"/>
                  <a:cs typeface="Arial"/>
                  <a:sym typeface="Arial"/>
                </a:endParaRPr>
              </a:p>
            </p:txBody>
          </p:sp>
        </p:grpSp>
        <p:grpSp>
          <p:nvGrpSpPr>
            <p:cNvPr id="133" name="Google Shape;133;p1"/>
            <p:cNvGrpSpPr/>
            <p:nvPr/>
          </p:nvGrpSpPr>
          <p:grpSpPr>
            <a:xfrm rot="5400000">
              <a:off x="1253153" y="4723027"/>
              <a:ext cx="771724" cy="771724"/>
              <a:chOff x="0" y="0"/>
              <a:chExt cx="812800" cy="812800"/>
            </a:xfrm>
          </p:grpSpPr>
          <p:sp>
            <p:nvSpPr>
              <p:cNvPr id="134" name="Google Shape;134;p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47625">
                <a:solidFill>
                  <a:srgbClr val="0345E4">
                    <a:alpha val="40000"/>
                  </a:srgbClr>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5" name="Google Shape;135;p1"/>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Arial"/>
                  <a:ea typeface="Arial"/>
                  <a:cs typeface="Arial"/>
                  <a:sym typeface="Aria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7" name="Shape 357"/>
        <p:cNvGrpSpPr/>
        <p:nvPr/>
      </p:nvGrpSpPr>
      <p:grpSpPr>
        <a:xfrm>
          <a:off x="0" y="0"/>
          <a:ext cx="0" cy="0"/>
          <a:chOff x="0" y="0"/>
          <a:chExt cx="0" cy="0"/>
        </a:xfrm>
      </p:grpSpPr>
      <p:sp>
        <p:nvSpPr>
          <p:cNvPr id="358" name="Google Shape;358;p10"/>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359" name="Google Shape;359;p10"/>
          <p:cNvGrpSpPr/>
          <p:nvPr/>
        </p:nvGrpSpPr>
        <p:grpSpPr>
          <a:xfrm>
            <a:off x="209667" y="2380868"/>
            <a:ext cx="11982332" cy="2087795"/>
            <a:chOff x="143163" y="5763486"/>
            <a:chExt cx="11982332" cy="739555"/>
          </a:xfrm>
        </p:grpSpPr>
        <p:sp>
          <p:nvSpPr>
            <p:cNvPr id="360" name="Google Shape;360;p10"/>
            <p:cNvSpPr/>
            <p:nvPr/>
          </p:nvSpPr>
          <p:spPr>
            <a:xfrm rot="10800000">
              <a:off x="357444" y="5763486"/>
              <a:ext cx="11768051" cy="739555"/>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361" name="Google Shape;361;p10"/>
            <p:cNvCxnSpPr/>
            <p:nvPr/>
          </p:nvCxnSpPr>
          <p:spPr>
            <a:xfrm flipH="1">
              <a:off x="143163" y="5763486"/>
              <a:ext cx="1" cy="739555"/>
            </a:xfrm>
            <a:prstGeom prst="straightConnector1">
              <a:avLst/>
            </a:prstGeom>
            <a:noFill/>
            <a:ln cap="flat" cmpd="sng" w="177800">
              <a:solidFill>
                <a:schemeClr val="accent4"/>
              </a:solidFill>
              <a:prstDash val="solid"/>
              <a:miter lim="800000"/>
              <a:headEnd len="sm" w="sm" type="none"/>
              <a:tailEnd len="sm" w="sm" type="none"/>
            </a:ln>
          </p:spPr>
        </p:cxnSp>
      </p:grpSp>
      <p:sp>
        <p:nvSpPr>
          <p:cNvPr id="362" name="Google Shape;362;p10"/>
          <p:cNvSpPr/>
          <p:nvPr/>
        </p:nvSpPr>
        <p:spPr>
          <a:xfrm>
            <a:off x="579528" y="466344"/>
            <a:ext cx="11111729" cy="5917827"/>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63" name="Google Shape;363;p10"/>
          <p:cNvPicPr preferRelativeResize="0"/>
          <p:nvPr/>
        </p:nvPicPr>
        <p:blipFill rotWithShape="1">
          <a:blip r:embed="rId3">
            <a:alphaModFix/>
          </a:blip>
          <a:srcRect b="0" l="7427" r="4112" t="0"/>
          <a:stretch/>
        </p:blipFill>
        <p:spPr>
          <a:xfrm>
            <a:off x="1333500" y="881571"/>
            <a:ext cx="9817100" cy="5021834"/>
          </a:xfrm>
          <a:prstGeom prst="rect">
            <a:avLst/>
          </a:prstGeom>
          <a:noFill/>
          <a:ln>
            <a:noFill/>
          </a:ln>
        </p:spPr>
      </p:pic>
      <p:sp>
        <p:nvSpPr>
          <p:cNvPr id="364" name="Google Shape;364;p10"/>
          <p:cNvSpPr txBox="1"/>
          <p:nvPr/>
        </p:nvSpPr>
        <p:spPr>
          <a:xfrm>
            <a:off x="4305300" y="256086"/>
            <a:ext cx="6096000" cy="417871"/>
          </a:xfrm>
          <a:prstGeom prst="rect">
            <a:avLst/>
          </a:prstGeom>
          <a:noFill/>
          <a:ln>
            <a:noFill/>
          </a:ln>
        </p:spPr>
        <p:txBody>
          <a:bodyPr anchorCtr="0" anchor="t" bIns="45700" lIns="91425" spcFirstLastPara="1" rIns="91425" wrap="square" tIns="45700">
            <a:spAutoFit/>
          </a:bodyPr>
          <a:lstStyle/>
          <a:p>
            <a:pPr indent="0" lvl="0" marL="457200" marR="0" rtl="0" algn="just">
              <a:lnSpc>
                <a:spcPct val="115000"/>
              </a:lnSpc>
              <a:spcBef>
                <a:spcPts val="0"/>
              </a:spcBef>
              <a:spcAft>
                <a:spcPts val="0"/>
              </a:spcAft>
              <a:buNone/>
            </a:pPr>
            <a:r>
              <a:rPr b="1" i="1" lang="en-US" sz="2000">
                <a:solidFill>
                  <a:schemeClr val="dk1"/>
                </a:solidFill>
                <a:latin typeface="Times New Roman"/>
                <a:ea typeface="Times New Roman"/>
                <a:cs typeface="Times New Roman"/>
                <a:sym typeface="Times New Roman"/>
              </a:rPr>
              <a:t>3. Kiến trúc FC-net</a:t>
            </a:r>
            <a:endParaRPr b="1" i="1" sz="20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grpSp>
        <p:nvGrpSpPr>
          <p:cNvPr id="369" name="Google Shape;369;p11"/>
          <p:cNvGrpSpPr/>
          <p:nvPr/>
        </p:nvGrpSpPr>
        <p:grpSpPr>
          <a:xfrm>
            <a:off x="-3636826" y="4922244"/>
            <a:ext cx="5526360" cy="4410460"/>
            <a:chOff x="76200" y="38100"/>
            <a:chExt cx="1207826" cy="963938"/>
          </a:xfrm>
        </p:grpSpPr>
        <p:sp>
          <p:nvSpPr>
            <p:cNvPr id="370" name="Google Shape;370;p11"/>
            <p:cNvSpPr/>
            <p:nvPr/>
          </p:nvSpPr>
          <p:spPr>
            <a:xfrm>
              <a:off x="471226" y="189238"/>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742950">
              <a:solidFill>
                <a:srgbClr val="074F6A"/>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371" name="Google Shape;371;p11"/>
            <p:cNvSpPr txBox="1"/>
            <p:nvPr/>
          </p:nvSpPr>
          <p:spPr>
            <a:xfrm>
              <a:off x="76200" y="38100"/>
              <a:ext cx="660400" cy="698500"/>
            </a:xfrm>
            <a:prstGeom prst="rect">
              <a:avLst/>
            </a:prstGeom>
            <a:noFill/>
            <a:ln>
              <a:noFill/>
            </a:ln>
          </p:spPr>
          <p:txBody>
            <a:bodyPr anchorCtr="0" anchor="ctr" bIns="33850" lIns="33850" spcFirstLastPara="1" rIns="33850" wrap="square" tIns="33850">
              <a:noAutofit/>
            </a:bodyPr>
            <a:lstStyle/>
            <a:p>
              <a:pPr indent="0" lvl="0" marL="0" marR="0" rtl="0" algn="ctr">
                <a:lnSpc>
                  <a:spcPct val="153083"/>
                </a:lnSpc>
                <a:spcBef>
                  <a:spcPts val="0"/>
                </a:spcBef>
                <a:spcAft>
                  <a:spcPts val="0"/>
                </a:spcAft>
                <a:buNone/>
              </a:pPr>
              <a:r>
                <a:t/>
              </a:r>
              <a:endParaRPr sz="1200">
                <a:solidFill>
                  <a:schemeClr val="dk1"/>
                </a:solidFill>
                <a:latin typeface="Arial"/>
                <a:ea typeface="Arial"/>
                <a:cs typeface="Arial"/>
                <a:sym typeface="Arial"/>
              </a:endParaRPr>
            </a:p>
          </p:txBody>
        </p:sp>
      </p:grpSp>
      <p:sp>
        <p:nvSpPr>
          <p:cNvPr id="372" name="Google Shape;372;p11"/>
          <p:cNvSpPr/>
          <p:nvPr/>
        </p:nvSpPr>
        <p:spPr>
          <a:xfrm>
            <a:off x="10524635" y="-419320"/>
            <a:ext cx="3334729" cy="3334729"/>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6861">
              <a:alpha val="32549"/>
            </a:srgbClr>
          </a:solidFill>
          <a:ln cap="sq" cmpd="sng" w="742950">
            <a:solidFill>
              <a:srgbClr val="106861">
                <a:alpha val="32549"/>
              </a:srgbClr>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373" name="Google Shape;373;p11"/>
          <p:cNvSpPr txBox="1"/>
          <p:nvPr/>
        </p:nvSpPr>
        <p:spPr>
          <a:xfrm>
            <a:off x="10456049" y="-1506776"/>
            <a:ext cx="2709467" cy="2865782"/>
          </a:xfrm>
          <a:prstGeom prst="rect">
            <a:avLst/>
          </a:prstGeom>
          <a:noFill/>
          <a:ln>
            <a:noFill/>
          </a:ln>
        </p:spPr>
        <p:txBody>
          <a:bodyPr anchorCtr="0" anchor="ctr" bIns="33850" lIns="33850" spcFirstLastPara="1" rIns="33850" wrap="square" tIns="33850">
            <a:noAutofit/>
          </a:bodyPr>
          <a:lstStyle/>
          <a:p>
            <a:pPr indent="0" lvl="0" marL="0" marR="0" rtl="0" algn="ctr">
              <a:lnSpc>
                <a:spcPct val="153083"/>
              </a:lnSpc>
              <a:spcBef>
                <a:spcPts val="0"/>
              </a:spcBef>
              <a:spcAft>
                <a:spcPts val="0"/>
              </a:spcAft>
              <a:buNone/>
            </a:pPr>
            <a:r>
              <a:t/>
            </a:r>
            <a:endParaRPr sz="1200">
              <a:solidFill>
                <a:schemeClr val="dk1"/>
              </a:solidFill>
              <a:latin typeface="Arial"/>
              <a:ea typeface="Arial"/>
              <a:cs typeface="Arial"/>
              <a:sym typeface="Arial"/>
            </a:endParaRPr>
          </a:p>
        </p:txBody>
      </p:sp>
      <p:sp>
        <p:nvSpPr>
          <p:cNvPr id="374" name="Google Shape;374;p11"/>
          <p:cNvSpPr/>
          <p:nvPr/>
        </p:nvSpPr>
        <p:spPr>
          <a:xfrm rot="10800000">
            <a:off x="7200624" y="4590715"/>
            <a:ext cx="3419042" cy="254424"/>
          </a:xfrm>
          <a:custGeom>
            <a:rect b="b" l="l" r="r" t="t"/>
            <a:pathLst>
              <a:path extrusionOk="0" h="381636" w="5128563">
                <a:moveTo>
                  <a:pt x="0" y="0"/>
                </a:moveTo>
                <a:lnTo>
                  <a:pt x="5128564" y="0"/>
                </a:lnTo>
                <a:lnTo>
                  <a:pt x="5128564" y="381637"/>
                </a:lnTo>
                <a:lnTo>
                  <a:pt x="0" y="381637"/>
                </a:lnTo>
                <a:lnTo>
                  <a:pt x="0" y="0"/>
                </a:lnTo>
                <a:close/>
              </a:path>
            </a:pathLst>
          </a:custGeom>
          <a:blipFill rotWithShape="1">
            <a:blip r:embed="rId3">
              <a:alphaModFix amt="72000"/>
            </a:blip>
            <a:stretch>
              <a:fillRect b="-286339"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grpSp>
        <p:nvGrpSpPr>
          <p:cNvPr id="375" name="Google Shape;375;p11"/>
          <p:cNvGrpSpPr/>
          <p:nvPr/>
        </p:nvGrpSpPr>
        <p:grpSpPr>
          <a:xfrm>
            <a:off x="7129529" y="3170078"/>
            <a:ext cx="3556584" cy="1500477"/>
            <a:chOff x="0" y="-38100"/>
            <a:chExt cx="1234628" cy="520874"/>
          </a:xfrm>
        </p:grpSpPr>
        <p:sp>
          <p:nvSpPr>
            <p:cNvPr id="376" name="Google Shape;376;p11"/>
            <p:cNvSpPr/>
            <p:nvPr/>
          </p:nvSpPr>
          <p:spPr>
            <a:xfrm>
              <a:off x="0" y="0"/>
              <a:ext cx="1234628" cy="482774"/>
            </a:xfrm>
            <a:custGeom>
              <a:rect b="b" l="l" r="r" t="t"/>
              <a:pathLst>
                <a:path extrusionOk="0" h="482774" w="1234628">
                  <a:moveTo>
                    <a:pt x="46438" y="0"/>
                  </a:moveTo>
                  <a:lnTo>
                    <a:pt x="1188190" y="0"/>
                  </a:lnTo>
                  <a:cubicBezTo>
                    <a:pt x="1213837" y="0"/>
                    <a:pt x="1234628" y="20791"/>
                    <a:pt x="1234628" y="46438"/>
                  </a:cubicBezTo>
                  <a:lnTo>
                    <a:pt x="1234628" y="436336"/>
                  </a:lnTo>
                  <a:cubicBezTo>
                    <a:pt x="1234628" y="461983"/>
                    <a:pt x="1213837" y="482774"/>
                    <a:pt x="1188190" y="482774"/>
                  </a:cubicBezTo>
                  <a:lnTo>
                    <a:pt x="46438" y="482774"/>
                  </a:lnTo>
                  <a:cubicBezTo>
                    <a:pt x="20791" y="482774"/>
                    <a:pt x="0" y="461983"/>
                    <a:pt x="0" y="436336"/>
                  </a:cubicBezTo>
                  <a:lnTo>
                    <a:pt x="0" y="46438"/>
                  </a:lnTo>
                  <a:cubicBezTo>
                    <a:pt x="0" y="20791"/>
                    <a:pt x="20791" y="0"/>
                    <a:pt x="46438" y="0"/>
                  </a:cubicBezTo>
                  <a:close/>
                </a:path>
              </a:pathLst>
            </a:custGeom>
            <a:solidFill>
              <a:srgbClr val="FFFFFF"/>
            </a:solidFill>
            <a:ln cap="rnd" cmpd="sng" w="104775">
              <a:solidFill>
                <a:srgbClr val="074F6A"/>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377" name="Google Shape;377;p11"/>
            <p:cNvSpPr txBox="1"/>
            <p:nvPr/>
          </p:nvSpPr>
          <p:spPr>
            <a:xfrm>
              <a:off x="0" y="-38100"/>
              <a:ext cx="1234628" cy="520874"/>
            </a:xfrm>
            <a:prstGeom prst="rect">
              <a:avLst/>
            </a:prstGeom>
            <a:noFill/>
            <a:ln>
              <a:noFill/>
            </a:ln>
          </p:spPr>
          <p:txBody>
            <a:bodyPr anchorCtr="0" anchor="ctr" bIns="33850" lIns="33850" spcFirstLastPara="1" rIns="33850" wrap="square" tIns="33850">
              <a:noAutofit/>
            </a:bodyPr>
            <a:lstStyle/>
            <a:p>
              <a:pPr indent="0" lvl="0" marL="0" marR="0" rtl="0" algn="ctr">
                <a:lnSpc>
                  <a:spcPct val="153083"/>
                </a:lnSpc>
                <a:spcBef>
                  <a:spcPts val="0"/>
                </a:spcBef>
                <a:spcAft>
                  <a:spcPts val="0"/>
                </a:spcAft>
                <a:buNone/>
              </a:pPr>
              <a:r>
                <a:t/>
              </a:r>
              <a:endParaRPr sz="1200">
                <a:solidFill>
                  <a:schemeClr val="dk1"/>
                </a:solidFill>
                <a:latin typeface="Arial"/>
                <a:ea typeface="Arial"/>
                <a:cs typeface="Arial"/>
                <a:sym typeface="Arial"/>
              </a:endParaRPr>
            </a:p>
          </p:txBody>
        </p:sp>
      </p:grpSp>
      <p:sp>
        <p:nvSpPr>
          <p:cNvPr id="378" name="Google Shape;378;p11"/>
          <p:cNvSpPr txBox="1"/>
          <p:nvPr/>
        </p:nvSpPr>
        <p:spPr>
          <a:xfrm>
            <a:off x="7571806" y="3785704"/>
            <a:ext cx="2788733" cy="52322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Đào Tạo và Kiểm Tra Trên Cùng Một Bộ Dữ Liệu</a:t>
            </a:r>
            <a:endParaRPr sz="1700">
              <a:solidFill>
                <a:srgbClr val="231F20"/>
              </a:solidFill>
              <a:latin typeface="Arial"/>
              <a:ea typeface="Arial"/>
              <a:cs typeface="Arial"/>
              <a:sym typeface="Arial"/>
            </a:endParaRPr>
          </a:p>
        </p:txBody>
      </p:sp>
      <p:sp>
        <p:nvSpPr>
          <p:cNvPr id="379" name="Google Shape;379;p11"/>
          <p:cNvSpPr txBox="1"/>
          <p:nvPr/>
        </p:nvSpPr>
        <p:spPr>
          <a:xfrm>
            <a:off x="7626863" y="3437743"/>
            <a:ext cx="2733676" cy="256480"/>
          </a:xfrm>
          <a:prstGeom prst="rect">
            <a:avLst/>
          </a:prstGeom>
          <a:noFill/>
          <a:ln>
            <a:noFill/>
          </a:ln>
        </p:spPr>
        <p:txBody>
          <a:bodyPr anchorCtr="0" anchor="t" bIns="0" lIns="0" spcFirstLastPara="1" rIns="0" wrap="square" tIns="0">
            <a:spAutoFit/>
          </a:bodyPr>
          <a:lstStyle/>
          <a:p>
            <a:pPr indent="0" lvl="0" marL="0" marR="0" rtl="0" algn="l">
              <a:lnSpc>
                <a:spcPct val="100549"/>
              </a:lnSpc>
              <a:spcBef>
                <a:spcPts val="0"/>
              </a:spcBef>
              <a:spcAft>
                <a:spcPts val="0"/>
              </a:spcAft>
              <a:buNone/>
            </a:pPr>
            <a:r>
              <a:rPr lang="en-US" sz="2000">
                <a:solidFill>
                  <a:srgbClr val="333231"/>
                </a:solidFill>
                <a:latin typeface="Arial"/>
                <a:ea typeface="Arial"/>
                <a:cs typeface="Arial"/>
                <a:sym typeface="Arial"/>
              </a:rPr>
              <a:t>Kịch bản 1 </a:t>
            </a:r>
            <a:endParaRPr sz="2000">
              <a:solidFill>
                <a:srgbClr val="333231"/>
              </a:solidFill>
              <a:latin typeface="Arial"/>
              <a:ea typeface="Arial"/>
              <a:cs typeface="Arial"/>
              <a:sym typeface="Arial"/>
            </a:endParaRPr>
          </a:p>
        </p:txBody>
      </p:sp>
      <p:sp>
        <p:nvSpPr>
          <p:cNvPr id="380" name="Google Shape;380;p11"/>
          <p:cNvSpPr/>
          <p:nvPr/>
        </p:nvSpPr>
        <p:spPr>
          <a:xfrm rot="10800000">
            <a:off x="7200624" y="6254831"/>
            <a:ext cx="3419042" cy="254424"/>
          </a:xfrm>
          <a:custGeom>
            <a:rect b="b" l="l" r="r" t="t"/>
            <a:pathLst>
              <a:path extrusionOk="0" h="381636" w="5128563">
                <a:moveTo>
                  <a:pt x="0" y="0"/>
                </a:moveTo>
                <a:lnTo>
                  <a:pt x="5128564" y="0"/>
                </a:lnTo>
                <a:lnTo>
                  <a:pt x="5128564" y="381637"/>
                </a:lnTo>
                <a:lnTo>
                  <a:pt x="0" y="381637"/>
                </a:lnTo>
                <a:lnTo>
                  <a:pt x="0" y="0"/>
                </a:lnTo>
                <a:close/>
              </a:path>
            </a:pathLst>
          </a:custGeom>
          <a:blipFill rotWithShape="1">
            <a:blip r:embed="rId3">
              <a:alphaModFix amt="72000"/>
            </a:blip>
            <a:stretch>
              <a:fillRect b="-286339"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grpSp>
        <p:nvGrpSpPr>
          <p:cNvPr id="381" name="Google Shape;381;p11"/>
          <p:cNvGrpSpPr/>
          <p:nvPr/>
        </p:nvGrpSpPr>
        <p:grpSpPr>
          <a:xfrm>
            <a:off x="7129529" y="4834194"/>
            <a:ext cx="3556584" cy="1500477"/>
            <a:chOff x="0" y="-38100"/>
            <a:chExt cx="1234628" cy="520874"/>
          </a:xfrm>
        </p:grpSpPr>
        <p:sp>
          <p:nvSpPr>
            <p:cNvPr id="382" name="Google Shape;382;p11"/>
            <p:cNvSpPr/>
            <p:nvPr/>
          </p:nvSpPr>
          <p:spPr>
            <a:xfrm>
              <a:off x="0" y="0"/>
              <a:ext cx="1234628" cy="482774"/>
            </a:xfrm>
            <a:custGeom>
              <a:rect b="b" l="l" r="r" t="t"/>
              <a:pathLst>
                <a:path extrusionOk="0" h="482774" w="1234628">
                  <a:moveTo>
                    <a:pt x="46438" y="0"/>
                  </a:moveTo>
                  <a:lnTo>
                    <a:pt x="1188190" y="0"/>
                  </a:lnTo>
                  <a:cubicBezTo>
                    <a:pt x="1213837" y="0"/>
                    <a:pt x="1234628" y="20791"/>
                    <a:pt x="1234628" y="46438"/>
                  </a:cubicBezTo>
                  <a:lnTo>
                    <a:pt x="1234628" y="436336"/>
                  </a:lnTo>
                  <a:cubicBezTo>
                    <a:pt x="1234628" y="461983"/>
                    <a:pt x="1213837" y="482774"/>
                    <a:pt x="1188190" y="482774"/>
                  </a:cubicBezTo>
                  <a:lnTo>
                    <a:pt x="46438" y="482774"/>
                  </a:lnTo>
                  <a:cubicBezTo>
                    <a:pt x="20791" y="482774"/>
                    <a:pt x="0" y="461983"/>
                    <a:pt x="0" y="436336"/>
                  </a:cubicBezTo>
                  <a:lnTo>
                    <a:pt x="0" y="46438"/>
                  </a:lnTo>
                  <a:cubicBezTo>
                    <a:pt x="0" y="20791"/>
                    <a:pt x="20791" y="0"/>
                    <a:pt x="46438" y="0"/>
                  </a:cubicBezTo>
                  <a:close/>
                </a:path>
              </a:pathLst>
            </a:custGeom>
            <a:solidFill>
              <a:srgbClr val="FFFFFF"/>
            </a:solidFill>
            <a:ln cap="rnd" cmpd="sng" w="104775">
              <a:solidFill>
                <a:srgbClr val="074F6A"/>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383" name="Google Shape;383;p11"/>
            <p:cNvSpPr txBox="1"/>
            <p:nvPr/>
          </p:nvSpPr>
          <p:spPr>
            <a:xfrm>
              <a:off x="0" y="-38100"/>
              <a:ext cx="1234628" cy="520874"/>
            </a:xfrm>
            <a:prstGeom prst="rect">
              <a:avLst/>
            </a:prstGeom>
            <a:noFill/>
            <a:ln cap="flat" cmpd="sng" w="9525">
              <a:solidFill>
                <a:srgbClr val="074F6A"/>
              </a:solidFill>
              <a:prstDash val="solid"/>
              <a:round/>
              <a:headEnd len="sm" w="sm" type="none"/>
              <a:tailEnd len="sm" w="sm" type="none"/>
            </a:ln>
          </p:spPr>
          <p:txBody>
            <a:bodyPr anchorCtr="0" anchor="ctr" bIns="33850" lIns="33850" spcFirstLastPara="1" rIns="33850" wrap="square" tIns="33850">
              <a:noAutofit/>
            </a:bodyPr>
            <a:lstStyle/>
            <a:p>
              <a:pPr indent="0" lvl="0" marL="0" marR="0" rtl="0" algn="ctr">
                <a:lnSpc>
                  <a:spcPct val="153083"/>
                </a:lnSpc>
                <a:spcBef>
                  <a:spcPts val="0"/>
                </a:spcBef>
                <a:spcAft>
                  <a:spcPts val="0"/>
                </a:spcAft>
                <a:buNone/>
              </a:pPr>
              <a:r>
                <a:t/>
              </a:r>
              <a:endParaRPr sz="1200">
                <a:solidFill>
                  <a:schemeClr val="dk1"/>
                </a:solidFill>
                <a:latin typeface="Arial"/>
                <a:ea typeface="Arial"/>
                <a:cs typeface="Arial"/>
                <a:sym typeface="Arial"/>
              </a:endParaRPr>
            </a:p>
          </p:txBody>
        </p:sp>
      </p:grpSp>
      <p:sp>
        <p:nvSpPr>
          <p:cNvPr id="384" name="Google Shape;384;p11"/>
          <p:cNvSpPr txBox="1"/>
          <p:nvPr/>
        </p:nvSpPr>
        <p:spPr>
          <a:xfrm>
            <a:off x="7571806" y="5411778"/>
            <a:ext cx="2788733" cy="52322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Đào Tạo Trên CICIDS2017FS và Kiểm Tra Trên ISCX2012FS </a:t>
            </a:r>
            <a:endParaRPr sz="1700">
              <a:solidFill>
                <a:srgbClr val="231F20"/>
              </a:solidFill>
              <a:latin typeface="Arial"/>
              <a:ea typeface="Arial"/>
              <a:cs typeface="Arial"/>
              <a:sym typeface="Arial"/>
            </a:endParaRPr>
          </a:p>
        </p:txBody>
      </p:sp>
      <p:sp>
        <p:nvSpPr>
          <p:cNvPr id="385" name="Google Shape;385;p11"/>
          <p:cNvSpPr txBox="1"/>
          <p:nvPr/>
        </p:nvSpPr>
        <p:spPr>
          <a:xfrm>
            <a:off x="7626863" y="5101858"/>
            <a:ext cx="2733676" cy="256480"/>
          </a:xfrm>
          <a:prstGeom prst="rect">
            <a:avLst/>
          </a:prstGeom>
          <a:noFill/>
          <a:ln>
            <a:noFill/>
          </a:ln>
        </p:spPr>
        <p:txBody>
          <a:bodyPr anchorCtr="0" anchor="t" bIns="0" lIns="0" spcFirstLastPara="1" rIns="0" wrap="square" tIns="0">
            <a:spAutoFit/>
          </a:bodyPr>
          <a:lstStyle/>
          <a:p>
            <a:pPr indent="0" lvl="0" marL="0" marR="0" rtl="0" algn="l">
              <a:lnSpc>
                <a:spcPct val="100549"/>
              </a:lnSpc>
              <a:spcBef>
                <a:spcPts val="0"/>
              </a:spcBef>
              <a:spcAft>
                <a:spcPts val="0"/>
              </a:spcAft>
              <a:buNone/>
            </a:pPr>
            <a:r>
              <a:rPr lang="en-US" sz="2000">
                <a:solidFill>
                  <a:srgbClr val="333231"/>
                </a:solidFill>
                <a:latin typeface="Arial"/>
                <a:ea typeface="Arial"/>
                <a:cs typeface="Arial"/>
                <a:sym typeface="Arial"/>
              </a:rPr>
              <a:t>Kịch bản 2 </a:t>
            </a:r>
            <a:endParaRPr sz="2000">
              <a:solidFill>
                <a:srgbClr val="333231"/>
              </a:solidFill>
              <a:latin typeface="Arial"/>
              <a:ea typeface="Arial"/>
              <a:cs typeface="Arial"/>
              <a:sym typeface="Arial"/>
            </a:endParaRPr>
          </a:p>
        </p:txBody>
      </p:sp>
      <p:sp>
        <p:nvSpPr>
          <p:cNvPr id="386" name="Google Shape;386;p11"/>
          <p:cNvSpPr txBox="1"/>
          <p:nvPr/>
        </p:nvSpPr>
        <p:spPr>
          <a:xfrm>
            <a:off x="678678" y="470166"/>
            <a:ext cx="7715250" cy="5232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800">
                <a:solidFill>
                  <a:srgbClr val="002060"/>
                </a:solidFill>
                <a:latin typeface="Times New Roman"/>
                <a:ea typeface="Times New Roman"/>
                <a:cs typeface="Times New Roman"/>
                <a:sym typeface="Times New Roman"/>
              </a:rPr>
              <a:t>IV. Thực nghiệm và đánh giá</a:t>
            </a:r>
            <a:endParaRPr sz="2800">
              <a:solidFill>
                <a:srgbClr val="002060"/>
              </a:solidFill>
              <a:latin typeface="Times New Roman"/>
              <a:ea typeface="Times New Roman"/>
              <a:cs typeface="Times New Roman"/>
              <a:sym typeface="Times New Roman"/>
            </a:endParaRPr>
          </a:p>
        </p:txBody>
      </p:sp>
      <p:sp>
        <p:nvSpPr>
          <p:cNvPr id="387" name="Google Shape;387;p11"/>
          <p:cNvSpPr txBox="1"/>
          <p:nvPr/>
        </p:nvSpPr>
        <p:spPr>
          <a:xfrm>
            <a:off x="398206" y="1256706"/>
            <a:ext cx="6662048" cy="2708434"/>
          </a:xfrm>
          <a:prstGeom prst="rect">
            <a:avLst/>
          </a:prstGeom>
          <a:noFill/>
          <a:ln>
            <a:noFill/>
          </a:ln>
        </p:spPr>
        <p:txBody>
          <a:bodyPr anchorCtr="0" anchor="t" bIns="45700" lIns="91425" spcFirstLastPara="1" rIns="91425" wrap="square" tIns="45700">
            <a:spAutoFit/>
          </a:bodyPr>
          <a:lstStyle/>
          <a:p>
            <a:pPr indent="-226694" lvl="0" marL="407035" marR="0" rtl="0" algn="just">
              <a:spcBef>
                <a:spcPts val="0"/>
              </a:spcBef>
              <a:spcAft>
                <a:spcPts val="0"/>
              </a:spcAft>
              <a:buNone/>
            </a:pPr>
            <a:r>
              <a:rPr b="1" i="1" lang="en-US" sz="2000">
                <a:solidFill>
                  <a:schemeClr val="dk1"/>
                </a:solidFill>
                <a:latin typeface="Times New Roman"/>
                <a:ea typeface="Times New Roman"/>
                <a:cs typeface="Times New Roman"/>
                <a:sym typeface="Times New Roman"/>
              </a:rPr>
              <a:t>1. Kịch Bản Thực Nghiệm</a:t>
            </a:r>
            <a:endParaRPr b="1" i="1" sz="2000">
              <a:solidFill>
                <a:schemeClr val="dk1"/>
              </a:solidFill>
              <a:latin typeface="Times New Roman"/>
              <a:ea typeface="Times New Roman"/>
              <a:cs typeface="Times New Roman"/>
              <a:sym typeface="Times New Roman"/>
            </a:endParaRPr>
          </a:p>
          <a:p>
            <a:pPr indent="-226694" lvl="0" marL="407035" marR="0" rtl="0" algn="just">
              <a:spcBef>
                <a:spcPts val="1200"/>
              </a:spcBef>
              <a:spcAft>
                <a:spcPts val="0"/>
              </a:spcAft>
              <a:buNone/>
            </a:pPr>
            <a:r>
              <a:rPr lang="en-US" sz="2000">
                <a:solidFill>
                  <a:schemeClr val="dk1"/>
                </a:solidFill>
                <a:latin typeface="Times New Roman"/>
                <a:ea typeface="Times New Roman"/>
                <a:cs typeface="Times New Roman"/>
                <a:sym typeface="Times New Roman"/>
              </a:rPr>
              <a:t>Để đánh giá hiệu quả của phương pháp phát hiện xâm</a:t>
            </a:r>
            <a:endParaRPr sz="2000">
              <a:solidFill>
                <a:schemeClr val="dk1"/>
              </a:solidFill>
              <a:latin typeface="Times New Roman"/>
              <a:ea typeface="Times New Roman"/>
              <a:cs typeface="Times New Roman"/>
              <a:sym typeface="Times New Roman"/>
            </a:endParaRPr>
          </a:p>
          <a:p>
            <a:pPr indent="-226694" lvl="0" marL="407035" marR="0" rtl="0" algn="just">
              <a:spcBef>
                <a:spcPts val="1200"/>
              </a:spcBef>
              <a:spcAft>
                <a:spcPts val="0"/>
              </a:spcAft>
              <a:buNone/>
            </a:pPr>
            <a:r>
              <a:rPr lang="en-US" sz="2000">
                <a:solidFill>
                  <a:schemeClr val="dk1"/>
                </a:solidFill>
                <a:latin typeface="Times New Roman"/>
                <a:ea typeface="Times New Roman"/>
                <a:cs typeface="Times New Roman"/>
                <a:sym typeface="Times New Roman"/>
              </a:rPr>
              <a:t>nhập mạng dựa trên Meta-Learning Framework, chúng</a:t>
            </a:r>
            <a:endParaRPr sz="2000">
              <a:solidFill>
                <a:schemeClr val="dk1"/>
              </a:solidFill>
              <a:latin typeface="Times New Roman"/>
              <a:ea typeface="Times New Roman"/>
              <a:cs typeface="Times New Roman"/>
              <a:sym typeface="Times New Roman"/>
            </a:endParaRPr>
          </a:p>
          <a:p>
            <a:pPr indent="-226694" lvl="0" marL="407035" marR="0" rtl="0" algn="just">
              <a:spcBef>
                <a:spcPts val="1200"/>
              </a:spcBef>
              <a:spcAft>
                <a:spcPts val="0"/>
              </a:spcAft>
              <a:buNone/>
            </a:pPr>
            <a:r>
              <a:rPr lang="en-US" sz="2000">
                <a:solidFill>
                  <a:schemeClr val="dk1"/>
                </a:solidFill>
                <a:latin typeface="Times New Roman"/>
                <a:ea typeface="Times New Roman"/>
                <a:cs typeface="Times New Roman"/>
                <a:sym typeface="Times New Roman"/>
              </a:rPr>
              <a:t>tôi đã thiết lập hai kịch bản thực nghiệm chính. Mỗi </a:t>
            </a:r>
            <a:endParaRPr/>
          </a:p>
          <a:p>
            <a:pPr indent="-226694" lvl="0" marL="407035" marR="0" rtl="0" algn="just">
              <a:spcBef>
                <a:spcPts val="1200"/>
              </a:spcBef>
              <a:spcAft>
                <a:spcPts val="0"/>
              </a:spcAft>
              <a:buNone/>
            </a:pPr>
            <a:r>
              <a:rPr lang="en-US" sz="2000">
                <a:solidFill>
                  <a:schemeClr val="dk1"/>
                </a:solidFill>
                <a:latin typeface="Times New Roman"/>
                <a:ea typeface="Times New Roman"/>
                <a:cs typeface="Times New Roman"/>
                <a:sym typeface="Times New Roman"/>
              </a:rPr>
              <a:t>kịch bản được thiết kế để kiểm tra khả năng phát hiện</a:t>
            </a:r>
            <a:endParaRPr sz="2000">
              <a:solidFill>
                <a:schemeClr val="dk1"/>
              </a:solidFill>
              <a:latin typeface="Times New Roman"/>
              <a:ea typeface="Times New Roman"/>
              <a:cs typeface="Times New Roman"/>
              <a:sym typeface="Times New Roman"/>
            </a:endParaRPr>
          </a:p>
          <a:p>
            <a:pPr indent="-226694" lvl="0" marL="407035" marR="0" rtl="0" algn="just">
              <a:spcBef>
                <a:spcPts val="1200"/>
              </a:spcBef>
              <a:spcAft>
                <a:spcPts val="0"/>
              </a:spcAft>
              <a:buNone/>
            </a:pPr>
            <a:r>
              <a:rPr lang="en-US" sz="2000">
                <a:solidFill>
                  <a:schemeClr val="dk1"/>
                </a:solidFill>
                <a:latin typeface="Times New Roman"/>
                <a:ea typeface="Times New Roman"/>
                <a:cs typeface="Times New Roman"/>
                <a:sym typeface="Times New Roman"/>
              </a:rPr>
              <a:t>xâm nhập trong các điều kiện khác nhau.</a:t>
            </a:r>
            <a:endParaRPr sz="2000">
              <a:solidFill>
                <a:schemeClr val="dk1"/>
              </a:solidFill>
              <a:latin typeface="Times New Roman"/>
              <a:ea typeface="Times New Roman"/>
              <a:cs typeface="Times New Roman"/>
              <a:sym typeface="Times New Roman"/>
            </a:endParaRPr>
          </a:p>
        </p:txBody>
      </p:sp>
      <p:sp>
        <p:nvSpPr>
          <p:cNvPr id="388" name="Google Shape;388;p11"/>
          <p:cNvSpPr/>
          <p:nvPr/>
        </p:nvSpPr>
        <p:spPr>
          <a:xfrm>
            <a:off x="6310844" y="2097733"/>
            <a:ext cx="818685" cy="817676"/>
          </a:xfrm>
          <a:custGeom>
            <a:rect b="b" l="l" r="r" t="t"/>
            <a:pathLst>
              <a:path extrusionOk="0" h="323032" w="323431">
                <a:moveTo>
                  <a:pt x="0" y="0"/>
                </a:moveTo>
                <a:lnTo>
                  <a:pt x="323431" y="0"/>
                </a:lnTo>
                <a:lnTo>
                  <a:pt x="323431" y="323032"/>
                </a:lnTo>
                <a:lnTo>
                  <a:pt x="0" y="32303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grpSp>
        <p:nvGrpSpPr>
          <p:cNvPr id="389" name="Google Shape;389;p11"/>
          <p:cNvGrpSpPr/>
          <p:nvPr/>
        </p:nvGrpSpPr>
        <p:grpSpPr>
          <a:xfrm>
            <a:off x="6720186" y="3397545"/>
            <a:ext cx="804201" cy="942405"/>
            <a:chOff x="6516255" y="5167329"/>
            <a:chExt cx="887960" cy="1127165"/>
          </a:xfrm>
        </p:grpSpPr>
        <p:grpSp>
          <p:nvGrpSpPr>
            <p:cNvPr id="390" name="Google Shape;390;p11"/>
            <p:cNvGrpSpPr/>
            <p:nvPr/>
          </p:nvGrpSpPr>
          <p:grpSpPr>
            <a:xfrm>
              <a:off x="6516255" y="5167329"/>
              <a:ext cx="887960" cy="1127165"/>
              <a:chOff x="0" y="-114300"/>
              <a:chExt cx="350799" cy="445299"/>
            </a:xfrm>
          </p:grpSpPr>
          <p:sp>
            <p:nvSpPr>
              <p:cNvPr id="391" name="Google Shape;391;p11"/>
              <p:cNvSpPr/>
              <p:nvPr/>
            </p:nvSpPr>
            <p:spPr>
              <a:xfrm>
                <a:off x="27368" y="7967"/>
                <a:ext cx="323431" cy="323032"/>
              </a:xfrm>
              <a:custGeom>
                <a:rect b="b" l="l" r="r" t="t"/>
                <a:pathLst>
                  <a:path extrusionOk="0" h="323032" w="323431">
                    <a:moveTo>
                      <a:pt x="0" y="0"/>
                    </a:moveTo>
                    <a:lnTo>
                      <a:pt x="323431" y="0"/>
                    </a:lnTo>
                    <a:lnTo>
                      <a:pt x="323431" y="323032"/>
                    </a:lnTo>
                    <a:lnTo>
                      <a:pt x="0" y="32303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392" name="Google Shape;392;p11"/>
              <p:cNvSpPr txBox="1"/>
              <p:nvPr/>
            </p:nvSpPr>
            <p:spPr>
              <a:xfrm>
                <a:off x="0" y="-114300"/>
                <a:ext cx="323431" cy="437332"/>
              </a:xfrm>
              <a:prstGeom prst="rect">
                <a:avLst/>
              </a:prstGeom>
              <a:noFill/>
              <a:ln>
                <a:noFill/>
              </a:ln>
            </p:spPr>
            <p:txBody>
              <a:bodyPr anchorCtr="0" anchor="ctr" bIns="33850" lIns="33850" spcFirstLastPara="1" rIns="33850" wrap="square" tIns="33850">
                <a:noAutofit/>
              </a:bodyPr>
              <a:lstStyle/>
              <a:p>
                <a:pPr indent="0" lvl="0" marL="0" marR="0" rtl="0" algn="ctr">
                  <a:lnSpc>
                    <a:spcPct val="448666"/>
                  </a:lnSpc>
                  <a:spcBef>
                    <a:spcPts val="0"/>
                  </a:spcBef>
                  <a:spcAft>
                    <a:spcPts val="0"/>
                  </a:spcAft>
                  <a:buNone/>
                </a:pPr>
                <a:r>
                  <a:t/>
                </a:r>
                <a:endParaRPr sz="1200">
                  <a:solidFill>
                    <a:schemeClr val="dk1"/>
                  </a:solidFill>
                  <a:latin typeface="Arial"/>
                  <a:ea typeface="Arial"/>
                  <a:cs typeface="Arial"/>
                  <a:sym typeface="Arial"/>
                </a:endParaRPr>
              </a:p>
            </p:txBody>
          </p:sp>
        </p:grpSp>
        <p:sp>
          <p:nvSpPr>
            <p:cNvPr id="393" name="Google Shape;393;p11"/>
            <p:cNvSpPr/>
            <p:nvPr/>
          </p:nvSpPr>
          <p:spPr>
            <a:xfrm>
              <a:off x="6692089" y="5631366"/>
              <a:ext cx="561122" cy="568355"/>
            </a:xfrm>
            <a:custGeom>
              <a:rect b="b" l="l" r="r" t="t"/>
              <a:pathLst>
                <a:path extrusionOk="0" h="852533" w="841683">
                  <a:moveTo>
                    <a:pt x="0" y="0"/>
                  </a:moveTo>
                  <a:lnTo>
                    <a:pt x="841683" y="0"/>
                  </a:lnTo>
                  <a:lnTo>
                    <a:pt x="841683" y="852533"/>
                  </a:lnTo>
                  <a:lnTo>
                    <a:pt x="0" y="852533"/>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grpSp>
      <p:grpSp>
        <p:nvGrpSpPr>
          <p:cNvPr id="394" name="Google Shape;394;p11"/>
          <p:cNvGrpSpPr/>
          <p:nvPr/>
        </p:nvGrpSpPr>
        <p:grpSpPr>
          <a:xfrm>
            <a:off x="6707335" y="4929314"/>
            <a:ext cx="886257" cy="1161767"/>
            <a:chOff x="6516255" y="5167329"/>
            <a:chExt cx="887960" cy="1127165"/>
          </a:xfrm>
        </p:grpSpPr>
        <p:grpSp>
          <p:nvGrpSpPr>
            <p:cNvPr id="395" name="Google Shape;395;p11"/>
            <p:cNvGrpSpPr/>
            <p:nvPr/>
          </p:nvGrpSpPr>
          <p:grpSpPr>
            <a:xfrm>
              <a:off x="6516255" y="5167329"/>
              <a:ext cx="887960" cy="1127165"/>
              <a:chOff x="0" y="-114300"/>
              <a:chExt cx="350799" cy="445299"/>
            </a:xfrm>
          </p:grpSpPr>
          <p:sp>
            <p:nvSpPr>
              <p:cNvPr id="396" name="Google Shape;396;p11"/>
              <p:cNvSpPr/>
              <p:nvPr/>
            </p:nvSpPr>
            <p:spPr>
              <a:xfrm>
                <a:off x="27368" y="7967"/>
                <a:ext cx="323431" cy="323032"/>
              </a:xfrm>
              <a:custGeom>
                <a:rect b="b" l="l" r="r" t="t"/>
                <a:pathLst>
                  <a:path extrusionOk="0" h="323032" w="323431">
                    <a:moveTo>
                      <a:pt x="0" y="0"/>
                    </a:moveTo>
                    <a:lnTo>
                      <a:pt x="323431" y="0"/>
                    </a:lnTo>
                    <a:lnTo>
                      <a:pt x="323431" y="323032"/>
                    </a:lnTo>
                    <a:lnTo>
                      <a:pt x="0" y="32303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397" name="Google Shape;397;p11"/>
              <p:cNvSpPr txBox="1"/>
              <p:nvPr/>
            </p:nvSpPr>
            <p:spPr>
              <a:xfrm>
                <a:off x="0" y="-114300"/>
                <a:ext cx="323431" cy="437332"/>
              </a:xfrm>
              <a:prstGeom prst="rect">
                <a:avLst/>
              </a:prstGeom>
              <a:noFill/>
              <a:ln>
                <a:noFill/>
              </a:ln>
            </p:spPr>
            <p:txBody>
              <a:bodyPr anchorCtr="0" anchor="ctr" bIns="33850" lIns="33850" spcFirstLastPara="1" rIns="33850" wrap="square" tIns="33850">
                <a:noAutofit/>
              </a:bodyPr>
              <a:lstStyle/>
              <a:p>
                <a:pPr indent="0" lvl="0" marL="0" marR="0" rtl="0" algn="ctr">
                  <a:lnSpc>
                    <a:spcPct val="448666"/>
                  </a:lnSpc>
                  <a:spcBef>
                    <a:spcPts val="0"/>
                  </a:spcBef>
                  <a:spcAft>
                    <a:spcPts val="0"/>
                  </a:spcAft>
                  <a:buNone/>
                </a:pPr>
                <a:r>
                  <a:t/>
                </a:r>
                <a:endParaRPr sz="1200">
                  <a:solidFill>
                    <a:schemeClr val="dk1"/>
                  </a:solidFill>
                  <a:latin typeface="Arial"/>
                  <a:ea typeface="Arial"/>
                  <a:cs typeface="Arial"/>
                  <a:sym typeface="Arial"/>
                </a:endParaRPr>
              </a:p>
            </p:txBody>
          </p:sp>
        </p:grpSp>
        <p:sp>
          <p:nvSpPr>
            <p:cNvPr id="398" name="Google Shape;398;p11"/>
            <p:cNvSpPr/>
            <p:nvPr/>
          </p:nvSpPr>
          <p:spPr>
            <a:xfrm>
              <a:off x="6692089" y="5631366"/>
              <a:ext cx="561122" cy="568355"/>
            </a:xfrm>
            <a:custGeom>
              <a:rect b="b" l="l" r="r" t="t"/>
              <a:pathLst>
                <a:path extrusionOk="0" h="852533" w="841683">
                  <a:moveTo>
                    <a:pt x="0" y="0"/>
                  </a:moveTo>
                  <a:lnTo>
                    <a:pt x="841683" y="0"/>
                  </a:lnTo>
                  <a:lnTo>
                    <a:pt x="841683" y="852533"/>
                  </a:lnTo>
                  <a:lnTo>
                    <a:pt x="0" y="852533"/>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12"/>
          <p:cNvSpPr/>
          <p:nvPr/>
        </p:nvSpPr>
        <p:spPr>
          <a:xfrm>
            <a:off x="956074" y="465833"/>
            <a:ext cx="2124584" cy="741355"/>
          </a:xfrm>
          <a:custGeom>
            <a:rect b="b" l="l" r="r" t="t"/>
            <a:pathLst>
              <a:path extrusionOk="0" h="482774" w="1234628">
                <a:moveTo>
                  <a:pt x="46438" y="0"/>
                </a:moveTo>
                <a:lnTo>
                  <a:pt x="1188190" y="0"/>
                </a:lnTo>
                <a:cubicBezTo>
                  <a:pt x="1213837" y="0"/>
                  <a:pt x="1234628" y="20791"/>
                  <a:pt x="1234628" y="46438"/>
                </a:cubicBezTo>
                <a:lnTo>
                  <a:pt x="1234628" y="436336"/>
                </a:lnTo>
                <a:cubicBezTo>
                  <a:pt x="1234628" y="461983"/>
                  <a:pt x="1213837" y="482774"/>
                  <a:pt x="1188190" y="482774"/>
                </a:cubicBezTo>
                <a:lnTo>
                  <a:pt x="46438" y="482774"/>
                </a:lnTo>
                <a:cubicBezTo>
                  <a:pt x="20791" y="482774"/>
                  <a:pt x="0" y="461983"/>
                  <a:pt x="0" y="436336"/>
                </a:cubicBezTo>
                <a:lnTo>
                  <a:pt x="0" y="46438"/>
                </a:lnTo>
                <a:cubicBezTo>
                  <a:pt x="0" y="20791"/>
                  <a:pt x="20791" y="0"/>
                  <a:pt x="46438" y="0"/>
                </a:cubicBezTo>
                <a:close/>
              </a:path>
            </a:pathLst>
          </a:custGeom>
          <a:solidFill>
            <a:srgbClr val="FFFFFF"/>
          </a:solidFill>
          <a:ln cap="rnd" cmpd="sng" w="28575">
            <a:solidFill>
              <a:srgbClr val="074F6A"/>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grpSp>
        <p:nvGrpSpPr>
          <p:cNvPr id="405" name="Google Shape;405;p12"/>
          <p:cNvGrpSpPr/>
          <p:nvPr/>
        </p:nvGrpSpPr>
        <p:grpSpPr>
          <a:xfrm>
            <a:off x="8296073" y="-71299"/>
            <a:ext cx="3768927" cy="6978551"/>
            <a:chOff x="0" y="-47625"/>
            <a:chExt cx="1488959" cy="2756958"/>
          </a:xfrm>
        </p:grpSpPr>
        <p:sp>
          <p:nvSpPr>
            <p:cNvPr id="406" name="Google Shape;406;p12"/>
            <p:cNvSpPr/>
            <p:nvPr/>
          </p:nvSpPr>
          <p:spPr>
            <a:xfrm>
              <a:off x="0" y="0"/>
              <a:ext cx="1488959" cy="2709333"/>
            </a:xfrm>
            <a:custGeom>
              <a:rect b="b" l="l" r="r" t="t"/>
              <a:pathLst>
                <a:path extrusionOk="0" h="2709333" w="1488959">
                  <a:moveTo>
                    <a:pt x="0" y="0"/>
                  </a:moveTo>
                  <a:lnTo>
                    <a:pt x="1488959" y="0"/>
                  </a:lnTo>
                  <a:lnTo>
                    <a:pt x="1488959" y="2709333"/>
                  </a:lnTo>
                  <a:lnTo>
                    <a:pt x="0" y="2709333"/>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407" name="Google Shape;407;p12"/>
            <p:cNvSpPr txBox="1"/>
            <p:nvPr/>
          </p:nvSpPr>
          <p:spPr>
            <a:xfrm>
              <a:off x="0" y="-47625"/>
              <a:ext cx="1488959" cy="2756958"/>
            </a:xfrm>
            <a:prstGeom prst="rect">
              <a:avLst/>
            </a:prstGeom>
            <a:noFill/>
            <a:ln>
              <a:noFill/>
            </a:ln>
          </p:spPr>
          <p:txBody>
            <a:bodyPr anchorCtr="0" anchor="ctr" bIns="33850" lIns="33850" spcFirstLastPara="1" rIns="33850" wrap="square" tIns="33850">
              <a:noAutofit/>
            </a:bodyPr>
            <a:lstStyle/>
            <a:p>
              <a:pPr indent="0" lvl="0" marL="0" marR="0" rtl="0" algn="ctr">
                <a:lnSpc>
                  <a:spcPct val="137750"/>
                </a:lnSpc>
                <a:spcBef>
                  <a:spcPts val="0"/>
                </a:spcBef>
                <a:spcAft>
                  <a:spcPts val="0"/>
                </a:spcAft>
                <a:buNone/>
              </a:pPr>
              <a:r>
                <a:t/>
              </a:r>
              <a:endParaRPr sz="1200">
                <a:solidFill>
                  <a:schemeClr val="dk1"/>
                </a:solidFill>
                <a:latin typeface="Arial"/>
                <a:ea typeface="Arial"/>
                <a:cs typeface="Arial"/>
                <a:sym typeface="Arial"/>
              </a:endParaRPr>
            </a:p>
          </p:txBody>
        </p:sp>
      </p:grpSp>
      <p:grpSp>
        <p:nvGrpSpPr>
          <p:cNvPr id="408" name="Google Shape;408;p12"/>
          <p:cNvGrpSpPr/>
          <p:nvPr/>
        </p:nvGrpSpPr>
        <p:grpSpPr>
          <a:xfrm>
            <a:off x="11651377" y="-120551"/>
            <a:ext cx="575604" cy="1397097"/>
            <a:chOff x="0" y="-47625"/>
            <a:chExt cx="227399" cy="551939"/>
          </a:xfrm>
        </p:grpSpPr>
        <p:sp>
          <p:nvSpPr>
            <p:cNvPr id="409" name="Google Shape;409;p12"/>
            <p:cNvSpPr/>
            <p:nvPr/>
          </p:nvSpPr>
          <p:spPr>
            <a:xfrm>
              <a:off x="0" y="0"/>
              <a:ext cx="227399" cy="504314"/>
            </a:xfrm>
            <a:custGeom>
              <a:rect b="b" l="l" r="r" t="t"/>
              <a:pathLst>
                <a:path extrusionOk="0" h="504314" w="227399">
                  <a:moveTo>
                    <a:pt x="0" y="0"/>
                  </a:moveTo>
                  <a:lnTo>
                    <a:pt x="227399" y="0"/>
                  </a:lnTo>
                  <a:lnTo>
                    <a:pt x="227399" y="504314"/>
                  </a:lnTo>
                  <a:lnTo>
                    <a:pt x="0" y="504314"/>
                  </a:lnTo>
                  <a:close/>
                </a:path>
              </a:pathLst>
            </a:custGeom>
            <a:solidFill>
              <a:srgbClr val="074F6A"/>
            </a:solidFill>
            <a:ln cap="flat" cmpd="sng" w="9525">
              <a:solidFill>
                <a:srgbClr val="074F6A"/>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410" name="Google Shape;410;p12"/>
            <p:cNvSpPr txBox="1"/>
            <p:nvPr/>
          </p:nvSpPr>
          <p:spPr>
            <a:xfrm>
              <a:off x="0" y="-47625"/>
              <a:ext cx="227399" cy="551939"/>
            </a:xfrm>
            <a:prstGeom prst="rect">
              <a:avLst/>
            </a:prstGeom>
            <a:solidFill>
              <a:srgbClr val="074F6A"/>
            </a:solidFill>
            <a:ln cap="flat" cmpd="sng" w="9525">
              <a:solidFill>
                <a:srgbClr val="074F6A"/>
              </a:solidFill>
              <a:prstDash val="solid"/>
              <a:round/>
              <a:headEnd len="sm" w="sm" type="none"/>
              <a:tailEnd len="sm" w="sm" type="none"/>
            </a:ln>
          </p:spPr>
          <p:txBody>
            <a:bodyPr anchorCtr="0" anchor="ctr" bIns="33850" lIns="33850" spcFirstLastPara="1" rIns="33850" wrap="square" tIns="33850">
              <a:noAutofit/>
            </a:bodyPr>
            <a:lstStyle/>
            <a:p>
              <a:pPr indent="0" lvl="0" marL="0" marR="0" rtl="0" algn="ctr">
                <a:lnSpc>
                  <a:spcPct val="137750"/>
                </a:lnSpc>
                <a:spcBef>
                  <a:spcPts val="0"/>
                </a:spcBef>
                <a:spcAft>
                  <a:spcPts val="0"/>
                </a:spcAft>
                <a:buNone/>
              </a:pPr>
              <a:r>
                <a:t/>
              </a:r>
              <a:endParaRPr sz="1200">
                <a:solidFill>
                  <a:schemeClr val="dk1"/>
                </a:solidFill>
                <a:latin typeface="Arial"/>
                <a:ea typeface="Arial"/>
                <a:cs typeface="Arial"/>
                <a:sym typeface="Arial"/>
              </a:endParaRPr>
            </a:p>
          </p:txBody>
        </p:sp>
      </p:grpSp>
      <p:grpSp>
        <p:nvGrpSpPr>
          <p:cNvPr id="411" name="Google Shape;411;p12"/>
          <p:cNvGrpSpPr/>
          <p:nvPr/>
        </p:nvGrpSpPr>
        <p:grpSpPr>
          <a:xfrm>
            <a:off x="-707767" y="5357852"/>
            <a:ext cx="2535460" cy="2535460"/>
            <a:chOff x="0" y="0"/>
            <a:chExt cx="812800" cy="812800"/>
          </a:xfrm>
        </p:grpSpPr>
        <p:sp>
          <p:nvSpPr>
            <p:cNvPr id="412" name="Google Shape;412;p1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00">
              <a:solidFill>
                <a:srgbClr val="F6F6F6"/>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413" name="Google Shape;413;p12"/>
            <p:cNvSpPr txBox="1"/>
            <p:nvPr/>
          </p:nvSpPr>
          <p:spPr>
            <a:xfrm>
              <a:off x="76200" y="28575"/>
              <a:ext cx="660400" cy="708025"/>
            </a:xfrm>
            <a:prstGeom prst="rect">
              <a:avLst/>
            </a:prstGeom>
            <a:noFill/>
            <a:ln>
              <a:noFill/>
            </a:ln>
          </p:spPr>
          <p:txBody>
            <a:bodyPr anchorCtr="0" anchor="ctr" bIns="33850" lIns="33850" spcFirstLastPara="1" rIns="33850" wrap="square" tIns="33850">
              <a:noAutofit/>
            </a:bodyPr>
            <a:lstStyle/>
            <a:p>
              <a:pPr indent="0" lvl="0" marL="0" marR="0" rtl="0" algn="ctr">
                <a:lnSpc>
                  <a:spcPct val="137750"/>
                </a:lnSpc>
                <a:spcBef>
                  <a:spcPts val="0"/>
                </a:spcBef>
                <a:spcAft>
                  <a:spcPts val="0"/>
                </a:spcAft>
                <a:buNone/>
              </a:pPr>
              <a:r>
                <a:t/>
              </a:r>
              <a:endParaRPr sz="1200">
                <a:solidFill>
                  <a:schemeClr val="dk1"/>
                </a:solidFill>
                <a:latin typeface="Arial"/>
                <a:ea typeface="Arial"/>
                <a:cs typeface="Arial"/>
                <a:sym typeface="Arial"/>
              </a:endParaRPr>
            </a:p>
          </p:txBody>
        </p:sp>
      </p:grpSp>
      <p:grpSp>
        <p:nvGrpSpPr>
          <p:cNvPr id="414" name="Google Shape;414;p12"/>
          <p:cNvGrpSpPr/>
          <p:nvPr/>
        </p:nvGrpSpPr>
        <p:grpSpPr>
          <a:xfrm>
            <a:off x="0" y="6609246"/>
            <a:ext cx="12176181" cy="248754"/>
            <a:chOff x="0" y="-47625"/>
            <a:chExt cx="4810343" cy="98273"/>
          </a:xfrm>
        </p:grpSpPr>
        <p:sp>
          <p:nvSpPr>
            <p:cNvPr id="415" name="Google Shape;415;p12"/>
            <p:cNvSpPr/>
            <p:nvPr/>
          </p:nvSpPr>
          <p:spPr>
            <a:xfrm>
              <a:off x="0" y="0"/>
              <a:ext cx="4810343" cy="50648"/>
            </a:xfrm>
            <a:custGeom>
              <a:rect b="b" l="l" r="r" t="t"/>
              <a:pathLst>
                <a:path extrusionOk="0" h="50648" w="4810343">
                  <a:moveTo>
                    <a:pt x="0" y="0"/>
                  </a:moveTo>
                  <a:lnTo>
                    <a:pt x="4810343" y="0"/>
                  </a:lnTo>
                  <a:lnTo>
                    <a:pt x="4810343" y="50648"/>
                  </a:lnTo>
                  <a:lnTo>
                    <a:pt x="0" y="50648"/>
                  </a:lnTo>
                  <a:close/>
                </a:path>
              </a:pathLst>
            </a:custGeom>
            <a:solidFill>
              <a:srgbClr val="074F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416" name="Google Shape;416;p12"/>
            <p:cNvSpPr txBox="1"/>
            <p:nvPr/>
          </p:nvSpPr>
          <p:spPr>
            <a:xfrm>
              <a:off x="0" y="-47625"/>
              <a:ext cx="4810343" cy="98273"/>
            </a:xfrm>
            <a:prstGeom prst="rect">
              <a:avLst/>
            </a:prstGeom>
            <a:noFill/>
            <a:ln>
              <a:noFill/>
            </a:ln>
          </p:spPr>
          <p:txBody>
            <a:bodyPr anchorCtr="0" anchor="ctr" bIns="33850" lIns="33850" spcFirstLastPara="1" rIns="33850" wrap="square" tIns="33850">
              <a:noAutofit/>
            </a:bodyPr>
            <a:lstStyle/>
            <a:p>
              <a:pPr indent="0" lvl="0" marL="0" marR="0" rtl="0" algn="ctr">
                <a:lnSpc>
                  <a:spcPct val="137750"/>
                </a:lnSpc>
                <a:spcBef>
                  <a:spcPts val="0"/>
                </a:spcBef>
                <a:spcAft>
                  <a:spcPts val="0"/>
                </a:spcAft>
                <a:buNone/>
              </a:pPr>
              <a:r>
                <a:t/>
              </a:r>
              <a:endParaRPr sz="1200">
                <a:solidFill>
                  <a:schemeClr val="dk1"/>
                </a:solidFill>
                <a:latin typeface="Arial"/>
                <a:ea typeface="Arial"/>
                <a:cs typeface="Arial"/>
                <a:sym typeface="Arial"/>
              </a:endParaRPr>
            </a:p>
          </p:txBody>
        </p:sp>
      </p:grpSp>
      <p:sp>
        <p:nvSpPr>
          <p:cNvPr id="417" name="Google Shape;417;p12"/>
          <p:cNvSpPr txBox="1"/>
          <p:nvPr/>
        </p:nvSpPr>
        <p:spPr>
          <a:xfrm>
            <a:off x="1277329" y="434302"/>
            <a:ext cx="4766485" cy="566694"/>
          </a:xfrm>
          <a:prstGeom prst="rect">
            <a:avLst/>
          </a:prstGeom>
          <a:noFill/>
          <a:ln>
            <a:noFill/>
          </a:ln>
        </p:spPr>
        <p:txBody>
          <a:bodyPr anchorCtr="0" anchor="t" bIns="0" lIns="0" spcFirstLastPara="1" rIns="0" wrap="square" tIns="0">
            <a:spAutoFit/>
          </a:bodyPr>
          <a:lstStyle/>
          <a:p>
            <a:pPr indent="0" lvl="0" marL="0" marR="0" rtl="0" algn="l">
              <a:lnSpc>
                <a:spcPct val="201600"/>
              </a:lnSpc>
              <a:spcBef>
                <a:spcPts val="0"/>
              </a:spcBef>
              <a:spcAft>
                <a:spcPts val="0"/>
              </a:spcAft>
              <a:buNone/>
            </a:pPr>
            <a:r>
              <a:rPr b="1" lang="en-US" sz="2500">
                <a:solidFill>
                  <a:schemeClr val="dk1"/>
                </a:solidFill>
                <a:latin typeface="Play"/>
                <a:ea typeface="Play"/>
                <a:cs typeface="Play"/>
                <a:sym typeface="Play"/>
              </a:rPr>
              <a:t>Kịch bản 1</a:t>
            </a:r>
            <a:endParaRPr b="1" sz="2500">
              <a:solidFill>
                <a:schemeClr val="dk1"/>
              </a:solidFill>
              <a:latin typeface="Play"/>
              <a:ea typeface="Play"/>
              <a:cs typeface="Play"/>
              <a:sym typeface="Play"/>
            </a:endParaRPr>
          </a:p>
        </p:txBody>
      </p:sp>
      <p:sp>
        <p:nvSpPr>
          <p:cNvPr id="418" name="Google Shape;418;p12"/>
          <p:cNvSpPr txBox="1"/>
          <p:nvPr/>
        </p:nvSpPr>
        <p:spPr>
          <a:xfrm>
            <a:off x="362835" y="1701045"/>
            <a:ext cx="7206365" cy="4156074"/>
          </a:xfrm>
          <a:prstGeom prst="rect">
            <a:avLst/>
          </a:prstGeom>
          <a:noFill/>
          <a:ln>
            <a:noFill/>
          </a:ln>
        </p:spPr>
        <p:txBody>
          <a:bodyPr anchorCtr="0" anchor="t" bIns="0" lIns="0" spcFirstLastPara="1" rIns="0" wrap="square" tIns="0">
            <a:spAutoFit/>
          </a:bodyPr>
          <a:lstStyle/>
          <a:p>
            <a:pPr indent="0" lvl="0" marL="407035" marR="0" rtl="0" algn="just">
              <a:spcBef>
                <a:spcPts val="0"/>
              </a:spcBef>
              <a:spcAft>
                <a:spcPts val="0"/>
              </a:spcAft>
              <a:buNone/>
            </a:pPr>
            <a:r>
              <a:rPr lang="en-US" sz="1800">
                <a:solidFill>
                  <a:schemeClr val="dk1"/>
                </a:solidFill>
                <a:latin typeface="Times New Roman"/>
                <a:ea typeface="Times New Roman"/>
                <a:cs typeface="Times New Roman"/>
                <a:sym typeface="Times New Roman"/>
              </a:rPr>
              <a:t>Đào Tạo và Kiểm Tra Trên Cùng Một Bộ Dữ Liệu: Trong kịch bản này, chúng tôi sử dụng cùng một bộ dữ liệu cho cả giai đoạn đào tạo và kiểm tra để xác định khả năng của phương pháp trong việc phát hiện các mẫu xâm nhập đã biết. Bộ dữ liệu CICIDS2017FS và ISCX2012FS được sử dụng độc lập cho từng thực nghiệm.</a:t>
            </a:r>
            <a:endParaRPr sz="1800">
              <a:solidFill>
                <a:schemeClr val="dk1"/>
              </a:solidFill>
              <a:latin typeface="Times New Roman"/>
              <a:ea typeface="Times New Roman"/>
              <a:cs typeface="Times New Roman"/>
              <a:sym typeface="Times New Roman"/>
            </a:endParaRPr>
          </a:p>
          <a:p>
            <a:pPr indent="-228600" lvl="2" marL="1143000" marR="0" rtl="0" algn="just">
              <a:spcBef>
                <a:spcPts val="120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Chuẩn bị dữ liệu:</a:t>
            </a:r>
            <a:r>
              <a:rPr b="0" i="0" lang="en-US" sz="1800" u="none" cap="none" strike="noStrike">
                <a:solidFill>
                  <a:schemeClr val="dk1"/>
                </a:solidFill>
                <a:latin typeface="Times New Roman"/>
                <a:ea typeface="Times New Roman"/>
                <a:cs typeface="Times New Roman"/>
                <a:sym typeface="Times New Roman"/>
              </a:rPr>
              <a:t> Dữ liệu lưu lượng mạng từ CICIDS2017FS và ISCX2012FS được phân chia thành các tập mẫu, tập truy vấn, tập hỗ trợ và tập kiểm tra.</a:t>
            </a:r>
            <a:endParaRPr b="0" i="0" sz="1800" u="none" cap="none" strike="noStrike">
              <a:solidFill>
                <a:schemeClr val="dk1"/>
              </a:solidFill>
              <a:latin typeface="Times New Roman"/>
              <a:ea typeface="Times New Roman"/>
              <a:cs typeface="Times New Roman"/>
              <a:sym typeface="Times New Roman"/>
            </a:endParaRPr>
          </a:p>
          <a:p>
            <a:pPr indent="-228600" lvl="2" marL="1143000" marR="0" rtl="0" algn="just">
              <a:spcBef>
                <a:spcPts val="120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Đào tạo mô hình:</a:t>
            </a:r>
            <a:r>
              <a:rPr b="0" i="0" lang="en-US" sz="1800" u="none" cap="none" strike="noStrike">
                <a:solidFill>
                  <a:schemeClr val="dk1"/>
                </a:solidFill>
                <a:latin typeface="Times New Roman"/>
                <a:ea typeface="Times New Roman"/>
                <a:cs typeface="Times New Roman"/>
                <a:sym typeface="Times New Roman"/>
              </a:rPr>
              <a:t> Mô hình FC-Net được đào tạo trên các tập mẫu và tập hỗ trợ từ bộ dữ liệu đã chọn.</a:t>
            </a:r>
            <a:endParaRPr b="0" i="0" sz="1800" u="none" cap="none" strike="noStrike">
              <a:solidFill>
                <a:schemeClr val="dk1"/>
              </a:solidFill>
              <a:latin typeface="Times New Roman"/>
              <a:ea typeface="Times New Roman"/>
              <a:cs typeface="Times New Roman"/>
              <a:sym typeface="Times New Roman"/>
            </a:endParaRPr>
          </a:p>
          <a:p>
            <a:pPr indent="-228600" lvl="2" marL="1143000" marR="0" rtl="0" algn="just">
              <a:spcBef>
                <a:spcPts val="120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Kiểm tra mô hình:</a:t>
            </a:r>
            <a:r>
              <a:rPr b="0" i="0" lang="en-US" sz="1800" u="none" cap="none" strike="noStrike">
                <a:solidFill>
                  <a:schemeClr val="dk1"/>
                </a:solidFill>
                <a:latin typeface="Times New Roman"/>
                <a:ea typeface="Times New Roman"/>
                <a:cs typeface="Times New Roman"/>
                <a:sym typeface="Times New Roman"/>
              </a:rPr>
              <a:t> Mô hình sau đó được kiểm tra trên tập kiểm tra từ cùng bộ dữ liệu.</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55000"/>
              </a:lnSpc>
              <a:spcBef>
                <a:spcPts val="600"/>
              </a:spcBef>
              <a:spcAft>
                <a:spcPts val="0"/>
              </a:spcAft>
              <a:buNone/>
            </a:pPr>
            <a:r>
              <a:rPr lang="en-US" sz="1600">
                <a:solidFill>
                  <a:srgbClr val="000000"/>
                </a:solidFill>
                <a:latin typeface="Open Sans"/>
                <a:ea typeface="Open Sans"/>
                <a:cs typeface="Open Sans"/>
                <a:sym typeface="Open Sans"/>
              </a:rPr>
              <a:t>.</a:t>
            </a:r>
            <a:endParaRPr/>
          </a:p>
        </p:txBody>
      </p:sp>
      <p:sp>
        <p:nvSpPr>
          <p:cNvPr id="419" name="Google Shape;419;p12"/>
          <p:cNvSpPr/>
          <p:nvPr/>
        </p:nvSpPr>
        <p:spPr>
          <a:xfrm>
            <a:off x="7822416" y="325215"/>
            <a:ext cx="3768928" cy="3617681"/>
          </a:xfrm>
          <a:custGeom>
            <a:rect b="b" l="l" r="r" t="t"/>
            <a:pathLst>
              <a:path extrusionOk="0" h="6350000" w="6350000">
                <a:moveTo>
                  <a:pt x="4838700" y="0"/>
                </a:moveTo>
                <a:lnTo>
                  <a:pt x="1511300" y="0"/>
                </a:lnTo>
                <a:cubicBezTo>
                  <a:pt x="676910" y="0"/>
                  <a:pt x="0" y="676910"/>
                  <a:pt x="0" y="1511300"/>
                </a:cubicBezTo>
                <a:lnTo>
                  <a:pt x="0" y="6350000"/>
                </a:lnTo>
                <a:lnTo>
                  <a:pt x="4838700" y="6350000"/>
                </a:lnTo>
                <a:cubicBezTo>
                  <a:pt x="5673090" y="6350000"/>
                  <a:pt x="6350000" y="5673090"/>
                  <a:pt x="6350000" y="4838700"/>
                </a:cubicBezTo>
                <a:lnTo>
                  <a:pt x="6350000" y="0"/>
                </a:lnTo>
                <a:lnTo>
                  <a:pt x="4838700" y="0"/>
                </a:lnTo>
                <a:close/>
              </a:path>
            </a:pathLst>
          </a:custGeom>
          <a:blipFill rotWithShape="1">
            <a:blip r:embed="rId3">
              <a:alphaModFix/>
            </a:blip>
            <a:stretch>
              <a:fillRect b="0" l="-35754" r="-40066"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grpSp>
        <p:nvGrpSpPr>
          <p:cNvPr id="424" name="Google Shape;424;p13"/>
          <p:cNvGrpSpPr/>
          <p:nvPr/>
        </p:nvGrpSpPr>
        <p:grpSpPr>
          <a:xfrm>
            <a:off x="6091401" y="2947587"/>
            <a:ext cx="3601672" cy="3601672"/>
            <a:chOff x="0" y="0"/>
            <a:chExt cx="812800" cy="812800"/>
          </a:xfrm>
        </p:grpSpPr>
        <p:sp>
          <p:nvSpPr>
            <p:cNvPr id="425" name="Google Shape;425;p1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00">
              <a:solidFill>
                <a:srgbClr val="F6F6F6"/>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426" name="Google Shape;426;p13"/>
            <p:cNvSpPr txBox="1"/>
            <p:nvPr/>
          </p:nvSpPr>
          <p:spPr>
            <a:xfrm>
              <a:off x="76200" y="28575"/>
              <a:ext cx="660400" cy="708025"/>
            </a:xfrm>
            <a:prstGeom prst="rect">
              <a:avLst/>
            </a:prstGeom>
            <a:noFill/>
            <a:ln>
              <a:noFill/>
            </a:ln>
          </p:spPr>
          <p:txBody>
            <a:bodyPr anchorCtr="0" anchor="ctr" bIns="33850" lIns="33850" spcFirstLastPara="1" rIns="33850" wrap="square" tIns="33850">
              <a:noAutofit/>
            </a:bodyPr>
            <a:lstStyle/>
            <a:p>
              <a:pPr indent="0" lvl="0" marL="0" marR="0" rtl="0" algn="ctr">
                <a:lnSpc>
                  <a:spcPct val="137750"/>
                </a:lnSpc>
                <a:spcBef>
                  <a:spcPts val="0"/>
                </a:spcBef>
                <a:spcAft>
                  <a:spcPts val="0"/>
                </a:spcAft>
                <a:buNone/>
              </a:pPr>
              <a:r>
                <a:t/>
              </a:r>
              <a:endParaRPr sz="1200">
                <a:solidFill>
                  <a:schemeClr val="dk1"/>
                </a:solidFill>
                <a:latin typeface="Arial"/>
                <a:ea typeface="Arial"/>
                <a:cs typeface="Arial"/>
                <a:sym typeface="Arial"/>
              </a:endParaRPr>
            </a:p>
          </p:txBody>
        </p:sp>
      </p:grpSp>
      <p:grpSp>
        <p:nvGrpSpPr>
          <p:cNvPr id="427" name="Google Shape;427;p13"/>
          <p:cNvGrpSpPr/>
          <p:nvPr/>
        </p:nvGrpSpPr>
        <p:grpSpPr>
          <a:xfrm>
            <a:off x="7986345" y="-120551"/>
            <a:ext cx="4205658" cy="6978551"/>
            <a:chOff x="0" y="-47625"/>
            <a:chExt cx="1661494" cy="2756958"/>
          </a:xfrm>
        </p:grpSpPr>
        <p:sp>
          <p:nvSpPr>
            <p:cNvPr id="428" name="Google Shape;428;p13"/>
            <p:cNvSpPr/>
            <p:nvPr/>
          </p:nvSpPr>
          <p:spPr>
            <a:xfrm>
              <a:off x="0" y="0"/>
              <a:ext cx="1661494" cy="2709333"/>
            </a:xfrm>
            <a:custGeom>
              <a:rect b="b" l="l" r="r" t="t"/>
              <a:pathLst>
                <a:path extrusionOk="0" h="2709333" w="1661494">
                  <a:moveTo>
                    <a:pt x="0" y="0"/>
                  </a:moveTo>
                  <a:lnTo>
                    <a:pt x="1661494" y="0"/>
                  </a:lnTo>
                  <a:lnTo>
                    <a:pt x="1661494" y="2709333"/>
                  </a:lnTo>
                  <a:lnTo>
                    <a:pt x="0" y="2709333"/>
                  </a:lnTo>
                  <a:close/>
                </a:path>
              </a:pathLst>
            </a:custGeom>
            <a:solidFill>
              <a:srgbClr val="074F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429" name="Google Shape;429;p13"/>
            <p:cNvSpPr txBox="1"/>
            <p:nvPr/>
          </p:nvSpPr>
          <p:spPr>
            <a:xfrm>
              <a:off x="0" y="-47625"/>
              <a:ext cx="1661493" cy="2756958"/>
            </a:xfrm>
            <a:prstGeom prst="rect">
              <a:avLst/>
            </a:prstGeom>
            <a:solidFill>
              <a:srgbClr val="074F6A"/>
            </a:solidFill>
            <a:ln>
              <a:noFill/>
            </a:ln>
          </p:spPr>
          <p:txBody>
            <a:bodyPr anchorCtr="0" anchor="ctr" bIns="33850" lIns="33850" spcFirstLastPara="1" rIns="33850" wrap="square" tIns="33850">
              <a:noAutofit/>
            </a:bodyPr>
            <a:lstStyle/>
            <a:p>
              <a:pPr indent="0" lvl="0" marL="0" marR="0" rtl="0" algn="ctr">
                <a:lnSpc>
                  <a:spcPct val="137750"/>
                </a:lnSpc>
                <a:spcBef>
                  <a:spcPts val="0"/>
                </a:spcBef>
                <a:spcAft>
                  <a:spcPts val="0"/>
                </a:spcAft>
                <a:buNone/>
              </a:pPr>
              <a:r>
                <a:t/>
              </a:r>
              <a:endParaRPr sz="1200">
                <a:solidFill>
                  <a:schemeClr val="dk1"/>
                </a:solidFill>
                <a:latin typeface="Arial"/>
                <a:ea typeface="Arial"/>
                <a:cs typeface="Arial"/>
                <a:sym typeface="Arial"/>
              </a:endParaRPr>
            </a:p>
          </p:txBody>
        </p:sp>
      </p:grpSp>
      <p:grpSp>
        <p:nvGrpSpPr>
          <p:cNvPr id="430" name="Google Shape;430;p13"/>
          <p:cNvGrpSpPr/>
          <p:nvPr/>
        </p:nvGrpSpPr>
        <p:grpSpPr>
          <a:xfrm>
            <a:off x="9732334" y="3109286"/>
            <a:ext cx="1773866" cy="1773866"/>
            <a:chOff x="0" y="0"/>
            <a:chExt cx="812800" cy="812800"/>
          </a:xfrm>
        </p:grpSpPr>
        <p:sp>
          <p:nvSpPr>
            <p:cNvPr id="431" name="Google Shape;431;p1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432" name="Google Shape;432;p13"/>
            <p:cNvSpPr txBox="1"/>
            <p:nvPr/>
          </p:nvSpPr>
          <p:spPr>
            <a:xfrm>
              <a:off x="76200" y="28575"/>
              <a:ext cx="660400" cy="708025"/>
            </a:xfrm>
            <a:prstGeom prst="rect">
              <a:avLst/>
            </a:prstGeom>
            <a:noFill/>
            <a:ln>
              <a:noFill/>
            </a:ln>
          </p:spPr>
          <p:txBody>
            <a:bodyPr anchorCtr="0" anchor="ctr" bIns="33850" lIns="33850" spcFirstLastPara="1" rIns="33850" wrap="square" tIns="33850">
              <a:noAutofit/>
            </a:bodyPr>
            <a:lstStyle/>
            <a:p>
              <a:pPr indent="0" lvl="0" marL="0" marR="0" rtl="0" algn="ctr">
                <a:lnSpc>
                  <a:spcPct val="137750"/>
                </a:lnSpc>
                <a:spcBef>
                  <a:spcPts val="0"/>
                </a:spcBef>
                <a:spcAft>
                  <a:spcPts val="0"/>
                </a:spcAft>
                <a:buNone/>
              </a:pPr>
              <a:r>
                <a:t/>
              </a:r>
              <a:endParaRPr sz="1200">
                <a:solidFill>
                  <a:schemeClr val="dk1"/>
                </a:solidFill>
                <a:latin typeface="Arial"/>
                <a:ea typeface="Arial"/>
                <a:cs typeface="Arial"/>
                <a:sym typeface="Arial"/>
              </a:endParaRPr>
            </a:p>
          </p:txBody>
        </p:sp>
      </p:grpSp>
      <p:cxnSp>
        <p:nvCxnSpPr>
          <p:cNvPr id="433" name="Google Shape;433;p13"/>
          <p:cNvCxnSpPr/>
          <p:nvPr/>
        </p:nvCxnSpPr>
        <p:spPr>
          <a:xfrm>
            <a:off x="438260" y="1793825"/>
            <a:ext cx="4005674" cy="0"/>
          </a:xfrm>
          <a:prstGeom prst="straightConnector1">
            <a:avLst/>
          </a:prstGeom>
          <a:noFill/>
          <a:ln cap="flat" cmpd="sng" w="76200">
            <a:solidFill>
              <a:srgbClr val="EAE4D2"/>
            </a:solidFill>
            <a:prstDash val="solid"/>
            <a:round/>
            <a:headEnd len="sm" w="sm" type="none"/>
            <a:tailEnd len="sm" w="sm" type="none"/>
          </a:ln>
        </p:spPr>
      </p:cxnSp>
      <p:sp>
        <p:nvSpPr>
          <p:cNvPr id="434" name="Google Shape;434;p13"/>
          <p:cNvSpPr txBox="1"/>
          <p:nvPr/>
        </p:nvSpPr>
        <p:spPr>
          <a:xfrm>
            <a:off x="-138844" y="2178508"/>
            <a:ext cx="7787533" cy="3885679"/>
          </a:xfrm>
          <a:prstGeom prst="rect">
            <a:avLst/>
          </a:prstGeom>
          <a:noFill/>
          <a:ln>
            <a:noFill/>
          </a:ln>
        </p:spPr>
        <p:txBody>
          <a:bodyPr anchorCtr="0" anchor="t" bIns="0" lIns="0" spcFirstLastPara="1" rIns="0" wrap="square" tIns="0">
            <a:spAutoFit/>
          </a:bodyPr>
          <a:lstStyle/>
          <a:p>
            <a:pPr indent="-226694" lvl="0" marL="407035" marR="0" rtl="0" algn="just">
              <a:spcBef>
                <a:spcPts val="0"/>
              </a:spcBef>
              <a:spcAft>
                <a:spcPts val="0"/>
              </a:spcAft>
              <a:buNone/>
            </a:pPr>
            <a:r>
              <a:rPr lang="en-US" sz="1800">
                <a:solidFill>
                  <a:schemeClr val="dk1"/>
                </a:solidFill>
                <a:latin typeface="Times New Roman"/>
                <a:ea typeface="Times New Roman"/>
                <a:cs typeface="Times New Roman"/>
                <a:sym typeface="Times New Roman"/>
              </a:rPr>
              <a:t>    Đào Tạo Trên CICIDS2017FS và Kiểm Tra Trên ISCX2012FS : Kịch bản này nhằm kiểm tra khả năng tổng quát hóa của phương pháp khi đào tạo trên một bộ dữ liệu và kiểm tra trên bộ dữ liệu khác. Điều này mô phỏng tình huống thực tế khi mô hình phải đối mặt với các mẫu xâm nhập mới chưa từng gặp.</a:t>
            </a:r>
            <a:endParaRPr sz="1800">
              <a:solidFill>
                <a:schemeClr val="dk1"/>
              </a:solidFill>
              <a:latin typeface="Times New Roman"/>
              <a:ea typeface="Times New Roman"/>
              <a:cs typeface="Times New Roman"/>
              <a:sym typeface="Times New Roman"/>
            </a:endParaRPr>
          </a:p>
          <a:p>
            <a:pPr indent="-228600" lvl="2" marL="1143000" marR="0" rtl="0" algn="just">
              <a:spcBef>
                <a:spcPts val="120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Chuẩn bị dữ liệu:</a:t>
            </a:r>
            <a:r>
              <a:rPr b="0" i="0" lang="en-US" sz="1800" u="none" cap="none" strike="noStrike">
                <a:solidFill>
                  <a:schemeClr val="dk1"/>
                </a:solidFill>
                <a:latin typeface="Times New Roman"/>
                <a:ea typeface="Times New Roman"/>
                <a:cs typeface="Times New Roman"/>
                <a:sym typeface="Times New Roman"/>
              </a:rPr>
              <a:t> Dữ liệu từ CICIDS2017FS được sử dụng cho giai đoạn đào tạo và dữ liệu từ ISCX2012FS được sử dụng cho giai đoạn kiểm tra.</a:t>
            </a:r>
            <a:endParaRPr b="0" i="0" sz="1800" u="none" cap="none" strike="noStrike">
              <a:solidFill>
                <a:schemeClr val="dk1"/>
              </a:solidFill>
              <a:latin typeface="Times New Roman"/>
              <a:ea typeface="Times New Roman"/>
              <a:cs typeface="Times New Roman"/>
              <a:sym typeface="Times New Roman"/>
            </a:endParaRPr>
          </a:p>
          <a:p>
            <a:pPr indent="-228600" lvl="2" marL="1143000" marR="0" rtl="0" algn="just">
              <a:spcBef>
                <a:spcPts val="120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Đào tạo mô hình:</a:t>
            </a:r>
            <a:r>
              <a:rPr b="0" i="0" lang="en-US" sz="1800" u="none" cap="none" strike="noStrike">
                <a:solidFill>
                  <a:schemeClr val="dk1"/>
                </a:solidFill>
                <a:latin typeface="Times New Roman"/>
                <a:ea typeface="Times New Roman"/>
                <a:cs typeface="Times New Roman"/>
                <a:sym typeface="Times New Roman"/>
              </a:rPr>
              <a:t> Mô hình FC-Net được đào tạo trên các tập mẫu và tập hỗ trợ từ CICIDS2017FS.</a:t>
            </a:r>
            <a:endParaRPr b="0" i="0" sz="1800" u="none" cap="none" strike="noStrike">
              <a:solidFill>
                <a:schemeClr val="dk1"/>
              </a:solidFill>
              <a:latin typeface="Times New Roman"/>
              <a:ea typeface="Times New Roman"/>
              <a:cs typeface="Times New Roman"/>
              <a:sym typeface="Times New Roman"/>
            </a:endParaRPr>
          </a:p>
          <a:p>
            <a:pPr indent="-228600" lvl="2" marL="1143000" marR="0" rtl="0" algn="just">
              <a:spcBef>
                <a:spcPts val="120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Kiểm tra mô hình:</a:t>
            </a:r>
            <a:r>
              <a:rPr b="0" i="0" lang="en-US" sz="1800" u="none" cap="none" strike="noStrike">
                <a:solidFill>
                  <a:schemeClr val="dk1"/>
                </a:solidFill>
                <a:latin typeface="Times New Roman"/>
                <a:ea typeface="Times New Roman"/>
                <a:cs typeface="Times New Roman"/>
                <a:sym typeface="Times New Roman"/>
              </a:rPr>
              <a:t> Mô hình sau đó được kiểm tra trên tập kiểm tra từ ISCX2012FS.</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37777"/>
              </a:lnSpc>
              <a:spcBef>
                <a:spcPts val="600"/>
              </a:spcBef>
              <a:spcAft>
                <a:spcPts val="0"/>
              </a:spcAft>
              <a:buNone/>
            </a:pPr>
            <a:r>
              <a:rPr lang="en-US" sz="1800">
                <a:solidFill>
                  <a:srgbClr val="000000"/>
                </a:solidFill>
                <a:latin typeface="Open Sans"/>
                <a:ea typeface="Open Sans"/>
                <a:cs typeface="Open Sans"/>
                <a:sym typeface="Open Sans"/>
              </a:rPr>
              <a:t>.</a:t>
            </a:r>
            <a:endParaRPr/>
          </a:p>
        </p:txBody>
      </p:sp>
      <p:grpSp>
        <p:nvGrpSpPr>
          <p:cNvPr id="435" name="Google Shape;435;p13"/>
          <p:cNvGrpSpPr/>
          <p:nvPr/>
        </p:nvGrpSpPr>
        <p:grpSpPr>
          <a:xfrm>
            <a:off x="438260" y="616011"/>
            <a:ext cx="4264368" cy="820904"/>
            <a:chOff x="3901741" y="198767"/>
            <a:chExt cx="5111436" cy="824032"/>
          </a:xfrm>
        </p:grpSpPr>
        <p:grpSp>
          <p:nvGrpSpPr>
            <p:cNvPr id="436" name="Google Shape;436;p13"/>
            <p:cNvGrpSpPr/>
            <p:nvPr/>
          </p:nvGrpSpPr>
          <p:grpSpPr>
            <a:xfrm>
              <a:off x="3901741" y="198767"/>
              <a:ext cx="2361039" cy="824032"/>
              <a:chOff x="0" y="-38100"/>
              <a:chExt cx="1234628" cy="520874"/>
            </a:xfrm>
          </p:grpSpPr>
          <p:sp>
            <p:nvSpPr>
              <p:cNvPr id="437" name="Google Shape;437;p13"/>
              <p:cNvSpPr/>
              <p:nvPr/>
            </p:nvSpPr>
            <p:spPr>
              <a:xfrm>
                <a:off x="0" y="0"/>
                <a:ext cx="1234628" cy="482774"/>
              </a:xfrm>
              <a:custGeom>
                <a:rect b="b" l="l" r="r" t="t"/>
                <a:pathLst>
                  <a:path extrusionOk="0" h="482774" w="1234628">
                    <a:moveTo>
                      <a:pt x="46438" y="0"/>
                    </a:moveTo>
                    <a:lnTo>
                      <a:pt x="1188190" y="0"/>
                    </a:lnTo>
                    <a:cubicBezTo>
                      <a:pt x="1213837" y="0"/>
                      <a:pt x="1234628" y="20791"/>
                      <a:pt x="1234628" y="46438"/>
                    </a:cubicBezTo>
                    <a:lnTo>
                      <a:pt x="1234628" y="436336"/>
                    </a:lnTo>
                    <a:cubicBezTo>
                      <a:pt x="1234628" y="461983"/>
                      <a:pt x="1213837" y="482774"/>
                      <a:pt x="1188190" y="482774"/>
                    </a:cubicBezTo>
                    <a:lnTo>
                      <a:pt x="46438" y="482774"/>
                    </a:lnTo>
                    <a:cubicBezTo>
                      <a:pt x="20791" y="482774"/>
                      <a:pt x="0" y="461983"/>
                      <a:pt x="0" y="436336"/>
                    </a:cubicBezTo>
                    <a:lnTo>
                      <a:pt x="0" y="46438"/>
                    </a:lnTo>
                    <a:cubicBezTo>
                      <a:pt x="0" y="20791"/>
                      <a:pt x="20791" y="0"/>
                      <a:pt x="46438" y="0"/>
                    </a:cubicBezTo>
                    <a:close/>
                  </a:path>
                </a:pathLst>
              </a:custGeom>
              <a:solidFill>
                <a:srgbClr val="FFFFFF"/>
              </a:solidFill>
              <a:ln cap="rnd" cmpd="sng" w="28575">
                <a:solidFill>
                  <a:srgbClr val="074F6A"/>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438" name="Google Shape;438;p13"/>
              <p:cNvSpPr txBox="1"/>
              <p:nvPr/>
            </p:nvSpPr>
            <p:spPr>
              <a:xfrm>
                <a:off x="0" y="-38100"/>
                <a:ext cx="1234628" cy="520874"/>
              </a:xfrm>
              <a:prstGeom prst="rect">
                <a:avLst/>
              </a:prstGeom>
              <a:noFill/>
              <a:ln>
                <a:noFill/>
              </a:ln>
            </p:spPr>
            <p:txBody>
              <a:bodyPr anchorCtr="0" anchor="ctr" bIns="33850" lIns="33850" spcFirstLastPara="1" rIns="33850" wrap="square" tIns="33850">
                <a:noAutofit/>
              </a:bodyPr>
              <a:lstStyle/>
              <a:p>
                <a:pPr indent="0" lvl="0" marL="0" marR="0" rtl="0" algn="ctr">
                  <a:lnSpc>
                    <a:spcPct val="153083"/>
                  </a:lnSpc>
                  <a:spcBef>
                    <a:spcPts val="0"/>
                  </a:spcBef>
                  <a:spcAft>
                    <a:spcPts val="0"/>
                  </a:spcAft>
                  <a:buNone/>
                </a:pPr>
                <a:r>
                  <a:t/>
                </a:r>
                <a:endParaRPr sz="1200">
                  <a:solidFill>
                    <a:schemeClr val="dk1"/>
                  </a:solidFill>
                  <a:latin typeface="Arial"/>
                  <a:ea typeface="Arial"/>
                  <a:cs typeface="Arial"/>
                  <a:sym typeface="Arial"/>
                </a:endParaRPr>
              </a:p>
            </p:txBody>
          </p:sp>
        </p:grpSp>
        <p:sp>
          <p:nvSpPr>
            <p:cNvPr id="439" name="Google Shape;439;p13"/>
            <p:cNvSpPr txBox="1"/>
            <p:nvPr/>
          </p:nvSpPr>
          <p:spPr>
            <a:xfrm>
              <a:off x="4246692" y="281520"/>
              <a:ext cx="4766485" cy="566694"/>
            </a:xfrm>
            <a:prstGeom prst="rect">
              <a:avLst/>
            </a:prstGeom>
            <a:noFill/>
            <a:ln>
              <a:noFill/>
            </a:ln>
          </p:spPr>
          <p:txBody>
            <a:bodyPr anchorCtr="0" anchor="t" bIns="0" lIns="0" spcFirstLastPara="1" rIns="0" wrap="square" tIns="0">
              <a:spAutoFit/>
            </a:bodyPr>
            <a:lstStyle/>
            <a:p>
              <a:pPr indent="0" lvl="0" marL="0" marR="0" rtl="0" algn="l">
                <a:lnSpc>
                  <a:spcPct val="201600"/>
                </a:lnSpc>
                <a:spcBef>
                  <a:spcPts val="0"/>
                </a:spcBef>
                <a:spcAft>
                  <a:spcPts val="0"/>
                </a:spcAft>
                <a:buNone/>
              </a:pPr>
              <a:r>
                <a:rPr b="1" lang="en-US" sz="2500">
                  <a:solidFill>
                    <a:schemeClr val="dk1"/>
                  </a:solidFill>
                  <a:latin typeface="Play"/>
                  <a:ea typeface="Play"/>
                  <a:cs typeface="Play"/>
                  <a:sym typeface="Play"/>
                </a:rPr>
                <a:t>Kịch bản 2</a:t>
              </a:r>
              <a:endParaRPr b="1" sz="2500">
                <a:solidFill>
                  <a:schemeClr val="dk1"/>
                </a:solidFill>
                <a:latin typeface="Play"/>
                <a:ea typeface="Play"/>
                <a:cs typeface="Play"/>
                <a:sym typeface="Play"/>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14"/>
          <p:cNvSpPr/>
          <p:nvPr/>
        </p:nvSpPr>
        <p:spPr>
          <a:xfrm>
            <a:off x="796930" y="0"/>
            <a:ext cx="324704" cy="6858002"/>
          </a:xfrm>
          <a:custGeom>
            <a:rect b="b" l="l" r="r" t="t"/>
            <a:pathLst>
              <a:path extrusionOk="0" h="3752726" w="165040">
                <a:moveTo>
                  <a:pt x="0" y="0"/>
                </a:moveTo>
                <a:lnTo>
                  <a:pt x="165040" y="0"/>
                </a:lnTo>
                <a:lnTo>
                  <a:pt x="165040" y="3752726"/>
                </a:lnTo>
                <a:lnTo>
                  <a:pt x="0" y="3752726"/>
                </a:lnTo>
                <a:close/>
              </a:path>
            </a:pathLst>
          </a:custGeom>
          <a:solidFill>
            <a:srgbClr val="074F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445" name="Google Shape;445;p14"/>
          <p:cNvSpPr/>
          <p:nvPr/>
        </p:nvSpPr>
        <p:spPr>
          <a:xfrm rot="-5400000">
            <a:off x="379137" y="1307263"/>
            <a:ext cx="552708" cy="1310982"/>
          </a:xfrm>
          <a:custGeom>
            <a:rect b="b" l="l" r="r" t="t"/>
            <a:pathLst>
              <a:path extrusionOk="0" h="5581882" w="2353310">
                <a:moveTo>
                  <a:pt x="784860" y="5514572"/>
                </a:moveTo>
                <a:cubicBezTo>
                  <a:pt x="905510" y="5555212"/>
                  <a:pt x="1042670" y="5581882"/>
                  <a:pt x="1177290" y="5581882"/>
                </a:cubicBezTo>
                <a:cubicBezTo>
                  <a:pt x="1311910" y="5581882"/>
                  <a:pt x="1441450" y="5559022"/>
                  <a:pt x="1560830" y="5518382"/>
                </a:cubicBezTo>
                <a:cubicBezTo>
                  <a:pt x="1563370" y="5517112"/>
                  <a:pt x="1565910" y="5517112"/>
                  <a:pt x="1568450" y="5515842"/>
                </a:cubicBezTo>
                <a:cubicBezTo>
                  <a:pt x="2016760" y="5353282"/>
                  <a:pt x="2346960" y="4924022"/>
                  <a:pt x="2353310" y="4414024"/>
                </a:cubicBezTo>
                <a:lnTo>
                  <a:pt x="2353310" y="0"/>
                </a:lnTo>
                <a:lnTo>
                  <a:pt x="0" y="0"/>
                </a:lnTo>
                <a:lnTo>
                  <a:pt x="0" y="4410668"/>
                </a:lnTo>
                <a:cubicBezTo>
                  <a:pt x="6350" y="4926562"/>
                  <a:pt x="331470" y="5355822"/>
                  <a:pt x="784860" y="5514572"/>
                </a:cubicBezTo>
                <a:close/>
              </a:path>
            </a:pathLst>
          </a:custGeom>
          <a:solidFill>
            <a:srgbClr val="074F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446" name="Google Shape;446;p14"/>
          <p:cNvSpPr/>
          <p:nvPr/>
        </p:nvSpPr>
        <p:spPr>
          <a:xfrm rot="-5400000">
            <a:off x="3197241" y="-1786443"/>
            <a:ext cx="1085545" cy="5378464"/>
          </a:xfrm>
          <a:custGeom>
            <a:rect b="b" l="l" r="r" t="t"/>
            <a:pathLst>
              <a:path extrusionOk="0" h="11492046" w="2353310">
                <a:moveTo>
                  <a:pt x="784860" y="11424736"/>
                </a:moveTo>
                <a:cubicBezTo>
                  <a:pt x="905510" y="11465376"/>
                  <a:pt x="1042670" y="11492046"/>
                  <a:pt x="1177290" y="11492046"/>
                </a:cubicBezTo>
                <a:cubicBezTo>
                  <a:pt x="1311910" y="11492046"/>
                  <a:pt x="1441450" y="11469186"/>
                  <a:pt x="1560830" y="11428546"/>
                </a:cubicBezTo>
                <a:cubicBezTo>
                  <a:pt x="1563370" y="11427276"/>
                  <a:pt x="1565910" y="11427276"/>
                  <a:pt x="1568450" y="11426006"/>
                </a:cubicBezTo>
                <a:cubicBezTo>
                  <a:pt x="2016760" y="11263446"/>
                  <a:pt x="2346960" y="10834186"/>
                  <a:pt x="2353310" y="10306003"/>
                </a:cubicBezTo>
                <a:lnTo>
                  <a:pt x="2353310" y="0"/>
                </a:lnTo>
                <a:lnTo>
                  <a:pt x="0" y="0"/>
                </a:lnTo>
                <a:lnTo>
                  <a:pt x="0" y="10298100"/>
                </a:lnTo>
                <a:cubicBezTo>
                  <a:pt x="6350" y="10836726"/>
                  <a:pt x="331470" y="11265986"/>
                  <a:pt x="784860" y="11424736"/>
                </a:cubicBezTo>
                <a:close/>
              </a:path>
            </a:pathLst>
          </a:custGeom>
          <a:solidFill>
            <a:srgbClr val="074F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447" name="Google Shape;447;p14"/>
          <p:cNvSpPr/>
          <p:nvPr/>
        </p:nvSpPr>
        <p:spPr>
          <a:xfrm rot="-5400000">
            <a:off x="342067" y="2552795"/>
            <a:ext cx="552708" cy="1310982"/>
          </a:xfrm>
          <a:custGeom>
            <a:rect b="b" l="l" r="r" t="t"/>
            <a:pathLst>
              <a:path extrusionOk="0" h="5581882" w="2353310">
                <a:moveTo>
                  <a:pt x="784860" y="5514572"/>
                </a:moveTo>
                <a:cubicBezTo>
                  <a:pt x="905510" y="5555212"/>
                  <a:pt x="1042670" y="5581882"/>
                  <a:pt x="1177290" y="5581882"/>
                </a:cubicBezTo>
                <a:cubicBezTo>
                  <a:pt x="1311910" y="5581882"/>
                  <a:pt x="1441450" y="5559022"/>
                  <a:pt x="1560830" y="5518382"/>
                </a:cubicBezTo>
                <a:cubicBezTo>
                  <a:pt x="1563370" y="5517112"/>
                  <a:pt x="1565910" y="5517112"/>
                  <a:pt x="1568450" y="5515842"/>
                </a:cubicBezTo>
                <a:cubicBezTo>
                  <a:pt x="2016760" y="5353282"/>
                  <a:pt x="2346960" y="4924022"/>
                  <a:pt x="2353310" y="4414024"/>
                </a:cubicBezTo>
                <a:lnTo>
                  <a:pt x="2353310" y="0"/>
                </a:lnTo>
                <a:lnTo>
                  <a:pt x="0" y="0"/>
                </a:lnTo>
                <a:lnTo>
                  <a:pt x="0" y="4410668"/>
                </a:lnTo>
                <a:cubicBezTo>
                  <a:pt x="6350" y="4926562"/>
                  <a:pt x="331470" y="5355822"/>
                  <a:pt x="784860" y="5514572"/>
                </a:cubicBezTo>
                <a:close/>
              </a:path>
            </a:pathLst>
          </a:custGeom>
          <a:solidFill>
            <a:srgbClr val="074F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448" name="Google Shape;448;p14"/>
          <p:cNvSpPr/>
          <p:nvPr/>
        </p:nvSpPr>
        <p:spPr>
          <a:xfrm rot="-5400000">
            <a:off x="342067" y="3798625"/>
            <a:ext cx="552708" cy="1310982"/>
          </a:xfrm>
          <a:custGeom>
            <a:rect b="b" l="l" r="r" t="t"/>
            <a:pathLst>
              <a:path extrusionOk="0" h="5581882" w="2353310">
                <a:moveTo>
                  <a:pt x="784860" y="5514572"/>
                </a:moveTo>
                <a:cubicBezTo>
                  <a:pt x="905510" y="5555212"/>
                  <a:pt x="1042670" y="5581882"/>
                  <a:pt x="1177290" y="5581882"/>
                </a:cubicBezTo>
                <a:cubicBezTo>
                  <a:pt x="1311910" y="5581882"/>
                  <a:pt x="1441450" y="5559022"/>
                  <a:pt x="1560830" y="5518382"/>
                </a:cubicBezTo>
                <a:cubicBezTo>
                  <a:pt x="1563370" y="5517112"/>
                  <a:pt x="1565910" y="5517112"/>
                  <a:pt x="1568450" y="5515842"/>
                </a:cubicBezTo>
                <a:cubicBezTo>
                  <a:pt x="2016760" y="5353282"/>
                  <a:pt x="2346960" y="4924022"/>
                  <a:pt x="2353310" y="4414024"/>
                </a:cubicBezTo>
                <a:lnTo>
                  <a:pt x="2353310" y="0"/>
                </a:lnTo>
                <a:lnTo>
                  <a:pt x="0" y="0"/>
                </a:lnTo>
                <a:lnTo>
                  <a:pt x="0" y="4410668"/>
                </a:lnTo>
                <a:cubicBezTo>
                  <a:pt x="6350" y="4926562"/>
                  <a:pt x="331470" y="5355822"/>
                  <a:pt x="784860" y="5514572"/>
                </a:cubicBezTo>
                <a:close/>
              </a:path>
            </a:pathLst>
          </a:custGeom>
          <a:solidFill>
            <a:srgbClr val="074F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449" name="Google Shape;449;p14"/>
          <p:cNvSpPr txBox="1"/>
          <p:nvPr/>
        </p:nvSpPr>
        <p:spPr>
          <a:xfrm>
            <a:off x="1618679" y="2127672"/>
            <a:ext cx="5950803" cy="619465"/>
          </a:xfrm>
          <a:prstGeom prst="rect">
            <a:avLst/>
          </a:prstGeom>
          <a:noFill/>
          <a:ln>
            <a:noFill/>
          </a:ln>
        </p:spPr>
        <p:txBody>
          <a:bodyPr anchorCtr="0" anchor="t" bIns="0" lIns="0" spcFirstLastPara="1" rIns="0" wrap="square" tIns="0">
            <a:spAutoFit/>
          </a:bodyPr>
          <a:lstStyle/>
          <a:p>
            <a:pPr indent="0" lvl="0" marL="0" marR="0" rtl="0" algn="l">
              <a:lnSpc>
                <a:spcPct val="125000"/>
              </a:lnSpc>
              <a:spcBef>
                <a:spcPts val="0"/>
              </a:spcBef>
              <a:spcAft>
                <a:spcPts val="0"/>
              </a:spcAft>
              <a:buNone/>
            </a:pPr>
            <a:r>
              <a:rPr lang="en-US" sz="1800">
                <a:solidFill>
                  <a:schemeClr val="dk1"/>
                </a:solidFill>
                <a:latin typeface="Times New Roman"/>
                <a:ea typeface="Times New Roman"/>
                <a:cs typeface="Times New Roman"/>
                <a:sym typeface="Times New Roman"/>
              </a:rPr>
              <a:t>Tỷ lệ các cuộc tấn công được phát hiện đúng so với tổng số các cuộc tấn công.</a:t>
            </a:r>
            <a:r>
              <a:rPr lang="en-US" sz="2000">
                <a:solidFill>
                  <a:srgbClr val="000000"/>
                </a:solidFill>
                <a:latin typeface="Lato"/>
                <a:ea typeface="Lato"/>
                <a:cs typeface="Lato"/>
                <a:sym typeface="Lato"/>
              </a:rPr>
              <a:t>.</a:t>
            </a:r>
            <a:endParaRPr/>
          </a:p>
        </p:txBody>
      </p:sp>
      <p:sp>
        <p:nvSpPr>
          <p:cNvPr id="450" name="Google Shape;450;p14"/>
          <p:cNvSpPr txBox="1"/>
          <p:nvPr/>
        </p:nvSpPr>
        <p:spPr>
          <a:xfrm>
            <a:off x="1618679" y="3451605"/>
            <a:ext cx="5950803" cy="619465"/>
          </a:xfrm>
          <a:prstGeom prst="rect">
            <a:avLst/>
          </a:prstGeom>
          <a:noFill/>
          <a:ln>
            <a:noFill/>
          </a:ln>
        </p:spPr>
        <p:txBody>
          <a:bodyPr anchorCtr="0" anchor="t" bIns="0" lIns="0" spcFirstLastPara="1" rIns="0" wrap="square" tIns="0">
            <a:spAutoFit/>
          </a:bodyPr>
          <a:lstStyle/>
          <a:p>
            <a:pPr indent="0" lvl="0" marL="0" marR="0" rtl="0" algn="l">
              <a:lnSpc>
                <a:spcPct val="138888"/>
              </a:lnSpc>
              <a:spcBef>
                <a:spcPts val="0"/>
              </a:spcBef>
              <a:spcAft>
                <a:spcPts val="0"/>
              </a:spcAft>
              <a:buNone/>
            </a:pPr>
            <a:r>
              <a:rPr lang="en-US" sz="1800">
                <a:solidFill>
                  <a:schemeClr val="dk1"/>
                </a:solidFill>
                <a:latin typeface="Times New Roman"/>
                <a:ea typeface="Times New Roman"/>
                <a:cs typeface="Times New Roman"/>
                <a:sym typeface="Times New Roman"/>
              </a:rPr>
              <a:t>Tỷ lệ các báo động sai so với tổng số các báo động.</a:t>
            </a:r>
            <a:endParaRPr sz="1800">
              <a:solidFill>
                <a:schemeClr val="dk1"/>
              </a:solidFill>
              <a:latin typeface="Times New Roman"/>
              <a:ea typeface="Times New Roman"/>
              <a:cs typeface="Times New Roman"/>
              <a:sym typeface="Times New Roman"/>
            </a:endParaRPr>
          </a:p>
          <a:p>
            <a:pPr indent="0" lvl="0" marL="0" marR="0" rtl="0" algn="l">
              <a:lnSpc>
                <a:spcPct val="125000"/>
              </a:lnSpc>
              <a:spcBef>
                <a:spcPts val="0"/>
              </a:spcBef>
              <a:spcAft>
                <a:spcPts val="0"/>
              </a:spcAft>
              <a:buNone/>
            </a:pPr>
            <a:r>
              <a:t/>
            </a:r>
            <a:endParaRPr sz="2000">
              <a:solidFill>
                <a:srgbClr val="000000"/>
              </a:solidFill>
              <a:latin typeface="Lato"/>
              <a:ea typeface="Lato"/>
              <a:cs typeface="Lato"/>
              <a:sym typeface="Lato"/>
            </a:endParaRPr>
          </a:p>
        </p:txBody>
      </p:sp>
      <p:sp>
        <p:nvSpPr>
          <p:cNvPr id="451" name="Google Shape;451;p14"/>
          <p:cNvSpPr txBox="1"/>
          <p:nvPr/>
        </p:nvSpPr>
        <p:spPr>
          <a:xfrm>
            <a:off x="1618676" y="4675002"/>
            <a:ext cx="5950803" cy="940066"/>
          </a:xfrm>
          <a:prstGeom prst="rect">
            <a:avLst/>
          </a:prstGeom>
          <a:noFill/>
          <a:ln>
            <a:noFill/>
          </a:ln>
        </p:spPr>
        <p:txBody>
          <a:bodyPr anchorCtr="0" anchor="t" bIns="0" lIns="0" spcFirstLastPara="1" rIns="0" wrap="square" tIns="0">
            <a:spAutoFit/>
          </a:bodyPr>
          <a:lstStyle/>
          <a:p>
            <a:pPr indent="0" lvl="0" marL="0" marR="0" rtl="0" algn="l">
              <a:lnSpc>
                <a:spcPct val="138888"/>
              </a:lnSpc>
              <a:spcBef>
                <a:spcPts val="0"/>
              </a:spcBef>
              <a:spcAft>
                <a:spcPts val="0"/>
              </a:spcAft>
              <a:buNone/>
            </a:pPr>
            <a:r>
              <a:rPr lang="en-US" sz="1800">
                <a:solidFill>
                  <a:schemeClr val="dk1"/>
                </a:solidFill>
                <a:latin typeface="Times New Roman"/>
                <a:ea typeface="Times New Roman"/>
                <a:cs typeface="Times New Roman"/>
                <a:sym typeface="Times New Roman"/>
              </a:rPr>
              <a:t>Tỷ lệ các dự đoán đúng (cả xâm nhập và không xâm nhập) so với tổng số các dự đoán.</a:t>
            </a:r>
            <a:endParaRPr sz="1800">
              <a:solidFill>
                <a:schemeClr val="dk1"/>
              </a:solidFill>
              <a:latin typeface="Times New Roman"/>
              <a:ea typeface="Times New Roman"/>
              <a:cs typeface="Times New Roman"/>
              <a:sym typeface="Times New Roman"/>
            </a:endParaRPr>
          </a:p>
          <a:p>
            <a:pPr indent="0" lvl="0" marL="0" marR="0" rtl="0" algn="l">
              <a:lnSpc>
                <a:spcPct val="125000"/>
              </a:lnSpc>
              <a:spcBef>
                <a:spcPts val="0"/>
              </a:spcBef>
              <a:spcAft>
                <a:spcPts val="0"/>
              </a:spcAft>
              <a:buNone/>
            </a:pPr>
            <a:r>
              <a:rPr lang="en-US" sz="2000">
                <a:solidFill>
                  <a:srgbClr val="000000"/>
                </a:solidFill>
                <a:latin typeface="Lato"/>
                <a:ea typeface="Lato"/>
                <a:cs typeface="Lato"/>
                <a:sym typeface="Lato"/>
              </a:rPr>
              <a:t>.</a:t>
            </a:r>
            <a:endParaRPr/>
          </a:p>
        </p:txBody>
      </p:sp>
      <p:sp>
        <p:nvSpPr>
          <p:cNvPr id="452" name="Google Shape;452;p14"/>
          <p:cNvSpPr txBox="1"/>
          <p:nvPr/>
        </p:nvSpPr>
        <p:spPr>
          <a:xfrm>
            <a:off x="1618679" y="1765787"/>
            <a:ext cx="5950803" cy="327718"/>
          </a:xfrm>
          <a:prstGeom prst="rect">
            <a:avLst/>
          </a:prstGeom>
          <a:noFill/>
          <a:ln>
            <a:noFill/>
          </a:ln>
        </p:spPr>
        <p:txBody>
          <a:bodyPr anchorCtr="0" anchor="t" bIns="0" lIns="0" spcFirstLastPara="1" rIns="0" wrap="square" tIns="0">
            <a:spAutoFit/>
          </a:bodyPr>
          <a:lstStyle/>
          <a:p>
            <a:pPr indent="0" lvl="0" marL="0" marR="0" rtl="0" algn="l">
              <a:lnSpc>
                <a:spcPct val="155555"/>
              </a:lnSpc>
              <a:spcBef>
                <a:spcPts val="0"/>
              </a:spcBef>
              <a:spcAft>
                <a:spcPts val="0"/>
              </a:spcAft>
              <a:buNone/>
            </a:pPr>
            <a:r>
              <a:rPr b="1" lang="en-US" sz="1800">
                <a:solidFill>
                  <a:schemeClr val="dk1"/>
                </a:solidFill>
                <a:latin typeface="Times New Roman"/>
                <a:ea typeface="Times New Roman"/>
                <a:cs typeface="Times New Roman"/>
                <a:sym typeface="Times New Roman"/>
              </a:rPr>
              <a:t>Tỷ lệ phát hiện (Detection Rate)</a:t>
            </a:r>
            <a:endParaRPr b="1" sz="2000">
              <a:solidFill>
                <a:srgbClr val="2B4A9D"/>
              </a:solidFill>
              <a:latin typeface="Lato"/>
              <a:ea typeface="Lato"/>
              <a:cs typeface="Lato"/>
              <a:sym typeface="Lato"/>
            </a:endParaRPr>
          </a:p>
        </p:txBody>
      </p:sp>
      <p:sp>
        <p:nvSpPr>
          <p:cNvPr id="453" name="Google Shape;453;p14"/>
          <p:cNvSpPr txBox="1"/>
          <p:nvPr/>
        </p:nvSpPr>
        <p:spPr>
          <a:xfrm>
            <a:off x="894779" y="1765787"/>
            <a:ext cx="324704" cy="327718"/>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2000">
                <a:solidFill>
                  <a:srgbClr val="FFFFFF"/>
                </a:solidFill>
                <a:latin typeface="Lato"/>
                <a:ea typeface="Lato"/>
                <a:cs typeface="Lato"/>
                <a:sym typeface="Lato"/>
              </a:rPr>
              <a:t>1</a:t>
            </a:r>
            <a:endParaRPr/>
          </a:p>
        </p:txBody>
      </p:sp>
      <p:sp>
        <p:nvSpPr>
          <p:cNvPr id="454" name="Google Shape;454;p14"/>
          <p:cNvSpPr txBox="1"/>
          <p:nvPr/>
        </p:nvSpPr>
        <p:spPr>
          <a:xfrm>
            <a:off x="906328" y="3044427"/>
            <a:ext cx="324704" cy="327718"/>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2000">
                <a:solidFill>
                  <a:srgbClr val="FFFFFF"/>
                </a:solidFill>
                <a:latin typeface="Lato"/>
                <a:ea typeface="Lato"/>
                <a:cs typeface="Lato"/>
                <a:sym typeface="Lato"/>
              </a:rPr>
              <a:t>2</a:t>
            </a:r>
            <a:endParaRPr/>
          </a:p>
        </p:txBody>
      </p:sp>
      <p:sp>
        <p:nvSpPr>
          <p:cNvPr id="455" name="Google Shape;455;p14"/>
          <p:cNvSpPr txBox="1"/>
          <p:nvPr/>
        </p:nvSpPr>
        <p:spPr>
          <a:xfrm>
            <a:off x="888429" y="4290257"/>
            <a:ext cx="324704" cy="327718"/>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2000">
                <a:solidFill>
                  <a:srgbClr val="FFFFFF"/>
                </a:solidFill>
                <a:latin typeface="Lato"/>
                <a:ea typeface="Lato"/>
                <a:cs typeface="Lato"/>
                <a:sym typeface="Lato"/>
              </a:rPr>
              <a:t>3</a:t>
            </a:r>
            <a:endParaRPr/>
          </a:p>
        </p:txBody>
      </p:sp>
      <p:sp>
        <p:nvSpPr>
          <p:cNvPr id="456" name="Google Shape;456;p14"/>
          <p:cNvSpPr txBox="1"/>
          <p:nvPr/>
        </p:nvSpPr>
        <p:spPr>
          <a:xfrm>
            <a:off x="1618678" y="3073160"/>
            <a:ext cx="5950803" cy="327718"/>
          </a:xfrm>
          <a:prstGeom prst="rect">
            <a:avLst/>
          </a:prstGeom>
          <a:noFill/>
          <a:ln>
            <a:noFill/>
          </a:ln>
        </p:spPr>
        <p:txBody>
          <a:bodyPr anchorCtr="0" anchor="t" bIns="0" lIns="0" spcFirstLastPara="1" rIns="0" wrap="square" tIns="0">
            <a:spAutoFit/>
          </a:bodyPr>
          <a:lstStyle/>
          <a:p>
            <a:pPr indent="0" lvl="0" marL="0" marR="0" rtl="0" algn="l">
              <a:lnSpc>
                <a:spcPct val="155555"/>
              </a:lnSpc>
              <a:spcBef>
                <a:spcPts val="0"/>
              </a:spcBef>
              <a:spcAft>
                <a:spcPts val="0"/>
              </a:spcAft>
              <a:buNone/>
            </a:pPr>
            <a:r>
              <a:rPr b="1" lang="en-US" sz="1800">
                <a:solidFill>
                  <a:schemeClr val="dk1"/>
                </a:solidFill>
                <a:latin typeface="Times New Roman"/>
                <a:ea typeface="Times New Roman"/>
                <a:cs typeface="Times New Roman"/>
                <a:sym typeface="Times New Roman"/>
              </a:rPr>
              <a:t>Tỷ lệ báo động giả (False Alarm Rate):</a:t>
            </a:r>
            <a:r>
              <a:rPr lang="en-US" sz="1800">
                <a:solidFill>
                  <a:schemeClr val="dk1"/>
                </a:solidFill>
                <a:latin typeface="Times New Roman"/>
                <a:ea typeface="Times New Roman"/>
                <a:cs typeface="Times New Roman"/>
                <a:sym typeface="Times New Roman"/>
              </a:rPr>
              <a:t> </a:t>
            </a:r>
            <a:endParaRPr b="1" sz="2000">
              <a:solidFill>
                <a:srgbClr val="2B4A9D"/>
              </a:solidFill>
              <a:latin typeface="Lato"/>
              <a:ea typeface="Lato"/>
              <a:cs typeface="Lato"/>
              <a:sym typeface="Lato"/>
            </a:endParaRPr>
          </a:p>
        </p:txBody>
      </p:sp>
      <p:sp>
        <p:nvSpPr>
          <p:cNvPr id="457" name="Google Shape;457;p14"/>
          <p:cNvSpPr txBox="1"/>
          <p:nvPr/>
        </p:nvSpPr>
        <p:spPr>
          <a:xfrm>
            <a:off x="1618677" y="4278006"/>
            <a:ext cx="5950803" cy="327718"/>
          </a:xfrm>
          <a:prstGeom prst="rect">
            <a:avLst/>
          </a:prstGeom>
          <a:noFill/>
          <a:ln>
            <a:noFill/>
          </a:ln>
        </p:spPr>
        <p:txBody>
          <a:bodyPr anchorCtr="0" anchor="t" bIns="0" lIns="0" spcFirstLastPara="1" rIns="0" wrap="square" tIns="0">
            <a:spAutoFit/>
          </a:bodyPr>
          <a:lstStyle/>
          <a:p>
            <a:pPr indent="0" lvl="0" marL="0" marR="0" rtl="0" algn="l">
              <a:lnSpc>
                <a:spcPct val="155555"/>
              </a:lnSpc>
              <a:spcBef>
                <a:spcPts val="0"/>
              </a:spcBef>
              <a:spcAft>
                <a:spcPts val="0"/>
              </a:spcAft>
              <a:buNone/>
            </a:pPr>
            <a:r>
              <a:rPr b="1" lang="en-US" sz="1800">
                <a:solidFill>
                  <a:schemeClr val="dk1"/>
                </a:solidFill>
                <a:latin typeface="Times New Roman"/>
                <a:ea typeface="Times New Roman"/>
                <a:cs typeface="Times New Roman"/>
                <a:sym typeface="Times New Roman"/>
              </a:rPr>
              <a:t>Độ chính xác (Accuracy):</a:t>
            </a:r>
            <a:r>
              <a:rPr lang="en-US" sz="1800">
                <a:solidFill>
                  <a:schemeClr val="dk1"/>
                </a:solidFill>
                <a:latin typeface="Times New Roman"/>
                <a:ea typeface="Times New Roman"/>
                <a:cs typeface="Times New Roman"/>
                <a:sym typeface="Times New Roman"/>
              </a:rPr>
              <a:t> </a:t>
            </a:r>
            <a:endParaRPr b="1" sz="2000">
              <a:solidFill>
                <a:srgbClr val="2B4A9D"/>
              </a:solidFill>
              <a:latin typeface="Lato"/>
              <a:ea typeface="Lato"/>
              <a:cs typeface="Lato"/>
              <a:sym typeface="Lato"/>
            </a:endParaRPr>
          </a:p>
        </p:txBody>
      </p:sp>
      <p:sp>
        <p:nvSpPr>
          <p:cNvPr id="458" name="Google Shape;458;p14"/>
          <p:cNvSpPr txBox="1"/>
          <p:nvPr/>
        </p:nvSpPr>
        <p:spPr>
          <a:xfrm>
            <a:off x="1473479" y="686686"/>
            <a:ext cx="6096000"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
                <a:solidFill>
                  <a:schemeClr val="lt1"/>
                </a:solidFill>
                <a:latin typeface="Times New Roman"/>
                <a:ea typeface="Times New Roman"/>
                <a:cs typeface="Times New Roman"/>
                <a:sym typeface="Times New Roman"/>
              </a:rPr>
              <a:t>2. Đánh giá kết quả thực nghiệm</a:t>
            </a:r>
            <a:endParaRPr sz="2500">
              <a:solidFill>
                <a:schemeClr val="lt1"/>
              </a:solidFill>
              <a:latin typeface="Arial"/>
              <a:ea typeface="Arial"/>
              <a:cs typeface="Arial"/>
              <a:sym typeface="Arial"/>
            </a:endParaRPr>
          </a:p>
        </p:txBody>
      </p:sp>
      <p:sp>
        <p:nvSpPr>
          <p:cNvPr id="459" name="Google Shape;459;p14"/>
          <p:cNvSpPr/>
          <p:nvPr/>
        </p:nvSpPr>
        <p:spPr>
          <a:xfrm rot="-5400000">
            <a:off x="342067" y="5049214"/>
            <a:ext cx="552708" cy="1310982"/>
          </a:xfrm>
          <a:custGeom>
            <a:rect b="b" l="l" r="r" t="t"/>
            <a:pathLst>
              <a:path extrusionOk="0" h="5581882" w="2353310">
                <a:moveTo>
                  <a:pt x="784860" y="5514572"/>
                </a:moveTo>
                <a:cubicBezTo>
                  <a:pt x="905510" y="5555212"/>
                  <a:pt x="1042670" y="5581882"/>
                  <a:pt x="1177290" y="5581882"/>
                </a:cubicBezTo>
                <a:cubicBezTo>
                  <a:pt x="1311910" y="5581882"/>
                  <a:pt x="1441450" y="5559022"/>
                  <a:pt x="1560830" y="5518382"/>
                </a:cubicBezTo>
                <a:cubicBezTo>
                  <a:pt x="1563370" y="5517112"/>
                  <a:pt x="1565910" y="5517112"/>
                  <a:pt x="1568450" y="5515842"/>
                </a:cubicBezTo>
                <a:cubicBezTo>
                  <a:pt x="2016760" y="5353282"/>
                  <a:pt x="2346960" y="4924022"/>
                  <a:pt x="2353310" y="4414024"/>
                </a:cubicBezTo>
                <a:lnTo>
                  <a:pt x="2353310" y="0"/>
                </a:lnTo>
                <a:lnTo>
                  <a:pt x="0" y="0"/>
                </a:lnTo>
                <a:lnTo>
                  <a:pt x="0" y="4410668"/>
                </a:lnTo>
                <a:cubicBezTo>
                  <a:pt x="6350" y="4926562"/>
                  <a:pt x="331470" y="5355822"/>
                  <a:pt x="784860" y="5514572"/>
                </a:cubicBezTo>
                <a:close/>
              </a:path>
            </a:pathLst>
          </a:custGeom>
          <a:solidFill>
            <a:srgbClr val="074F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460" name="Google Shape;460;p14"/>
          <p:cNvSpPr txBox="1"/>
          <p:nvPr/>
        </p:nvSpPr>
        <p:spPr>
          <a:xfrm>
            <a:off x="-2005383" y="5497629"/>
            <a:ext cx="6112328" cy="414152"/>
          </a:xfrm>
          <a:prstGeom prst="rect">
            <a:avLst/>
          </a:prstGeom>
          <a:noFill/>
          <a:ln>
            <a:noFill/>
          </a:ln>
        </p:spPr>
        <p:txBody>
          <a:bodyPr anchorCtr="0" anchor="t" bIns="45700" lIns="91425" spcFirstLastPara="1" rIns="91425" wrap="square" tIns="45700">
            <a:spAutoFit/>
          </a:bodyPr>
          <a:lstStyle/>
          <a:p>
            <a:pPr indent="0" lvl="0" marL="0" marR="0" rtl="0" algn="ctr">
              <a:lnSpc>
                <a:spcPct val="155555"/>
              </a:lnSpc>
              <a:spcBef>
                <a:spcPts val="0"/>
              </a:spcBef>
              <a:spcAft>
                <a:spcPts val="0"/>
              </a:spcAft>
              <a:buNone/>
            </a:pPr>
            <a:r>
              <a:rPr b="1" lang="en-US" sz="1800">
                <a:solidFill>
                  <a:srgbClr val="FFFFFF"/>
                </a:solidFill>
                <a:latin typeface="Lato"/>
                <a:ea typeface="Lato"/>
                <a:cs typeface="Lato"/>
                <a:sym typeface="Lato"/>
              </a:rPr>
              <a:t>4</a:t>
            </a:r>
            <a:endParaRPr b="1" sz="1800">
              <a:solidFill>
                <a:srgbClr val="FFFFFF"/>
              </a:solidFill>
              <a:latin typeface="Lato"/>
              <a:ea typeface="Lato"/>
              <a:cs typeface="Lato"/>
              <a:sym typeface="Lato"/>
            </a:endParaRPr>
          </a:p>
        </p:txBody>
      </p:sp>
      <p:sp>
        <p:nvSpPr>
          <p:cNvPr id="461" name="Google Shape;461;p14"/>
          <p:cNvSpPr txBox="1"/>
          <p:nvPr/>
        </p:nvSpPr>
        <p:spPr>
          <a:xfrm>
            <a:off x="1476081" y="5497629"/>
            <a:ext cx="709748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F1-Score:</a:t>
            </a: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Trung bình điều hòa của độ chính xác và độ thu hồi (recall), cung cấp một thước đo cân bằng cho hiệu suất mô hình</a:t>
            </a:r>
            <a:endParaRPr sz="1800">
              <a:solidFill>
                <a:schemeClr val="dk1"/>
              </a:solidFill>
              <a:latin typeface="Arial"/>
              <a:ea typeface="Arial"/>
              <a:cs typeface="Arial"/>
              <a:sym typeface="Arial"/>
            </a:endParaRPr>
          </a:p>
        </p:txBody>
      </p:sp>
      <p:grpSp>
        <p:nvGrpSpPr>
          <p:cNvPr id="462" name="Google Shape;462;p14"/>
          <p:cNvGrpSpPr/>
          <p:nvPr/>
        </p:nvGrpSpPr>
        <p:grpSpPr>
          <a:xfrm rot="10800000">
            <a:off x="10125096" y="5434721"/>
            <a:ext cx="2299244" cy="2081013"/>
            <a:chOff x="8486507" y="2435414"/>
            <a:chExt cx="2299244" cy="2081013"/>
          </a:xfrm>
        </p:grpSpPr>
        <p:grpSp>
          <p:nvGrpSpPr>
            <p:cNvPr id="463" name="Google Shape;463;p14"/>
            <p:cNvGrpSpPr/>
            <p:nvPr/>
          </p:nvGrpSpPr>
          <p:grpSpPr>
            <a:xfrm>
              <a:off x="9057357" y="2435414"/>
              <a:ext cx="1728395" cy="1468349"/>
              <a:chOff x="9057357" y="2435414"/>
              <a:chExt cx="1728395" cy="1468349"/>
            </a:xfrm>
          </p:grpSpPr>
          <p:sp>
            <p:nvSpPr>
              <p:cNvPr id="464" name="Google Shape;464;p14"/>
              <p:cNvSpPr/>
              <p:nvPr/>
            </p:nvSpPr>
            <p:spPr>
              <a:xfrm rot="-2620218">
                <a:off x="9194943" y="3183742"/>
                <a:ext cx="1800446" cy="114210"/>
              </a:xfrm>
              <a:custGeom>
                <a:rect b="b" l="l" r="r" t="t"/>
                <a:pathLst>
                  <a:path extrusionOk="0" h="135924" w="1495559">
                    <a:moveTo>
                      <a:pt x="0" y="135924"/>
                    </a:moveTo>
                    <a:lnTo>
                      <a:pt x="91217" y="5866"/>
                    </a:lnTo>
                    <a:lnTo>
                      <a:pt x="1495559" y="0"/>
                    </a:lnTo>
                    <a:lnTo>
                      <a:pt x="1395817" y="123820"/>
                    </a:lnTo>
                    <a:lnTo>
                      <a:pt x="0" y="135924"/>
                    </a:lnTo>
                    <a:close/>
                  </a:path>
                </a:pathLst>
              </a:custGeom>
              <a:solidFill>
                <a:srgbClr val="1372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5" name="Google Shape;465;p14"/>
              <p:cNvSpPr/>
              <p:nvPr/>
            </p:nvSpPr>
            <p:spPr>
              <a:xfrm rot="8722179">
                <a:off x="9077934" y="2804450"/>
                <a:ext cx="1463610" cy="528709"/>
              </a:xfrm>
              <a:custGeom>
                <a:rect b="b" l="l" r="r" t="t"/>
                <a:pathLst>
                  <a:path extrusionOk="0" h="14236" w="10532">
                    <a:moveTo>
                      <a:pt x="0" y="14236"/>
                    </a:moveTo>
                    <a:lnTo>
                      <a:pt x="1808" y="5106"/>
                    </a:lnTo>
                    <a:lnTo>
                      <a:pt x="10532" y="0"/>
                    </a:lnTo>
                    <a:lnTo>
                      <a:pt x="8803" y="8551"/>
                    </a:lnTo>
                    <a:lnTo>
                      <a:pt x="0" y="14236"/>
                    </a:lnTo>
                    <a:close/>
                  </a:path>
                </a:pathLst>
              </a:custGeom>
              <a:solidFill>
                <a:srgbClr val="8BD3E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466" name="Google Shape;466;p14"/>
            <p:cNvSpPr/>
            <p:nvPr/>
          </p:nvSpPr>
          <p:spPr>
            <a:xfrm rot="8734720">
              <a:off x="8524552" y="3791243"/>
              <a:ext cx="1065610" cy="464686"/>
            </a:xfrm>
            <a:custGeom>
              <a:rect b="b" l="l" r="r" t="t"/>
              <a:pathLst>
                <a:path extrusionOk="0" h="13642" w="11441">
                  <a:moveTo>
                    <a:pt x="0" y="13642"/>
                  </a:moveTo>
                  <a:lnTo>
                    <a:pt x="2743" y="4017"/>
                  </a:lnTo>
                  <a:lnTo>
                    <a:pt x="11441" y="0"/>
                  </a:lnTo>
                  <a:lnTo>
                    <a:pt x="8753" y="10100"/>
                  </a:lnTo>
                  <a:lnTo>
                    <a:pt x="0" y="13642"/>
                  </a:lnTo>
                  <a:close/>
                </a:path>
              </a:pathLst>
            </a:custGeom>
            <a:solidFill>
              <a:srgbClr val="0075C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15"/>
          <p:cNvSpPr/>
          <p:nvPr/>
        </p:nvSpPr>
        <p:spPr>
          <a:xfrm>
            <a:off x="0" y="-36512"/>
            <a:ext cx="12192000" cy="6858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16663" l="0" r="0" t="-16664"/>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grpSp>
        <p:nvGrpSpPr>
          <p:cNvPr id="472" name="Google Shape;472;p15"/>
          <p:cNvGrpSpPr/>
          <p:nvPr/>
        </p:nvGrpSpPr>
        <p:grpSpPr>
          <a:xfrm>
            <a:off x="2135687" y="1796143"/>
            <a:ext cx="3666468" cy="4341668"/>
            <a:chOff x="0" y="-47625"/>
            <a:chExt cx="1172608" cy="1300190"/>
          </a:xfrm>
        </p:grpSpPr>
        <p:sp>
          <p:nvSpPr>
            <p:cNvPr id="473" name="Google Shape;473;p15"/>
            <p:cNvSpPr/>
            <p:nvPr/>
          </p:nvSpPr>
          <p:spPr>
            <a:xfrm>
              <a:off x="0" y="0"/>
              <a:ext cx="1172608" cy="1252565"/>
            </a:xfrm>
            <a:custGeom>
              <a:rect b="b" l="l" r="r" t="t"/>
              <a:pathLst>
                <a:path extrusionOk="0" h="1252565" w="1172608">
                  <a:moveTo>
                    <a:pt x="88683" y="0"/>
                  </a:moveTo>
                  <a:lnTo>
                    <a:pt x="1083925" y="0"/>
                  </a:lnTo>
                  <a:cubicBezTo>
                    <a:pt x="1132903" y="0"/>
                    <a:pt x="1172608" y="39705"/>
                    <a:pt x="1172608" y="88683"/>
                  </a:cubicBezTo>
                  <a:lnTo>
                    <a:pt x="1172608" y="1163882"/>
                  </a:lnTo>
                  <a:cubicBezTo>
                    <a:pt x="1172608" y="1212860"/>
                    <a:pt x="1132903" y="1252565"/>
                    <a:pt x="1083925" y="1252565"/>
                  </a:cubicBezTo>
                  <a:lnTo>
                    <a:pt x="88683" y="1252565"/>
                  </a:lnTo>
                  <a:cubicBezTo>
                    <a:pt x="39705" y="1252565"/>
                    <a:pt x="0" y="1212860"/>
                    <a:pt x="0" y="1163882"/>
                  </a:cubicBezTo>
                  <a:lnTo>
                    <a:pt x="0" y="88683"/>
                  </a:lnTo>
                  <a:cubicBezTo>
                    <a:pt x="0" y="39705"/>
                    <a:pt x="39705" y="0"/>
                    <a:pt x="88683" y="0"/>
                  </a:cubicBezTo>
                  <a:close/>
                </a:path>
              </a:pathLst>
            </a:custGeom>
            <a:solidFill>
              <a:srgbClr val="EAEAE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474" name="Google Shape;474;p15"/>
            <p:cNvSpPr txBox="1"/>
            <p:nvPr/>
          </p:nvSpPr>
          <p:spPr>
            <a:xfrm>
              <a:off x="0" y="-47625"/>
              <a:ext cx="1172608" cy="1300190"/>
            </a:xfrm>
            <a:prstGeom prst="rect">
              <a:avLst/>
            </a:prstGeom>
            <a:noFill/>
            <a:ln>
              <a:noFill/>
            </a:ln>
          </p:spPr>
          <p:txBody>
            <a:bodyPr anchorCtr="0" anchor="ctr" bIns="33850" lIns="33850" spcFirstLastPara="1" rIns="33850" wrap="square" tIns="33850">
              <a:noAutofit/>
            </a:bodyPr>
            <a:lstStyle/>
            <a:p>
              <a:pPr indent="0" lvl="0" marL="0" marR="0" rtl="0" algn="ctr">
                <a:lnSpc>
                  <a:spcPct val="147750"/>
                </a:lnSpc>
                <a:spcBef>
                  <a:spcPts val="0"/>
                </a:spcBef>
                <a:spcAft>
                  <a:spcPts val="0"/>
                </a:spcAft>
                <a:buNone/>
              </a:pPr>
              <a:r>
                <a:t/>
              </a:r>
              <a:endParaRPr sz="1200">
                <a:solidFill>
                  <a:schemeClr val="dk1"/>
                </a:solidFill>
                <a:latin typeface="Arial"/>
                <a:ea typeface="Arial"/>
                <a:cs typeface="Arial"/>
                <a:sym typeface="Arial"/>
              </a:endParaRPr>
            </a:p>
          </p:txBody>
        </p:sp>
      </p:grpSp>
      <p:grpSp>
        <p:nvGrpSpPr>
          <p:cNvPr id="475" name="Google Shape;475;p15"/>
          <p:cNvGrpSpPr/>
          <p:nvPr/>
        </p:nvGrpSpPr>
        <p:grpSpPr>
          <a:xfrm>
            <a:off x="2872780" y="1341452"/>
            <a:ext cx="1634296" cy="1975156"/>
            <a:chOff x="76200" y="-476191"/>
            <a:chExt cx="1003495" cy="1212791"/>
          </a:xfrm>
        </p:grpSpPr>
        <p:sp>
          <p:nvSpPr>
            <p:cNvPr id="476" name="Google Shape;476;p15"/>
            <p:cNvSpPr/>
            <p:nvPr/>
          </p:nvSpPr>
          <p:spPr>
            <a:xfrm>
              <a:off x="266895" y="-476191"/>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74F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477" name="Google Shape;477;p15"/>
            <p:cNvSpPr txBox="1"/>
            <p:nvPr/>
          </p:nvSpPr>
          <p:spPr>
            <a:xfrm>
              <a:off x="76200" y="28575"/>
              <a:ext cx="660400" cy="708025"/>
            </a:xfrm>
            <a:prstGeom prst="rect">
              <a:avLst/>
            </a:prstGeom>
            <a:noFill/>
            <a:ln>
              <a:noFill/>
            </a:ln>
          </p:spPr>
          <p:txBody>
            <a:bodyPr anchorCtr="0" anchor="ctr" bIns="33850" lIns="33850" spcFirstLastPara="1" rIns="33850" wrap="square" tIns="33850">
              <a:noAutofit/>
            </a:bodyPr>
            <a:lstStyle/>
            <a:p>
              <a:pPr indent="0" lvl="0" marL="0" marR="0" rtl="0" algn="ctr">
                <a:lnSpc>
                  <a:spcPct val="147750"/>
                </a:lnSpc>
                <a:spcBef>
                  <a:spcPts val="0"/>
                </a:spcBef>
                <a:spcAft>
                  <a:spcPts val="0"/>
                </a:spcAft>
                <a:buNone/>
              </a:pPr>
              <a:r>
                <a:t/>
              </a:r>
              <a:endParaRPr sz="1200">
                <a:solidFill>
                  <a:schemeClr val="dk1"/>
                </a:solidFill>
                <a:latin typeface="Arial"/>
                <a:ea typeface="Arial"/>
                <a:cs typeface="Arial"/>
                <a:sym typeface="Arial"/>
              </a:endParaRPr>
            </a:p>
          </p:txBody>
        </p:sp>
      </p:grpSp>
      <p:sp>
        <p:nvSpPr>
          <p:cNvPr id="478" name="Google Shape;478;p15"/>
          <p:cNvSpPr txBox="1"/>
          <p:nvPr/>
        </p:nvSpPr>
        <p:spPr>
          <a:xfrm>
            <a:off x="1575355" y="625670"/>
            <a:ext cx="9041289" cy="600293"/>
          </a:xfrm>
          <a:prstGeom prst="rect">
            <a:avLst/>
          </a:prstGeom>
          <a:noFill/>
          <a:ln>
            <a:noFill/>
          </a:ln>
        </p:spPr>
        <p:txBody>
          <a:bodyPr anchorCtr="0" anchor="t" bIns="0" lIns="0" spcFirstLastPara="1" rIns="0" wrap="square" tIns="0">
            <a:spAutoFit/>
          </a:bodyPr>
          <a:lstStyle/>
          <a:p>
            <a:pPr indent="0" lvl="0" marL="0" marR="0" rtl="0" algn="ctr">
              <a:lnSpc>
                <a:spcPct val="157812"/>
              </a:lnSpc>
              <a:spcBef>
                <a:spcPts val="0"/>
              </a:spcBef>
              <a:spcAft>
                <a:spcPts val="0"/>
              </a:spcAft>
              <a:buNone/>
            </a:pPr>
            <a:r>
              <a:rPr lang="en-US" sz="3200">
                <a:solidFill>
                  <a:srgbClr val="074F6A"/>
                </a:solidFill>
                <a:latin typeface="Play"/>
                <a:ea typeface="Play"/>
                <a:cs typeface="Play"/>
                <a:sym typeface="Play"/>
              </a:rPr>
              <a:t>Kết quả thực nghiệm</a:t>
            </a:r>
            <a:endParaRPr sz="3200">
              <a:solidFill>
                <a:srgbClr val="074F6A"/>
              </a:solidFill>
              <a:latin typeface="Play"/>
              <a:ea typeface="Play"/>
              <a:cs typeface="Play"/>
              <a:sym typeface="Play"/>
            </a:endParaRPr>
          </a:p>
        </p:txBody>
      </p:sp>
      <p:sp>
        <p:nvSpPr>
          <p:cNvPr id="479" name="Google Shape;479;p15"/>
          <p:cNvSpPr txBox="1"/>
          <p:nvPr/>
        </p:nvSpPr>
        <p:spPr>
          <a:xfrm>
            <a:off x="1034143" y="2828133"/>
            <a:ext cx="4574139" cy="2631490"/>
          </a:xfrm>
          <a:prstGeom prst="rect">
            <a:avLst/>
          </a:prstGeom>
          <a:noFill/>
          <a:ln>
            <a:noFill/>
          </a:ln>
        </p:spPr>
        <p:txBody>
          <a:bodyPr anchorCtr="0" anchor="t" bIns="45700" lIns="91425" spcFirstLastPara="1" rIns="91425" wrap="square" tIns="45700">
            <a:spAutoFit/>
          </a:bodyPr>
          <a:lstStyle/>
          <a:p>
            <a:pPr indent="0" lvl="2" marL="91440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Kịch Bản 1</a:t>
            </a:r>
            <a:endParaRPr b="0" i="0" sz="2000" u="none" cap="none" strike="noStrike">
              <a:solidFill>
                <a:schemeClr val="dk1"/>
              </a:solidFill>
              <a:latin typeface="Times New Roman"/>
              <a:ea typeface="Times New Roman"/>
              <a:cs typeface="Times New Roman"/>
              <a:sym typeface="Times New Roman"/>
            </a:endParaRPr>
          </a:p>
          <a:p>
            <a:pPr indent="-228600" lvl="3" marL="1600200" marR="0" rtl="0" algn="l">
              <a:spcBef>
                <a:spcPts val="180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Tỷ lệ phát hiện trung bình: 98.88%</a:t>
            </a:r>
            <a:endParaRPr b="0" i="0" sz="2000" u="none" cap="none" strike="noStrike">
              <a:solidFill>
                <a:schemeClr val="dk1"/>
              </a:solidFill>
              <a:latin typeface="Times New Roman"/>
              <a:ea typeface="Times New Roman"/>
              <a:cs typeface="Times New Roman"/>
              <a:sym typeface="Times New Roman"/>
            </a:endParaRPr>
          </a:p>
          <a:p>
            <a:pPr indent="-228600" lvl="3" marL="1600200" marR="0" rtl="0" algn="l">
              <a:spcBef>
                <a:spcPts val="120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Tỷ lệ báo động giả: 1.12%</a:t>
            </a:r>
            <a:endParaRPr b="0" i="0" sz="2000" u="none" cap="none" strike="noStrike">
              <a:solidFill>
                <a:schemeClr val="dk1"/>
              </a:solidFill>
              <a:latin typeface="Times New Roman"/>
              <a:ea typeface="Times New Roman"/>
              <a:cs typeface="Times New Roman"/>
              <a:sym typeface="Times New Roman"/>
            </a:endParaRPr>
          </a:p>
          <a:p>
            <a:pPr indent="-228600" lvl="3" marL="1600200" marR="0" rtl="0" algn="l">
              <a:spcBef>
                <a:spcPts val="120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Độ chính xác: 98.85%</a:t>
            </a:r>
            <a:endParaRPr b="0" i="0" sz="2000" u="none" cap="none" strike="noStrike">
              <a:solidFill>
                <a:schemeClr val="dk1"/>
              </a:solidFill>
              <a:latin typeface="Times New Roman"/>
              <a:ea typeface="Times New Roman"/>
              <a:cs typeface="Times New Roman"/>
              <a:sym typeface="Times New Roman"/>
            </a:endParaRPr>
          </a:p>
          <a:p>
            <a:pPr indent="-228600" lvl="3" marL="1600200" marR="0" rtl="0" algn="l">
              <a:spcBef>
                <a:spcPts val="120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F1-Score: 98.88%</a:t>
            </a:r>
            <a:endParaRPr b="0" i="0" sz="2000" u="none" cap="none" strike="noStrike">
              <a:solidFill>
                <a:schemeClr val="dk1"/>
              </a:solidFill>
              <a:latin typeface="Times New Roman"/>
              <a:ea typeface="Times New Roman"/>
              <a:cs typeface="Times New Roman"/>
              <a:sym typeface="Times New Roman"/>
            </a:endParaRPr>
          </a:p>
        </p:txBody>
      </p:sp>
      <p:grpSp>
        <p:nvGrpSpPr>
          <p:cNvPr id="480" name="Google Shape;480;p15"/>
          <p:cNvGrpSpPr/>
          <p:nvPr/>
        </p:nvGrpSpPr>
        <p:grpSpPr>
          <a:xfrm>
            <a:off x="6644346" y="1837189"/>
            <a:ext cx="3666468" cy="4262477"/>
            <a:chOff x="0" y="-47625"/>
            <a:chExt cx="1172608" cy="1300190"/>
          </a:xfrm>
        </p:grpSpPr>
        <p:sp>
          <p:nvSpPr>
            <p:cNvPr id="481" name="Google Shape;481;p15"/>
            <p:cNvSpPr/>
            <p:nvPr/>
          </p:nvSpPr>
          <p:spPr>
            <a:xfrm>
              <a:off x="0" y="0"/>
              <a:ext cx="1172608" cy="1252565"/>
            </a:xfrm>
            <a:custGeom>
              <a:rect b="b" l="l" r="r" t="t"/>
              <a:pathLst>
                <a:path extrusionOk="0" h="1252565" w="1172608">
                  <a:moveTo>
                    <a:pt x="88683" y="0"/>
                  </a:moveTo>
                  <a:lnTo>
                    <a:pt x="1083925" y="0"/>
                  </a:lnTo>
                  <a:cubicBezTo>
                    <a:pt x="1132903" y="0"/>
                    <a:pt x="1172608" y="39705"/>
                    <a:pt x="1172608" y="88683"/>
                  </a:cubicBezTo>
                  <a:lnTo>
                    <a:pt x="1172608" y="1163882"/>
                  </a:lnTo>
                  <a:cubicBezTo>
                    <a:pt x="1172608" y="1212860"/>
                    <a:pt x="1132903" y="1252565"/>
                    <a:pt x="1083925" y="1252565"/>
                  </a:cubicBezTo>
                  <a:lnTo>
                    <a:pt x="88683" y="1252565"/>
                  </a:lnTo>
                  <a:cubicBezTo>
                    <a:pt x="39705" y="1252565"/>
                    <a:pt x="0" y="1212860"/>
                    <a:pt x="0" y="1163882"/>
                  </a:cubicBezTo>
                  <a:lnTo>
                    <a:pt x="0" y="88683"/>
                  </a:lnTo>
                  <a:cubicBezTo>
                    <a:pt x="0" y="39705"/>
                    <a:pt x="39705" y="0"/>
                    <a:pt x="88683" y="0"/>
                  </a:cubicBezTo>
                  <a:close/>
                </a:path>
              </a:pathLst>
            </a:custGeom>
            <a:solidFill>
              <a:srgbClr val="EAEAE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482" name="Google Shape;482;p15"/>
            <p:cNvSpPr txBox="1"/>
            <p:nvPr/>
          </p:nvSpPr>
          <p:spPr>
            <a:xfrm>
              <a:off x="0" y="-47625"/>
              <a:ext cx="1172608" cy="1300190"/>
            </a:xfrm>
            <a:prstGeom prst="rect">
              <a:avLst/>
            </a:prstGeom>
            <a:noFill/>
            <a:ln>
              <a:noFill/>
            </a:ln>
          </p:spPr>
          <p:txBody>
            <a:bodyPr anchorCtr="0" anchor="ctr" bIns="33850" lIns="33850" spcFirstLastPara="1" rIns="33850" wrap="square" tIns="33850">
              <a:noAutofit/>
            </a:bodyPr>
            <a:lstStyle/>
            <a:p>
              <a:pPr indent="0" lvl="0" marL="0" marR="0" rtl="0" algn="ctr">
                <a:lnSpc>
                  <a:spcPct val="147750"/>
                </a:lnSpc>
                <a:spcBef>
                  <a:spcPts val="0"/>
                </a:spcBef>
                <a:spcAft>
                  <a:spcPts val="0"/>
                </a:spcAft>
                <a:buNone/>
              </a:pPr>
              <a:r>
                <a:t/>
              </a:r>
              <a:endParaRPr sz="1200">
                <a:solidFill>
                  <a:schemeClr val="dk1"/>
                </a:solidFill>
                <a:latin typeface="Arial"/>
                <a:ea typeface="Arial"/>
                <a:cs typeface="Arial"/>
                <a:sym typeface="Arial"/>
              </a:endParaRPr>
            </a:p>
          </p:txBody>
        </p:sp>
      </p:grpSp>
      <p:grpSp>
        <p:nvGrpSpPr>
          <p:cNvPr id="483" name="Google Shape;483;p15"/>
          <p:cNvGrpSpPr/>
          <p:nvPr/>
        </p:nvGrpSpPr>
        <p:grpSpPr>
          <a:xfrm>
            <a:off x="7815715" y="1478740"/>
            <a:ext cx="1323729" cy="1323729"/>
            <a:chOff x="0" y="0"/>
            <a:chExt cx="812800" cy="812800"/>
          </a:xfrm>
        </p:grpSpPr>
        <p:sp>
          <p:nvSpPr>
            <p:cNvPr id="484" name="Google Shape;484;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74F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485" name="Google Shape;485;p15"/>
            <p:cNvSpPr txBox="1"/>
            <p:nvPr/>
          </p:nvSpPr>
          <p:spPr>
            <a:xfrm>
              <a:off x="76200" y="28575"/>
              <a:ext cx="660400" cy="708025"/>
            </a:xfrm>
            <a:prstGeom prst="rect">
              <a:avLst/>
            </a:prstGeom>
            <a:noFill/>
            <a:ln>
              <a:noFill/>
            </a:ln>
          </p:spPr>
          <p:txBody>
            <a:bodyPr anchorCtr="0" anchor="ctr" bIns="33850" lIns="33850" spcFirstLastPara="1" rIns="33850" wrap="square" tIns="33850">
              <a:noAutofit/>
            </a:bodyPr>
            <a:lstStyle/>
            <a:p>
              <a:pPr indent="0" lvl="0" marL="0" marR="0" rtl="0" algn="ctr">
                <a:lnSpc>
                  <a:spcPct val="147750"/>
                </a:lnSpc>
                <a:spcBef>
                  <a:spcPts val="0"/>
                </a:spcBef>
                <a:spcAft>
                  <a:spcPts val="0"/>
                </a:spcAft>
                <a:buNone/>
              </a:pPr>
              <a:r>
                <a:t/>
              </a:r>
              <a:endParaRPr sz="1200">
                <a:solidFill>
                  <a:schemeClr val="dk1"/>
                </a:solidFill>
                <a:latin typeface="Arial"/>
                <a:ea typeface="Arial"/>
                <a:cs typeface="Arial"/>
                <a:sym typeface="Arial"/>
              </a:endParaRPr>
            </a:p>
          </p:txBody>
        </p:sp>
      </p:grpSp>
      <p:sp>
        <p:nvSpPr>
          <p:cNvPr id="486" name="Google Shape;486;p15"/>
          <p:cNvSpPr txBox="1"/>
          <p:nvPr/>
        </p:nvSpPr>
        <p:spPr>
          <a:xfrm>
            <a:off x="5272799" y="2893675"/>
            <a:ext cx="4948887" cy="2631490"/>
          </a:xfrm>
          <a:prstGeom prst="rect">
            <a:avLst/>
          </a:prstGeom>
          <a:noFill/>
          <a:ln>
            <a:noFill/>
          </a:ln>
        </p:spPr>
        <p:txBody>
          <a:bodyPr anchorCtr="0" anchor="t" bIns="45700" lIns="91425" spcFirstLastPara="1" rIns="91425" wrap="square" tIns="45700">
            <a:spAutoFit/>
          </a:bodyPr>
          <a:lstStyle/>
          <a:p>
            <a:pPr indent="0" lvl="2" marL="914400" marR="0" rtl="0" algn="l">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                          Kịch Bản 2</a:t>
            </a:r>
            <a:endParaRPr b="0" i="0" sz="2000" u="none" cap="none" strike="noStrike">
              <a:solidFill>
                <a:schemeClr val="dk1"/>
              </a:solidFill>
              <a:latin typeface="Times New Roman"/>
              <a:ea typeface="Times New Roman"/>
              <a:cs typeface="Times New Roman"/>
              <a:sym typeface="Times New Roman"/>
            </a:endParaRPr>
          </a:p>
          <a:p>
            <a:pPr indent="-228600" lvl="3" marL="1600200" marR="0" rtl="0" algn="l">
              <a:spcBef>
                <a:spcPts val="180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Tỷ lệ phát hiện trung bình: 99.62%</a:t>
            </a:r>
            <a:endParaRPr b="0" i="0" sz="2000" u="none" cap="none" strike="noStrike">
              <a:solidFill>
                <a:schemeClr val="dk1"/>
              </a:solidFill>
              <a:latin typeface="Times New Roman"/>
              <a:ea typeface="Times New Roman"/>
              <a:cs typeface="Times New Roman"/>
              <a:sym typeface="Times New Roman"/>
            </a:endParaRPr>
          </a:p>
          <a:p>
            <a:pPr indent="-228600" lvl="3" marL="1600200" marR="0" rtl="0" algn="l">
              <a:spcBef>
                <a:spcPts val="120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Tỷ lệ báo động giả: 0.38%</a:t>
            </a:r>
            <a:endParaRPr b="0" i="0" sz="2000" u="none" cap="none" strike="noStrike">
              <a:solidFill>
                <a:schemeClr val="dk1"/>
              </a:solidFill>
              <a:latin typeface="Times New Roman"/>
              <a:ea typeface="Times New Roman"/>
              <a:cs typeface="Times New Roman"/>
              <a:sym typeface="Times New Roman"/>
            </a:endParaRPr>
          </a:p>
          <a:p>
            <a:pPr indent="-228600" lvl="3" marL="1600200" marR="0" rtl="0" algn="l">
              <a:spcBef>
                <a:spcPts val="120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Độ chính xác: 99.61%</a:t>
            </a:r>
            <a:endParaRPr b="0" i="0" sz="2000" u="none" cap="none" strike="noStrike">
              <a:solidFill>
                <a:schemeClr val="dk1"/>
              </a:solidFill>
              <a:latin typeface="Times New Roman"/>
              <a:ea typeface="Times New Roman"/>
              <a:cs typeface="Times New Roman"/>
              <a:sym typeface="Times New Roman"/>
            </a:endParaRPr>
          </a:p>
          <a:p>
            <a:pPr indent="-228600" lvl="3" marL="1600200" marR="0" rtl="0" algn="l">
              <a:spcBef>
                <a:spcPts val="120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F1-Score: 99.61%</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0" name="Shape 490"/>
        <p:cNvGrpSpPr/>
        <p:nvPr/>
      </p:nvGrpSpPr>
      <p:grpSpPr>
        <a:xfrm>
          <a:off x="0" y="0"/>
          <a:ext cx="0" cy="0"/>
          <a:chOff x="0" y="0"/>
          <a:chExt cx="0" cy="0"/>
        </a:xfrm>
      </p:grpSpPr>
      <p:sp>
        <p:nvSpPr>
          <p:cNvPr id="491" name="Google Shape;491;p16"/>
          <p:cNvSpPr/>
          <p:nvPr/>
        </p:nvSpPr>
        <p:spPr>
          <a:xfrm>
            <a:off x="11118533" y="918266"/>
            <a:ext cx="706127" cy="5863534"/>
          </a:xfrm>
          <a:custGeom>
            <a:rect b="b" l="l" r="r" t="t"/>
            <a:pathLst>
              <a:path extrusionOk="0" h="2447" w="414">
                <a:moveTo>
                  <a:pt x="414" y="2447"/>
                </a:moveTo>
                <a:lnTo>
                  <a:pt x="0" y="2247"/>
                </a:lnTo>
                <a:lnTo>
                  <a:pt x="0" y="0"/>
                </a:lnTo>
                <a:lnTo>
                  <a:pt x="414" y="200"/>
                </a:lnTo>
                <a:lnTo>
                  <a:pt x="414" y="2447"/>
                </a:lnTo>
                <a:close/>
              </a:path>
            </a:pathLst>
          </a:custGeom>
          <a:solidFill>
            <a:srgbClr val="0F48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2" name="Google Shape;492;p16"/>
          <p:cNvSpPr/>
          <p:nvPr/>
        </p:nvSpPr>
        <p:spPr>
          <a:xfrm>
            <a:off x="11117879" y="643467"/>
            <a:ext cx="420307" cy="5668919"/>
          </a:xfrm>
          <a:custGeom>
            <a:rect b="b" l="l" r="r" t="t"/>
            <a:pathLst>
              <a:path extrusionOk="0" h="2358" w="209">
                <a:moveTo>
                  <a:pt x="209" y="2246"/>
                </a:moveTo>
                <a:lnTo>
                  <a:pt x="0" y="2358"/>
                </a:lnTo>
                <a:lnTo>
                  <a:pt x="0" y="111"/>
                </a:lnTo>
                <a:lnTo>
                  <a:pt x="209" y="0"/>
                </a:lnTo>
                <a:lnTo>
                  <a:pt x="209" y="2246"/>
                </a:lnTo>
                <a:close/>
              </a:path>
            </a:pathLst>
          </a:custGeom>
          <a:solidFill>
            <a:srgbClr val="0A304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3" name="Google Shape;493;p16"/>
          <p:cNvSpPr/>
          <p:nvPr/>
        </p:nvSpPr>
        <p:spPr>
          <a:xfrm>
            <a:off x="638387" y="643467"/>
            <a:ext cx="10933503" cy="5391944"/>
          </a:xfrm>
          <a:prstGeom prst="rect">
            <a:avLst/>
          </a:prstGeom>
          <a:solidFill>
            <a:srgbClr val="FFFFFF"/>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4" name="Google Shape;494;p16"/>
          <p:cNvSpPr txBox="1"/>
          <p:nvPr/>
        </p:nvSpPr>
        <p:spPr>
          <a:xfrm>
            <a:off x="-133779" y="1285347"/>
            <a:ext cx="7089750" cy="4724370"/>
          </a:xfrm>
          <a:prstGeom prst="rect">
            <a:avLst/>
          </a:prstGeom>
          <a:noFill/>
          <a:ln>
            <a:noFill/>
          </a:ln>
        </p:spPr>
        <p:txBody>
          <a:bodyPr anchorCtr="0" anchor="t" bIns="45700" lIns="91425" spcFirstLastPara="1" rIns="91425" wrap="square" tIns="45700">
            <a:spAutoFit/>
          </a:bodyPr>
          <a:lstStyle/>
          <a:p>
            <a:pPr indent="-228600" lvl="2" marL="1143000" marR="0" rtl="0" algn="just">
              <a:spcBef>
                <a:spcPts val="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HAST-IDS (Hierarchical Spatial-Temporal Features):</a:t>
            </a:r>
            <a:r>
              <a:rPr b="0" i="0" lang="en-US" sz="1800" u="none" cap="none" strike="noStrike">
                <a:solidFill>
                  <a:schemeClr val="dk1"/>
                </a:solidFill>
                <a:latin typeface="Times New Roman"/>
                <a:ea typeface="Times New Roman"/>
                <a:cs typeface="Times New Roman"/>
                <a:sym typeface="Times New Roman"/>
              </a:rPr>
              <a:t> Một phương pháp sử dụng mạng nơ-ron sâu để học các đặc trưng không gian-thời gian trong phát hiện xâm nhập.</a:t>
            </a:r>
            <a:endParaRPr b="0" i="0" sz="1800" u="none" cap="none" strike="noStrike">
              <a:solidFill>
                <a:schemeClr val="dk1"/>
              </a:solidFill>
              <a:latin typeface="Times New Roman"/>
              <a:ea typeface="Times New Roman"/>
              <a:cs typeface="Times New Roman"/>
              <a:sym typeface="Times New Roman"/>
            </a:endParaRPr>
          </a:p>
          <a:p>
            <a:pPr indent="-228600" lvl="3" marL="1600200" marR="0" rtl="0" algn="just">
              <a:spcBef>
                <a:spcPts val="180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Tỷ lệ phát hiện: 97.5%</a:t>
            </a:r>
            <a:endParaRPr b="0" i="0" sz="1800" u="none" cap="none" strike="noStrike">
              <a:solidFill>
                <a:schemeClr val="dk1"/>
              </a:solidFill>
              <a:latin typeface="Times New Roman"/>
              <a:ea typeface="Times New Roman"/>
              <a:cs typeface="Times New Roman"/>
              <a:sym typeface="Times New Roman"/>
            </a:endParaRPr>
          </a:p>
          <a:p>
            <a:pPr indent="-228600" lvl="3" marL="1600200" marR="0" rtl="0" algn="just">
              <a:spcBef>
                <a:spcPts val="120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Tỷ lệ báo động giả: 2.5%</a:t>
            </a:r>
            <a:endParaRPr b="0" i="0" sz="1800" u="none" cap="none" strike="noStrike">
              <a:solidFill>
                <a:schemeClr val="dk1"/>
              </a:solidFill>
              <a:latin typeface="Times New Roman"/>
              <a:ea typeface="Times New Roman"/>
              <a:cs typeface="Times New Roman"/>
              <a:sym typeface="Times New Roman"/>
            </a:endParaRPr>
          </a:p>
          <a:p>
            <a:pPr indent="-228600" lvl="3" marL="1600200" marR="0" rtl="0" algn="just">
              <a:spcBef>
                <a:spcPts val="120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F1-Score: 97.5%</a:t>
            </a:r>
            <a:endParaRPr b="0" i="0" sz="1800" u="none" cap="none" strike="noStrike">
              <a:solidFill>
                <a:schemeClr val="dk1"/>
              </a:solidFill>
              <a:latin typeface="Times New Roman"/>
              <a:ea typeface="Times New Roman"/>
              <a:cs typeface="Times New Roman"/>
              <a:sym typeface="Times New Roman"/>
            </a:endParaRPr>
          </a:p>
          <a:p>
            <a:pPr indent="-228600" lvl="2" marL="1143000" marR="0" rtl="0" algn="just">
              <a:spcBef>
                <a:spcPts val="180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Recursive Feature Addition (RFA) và Bigram Technique:</a:t>
            </a:r>
            <a:r>
              <a:rPr b="0" i="0" lang="en-US" sz="1800" u="none" cap="none" strike="noStrike">
                <a:solidFill>
                  <a:schemeClr val="dk1"/>
                </a:solidFill>
                <a:latin typeface="Times New Roman"/>
                <a:ea typeface="Times New Roman"/>
                <a:cs typeface="Times New Roman"/>
                <a:sym typeface="Times New Roman"/>
              </a:rPr>
              <a:t> Một phương pháp kết hợp bổ sung đặc trưng và kỹ thuật bigram.</a:t>
            </a:r>
            <a:endParaRPr b="0" i="0" sz="1800" u="none" cap="none" strike="noStrike">
              <a:solidFill>
                <a:schemeClr val="dk1"/>
              </a:solidFill>
              <a:latin typeface="Times New Roman"/>
              <a:ea typeface="Times New Roman"/>
              <a:cs typeface="Times New Roman"/>
              <a:sym typeface="Times New Roman"/>
            </a:endParaRPr>
          </a:p>
          <a:p>
            <a:pPr indent="-228600" lvl="3" marL="1600200" marR="0" rtl="0" algn="just">
              <a:spcBef>
                <a:spcPts val="180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Tỷ lệ phát hiện: 96.8%</a:t>
            </a:r>
            <a:endParaRPr b="0" i="0" sz="1800" u="none" cap="none" strike="noStrike">
              <a:solidFill>
                <a:schemeClr val="dk1"/>
              </a:solidFill>
              <a:latin typeface="Times New Roman"/>
              <a:ea typeface="Times New Roman"/>
              <a:cs typeface="Times New Roman"/>
              <a:sym typeface="Times New Roman"/>
            </a:endParaRPr>
          </a:p>
          <a:p>
            <a:pPr indent="-228600" lvl="3" marL="1600200" marR="0" rtl="0" algn="just">
              <a:spcBef>
                <a:spcPts val="120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Tỷ lệ báo động giả: 3.2%</a:t>
            </a:r>
            <a:endParaRPr b="0" i="0" sz="1800" u="none" cap="none" strike="noStrike">
              <a:solidFill>
                <a:schemeClr val="dk1"/>
              </a:solidFill>
              <a:latin typeface="Times New Roman"/>
              <a:ea typeface="Times New Roman"/>
              <a:cs typeface="Times New Roman"/>
              <a:sym typeface="Times New Roman"/>
            </a:endParaRPr>
          </a:p>
          <a:p>
            <a:pPr indent="-228600" lvl="3" marL="1600200" marR="0" rtl="0" algn="just">
              <a:spcBef>
                <a:spcPts val="120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F1-Score: 96.8%</a:t>
            </a:r>
            <a:endParaRPr b="0" i="0" sz="1800" u="none" cap="none" strike="noStrike">
              <a:solidFill>
                <a:schemeClr val="dk1"/>
              </a:solidFill>
              <a:latin typeface="Times New Roman"/>
              <a:ea typeface="Times New Roman"/>
              <a:cs typeface="Times New Roman"/>
              <a:sym typeface="Times New Roman"/>
            </a:endParaRPr>
          </a:p>
        </p:txBody>
      </p:sp>
      <p:sp>
        <p:nvSpPr>
          <p:cNvPr id="495" name="Google Shape;495;p16"/>
          <p:cNvSpPr txBox="1"/>
          <p:nvPr/>
        </p:nvSpPr>
        <p:spPr>
          <a:xfrm>
            <a:off x="6320604" y="1285347"/>
            <a:ext cx="5007428" cy="2785378"/>
          </a:xfrm>
          <a:prstGeom prst="rect">
            <a:avLst/>
          </a:prstGeom>
          <a:noFill/>
          <a:ln>
            <a:noFill/>
          </a:ln>
        </p:spPr>
        <p:txBody>
          <a:bodyPr anchorCtr="0" anchor="t" bIns="45700" lIns="91425" spcFirstLastPara="1" rIns="91425" wrap="square" tIns="45700">
            <a:spAutoFit/>
          </a:bodyPr>
          <a:lstStyle/>
          <a:p>
            <a:pPr indent="-228600" lvl="2" marL="1143000" marR="0" rtl="0" algn="just">
              <a:spcBef>
                <a:spcPts val="0"/>
              </a:spcBef>
              <a:spcAft>
                <a:spcPts val="0"/>
              </a:spcAft>
              <a:buClr>
                <a:schemeClr val="dk1"/>
              </a:buClr>
              <a:buSzPts val="2000"/>
              <a:buFont typeface="Noto Sans Symbols"/>
              <a:buChar char="▪"/>
            </a:pPr>
            <a:r>
              <a:rPr b="1" i="0" lang="en-US" sz="2000" u="none" cap="none" strike="noStrike">
                <a:solidFill>
                  <a:schemeClr val="dk1"/>
                </a:solidFill>
                <a:latin typeface="Times New Roman"/>
                <a:ea typeface="Times New Roman"/>
                <a:cs typeface="Times New Roman"/>
                <a:sym typeface="Times New Roman"/>
              </a:rPr>
              <a:t>SVM và PCA:</a:t>
            </a:r>
            <a:r>
              <a:rPr b="0" i="0" lang="en-US" sz="2000" u="none" cap="none" strike="noStrike">
                <a:solidFill>
                  <a:schemeClr val="dk1"/>
                </a:solidFill>
                <a:latin typeface="Times New Roman"/>
                <a:ea typeface="Times New Roman"/>
                <a:cs typeface="Times New Roman"/>
                <a:sym typeface="Times New Roman"/>
              </a:rPr>
              <a:t> Sử dụng máy vector hỗ trợ (SVM) và phân tích thành phần chính (PCA) để phát hiện xâm nhập.</a:t>
            </a:r>
            <a:endParaRPr b="0" i="0" sz="2000" u="none" cap="none" strike="noStrike">
              <a:solidFill>
                <a:schemeClr val="dk1"/>
              </a:solidFill>
              <a:latin typeface="Times New Roman"/>
              <a:ea typeface="Times New Roman"/>
              <a:cs typeface="Times New Roman"/>
              <a:sym typeface="Times New Roman"/>
            </a:endParaRPr>
          </a:p>
          <a:p>
            <a:pPr indent="-228600" lvl="3" marL="1600200" marR="0" rtl="0" algn="just">
              <a:spcBef>
                <a:spcPts val="180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Tỷ lệ phát hiện: 95.2%</a:t>
            </a:r>
            <a:endParaRPr b="0" i="0" sz="2000" u="none" cap="none" strike="noStrike">
              <a:solidFill>
                <a:schemeClr val="dk1"/>
              </a:solidFill>
              <a:latin typeface="Times New Roman"/>
              <a:ea typeface="Times New Roman"/>
              <a:cs typeface="Times New Roman"/>
              <a:sym typeface="Times New Roman"/>
            </a:endParaRPr>
          </a:p>
          <a:p>
            <a:pPr indent="-228600" lvl="3" marL="1600200" marR="0" rtl="0" algn="just">
              <a:spcBef>
                <a:spcPts val="120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Tỷ lệ báo động giả: 4.8%</a:t>
            </a:r>
            <a:endParaRPr b="0" i="0" sz="2000" u="none" cap="none" strike="noStrike">
              <a:solidFill>
                <a:schemeClr val="dk1"/>
              </a:solidFill>
              <a:latin typeface="Times New Roman"/>
              <a:ea typeface="Times New Roman"/>
              <a:cs typeface="Times New Roman"/>
              <a:sym typeface="Times New Roman"/>
            </a:endParaRPr>
          </a:p>
          <a:p>
            <a:pPr indent="-228600" lvl="3" marL="1600200" marR="0" rtl="0" algn="just">
              <a:spcBef>
                <a:spcPts val="120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F1-Score: 95.2%</a:t>
            </a:r>
            <a:endParaRPr b="0" i="0" sz="2000" u="none" cap="none" strike="noStrike">
              <a:solidFill>
                <a:schemeClr val="dk1"/>
              </a:solidFill>
              <a:latin typeface="Times New Roman"/>
              <a:ea typeface="Times New Roman"/>
              <a:cs typeface="Times New Roman"/>
              <a:sym typeface="Times New Roman"/>
            </a:endParaRPr>
          </a:p>
        </p:txBody>
      </p:sp>
      <p:sp>
        <p:nvSpPr>
          <p:cNvPr id="496" name="Google Shape;496;p16"/>
          <p:cNvSpPr/>
          <p:nvPr/>
        </p:nvSpPr>
        <p:spPr>
          <a:xfrm>
            <a:off x="-19050" y="-43093"/>
            <a:ext cx="12192000" cy="409585"/>
          </a:xfrm>
          <a:prstGeom prst="rect">
            <a:avLst/>
          </a:prstGeom>
          <a:solidFill>
            <a:srgbClr val="145DA0"/>
          </a:solidFill>
          <a:ln cap="flat" cmpd="sng" w="1905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97" name="Google Shape;497;p16"/>
          <p:cNvSpPr/>
          <p:nvPr/>
        </p:nvSpPr>
        <p:spPr>
          <a:xfrm>
            <a:off x="-701552" y="-51016"/>
            <a:ext cx="3482852" cy="496672"/>
          </a:xfrm>
          <a:custGeom>
            <a:rect b="b" l="l" r="r" t="t"/>
            <a:pathLst>
              <a:path extrusionOk="0" h="10206" w="10000">
                <a:moveTo>
                  <a:pt x="0" y="10000"/>
                </a:moveTo>
                <a:lnTo>
                  <a:pt x="2000" y="0"/>
                </a:lnTo>
                <a:lnTo>
                  <a:pt x="10000" y="0"/>
                </a:lnTo>
                <a:lnTo>
                  <a:pt x="6844" y="10206"/>
                </a:lnTo>
                <a:lnTo>
                  <a:pt x="0" y="10000"/>
                </a:lnTo>
                <a:close/>
              </a:path>
            </a:pathLst>
          </a:custGeom>
          <a:solidFill>
            <a:srgbClr val="003D7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98" name="Google Shape;498;p16"/>
          <p:cNvSpPr txBox="1"/>
          <p:nvPr/>
        </p:nvSpPr>
        <p:spPr>
          <a:xfrm>
            <a:off x="2781300" y="731009"/>
            <a:ext cx="6460670" cy="400110"/>
          </a:xfrm>
          <a:prstGeom prst="rect">
            <a:avLst/>
          </a:prstGeom>
          <a:noFill/>
          <a:ln>
            <a:noFill/>
          </a:ln>
        </p:spPr>
        <p:txBody>
          <a:bodyPr anchorCtr="0" anchor="t" bIns="45700" lIns="91425" spcFirstLastPara="1" rIns="91425" wrap="square" tIns="45700">
            <a:spAutoFit/>
          </a:bodyPr>
          <a:lstStyle/>
          <a:p>
            <a:pPr indent="-226694" lvl="0" marL="407035"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So Sánh Với Các Công Cụ/Công Trình Liên Quan</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grpSp>
        <p:nvGrpSpPr>
          <p:cNvPr id="503" name="Google Shape;503;p17"/>
          <p:cNvGrpSpPr/>
          <p:nvPr/>
        </p:nvGrpSpPr>
        <p:grpSpPr>
          <a:xfrm rot="10800000">
            <a:off x="9612581" y="4701290"/>
            <a:ext cx="3258857" cy="3398470"/>
            <a:chOff x="8486507" y="2435414"/>
            <a:chExt cx="2299244" cy="2081013"/>
          </a:xfrm>
        </p:grpSpPr>
        <p:grpSp>
          <p:nvGrpSpPr>
            <p:cNvPr id="504" name="Google Shape;504;p17"/>
            <p:cNvGrpSpPr/>
            <p:nvPr/>
          </p:nvGrpSpPr>
          <p:grpSpPr>
            <a:xfrm>
              <a:off x="9057357" y="2435414"/>
              <a:ext cx="1728395" cy="1468349"/>
              <a:chOff x="9057357" y="2435414"/>
              <a:chExt cx="1728395" cy="1468349"/>
            </a:xfrm>
          </p:grpSpPr>
          <p:sp>
            <p:nvSpPr>
              <p:cNvPr id="505" name="Google Shape;505;p17"/>
              <p:cNvSpPr/>
              <p:nvPr/>
            </p:nvSpPr>
            <p:spPr>
              <a:xfrm rot="-2620218">
                <a:off x="9194943" y="3183742"/>
                <a:ext cx="1800446" cy="114210"/>
              </a:xfrm>
              <a:custGeom>
                <a:rect b="b" l="l" r="r" t="t"/>
                <a:pathLst>
                  <a:path extrusionOk="0" h="135924" w="1495559">
                    <a:moveTo>
                      <a:pt x="0" y="135924"/>
                    </a:moveTo>
                    <a:lnTo>
                      <a:pt x="91217" y="5866"/>
                    </a:lnTo>
                    <a:lnTo>
                      <a:pt x="1495559" y="0"/>
                    </a:lnTo>
                    <a:lnTo>
                      <a:pt x="1395817" y="123820"/>
                    </a:lnTo>
                    <a:lnTo>
                      <a:pt x="0" y="135924"/>
                    </a:lnTo>
                    <a:close/>
                  </a:path>
                </a:pathLst>
              </a:custGeom>
              <a:solidFill>
                <a:srgbClr val="1372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06" name="Google Shape;506;p17"/>
              <p:cNvSpPr/>
              <p:nvPr/>
            </p:nvSpPr>
            <p:spPr>
              <a:xfrm rot="8722179">
                <a:off x="9077934" y="2804450"/>
                <a:ext cx="1463610" cy="528709"/>
              </a:xfrm>
              <a:custGeom>
                <a:rect b="b" l="l" r="r" t="t"/>
                <a:pathLst>
                  <a:path extrusionOk="0" h="14236" w="10532">
                    <a:moveTo>
                      <a:pt x="0" y="14236"/>
                    </a:moveTo>
                    <a:lnTo>
                      <a:pt x="1808" y="5106"/>
                    </a:lnTo>
                    <a:lnTo>
                      <a:pt x="10532" y="0"/>
                    </a:lnTo>
                    <a:lnTo>
                      <a:pt x="8803" y="8551"/>
                    </a:lnTo>
                    <a:lnTo>
                      <a:pt x="0" y="14236"/>
                    </a:lnTo>
                    <a:close/>
                  </a:path>
                </a:pathLst>
              </a:custGeom>
              <a:solidFill>
                <a:srgbClr val="8BD3E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507" name="Google Shape;507;p17"/>
            <p:cNvSpPr/>
            <p:nvPr/>
          </p:nvSpPr>
          <p:spPr>
            <a:xfrm rot="8734720">
              <a:off x="8524552" y="3791243"/>
              <a:ext cx="1065610" cy="464686"/>
            </a:xfrm>
            <a:custGeom>
              <a:rect b="b" l="l" r="r" t="t"/>
              <a:pathLst>
                <a:path extrusionOk="0" h="13642" w="11441">
                  <a:moveTo>
                    <a:pt x="0" y="13642"/>
                  </a:moveTo>
                  <a:lnTo>
                    <a:pt x="2743" y="4017"/>
                  </a:lnTo>
                  <a:lnTo>
                    <a:pt x="11441" y="0"/>
                  </a:lnTo>
                  <a:lnTo>
                    <a:pt x="8753" y="10100"/>
                  </a:lnTo>
                  <a:lnTo>
                    <a:pt x="0" y="13642"/>
                  </a:lnTo>
                  <a:close/>
                </a:path>
              </a:pathLst>
            </a:custGeom>
            <a:solidFill>
              <a:srgbClr val="0075C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508" name="Google Shape;508;p17"/>
          <p:cNvGrpSpPr/>
          <p:nvPr/>
        </p:nvGrpSpPr>
        <p:grpSpPr>
          <a:xfrm rot="-561151">
            <a:off x="-681107" y="-605657"/>
            <a:ext cx="2788379" cy="2810101"/>
            <a:chOff x="8486507" y="2435414"/>
            <a:chExt cx="2299244" cy="2081013"/>
          </a:xfrm>
        </p:grpSpPr>
        <p:grpSp>
          <p:nvGrpSpPr>
            <p:cNvPr id="509" name="Google Shape;509;p17"/>
            <p:cNvGrpSpPr/>
            <p:nvPr/>
          </p:nvGrpSpPr>
          <p:grpSpPr>
            <a:xfrm>
              <a:off x="9057357" y="2435414"/>
              <a:ext cx="1728395" cy="1468349"/>
              <a:chOff x="9057357" y="2435414"/>
              <a:chExt cx="1728395" cy="1468349"/>
            </a:xfrm>
          </p:grpSpPr>
          <p:sp>
            <p:nvSpPr>
              <p:cNvPr id="510" name="Google Shape;510;p17"/>
              <p:cNvSpPr/>
              <p:nvPr/>
            </p:nvSpPr>
            <p:spPr>
              <a:xfrm rot="-2620218">
                <a:off x="9194943" y="3183742"/>
                <a:ext cx="1800446" cy="114210"/>
              </a:xfrm>
              <a:custGeom>
                <a:rect b="b" l="l" r="r" t="t"/>
                <a:pathLst>
                  <a:path extrusionOk="0" h="135924" w="1495559">
                    <a:moveTo>
                      <a:pt x="0" y="135924"/>
                    </a:moveTo>
                    <a:lnTo>
                      <a:pt x="91217" y="5866"/>
                    </a:lnTo>
                    <a:lnTo>
                      <a:pt x="1495559" y="0"/>
                    </a:lnTo>
                    <a:lnTo>
                      <a:pt x="1395817" y="123820"/>
                    </a:lnTo>
                    <a:lnTo>
                      <a:pt x="0" y="135924"/>
                    </a:lnTo>
                    <a:close/>
                  </a:path>
                </a:pathLst>
              </a:custGeom>
              <a:solidFill>
                <a:srgbClr val="1372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11" name="Google Shape;511;p17"/>
              <p:cNvSpPr/>
              <p:nvPr/>
            </p:nvSpPr>
            <p:spPr>
              <a:xfrm rot="8722179">
                <a:off x="9077934" y="2804450"/>
                <a:ext cx="1463610" cy="528709"/>
              </a:xfrm>
              <a:custGeom>
                <a:rect b="b" l="l" r="r" t="t"/>
                <a:pathLst>
                  <a:path extrusionOk="0" h="14236" w="10532">
                    <a:moveTo>
                      <a:pt x="0" y="14236"/>
                    </a:moveTo>
                    <a:lnTo>
                      <a:pt x="1808" y="5106"/>
                    </a:lnTo>
                    <a:lnTo>
                      <a:pt x="10532" y="0"/>
                    </a:lnTo>
                    <a:lnTo>
                      <a:pt x="8803" y="8551"/>
                    </a:lnTo>
                    <a:lnTo>
                      <a:pt x="0" y="14236"/>
                    </a:lnTo>
                    <a:close/>
                  </a:path>
                </a:pathLst>
              </a:custGeom>
              <a:solidFill>
                <a:srgbClr val="8BD3E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512" name="Google Shape;512;p17"/>
            <p:cNvSpPr/>
            <p:nvPr/>
          </p:nvSpPr>
          <p:spPr>
            <a:xfrm rot="8734720">
              <a:off x="8524552" y="3791243"/>
              <a:ext cx="1065610" cy="464686"/>
            </a:xfrm>
            <a:custGeom>
              <a:rect b="b" l="l" r="r" t="t"/>
              <a:pathLst>
                <a:path extrusionOk="0" h="13642" w="11441">
                  <a:moveTo>
                    <a:pt x="0" y="13642"/>
                  </a:moveTo>
                  <a:lnTo>
                    <a:pt x="2743" y="4017"/>
                  </a:lnTo>
                  <a:lnTo>
                    <a:pt x="11441" y="0"/>
                  </a:lnTo>
                  <a:lnTo>
                    <a:pt x="8753" y="10100"/>
                  </a:lnTo>
                  <a:lnTo>
                    <a:pt x="0" y="13642"/>
                  </a:lnTo>
                  <a:close/>
                </a:path>
              </a:pathLst>
            </a:custGeom>
            <a:solidFill>
              <a:srgbClr val="0075C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513" name="Google Shape;513;p17"/>
          <p:cNvSpPr/>
          <p:nvPr/>
        </p:nvSpPr>
        <p:spPr>
          <a:xfrm>
            <a:off x="1676167" y="1181472"/>
            <a:ext cx="1669192" cy="185495"/>
          </a:xfrm>
          <a:custGeom>
            <a:rect b="b" l="l" r="r" t="t"/>
            <a:pathLst>
              <a:path extrusionOk="0" h="330319" w="4372708">
                <a:moveTo>
                  <a:pt x="0" y="0"/>
                </a:moveTo>
                <a:lnTo>
                  <a:pt x="3997570" y="0"/>
                </a:lnTo>
                <a:lnTo>
                  <a:pt x="4372708" y="330319"/>
                </a:lnTo>
                <a:lnTo>
                  <a:pt x="234553" y="330319"/>
                </a:lnTo>
                <a:lnTo>
                  <a:pt x="0" y="0"/>
                </a:lnTo>
                <a:close/>
              </a:path>
            </a:pathLst>
          </a:custGeom>
          <a:solidFill>
            <a:srgbClr val="1372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14" name="Google Shape;514;p17"/>
          <p:cNvSpPr/>
          <p:nvPr/>
        </p:nvSpPr>
        <p:spPr>
          <a:xfrm>
            <a:off x="1057232" y="1071383"/>
            <a:ext cx="618935" cy="312041"/>
          </a:xfrm>
          <a:custGeom>
            <a:rect b="b" l="l" r="r" t="t"/>
            <a:pathLst>
              <a:path extrusionOk="0" h="330319" w="4372708">
                <a:moveTo>
                  <a:pt x="0" y="0"/>
                </a:moveTo>
                <a:lnTo>
                  <a:pt x="3430711" y="0"/>
                </a:lnTo>
                <a:lnTo>
                  <a:pt x="4372708" y="330319"/>
                </a:lnTo>
                <a:lnTo>
                  <a:pt x="0" y="330319"/>
                </a:lnTo>
                <a:lnTo>
                  <a:pt x="0" y="0"/>
                </a:lnTo>
                <a:close/>
              </a:path>
            </a:pathLst>
          </a:cu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highlight>
                <a:srgbClr val="FFFF00"/>
              </a:highlight>
              <a:latin typeface="Arial"/>
              <a:ea typeface="Arial"/>
              <a:cs typeface="Arial"/>
              <a:sym typeface="Arial"/>
            </a:endParaRPr>
          </a:p>
        </p:txBody>
      </p:sp>
      <p:sp>
        <p:nvSpPr>
          <p:cNvPr id="515" name="Google Shape;515;p17"/>
          <p:cNvSpPr txBox="1"/>
          <p:nvPr/>
        </p:nvSpPr>
        <p:spPr>
          <a:xfrm>
            <a:off x="1591373" y="631256"/>
            <a:ext cx="4923693"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rgbClr val="143C64"/>
                </a:solidFill>
                <a:latin typeface="Time]s New Roman"/>
                <a:ea typeface="Time]s New Roman"/>
                <a:cs typeface="Time]s New Roman"/>
                <a:sym typeface="Time]s New Roman"/>
              </a:rPr>
              <a:t>Đánh giá tổng quát</a:t>
            </a:r>
            <a:endParaRPr/>
          </a:p>
        </p:txBody>
      </p:sp>
      <p:sp>
        <p:nvSpPr>
          <p:cNvPr id="516" name="Google Shape;516;p17"/>
          <p:cNvSpPr txBox="1"/>
          <p:nvPr/>
        </p:nvSpPr>
        <p:spPr>
          <a:xfrm>
            <a:off x="1419234" y="2228450"/>
            <a:ext cx="7648566" cy="923330"/>
          </a:xfrm>
          <a:prstGeom prst="rect">
            <a:avLst/>
          </a:prstGeom>
          <a:noFill/>
          <a:ln>
            <a:noFill/>
          </a:ln>
        </p:spPr>
        <p:txBody>
          <a:bodyPr anchorCtr="0" anchor="t" bIns="45700" lIns="91425" spcFirstLastPara="1" rIns="91425" wrap="square" tIns="45700">
            <a:spAutoFit/>
          </a:bodyPr>
          <a:lstStyle/>
          <a:p>
            <a:pPr indent="0" lvl="2" marL="914400" marR="0" rtl="0" algn="just">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Kết quả thực nghiệm cho thấy phương pháp phát hiện xâm nhập mạng dựa trên Meta-Learning Framework vượt trội hơn so với các công cụ và công trình liên quan ở nhiều tiêu chí đánh giá</a:t>
            </a:r>
            <a:endParaRPr b="0" i="0" sz="1800" u="none" cap="none" strike="noStrike">
              <a:solidFill>
                <a:schemeClr val="dk1"/>
              </a:solidFill>
              <a:latin typeface="Times New Roman"/>
              <a:ea typeface="Times New Roman"/>
              <a:cs typeface="Times New Roman"/>
              <a:sym typeface="Times New Roman"/>
            </a:endParaRPr>
          </a:p>
        </p:txBody>
      </p:sp>
      <p:sp>
        <p:nvSpPr>
          <p:cNvPr id="517" name="Google Shape;517;p17"/>
          <p:cNvSpPr/>
          <p:nvPr/>
        </p:nvSpPr>
        <p:spPr>
          <a:xfrm>
            <a:off x="1846072" y="2282178"/>
            <a:ext cx="503455" cy="288883"/>
          </a:xfrm>
          <a:prstGeom prst="homePlate">
            <a:avLst>
              <a:gd fmla="val 50000" name="adj"/>
            </a:avLst>
          </a:prstGeom>
          <a:solidFill>
            <a:srgbClr val="074F6A"/>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18" name="Google Shape;518;p17"/>
          <p:cNvSpPr/>
          <p:nvPr/>
        </p:nvSpPr>
        <p:spPr>
          <a:xfrm>
            <a:off x="1846072" y="4088645"/>
            <a:ext cx="503455" cy="288883"/>
          </a:xfrm>
          <a:prstGeom prst="homePlate">
            <a:avLst>
              <a:gd fmla="val 50000" name="adj"/>
            </a:avLst>
          </a:prstGeom>
          <a:solidFill>
            <a:srgbClr val="074F6A"/>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19" name="Google Shape;519;p17"/>
          <p:cNvSpPr txBox="1"/>
          <p:nvPr/>
        </p:nvSpPr>
        <p:spPr>
          <a:xfrm>
            <a:off x="1420854" y="3969592"/>
            <a:ext cx="7856495" cy="923330"/>
          </a:xfrm>
          <a:prstGeom prst="rect">
            <a:avLst/>
          </a:prstGeom>
          <a:noFill/>
          <a:ln>
            <a:noFill/>
          </a:ln>
        </p:spPr>
        <p:txBody>
          <a:bodyPr anchorCtr="0" anchor="t" bIns="45700" lIns="91425" spcFirstLastPara="1" rIns="91425" wrap="square" tIns="45700">
            <a:spAutoFit/>
          </a:bodyPr>
          <a:lstStyle/>
          <a:p>
            <a:pPr indent="0" lvl="2" marL="914400" marR="0" rtl="0" algn="just">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Phương pháp này không chỉ đạt được hiệu suất cao trên cùng một bộ dữ liệu mà còn cho thấy khả năng tổng quát hóa mạnh mẽ khi áp dụng trên các bộ dữ liệu khác nhau.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grpSp>
        <p:nvGrpSpPr>
          <p:cNvPr id="524" name="Google Shape;524;p18"/>
          <p:cNvGrpSpPr/>
          <p:nvPr/>
        </p:nvGrpSpPr>
        <p:grpSpPr>
          <a:xfrm>
            <a:off x="502634" y="4539603"/>
            <a:ext cx="3614191" cy="1962700"/>
            <a:chOff x="0" y="-38100"/>
            <a:chExt cx="1427828" cy="775388"/>
          </a:xfrm>
        </p:grpSpPr>
        <p:sp>
          <p:nvSpPr>
            <p:cNvPr id="525" name="Google Shape;525;p18"/>
            <p:cNvSpPr/>
            <p:nvPr/>
          </p:nvSpPr>
          <p:spPr>
            <a:xfrm>
              <a:off x="0" y="0"/>
              <a:ext cx="1427828" cy="737288"/>
            </a:xfrm>
            <a:custGeom>
              <a:rect b="b" l="l" r="r" t="t"/>
              <a:pathLst>
                <a:path extrusionOk="0" h="737288" w="1427828">
                  <a:moveTo>
                    <a:pt x="72831" y="0"/>
                  </a:moveTo>
                  <a:lnTo>
                    <a:pt x="1354997" y="0"/>
                  </a:lnTo>
                  <a:cubicBezTo>
                    <a:pt x="1374313" y="0"/>
                    <a:pt x="1392838" y="7673"/>
                    <a:pt x="1406497" y="21332"/>
                  </a:cubicBezTo>
                  <a:cubicBezTo>
                    <a:pt x="1420155" y="34990"/>
                    <a:pt x="1427828" y="53515"/>
                    <a:pt x="1427828" y="72831"/>
                  </a:cubicBezTo>
                  <a:lnTo>
                    <a:pt x="1427828" y="664457"/>
                  </a:lnTo>
                  <a:cubicBezTo>
                    <a:pt x="1427828" y="704680"/>
                    <a:pt x="1395221" y="737288"/>
                    <a:pt x="1354997" y="737288"/>
                  </a:cubicBezTo>
                  <a:lnTo>
                    <a:pt x="72831" y="737288"/>
                  </a:lnTo>
                  <a:cubicBezTo>
                    <a:pt x="32608" y="737288"/>
                    <a:pt x="0" y="704680"/>
                    <a:pt x="0" y="664457"/>
                  </a:cubicBezTo>
                  <a:lnTo>
                    <a:pt x="0" y="72831"/>
                  </a:lnTo>
                  <a:cubicBezTo>
                    <a:pt x="0" y="32608"/>
                    <a:pt x="32608" y="0"/>
                    <a:pt x="72831" y="0"/>
                  </a:cubicBezTo>
                  <a:close/>
                </a:path>
              </a:pathLst>
            </a:custGeom>
            <a:solidFill>
              <a:srgbClr val="0B769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6" name="Google Shape;526;p18"/>
            <p:cNvSpPr txBox="1"/>
            <p:nvPr/>
          </p:nvSpPr>
          <p:spPr>
            <a:xfrm>
              <a:off x="0" y="-38100"/>
              <a:ext cx="1427828" cy="775388"/>
            </a:xfrm>
            <a:prstGeom prst="rect">
              <a:avLst/>
            </a:prstGeom>
            <a:noFill/>
            <a:ln>
              <a:noFill/>
            </a:ln>
          </p:spPr>
          <p:txBody>
            <a:bodyPr anchorCtr="0" anchor="ctr" bIns="33850" lIns="33850" spcFirstLastPara="1" rIns="33850" wrap="square" tIns="33850">
              <a:noAutofit/>
            </a:bodyPr>
            <a:lstStyle/>
            <a:p>
              <a:pPr indent="0" lvl="0" marL="0" marR="0" rtl="0" algn="ctr">
                <a:lnSpc>
                  <a:spcPct val="147750"/>
                </a:lnSpc>
                <a:spcBef>
                  <a:spcPts val="0"/>
                </a:spcBef>
                <a:spcAft>
                  <a:spcPts val="0"/>
                </a:spcAft>
                <a:buNone/>
              </a:pPr>
              <a:r>
                <a:t/>
              </a:r>
              <a:endParaRPr sz="1200">
                <a:solidFill>
                  <a:schemeClr val="dk1"/>
                </a:solidFill>
                <a:latin typeface="Arial"/>
                <a:ea typeface="Arial"/>
                <a:cs typeface="Arial"/>
                <a:sym typeface="Arial"/>
              </a:endParaRPr>
            </a:p>
          </p:txBody>
        </p:sp>
      </p:grpSp>
      <p:grpSp>
        <p:nvGrpSpPr>
          <p:cNvPr id="527" name="Google Shape;527;p18"/>
          <p:cNvGrpSpPr/>
          <p:nvPr/>
        </p:nvGrpSpPr>
        <p:grpSpPr>
          <a:xfrm>
            <a:off x="613235" y="2426934"/>
            <a:ext cx="3392988" cy="3977003"/>
            <a:chOff x="0" y="-38100"/>
            <a:chExt cx="1340440" cy="1728429"/>
          </a:xfrm>
        </p:grpSpPr>
        <p:sp>
          <p:nvSpPr>
            <p:cNvPr id="528" name="Google Shape;528;p18"/>
            <p:cNvSpPr/>
            <p:nvPr/>
          </p:nvSpPr>
          <p:spPr>
            <a:xfrm>
              <a:off x="0" y="0"/>
              <a:ext cx="1340440" cy="1690329"/>
            </a:xfrm>
            <a:custGeom>
              <a:rect b="b" l="l" r="r" t="t"/>
              <a:pathLst>
                <a:path extrusionOk="0" h="1690329" w="1340440">
                  <a:moveTo>
                    <a:pt x="77579" y="0"/>
                  </a:moveTo>
                  <a:lnTo>
                    <a:pt x="1262861" y="0"/>
                  </a:lnTo>
                  <a:cubicBezTo>
                    <a:pt x="1305707" y="0"/>
                    <a:pt x="1340440" y="34733"/>
                    <a:pt x="1340440" y="77579"/>
                  </a:cubicBezTo>
                  <a:lnTo>
                    <a:pt x="1340440" y="1612750"/>
                  </a:lnTo>
                  <a:cubicBezTo>
                    <a:pt x="1340440" y="1633325"/>
                    <a:pt x="1332266" y="1653058"/>
                    <a:pt x="1317717" y="1667607"/>
                  </a:cubicBezTo>
                  <a:cubicBezTo>
                    <a:pt x="1303169" y="1682156"/>
                    <a:pt x="1283436" y="1690329"/>
                    <a:pt x="1262861" y="1690329"/>
                  </a:cubicBezTo>
                  <a:lnTo>
                    <a:pt x="77579" y="1690329"/>
                  </a:lnTo>
                  <a:cubicBezTo>
                    <a:pt x="34733" y="1690329"/>
                    <a:pt x="0" y="1655596"/>
                    <a:pt x="0" y="1612750"/>
                  </a:cubicBezTo>
                  <a:lnTo>
                    <a:pt x="0" y="77579"/>
                  </a:lnTo>
                  <a:cubicBezTo>
                    <a:pt x="0" y="57004"/>
                    <a:pt x="8173" y="37271"/>
                    <a:pt x="22722" y="22722"/>
                  </a:cubicBezTo>
                  <a:cubicBezTo>
                    <a:pt x="37271" y="8173"/>
                    <a:pt x="57004" y="0"/>
                    <a:pt x="77579" y="0"/>
                  </a:cubicBezTo>
                  <a:close/>
                </a:path>
              </a:pathLst>
            </a:custGeom>
            <a:solidFill>
              <a:srgbClr val="E8ECE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9" name="Google Shape;529;p18"/>
            <p:cNvSpPr txBox="1"/>
            <p:nvPr/>
          </p:nvSpPr>
          <p:spPr>
            <a:xfrm>
              <a:off x="0" y="-38100"/>
              <a:ext cx="1340440" cy="1728429"/>
            </a:xfrm>
            <a:prstGeom prst="rect">
              <a:avLst/>
            </a:prstGeom>
            <a:noFill/>
            <a:ln>
              <a:noFill/>
            </a:ln>
          </p:spPr>
          <p:txBody>
            <a:bodyPr anchorCtr="0" anchor="ctr" bIns="33850" lIns="33850" spcFirstLastPara="1" rIns="33850" wrap="square" tIns="33850">
              <a:noAutofit/>
            </a:bodyPr>
            <a:lstStyle/>
            <a:p>
              <a:pPr indent="0" lvl="0" marL="0" marR="0" rtl="0" algn="ctr">
                <a:lnSpc>
                  <a:spcPct val="147750"/>
                </a:lnSpc>
                <a:spcBef>
                  <a:spcPts val="0"/>
                </a:spcBef>
                <a:spcAft>
                  <a:spcPts val="0"/>
                </a:spcAft>
                <a:buNone/>
              </a:pPr>
              <a:r>
                <a:t/>
              </a:r>
              <a:endParaRPr sz="1200">
                <a:solidFill>
                  <a:schemeClr val="dk1"/>
                </a:solidFill>
                <a:latin typeface="Arial"/>
                <a:ea typeface="Arial"/>
                <a:cs typeface="Arial"/>
                <a:sym typeface="Arial"/>
              </a:endParaRPr>
            </a:p>
          </p:txBody>
        </p:sp>
      </p:grpSp>
      <p:grpSp>
        <p:nvGrpSpPr>
          <p:cNvPr id="530" name="Google Shape;530;p18"/>
          <p:cNvGrpSpPr/>
          <p:nvPr/>
        </p:nvGrpSpPr>
        <p:grpSpPr>
          <a:xfrm>
            <a:off x="4289535" y="4539603"/>
            <a:ext cx="3614191" cy="1962700"/>
            <a:chOff x="0" y="-38100"/>
            <a:chExt cx="1427828" cy="775388"/>
          </a:xfrm>
        </p:grpSpPr>
        <p:sp>
          <p:nvSpPr>
            <p:cNvPr id="531" name="Google Shape;531;p18"/>
            <p:cNvSpPr/>
            <p:nvPr/>
          </p:nvSpPr>
          <p:spPr>
            <a:xfrm>
              <a:off x="0" y="0"/>
              <a:ext cx="1427828" cy="737288"/>
            </a:xfrm>
            <a:custGeom>
              <a:rect b="b" l="l" r="r" t="t"/>
              <a:pathLst>
                <a:path extrusionOk="0" h="737288" w="1427828">
                  <a:moveTo>
                    <a:pt x="72831" y="0"/>
                  </a:moveTo>
                  <a:lnTo>
                    <a:pt x="1354997" y="0"/>
                  </a:lnTo>
                  <a:cubicBezTo>
                    <a:pt x="1374313" y="0"/>
                    <a:pt x="1392838" y="7673"/>
                    <a:pt x="1406497" y="21332"/>
                  </a:cubicBezTo>
                  <a:cubicBezTo>
                    <a:pt x="1420155" y="34990"/>
                    <a:pt x="1427828" y="53515"/>
                    <a:pt x="1427828" y="72831"/>
                  </a:cubicBezTo>
                  <a:lnTo>
                    <a:pt x="1427828" y="664457"/>
                  </a:lnTo>
                  <a:cubicBezTo>
                    <a:pt x="1427828" y="704680"/>
                    <a:pt x="1395221" y="737288"/>
                    <a:pt x="1354997" y="737288"/>
                  </a:cubicBezTo>
                  <a:lnTo>
                    <a:pt x="72831" y="737288"/>
                  </a:lnTo>
                  <a:cubicBezTo>
                    <a:pt x="32608" y="737288"/>
                    <a:pt x="0" y="704680"/>
                    <a:pt x="0" y="664457"/>
                  </a:cubicBezTo>
                  <a:lnTo>
                    <a:pt x="0" y="72831"/>
                  </a:lnTo>
                  <a:cubicBezTo>
                    <a:pt x="0" y="32608"/>
                    <a:pt x="32608" y="0"/>
                    <a:pt x="72831" y="0"/>
                  </a:cubicBezTo>
                  <a:close/>
                </a:path>
              </a:pathLst>
            </a:custGeom>
            <a:solidFill>
              <a:srgbClr val="0B769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2" name="Google Shape;532;p18"/>
            <p:cNvSpPr txBox="1"/>
            <p:nvPr/>
          </p:nvSpPr>
          <p:spPr>
            <a:xfrm>
              <a:off x="0" y="-38100"/>
              <a:ext cx="1427828" cy="775388"/>
            </a:xfrm>
            <a:prstGeom prst="rect">
              <a:avLst/>
            </a:prstGeom>
            <a:noFill/>
            <a:ln>
              <a:noFill/>
            </a:ln>
          </p:spPr>
          <p:txBody>
            <a:bodyPr anchorCtr="0" anchor="ctr" bIns="33850" lIns="33850" spcFirstLastPara="1" rIns="33850" wrap="square" tIns="33850">
              <a:noAutofit/>
            </a:bodyPr>
            <a:lstStyle/>
            <a:p>
              <a:pPr indent="0" lvl="0" marL="0" marR="0" rtl="0" algn="ctr">
                <a:lnSpc>
                  <a:spcPct val="147750"/>
                </a:lnSpc>
                <a:spcBef>
                  <a:spcPts val="0"/>
                </a:spcBef>
                <a:spcAft>
                  <a:spcPts val="0"/>
                </a:spcAft>
                <a:buNone/>
              </a:pPr>
              <a:r>
                <a:t/>
              </a:r>
              <a:endParaRPr sz="1200">
                <a:solidFill>
                  <a:schemeClr val="dk1"/>
                </a:solidFill>
                <a:latin typeface="Arial"/>
                <a:ea typeface="Arial"/>
                <a:cs typeface="Arial"/>
                <a:sym typeface="Arial"/>
              </a:endParaRPr>
            </a:p>
          </p:txBody>
        </p:sp>
      </p:grpSp>
      <p:grpSp>
        <p:nvGrpSpPr>
          <p:cNvPr id="533" name="Google Shape;533;p18"/>
          <p:cNvGrpSpPr/>
          <p:nvPr/>
        </p:nvGrpSpPr>
        <p:grpSpPr>
          <a:xfrm>
            <a:off x="4400135" y="2426926"/>
            <a:ext cx="3392988" cy="3977011"/>
            <a:chOff x="0" y="-38100"/>
            <a:chExt cx="1340440" cy="1728429"/>
          </a:xfrm>
        </p:grpSpPr>
        <p:sp>
          <p:nvSpPr>
            <p:cNvPr id="534" name="Google Shape;534;p18"/>
            <p:cNvSpPr/>
            <p:nvPr/>
          </p:nvSpPr>
          <p:spPr>
            <a:xfrm>
              <a:off x="0" y="0"/>
              <a:ext cx="1340440" cy="1690329"/>
            </a:xfrm>
            <a:custGeom>
              <a:rect b="b" l="l" r="r" t="t"/>
              <a:pathLst>
                <a:path extrusionOk="0" h="1690329" w="1340440">
                  <a:moveTo>
                    <a:pt x="77579" y="0"/>
                  </a:moveTo>
                  <a:lnTo>
                    <a:pt x="1262861" y="0"/>
                  </a:lnTo>
                  <a:cubicBezTo>
                    <a:pt x="1305707" y="0"/>
                    <a:pt x="1340440" y="34733"/>
                    <a:pt x="1340440" y="77579"/>
                  </a:cubicBezTo>
                  <a:lnTo>
                    <a:pt x="1340440" y="1612750"/>
                  </a:lnTo>
                  <a:cubicBezTo>
                    <a:pt x="1340440" y="1633325"/>
                    <a:pt x="1332266" y="1653058"/>
                    <a:pt x="1317717" y="1667607"/>
                  </a:cubicBezTo>
                  <a:cubicBezTo>
                    <a:pt x="1303169" y="1682156"/>
                    <a:pt x="1283436" y="1690329"/>
                    <a:pt x="1262861" y="1690329"/>
                  </a:cubicBezTo>
                  <a:lnTo>
                    <a:pt x="77579" y="1690329"/>
                  </a:lnTo>
                  <a:cubicBezTo>
                    <a:pt x="34733" y="1690329"/>
                    <a:pt x="0" y="1655596"/>
                    <a:pt x="0" y="1612750"/>
                  </a:cubicBezTo>
                  <a:lnTo>
                    <a:pt x="0" y="77579"/>
                  </a:lnTo>
                  <a:cubicBezTo>
                    <a:pt x="0" y="57004"/>
                    <a:pt x="8173" y="37271"/>
                    <a:pt x="22722" y="22722"/>
                  </a:cubicBezTo>
                  <a:cubicBezTo>
                    <a:pt x="37271" y="8173"/>
                    <a:pt x="57004" y="0"/>
                    <a:pt x="77579" y="0"/>
                  </a:cubicBezTo>
                  <a:close/>
                </a:path>
              </a:pathLst>
            </a:custGeom>
            <a:solidFill>
              <a:srgbClr val="E8ECE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5" name="Google Shape;535;p18"/>
            <p:cNvSpPr txBox="1"/>
            <p:nvPr/>
          </p:nvSpPr>
          <p:spPr>
            <a:xfrm>
              <a:off x="0" y="-38100"/>
              <a:ext cx="1340440" cy="1728429"/>
            </a:xfrm>
            <a:prstGeom prst="rect">
              <a:avLst/>
            </a:prstGeom>
            <a:noFill/>
            <a:ln>
              <a:noFill/>
            </a:ln>
          </p:spPr>
          <p:txBody>
            <a:bodyPr anchorCtr="0" anchor="ctr" bIns="33850" lIns="33850" spcFirstLastPara="1" rIns="33850" wrap="square" tIns="33850">
              <a:noAutofit/>
            </a:bodyPr>
            <a:lstStyle/>
            <a:p>
              <a:pPr indent="0" lvl="0" marL="0" marR="0" rtl="0" algn="ctr">
                <a:lnSpc>
                  <a:spcPct val="147750"/>
                </a:lnSpc>
                <a:spcBef>
                  <a:spcPts val="0"/>
                </a:spcBef>
                <a:spcAft>
                  <a:spcPts val="0"/>
                </a:spcAft>
                <a:buNone/>
              </a:pPr>
              <a:r>
                <a:t/>
              </a:r>
              <a:endParaRPr sz="1200">
                <a:solidFill>
                  <a:schemeClr val="dk1"/>
                </a:solidFill>
                <a:latin typeface="Arial"/>
                <a:ea typeface="Arial"/>
                <a:cs typeface="Arial"/>
                <a:sym typeface="Arial"/>
              </a:endParaRPr>
            </a:p>
          </p:txBody>
        </p:sp>
      </p:grpSp>
      <p:grpSp>
        <p:nvGrpSpPr>
          <p:cNvPr id="536" name="Google Shape;536;p18"/>
          <p:cNvGrpSpPr/>
          <p:nvPr/>
        </p:nvGrpSpPr>
        <p:grpSpPr>
          <a:xfrm>
            <a:off x="8075175" y="4539603"/>
            <a:ext cx="3614191" cy="1962700"/>
            <a:chOff x="0" y="-38100"/>
            <a:chExt cx="1427828" cy="775388"/>
          </a:xfrm>
        </p:grpSpPr>
        <p:sp>
          <p:nvSpPr>
            <p:cNvPr id="537" name="Google Shape;537;p18"/>
            <p:cNvSpPr/>
            <p:nvPr/>
          </p:nvSpPr>
          <p:spPr>
            <a:xfrm>
              <a:off x="0" y="0"/>
              <a:ext cx="1427828" cy="737288"/>
            </a:xfrm>
            <a:custGeom>
              <a:rect b="b" l="l" r="r" t="t"/>
              <a:pathLst>
                <a:path extrusionOk="0" h="737288" w="1427828">
                  <a:moveTo>
                    <a:pt x="72831" y="0"/>
                  </a:moveTo>
                  <a:lnTo>
                    <a:pt x="1354997" y="0"/>
                  </a:lnTo>
                  <a:cubicBezTo>
                    <a:pt x="1374313" y="0"/>
                    <a:pt x="1392838" y="7673"/>
                    <a:pt x="1406497" y="21332"/>
                  </a:cubicBezTo>
                  <a:cubicBezTo>
                    <a:pt x="1420155" y="34990"/>
                    <a:pt x="1427828" y="53515"/>
                    <a:pt x="1427828" y="72831"/>
                  </a:cubicBezTo>
                  <a:lnTo>
                    <a:pt x="1427828" y="664457"/>
                  </a:lnTo>
                  <a:cubicBezTo>
                    <a:pt x="1427828" y="704680"/>
                    <a:pt x="1395221" y="737288"/>
                    <a:pt x="1354997" y="737288"/>
                  </a:cubicBezTo>
                  <a:lnTo>
                    <a:pt x="72831" y="737288"/>
                  </a:lnTo>
                  <a:cubicBezTo>
                    <a:pt x="32608" y="737288"/>
                    <a:pt x="0" y="704680"/>
                    <a:pt x="0" y="664457"/>
                  </a:cubicBezTo>
                  <a:lnTo>
                    <a:pt x="0" y="72831"/>
                  </a:lnTo>
                  <a:cubicBezTo>
                    <a:pt x="0" y="32608"/>
                    <a:pt x="32608" y="0"/>
                    <a:pt x="72831" y="0"/>
                  </a:cubicBezTo>
                  <a:close/>
                </a:path>
              </a:pathLst>
            </a:custGeom>
            <a:solidFill>
              <a:srgbClr val="0B769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8" name="Google Shape;538;p18"/>
            <p:cNvSpPr txBox="1"/>
            <p:nvPr/>
          </p:nvSpPr>
          <p:spPr>
            <a:xfrm>
              <a:off x="0" y="-38100"/>
              <a:ext cx="1427828" cy="775388"/>
            </a:xfrm>
            <a:prstGeom prst="rect">
              <a:avLst/>
            </a:prstGeom>
            <a:noFill/>
            <a:ln>
              <a:noFill/>
            </a:ln>
          </p:spPr>
          <p:txBody>
            <a:bodyPr anchorCtr="0" anchor="ctr" bIns="33850" lIns="33850" spcFirstLastPara="1" rIns="33850" wrap="square" tIns="33850">
              <a:noAutofit/>
            </a:bodyPr>
            <a:lstStyle/>
            <a:p>
              <a:pPr indent="0" lvl="0" marL="0" marR="0" rtl="0" algn="ctr">
                <a:lnSpc>
                  <a:spcPct val="147750"/>
                </a:lnSpc>
                <a:spcBef>
                  <a:spcPts val="0"/>
                </a:spcBef>
                <a:spcAft>
                  <a:spcPts val="0"/>
                </a:spcAft>
                <a:buNone/>
              </a:pPr>
              <a:r>
                <a:t/>
              </a:r>
              <a:endParaRPr sz="1200">
                <a:solidFill>
                  <a:schemeClr val="dk1"/>
                </a:solidFill>
                <a:latin typeface="Arial"/>
                <a:ea typeface="Arial"/>
                <a:cs typeface="Arial"/>
                <a:sym typeface="Arial"/>
              </a:endParaRPr>
            </a:p>
          </p:txBody>
        </p:sp>
      </p:grpSp>
      <p:grpSp>
        <p:nvGrpSpPr>
          <p:cNvPr id="539" name="Google Shape;539;p18"/>
          <p:cNvGrpSpPr/>
          <p:nvPr/>
        </p:nvGrpSpPr>
        <p:grpSpPr>
          <a:xfrm>
            <a:off x="8185776" y="2337284"/>
            <a:ext cx="3392988" cy="4066653"/>
            <a:chOff x="0" y="-38100"/>
            <a:chExt cx="1340440" cy="1728429"/>
          </a:xfrm>
        </p:grpSpPr>
        <p:sp>
          <p:nvSpPr>
            <p:cNvPr id="540" name="Google Shape;540;p18"/>
            <p:cNvSpPr/>
            <p:nvPr/>
          </p:nvSpPr>
          <p:spPr>
            <a:xfrm>
              <a:off x="0" y="0"/>
              <a:ext cx="1340440" cy="1690329"/>
            </a:xfrm>
            <a:custGeom>
              <a:rect b="b" l="l" r="r" t="t"/>
              <a:pathLst>
                <a:path extrusionOk="0" h="1690329" w="1340440">
                  <a:moveTo>
                    <a:pt x="77579" y="0"/>
                  </a:moveTo>
                  <a:lnTo>
                    <a:pt x="1262861" y="0"/>
                  </a:lnTo>
                  <a:cubicBezTo>
                    <a:pt x="1305707" y="0"/>
                    <a:pt x="1340440" y="34733"/>
                    <a:pt x="1340440" y="77579"/>
                  </a:cubicBezTo>
                  <a:lnTo>
                    <a:pt x="1340440" y="1612750"/>
                  </a:lnTo>
                  <a:cubicBezTo>
                    <a:pt x="1340440" y="1633325"/>
                    <a:pt x="1332266" y="1653058"/>
                    <a:pt x="1317717" y="1667607"/>
                  </a:cubicBezTo>
                  <a:cubicBezTo>
                    <a:pt x="1303169" y="1682156"/>
                    <a:pt x="1283436" y="1690329"/>
                    <a:pt x="1262861" y="1690329"/>
                  </a:cubicBezTo>
                  <a:lnTo>
                    <a:pt x="77579" y="1690329"/>
                  </a:lnTo>
                  <a:cubicBezTo>
                    <a:pt x="34733" y="1690329"/>
                    <a:pt x="0" y="1655596"/>
                    <a:pt x="0" y="1612750"/>
                  </a:cubicBezTo>
                  <a:lnTo>
                    <a:pt x="0" y="77579"/>
                  </a:lnTo>
                  <a:cubicBezTo>
                    <a:pt x="0" y="57004"/>
                    <a:pt x="8173" y="37271"/>
                    <a:pt x="22722" y="22722"/>
                  </a:cubicBezTo>
                  <a:cubicBezTo>
                    <a:pt x="37271" y="8173"/>
                    <a:pt x="57004" y="0"/>
                    <a:pt x="77579" y="0"/>
                  </a:cubicBezTo>
                  <a:close/>
                </a:path>
              </a:pathLst>
            </a:custGeom>
            <a:solidFill>
              <a:srgbClr val="E8ECE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1" name="Google Shape;541;p18"/>
            <p:cNvSpPr txBox="1"/>
            <p:nvPr/>
          </p:nvSpPr>
          <p:spPr>
            <a:xfrm>
              <a:off x="0" y="-38100"/>
              <a:ext cx="1340440" cy="1728429"/>
            </a:xfrm>
            <a:prstGeom prst="rect">
              <a:avLst/>
            </a:prstGeom>
            <a:noFill/>
            <a:ln>
              <a:noFill/>
            </a:ln>
          </p:spPr>
          <p:txBody>
            <a:bodyPr anchorCtr="0" anchor="ctr" bIns="33850" lIns="33850" spcFirstLastPara="1" rIns="33850" wrap="square" tIns="33850">
              <a:noAutofit/>
            </a:bodyPr>
            <a:lstStyle/>
            <a:p>
              <a:pPr indent="0" lvl="0" marL="0" marR="0" rtl="0" algn="ctr">
                <a:lnSpc>
                  <a:spcPct val="147750"/>
                </a:lnSpc>
                <a:spcBef>
                  <a:spcPts val="0"/>
                </a:spcBef>
                <a:spcAft>
                  <a:spcPts val="0"/>
                </a:spcAft>
                <a:buNone/>
              </a:pPr>
              <a:r>
                <a:t/>
              </a:r>
              <a:endParaRPr sz="1200">
                <a:solidFill>
                  <a:schemeClr val="dk1"/>
                </a:solidFill>
                <a:latin typeface="Arial"/>
                <a:ea typeface="Arial"/>
                <a:cs typeface="Arial"/>
                <a:sym typeface="Arial"/>
              </a:endParaRPr>
            </a:p>
          </p:txBody>
        </p:sp>
      </p:grpSp>
      <p:sp>
        <p:nvSpPr>
          <p:cNvPr id="542" name="Google Shape;542;p18"/>
          <p:cNvSpPr txBox="1"/>
          <p:nvPr/>
        </p:nvSpPr>
        <p:spPr>
          <a:xfrm>
            <a:off x="938919" y="3703320"/>
            <a:ext cx="2741622" cy="1754455"/>
          </a:xfrm>
          <a:prstGeom prst="rect">
            <a:avLst/>
          </a:prstGeom>
          <a:noFill/>
          <a:ln>
            <a:noFill/>
          </a:ln>
        </p:spPr>
        <p:txBody>
          <a:bodyPr anchorCtr="0" anchor="t" bIns="0" lIns="0" spcFirstLastPara="1" rIns="0" wrap="square" tIns="0">
            <a:spAutoFit/>
          </a:bodyPr>
          <a:lstStyle/>
          <a:p>
            <a:pPr indent="0" lvl="0" marL="0" marR="0" rtl="0" algn="just">
              <a:lnSpc>
                <a:spcPct val="126277"/>
              </a:lnSpc>
              <a:spcBef>
                <a:spcPts val="0"/>
              </a:spcBef>
              <a:spcAft>
                <a:spcPts val="0"/>
              </a:spcAft>
              <a:buNone/>
            </a:pPr>
            <a:r>
              <a:rPr lang="en-US" sz="1800">
                <a:solidFill>
                  <a:schemeClr val="dk1"/>
                </a:solidFill>
                <a:latin typeface="Times New Roman"/>
                <a:ea typeface="Times New Roman"/>
                <a:cs typeface="Times New Roman"/>
                <a:sym typeface="Times New Roman"/>
              </a:rPr>
              <a:t>Phương pháp phát hiện xâm nhập mạng dựa trên khung học tập meta sử dụng mạng nơ-ron sâu FC-Net đã được đề xuất và thử nghiệm nhằm đáp ứng nhu cầu</a:t>
            </a:r>
            <a:endParaRPr sz="1800">
              <a:solidFill>
                <a:srgbClr val="000000"/>
              </a:solidFill>
              <a:latin typeface="Open Sans"/>
              <a:ea typeface="Open Sans"/>
              <a:cs typeface="Open Sans"/>
              <a:sym typeface="Open Sans"/>
            </a:endParaRPr>
          </a:p>
        </p:txBody>
      </p:sp>
      <p:sp>
        <p:nvSpPr>
          <p:cNvPr id="543" name="Google Shape;543;p18"/>
          <p:cNvSpPr txBox="1"/>
          <p:nvPr/>
        </p:nvSpPr>
        <p:spPr>
          <a:xfrm>
            <a:off x="4725188" y="3560780"/>
            <a:ext cx="2741622" cy="2039533"/>
          </a:xfrm>
          <a:prstGeom prst="rect">
            <a:avLst/>
          </a:prstGeom>
          <a:noFill/>
          <a:ln>
            <a:noFill/>
          </a:ln>
        </p:spPr>
        <p:txBody>
          <a:bodyPr anchorCtr="0" anchor="t" bIns="0" lIns="0" spcFirstLastPara="1" rIns="0" wrap="square" tIns="0">
            <a:spAutoFit/>
          </a:bodyPr>
          <a:lstStyle/>
          <a:p>
            <a:pPr indent="0" lvl="0" marL="0" marR="0" rtl="0" algn="just">
              <a:lnSpc>
                <a:spcPct val="126277"/>
              </a:lnSpc>
              <a:spcBef>
                <a:spcPts val="0"/>
              </a:spcBef>
              <a:spcAft>
                <a:spcPts val="0"/>
              </a:spcAft>
              <a:buNone/>
            </a:pPr>
            <a:r>
              <a:rPr lang="en-US" sz="1800">
                <a:solidFill>
                  <a:schemeClr val="dk1"/>
                </a:solidFill>
                <a:latin typeface="Times New Roman"/>
                <a:ea typeface="Times New Roman"/>
                <a:cs typeface="Times New Roman"/>
                <a:sym typeface="Times New Roman"/>
              </a:rPr>
              <a:t>Phát hiện xâm nhập mạng truyền thống yêu cầu một lượng lớn dữ liệu để đào tạo, điều này không khả thi trong các tình huống tấn công ngày 0 khi chỉ có ít mẫu độc hại.</a:t>
            </a:r>
            <a:endParaRPr sz="1800">
              <a:solidFill>
                <a:schemeClr val="dk1"/>
              </a:solidFill>
              <a:latin typeface="Times New Roman"/>
              <a:ea typeface="Times New Roman"/>
              <a:cs typeface="Times New Roman"/>
              <a:sym typeface="Times New Roman"/>
            </a:endParaRPr>
          </a:p>
          <a:p>
            <a:pPr indent="0" lvl="0" marL="0" marR="0" rtl="0" algn="just">
              <a:lnSpc>
                <a:spcPct val="154942"/>
              </a:lnSpc>
              <a:spcBef>
                <a:spcPts val="0"/>
              </a:spcBef>
              <a:spcAft>
                <a:spcPts val="0"/>
              </a:spcAft>
              <a:buNone/>
            </a:pPr>
            <a:r>
              <a:t/>
            </a:r>
            <a:endParaRPr sz="1467">
              <a:solidFill>
                <a:srgbClr val="000000"/>
              </a:solidFill>
              <a:latin typeface="Open Sans"/>
              <a:ea typeface="Open Sans"/>
              <a:cs typeface="Open Sans"/>
              <a:sym typeface="Open Sans"/>
            </a:endParaRPr>
          </a:p>
        </p:txBody>
      </p:sp>
      <p:sp>
        <p:nvSpPr>
          <p:cNvPr id="544" name="Google Shape;544;p18"/>
          <p:cNvSpPr txBox="1"/>
          <p:nvPr/>
        </p:nvSpPr>
        <p:spPr>
          <a:xfrm>
            <a:off x="9677465" y="357765"/>
            <a:ext cx="1828735" cy="246734"/>
          </a:xfrm>
          <a:prstGeom prst="rect">
            <a:avLst/>
          </a:prstGeom>
          <a:noFill/>
          <a:ln>
            <a:noFill/>
          </a:ln>
        </p:spPr>
        <p:txBody>
          <a:bodyPr anchorCtr="0" anchor="t" bIns="0" lIns="0" spcFirstLastPara="1" rIns="0" wrap="square" tIns="0">
            <a:spAutoFit/>
          </a:bodyPr>
          <a:lstStyle/>
          <a:p>
            <a:pPr indent="0" lvl="0" marL="0" marR="0" rtl="0" algn="l">
              <a:lnSpc>
                <a:spcPct val="140052"/>
              </a:lnSpc>
              <a:spcBef>
                <a:spcPts val="0"/>
              </a:spcBef>
              <a:spcAft>
                <a:spcPts val="0"/>
              </a:spcAft>
              <a:buNone/>
            </a:pPr>
            <a:r>
              <a:t/>
            </a:r>
            <a:endParaRPr sz="1533">
              <a:solidFill>
                <a:srgbClr val="FFFFFF"/>
              </a:solidFill>
              <a:latin typeface="Arial"/>
              <a:ea typeface="Arial"/>
              <a:cs typeface="Arial"/>
              <a:sym typeface="Arial"/>
            </a:endParaRPr>
          </a:p>
        </p:txBody>
      </p:sp>
      <p:sp>
        <p:nvSpPr>
          <p:cNvPr id="545" name="Google Shape;545;p18"/>
          <p:cNvSpPr txBox="1"/>
          <p:nvPr/>
        </p:nvSpPr>
        <p:spPr>
          <a:xfrm>
            <a:off x="7903723" y="3539550"/>
            <a:ext cx="3541225" cy="2585323"/>
          </a:xfrm>
          <a:prstGeom prst="rect">
            <a:avLst/>
          </a:prstGeom>
          <a:noFill/>
          <a:ln>
            <a:noFill/>
          </a:ln>
        </p:spPr>
        <p:txBody>
          <a:bodyPr anchorCtr="0" anchor="t" bIns="45700" lIns="91425" spcFirstLastPara="1" rIns="91425" wrap="square" tIns="45700">
            <a:spAutoFit/>
          </a:bodyPr>
          <a:lstStyle/>
          <a:p>
            <a:pPr indent="0" lvl="1" marL="457200" marR="0" rtl="0" algn="just">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Sử dụng mạng nơ-ron sâu FC-Net với hai thành phần chính: mạng trích xuất đặc trưng (F-Net) và mạng so sánh (C-Net). Phương pháp học tập meta này cho phép mô hình học từ một số ít mẫu và tổng quát hóa tốt hơn trên các mẫu xâm nhập mới.</a:t>
            </a:r>
            <a:endParaRPr b="0" i="0" sz="1800" u="none" cap="none" strike="noStrike">
              <a:solidFill>
                <a:schemeClr val="dk1"/>
              </a:solidFill>
              <a:latin typeface="Times New Roman"/>
              <a:ea typeface="Times New Roman"/>
              <a:cs typeface="Times New Roman"/>
              <a:sym typeface="Times New Roman"/>
            </a:endParaRPr>
          </a:p>
        </p:txBody>
      </p:sp>
      <p:sp>
        <p:nvSpPr>
          <p:cNvPr id="546" name="Google Shape;546;p18"/>
          <p:cNvSpPr/>
          <p:nvPr/>
        </p:nvSpPr>
        <p:spPr>
          <a:xfrm>
            <a:off x="121008" y="119082"/>
            <a:ext cx="12192000" cy="909686"/>
          </a:xfrm>
          <a:prstGeom prst="rect">
            <a:avLst/>
          </a:prstGeom>
          <a:solidFill>
            <a:srgbClr val="145DA0"/>
          </a:solidFill>
          <a:ln cap="flat" cmpd="sng" w="1905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47" name="Google Shape;547;p18"/>
          <p:cNvSpPr/>
          <p:nvPr/>
        </p:nvSpPr>
        <p:spPr>
          <a:xfrm>
            <a:off x="-777923" y="1"/>
            <a:ext cx="3070747" cy="1352870"/>
          </a:xfrm>
          <a:custGeom>
            <a:rect b="b" l="l" r="r" t="t"/>
            <a:pathLst>
              <a:path extrusionOk="0" h="10206" w="10000">
                <a:moveTo>
                  <a:pt x="0" y="10000"/>
                </a:moveTo>
                <a:lnTo>
                  <a:pt x="2000" y="0"/>
                </a:lnTo>
                <a:lnTo>
                  <a:pt x="10000" y="0"/>
                </a:lnTo>
                <a:lnTo>
                  <a:pt x="6844" y="10206"/>
                </a:lnTo>
                <a:lnTo>
                  <a:pt x="0" y="10000"/>
                </a:lnTo>
                <a:close/>
              </a:path>
            </a:pathLst>
          </a:custGeom>
          <a:solidFill>
            <a:srgbClr val="FFFF00"/>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48" name="Google Shape;548;p18"/>
          <p:cNvSpPr txBox="1"/>
          <p:nvPr/>
        </p:nvSpPr>
        <p:spPr>
          <a:xfrm>
            <a:off x="3854873" y="292424"/>
            <a:ext cx="5015784" cy="47705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500">
                <a:solidFill>
                  <a:schemeClr val="lt1"/>
                </a:solidFill>
                <a:latin typeface="Times New Roman"/>
                <a:ea typeface="Times New Roman"/>
                <a:cs typeface="Times New Roman"/>
                <a:sym typeface="Times New Roman"/>
              </a:rPr>
              <a:t>V. Kết luận và hướng phát triển</a:t>
            </a:r>
            <a:endParaRPr sz="2500">
              <a:solidFill>
                <a:schemeClr val="lt1"/>
              </a:solidFill>
              <a:latin typeface="Times New Roman"/>
              <a:ea typeface="Times New Roman"/>
              <a:cs typeface="Times New Roman"/>
              <a:sym typeface="Times New Roman"/>
            </a:endParaRPr>
          </a:p>
        </p:txBody>
      </p:sp>
      <p:sp>
        <p:nvSpPr>
          <p:cNvPr id="549" name="Google Shape;549;p18"/>
          <p:cNvSpPr txBox="1"/>
          <p:nvPr/>
        </p:nvSpPr>
        <p:spPr>
          <a:xfrm>
            <a:off x="5445730" y="1384775"/>
            <a:ext cx="6567486" cy="47705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500">
                <a:solidFill>
                  <a:srgbClr val="074F6A"/>
                </a:solidFill>
                <a:latin typeface="Times New Roman"/>
                <a:ea typeface="Times New Roman"/>
                <a:cs typeface="Times New Roman"/>
                <a:sym typeface="Times New Roman"/>
              </a:rPr>
              <a:t>1. Kết Luận</a:t>
            </a:r>
            <a:endParaRPr b="1" sz="2500">
              <a:solidFill>
                <a:srgbClr val="074F6A"/>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19"/>
          <p:cNvSpPr/>
          <p:nvPr/>
        </p:nvSpPr>
        <p:spPr>
          <a:xfrm>
            <a:off x="-1885951" y="2438398"/>
            <a:ext cx="6315075" cy="1847849"/>
          </a:xfrm>
          <a:prstGeom prst="roundRect">
            <a:avLst>
              <a:gd fmla="val 50000" name="adj"/>
            </a:avLst>
          </a:prstGeom>
          <a:solidFill>
            <a:srgbClr val="0B769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55" name="Google Shape;555;p19"/>
          <p:cNvSpPr/>
          <p:nvPr/>
        </p:nvSpPr>
        <p:spPr>
          <a:xfrm>
            <a:off x="4715199" y="4375425"/>
            <a:ext cx="6563536" cy="1533525"/>
          </a:xfrm>
          <a:prstGeom prst="roundRect">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56" name="Google Shape;556;p19"/>
          <p:cNvSpPr/>
          <p:nvPr/>
        </p:nvSpPr>
        <p:spPr>
          <a:xfrm>
            <a:off x="3676110" y="4363061"/>
            <a:ext cx="1952625" cy="15335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57" name="Google Shape;557;p19"/>
          <p:cNvSpPr txBox="1"/>
          <p:nvPr/>
        </p:nvSpPr>
        <p:spPr>
          <a:xfrm>
            <a:off x="916781" y="3034257"/>
            <a:ext cx="7024686" cy="55399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000">
                <a:solidFill>
                  <a:schemeClr val="lt1"/>
                </a:solidFill>
                <a:latin typeface="Times New Roman"/>
                <a:ea typeface="Times New Roman"/>
                <a:cs typeface="Times New Roman"/>
                <a:sym typeface="Times New Roman"/>
              </a:rPr>
              <a:t>2. Kết Quả</a:t>
            </a:r>
            <a:endParaRPr sz="3000">
              <a:solidFill>
                <a:schemeClr val="lt1"/>
              </a:solidFill>
              <a:latin typeface="Times New Roman"/>
              <a:ea typeface="Times New Roman"/>
              <a:cs typeface="Times New Roman"/>
              <a:sym typeface="Times New Roman"/>
            </a:endParaRPr>
          </a:p>
        </p:txBody>
      </p:sp>
      <p:sp>
        <p:nvSpPr>
          <p:cNvPr id="558" name="Google Shape;558;p19"/>
          <p:cNvSpPr/>
          <p:nvPr/>
        </p:nvSpPr>
        <p:spPr>
          <a:xfrm>
            <a:off x="2691622" y="2713059"/>
            <a:ext cx="1380585" cy="1138153"/>
          </a:xfrm>
          <a:custGeom>
            <a:rect b="b" l="l" r="r" t="t"/>
            <a:pathLst>
              <a:path extrusionOk="0" h="1092068" w="1092068">
                <a:moveTo>
                  <a:pt x="0" y="0"/>
                </a:moveTo>
                <a:lnTo>
                  <a:pt x="1092068" y="0"/>
                </a:lnTo>
                <a:lnTo>
                  <a:pt x="1092068" y="1092068"/>
                </a:lnTo>
                <a:lnTo>
                  <a:pt x="0" y="1092068"/>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559" name="Google Shape;559;p19"/>
          <p:cNvSpPr txBox="1"/>
          <p:nvPr/>
        </p:nvSpPr>
        <p:spPr>
          <a:xfrm>
            <a:off x="5474493" y="4749754"/>
            <a:ext cx="5705474" cy="923330"/>
          </a:xfrm>
          <a:prstGeom prst="rect">
            <a:avLst/>
          </a:prstGeom>
          <a:noFill/>
          <a:ln>
            <a:noFill/>
          </a:ln>
        </p:spPr>
        <p:txBody>
          <a:bodyPr anchorCtr="0" anchor="t" bIns="45700" lIns="91425" spcFirstLastPara="1" rIns="91425" wrap="square" tIns="45700">
            <a:spAutoFit/>
          </a:bodyPr>
          <a:lstStyle/>
          <a:p>
            <a:pPr indent="0" lvl="1" marL="457200" marR="0" rtl="0" algn="just">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So với các phương pháp liên quan, phương pháp này cho thấy hiệu suất vượt trội với tỷ lệ phát hiện cao, tỷ lệ báo động giả thấp và F1-Score cao.</a:t>
            </a:r>
            <a:endParaRPr b="0" i="0" sz="1800" u="none" cap="none" strike="noStrike">
              <a:solidFill>
                <a:schemeClr val="dk1"/>
              </a:solidFill>
              <a:latin typeface="Times New Roman"/>
              <a:ea typeface="Times New Roman"/>
              <a:cs typeface="Times New Roman"/>
              <a:sym typeface="Times New Roman"/>
            </a:endParaRPr>
          </a:p>
        </p:txBody>
      </p:sp>
      <p:grpSp>
        <p:nvGrpSpPr>
          <p:cNvPr id="560" name="Google Shape;560;p19"/>
          <p:cNvGrpSpPr/>
          <p:nvPr/>
        </p:nvGrpSpPr>
        <p:grpSpPr>
          <a:xfrm>
            <a:off x="3756834" y="496186"/>
            <a:ext cx="7521901" cy="1533525"/>
            <a:chOff x="3625071" y="271465"/>
            <a:chExt cx="7681914" cy="1533525"/>
          </a:xfrm>
        </p:grpSpPr>
        <p:sp>
          <p:nvSpPr>
            <p:cNvPr id="561" name="Google Shape;561;p19"/>
            <p:cNvSpPr/>
            <p:nvPr/>
          </p:nvSpPr>
          <p:spPr>
            <a:xfrm>
              <a:off x="4601384" y="271465"/>
              <a:ext cx="6705601" cy="1533525"/>
            </a:xfrm>
            <a:prstGeom prst="roundRect">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2" name="Google Shape;562;p19"/>
            <p:cNvSpPr/>
            <p:nvPr/>
          </p:nvSpPr>
          <p:spPr>
            <a:xfrm>
              <a:off x="3625071" y="271465"/>
              <a:ext cx="1952625" cy="15335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3" name="Google Shape;563;p19"/>
            <p:cNvSpPr txBox="1"/>
            <p:nvPr/>
          </p:nvSpPr>
          <p:spPr>
            <a:xfrm>
              <a:off x="5562599" y="669429"/>
              <a:ext cx="5529262" cy="923330"/>
            </a:xfrm>
            <a:prstGeom prst="rect">
              <a:avLst/>
            </a:prstGeom>
            <a:noFill/>
            <a:ln>
              <a:noFill/>
            </a:ln>
          </p:spPr>
          <p:txBody>
            <a:bodyPr anchorCtr="0" anchor="t" bIns="45700" lIns="91425" spcFirstLastPara="1" rIns="91425" wrap="square" tIns="45700">
              <a:spAutoFit/>
            </a:bodyPr>
            <a:lstStyle/>
            <a:p>
              <a:pPr indent="0" lvl="1" marL="457200" marR="0" rtl="0" algn="just">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Trong kịch bản đào tạo và kiểm tra trên cùng một bộ dữ liệu, phương pháp đạt tỷ lệ phát hiện trung bình lên đến 98.88%.</a:t>
              </a:r>
              <a:endParaRPr b="0" i="0" sz="1800" u="none" cap="none" strike="noStrike">
                <a:solidFill>
                  <a:schemeClr val="dk1"/>
                </a:solidFill>
                <a:latin typeface="Times New Roman"/>
                <a:ea typeface="Times New Roman"/>
                <a:cs typeface="Times New Roman"/>
                <a:sym typeface="Times New Roman"/>
              </a:endParaRPr>
            </a:p>
          </p:txBody>
        </p:sp>
        <p:sp>
          <p:nvSpPr>
            <p:cNvPr id="564" name="Google Shape;564;p19"/>
            <p:cNvSpPr/>
            <p:nvPr/>
          </p:nvSpPr>
          <p:spPr>
            <a:xfrm>
              <a:off x="5180028" y="646747"/>
              <a:ext cx="795336" cy="723900"/>
            </a:xfrm>
            <a:prstGeom prst="ellipse">
              <a:avLst/>
            </a:prstGeom>
            <a:solidFill>
              <a:srgbClr val="A3C5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565" name="Google Shape;565;p19"/>
          <p:cNvGrpSpPr/>
          <p:nvPr/>
        </p:nvGrpSpPr>
        <p:grpSpPr>
          <a:xfrm>
            <a:off x="4876657" y="2442376"/>
            <a:ext cx="7195329" cy="1557288"/>
            <a:chOff x="4996671" y="2260580"/>
            <a:chExt cx="7195329" cy="1557288"/>
          </a:xfrm>
        </p:grpSpPr>
        <p:sp>
          <p:nvSpPr>
            <p:cNvPr id="566" name="Google Shape;566;p19"/>
            <p:cNvSpPr/>
            <p:nvPr/>
          </p:nvSpPr>
          <p:spPr>
            <a:xfrm>
              <a:off x="5628464" y="2284343"/>
              <a:ext cx="6563536" cy="1533525"/>
            </a:xfrm>
            <a:prstGeom prst="roundRect">
              <a:avLst>
                <a:gd fmla="val 50000" name="adj"/>
              </a:avLst>
            </a:prstGeom>
            <a:solidFill>
              <a:srgbClr val="F2F2F2"/>
            </a:solidFill>
            <a:ln>
              <a:noFill/>
            </a:ln>
          </p:spPr>
          <p:txBody>
            <a:bodyPr anchorCtr="0" anchor="ctr" bIns="45700" lIns="91425" spcFirstLastPara="1" rIns="91425" wrap="square" tIns="45700">
              <a:noAutofit/>
            </a:bodyPr>
            <a:lstStyle/>
            <a:p>
              <a:pPr indent="-171450" lvl="1" marL="742950" marR="0" rtl="0" algn="just">
                <a:spcBef>
                  <a:spcPts val="0"/>
                </a:spcBef>
                <a:spcAft>
                  <a:spcPts val="0"/>
                </a:spcAft>
                <a:buClr>
                  <a:schemeClr val="dk1"/>
                </a:buClr>
                <a:buSzPts val="1800"/>
                <a:buFont typeface="Courier New"/>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567" name="Google Shape;567;p19"/>
            <p:cNvSpPr/>
            <p:nvPr/>
          </p:nvSpPr>
          <p:spPr>
            <a:xfrm>
              <a:off x="4996671" y="2260580"/>
              <a:ext cx="1952625" cy="15572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8" name="Google Shape;568;p19"/>
            <p:cNvSpPr txBox="1"/>
            <p:nvPr/>
          </p:nvSpPr>
          <p:spPr>
            <a:xfrm>
              <a:off x="6771605" y="2622240"/>
              <a:ext cx="5170997" cy="923330"/>
            </a:xfrm>
            <a:prstGeom prst="rect">
              <a:avLst/>
            </a:prstGeom>
            <a:noFill/>
            <a:ln>
              <a:noFill/>
            </a:ln>
          </p:spPr>
          <p:txBody>
            <a:bodyPr anchorCtr="0" anchor="t" bIns="45700" lIns="91425" spcFirstLastPara="1" rIns="91425" wrap="square" tIns="45700">
              <a:spAutoFit/>
            </a:bodyPr>
            <a:lstStyle/>
            <a:p>
              <a:pPr indent="0" lvl="1" marL="457200" marR="0" rtl="0" algn="just">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Trong kịch bản đào tạo trên một bộ dữ liệu và kiểm tra trên bộ dữ liệu khác, phương pháp đạt tỷ lệ phát hiện trung bình lên đến 99.62%.</a:t>
              </a:r>
              <a:endParaRPr b="0" i="0" sz="1800" u="none" cap="none" strike="noStrike">
                <a:solidFill>
                  <a:schemeClr val="dk1"/>
                </a:solidFill>
                <a:latin typeface="Times New Roman"/>
                <a:ea typeface="Times New Roman"/>
                <a:cs typeface="Times New Roman"/>
                <a:sym typeface="Times New Roman"/>
              </a:endParaRPr>
            </a:p>
          </p:txBody>
        </p:sp>
        <p:sp>
          <p:nvSpPr>
            <p:cNvPr id="569" name="Google Shape;569;p19"/>
            <p:cNvSpPr/>
            <p:nvPr/>
          </p:nvSpPr>
          <p:spPr>
            <a:xfrm>
              <a:off x="6491915" y="2704762"/>
              <a:ext cx="795336" cy="723900"/>
            </a:xfrm>
            <a:prstGeom prst="ellipse">
              <a:avLst/>
            </a:prstGeom>
            <a:solidFill>
              <a:srgbClr val="A3C5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570" name="Google Shape;570;p19"/>
          <p:cNvSpPr/>
          <p:nvPr/>
        </p:nvSpPr>
        <p:spPr>
          <a:xfrm>
            <a:off x="5171289" y="4691058"/>
            <a:ext cx="795336" cy="723900"/>
          </a:xfrm>
          <a:prstGeom prst="ellipse">
            <a:avLst/>
          </a:prstGeom>
          <a:solidFill>
            <a:srgbClr val="A3C5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571" name="Google Shape;571;p19"/>
          <p:cNvGrpSpPr/>
          <p:nvPr/>
        </p:nvGrpSpPr>
        <p:grpSpPr>
          <a:xfrm>
            <a:off x="0" y="6609246"/>
            <a:ext cx="12176181" cy="248754"/>
            <a:chOff x="0" y="-47625"/>
            <a:chExt cx="4810343" cy="98273"/>
          </a:xfrm>
        </p:grpSpPr>
        <p:sp>
          <p:nvSpPr>
            <p:cNvPr id="572" name="Google Shape;572;p19"/>
            <p:cNvSpPr/>
            <p:nvPr/>
          </p:nvSpPr>
          <p:spPr>
            <a:xfrm>
              <a:off x="0" y="0"/>
              <a:ext cx="4810343" cy="50648"/>
            </a:xfrm>
            <a:custGeom>
              <a:rect b="b" l="l" r="r" t="t"/>
              <a:pathLst>
                <a:path extrusionOk="0" h="50648" w="4810343">
                  <a:moveTo>
                    <a:pt x="0" y="0"/>
                  </a:moveTo>
                  <a:lnTo>
                    <a:pt x="4810343" y="0"/>
                  </a:lnTo>
                  <a:lnTo>
                    <a:pt x="4810343" y="50648"/>
                  </a:lnTo>
                  <a:lnTo>
                    <a:pt x="0" y="50648"/>
                  </a:lnTo>
                  <a:close/>
                </a:path>
              </a:pathLst>
            </a:custGeom>
            <a:solidFill>
              <a:srgbClr val="074F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573" name="Google Shape;573;p19"/>
            <p:cNvSpPr txBox="1"/>
            <p:nvPr/>
          </p:nvSpPr>
          <p:spPr>
            <a:xfrm>
              <a:off x="0" y="-47625"/>
              <a:ext cx="4810343" cy="98273"/>
            </a:xfrm>
            <a:prstGeom prst="rect">
              <a:avLst/>
            </a:prstGeom>
            <a:noFill/>
            <a:ln>
              <a:noFill/>
            </a:ln>
          </p:spPr>
          <p:txBody>
            <a:bodyPr anchorCtr="0" anchor="ctr" bIns="33850" lIns="33850" spcFirstLastPara="1" rIns="33850" wrap="square" tIns="33850">
              <a:noAutofit/>
            </a:bodyPr>
            <a:lstStyle/>
            <a:p>
              <a:pPr indent="0" lvl="0" marL="0" marR="0" rtl="0" algn="ctr">
                <a:lnSpc>
                  <a:spcPct val="137750"/>
                </a:lnSpc>
                <a:spcBef>
                  <a:spcPts val="0"/>
                </a:spcBef>
                <a:spcAft>
                  <a:spcPts val="0"/>
                </a:spcAft>
                <a:buNone/>
              </a:pPr>
              <a:r>
                <a:t/>
              </a:r>
              <a:endParaRPr sz="1200">
                <a:solidFill>
                  <a:schemeClr val="dk1"/>
                </a:solidFill>
                <a:latin typeface="Arial"/>
                <a:ea typeface="Arial"/>
                <a:cs typeface="Arial"/>
                <a:sym typeface="Arial"/>
              </a:endParaRPr>
            </a:p>
          </p:txBody>
        </p:sp>
      </p:grpSp>
      <p:pic>
        <p:nvPicPr>
          <p:cNvPr descr="Result Icon Stock Illustration - Download Image Now - Checklist, Healthcare  And Medicine, Icon Symbol - iStock" id="574" name="Google Shape;574;p19"/>
          <p:cNvPicPr preferRelativeResize="0"/>
          <p:nvPr/>
        </p:nvPicPr>
        <p:blipFill rotWithShape="1">
          <a:blip r:embed="rId4">
            <a:alphaModFix/>
          </a:blip>
          <a:srcRect b="0" l="0" r="0" t="0"/>
          <a:stretch/>
        </p:blipFill>
        <p:spPr>
          <a:xfrm>
            <a:off x="5358166" y="905415"/>
            <a:ext cx="666959" cy="666959"/>
          </a:xfrm>
          <a:prstGeom prst="rect">
            <a:avLst/>
          </a:prstGeom>
          <a:noFill/>
          <a:ln>
            <a:noFill/>
          </a:ln>
        </p:spPr>
      </p:pic>
      <p:pic>
        <p:nvPicPr>
          <p:cNvPr descr="Result Icon Stock Illustration - Download Image Now - Checklist, Healthcare  And Medicine, Icon Symbol - iStock" id="575" name="Google Shape;575;p19"/>
          <p:cNvPicPr preferRelativeResize="0"/>
          <p:nvPr/>
        </p:nvPicPr>
        <p:blipFill rotWithShape="1">
          <a:blip r:embed="rId4">
            <a:alphaModFix/>
          </a:blip>
          <a:srcRect b="0" l="0" r="0" t="0"/>
          <a:stretch/>
        </p:blipFill>
        <p:spPr>
          <a:xfrm>
            <a:off x="6469686" y="2899421"/>
            <a:ext cx="666959" cy="666959"/>
          </a:xfrm>
          <a:prstGeom prst="rect">
            <a:avLst/>
          </a:prstGeom>
          <a:noFill/>
          <a:ln>
            <a:noFill/>
          </a:ln>
        </p:spPr>
      </p:pic>
      <p:pic>
        <p:nvPicPr>
          <p:cNvPr descr="Result Icon Stock Illustration - Download Image Now - Checklist, Healthcare  And Medicine, Icon Symbol - iStock" id="576" name="Google Shape;576;p19"/>
          <p:cNvPicPr preferRelativeResize="0"/>
          <p:nvPr/>
        </p:nvPicPr>
        <p:blipFill rotWithShape="1">
          <a:blip r:embed="rId4">
            <a:alphaModFix/>
          </a:blip>
          <a:srcRect b="0" l="0" r="0" t="0"/>
          <a:stretch/>
        </p:blipFill>
        <p:spPr>
          <a:xfrm>
            <a:off x="5264980" y="4734815"/>
            <a:ext cx="666959" cy="6669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grpSp>
        <p:nvGrpSpPr>
          <p:cNvPr id="140" name="Google Shape;140;p2"/>
          <p:cNvGrpSpPr/>
          <p:nvPr/>
        </p:nvGrpSpPr>
        <p:grpSpPr>
          <a:xfrm>
            <a:off x="4305177" y="4675164"/>
            <a:ext cx="7886823" cy="2150689"/>
            <a:chOff x="0" y="-38100"/>
            <a:chExt cx="9347345" cy="2548965"/>
          </a:xfrm>
        </p:grpSpPr>
        <p:sp>
          <p:nvSpPr>
            <p:cNvPr id="141" name="Google Shape;141;p2"/>
            <p:cNvSpPr/>
            <p:nvPr/>
          </p:nvSpPr>
          <p:spPr>
            <a:xfrm>
              <a:off x="0" y="0"/>
              <a:ext cx="9347345" cy="2510865"/>
            </a:xfrm>
            <a:custGeom>
              <a:rect b="b" l="l" r="r" t="t"/>
              <a:pathLst>
                <a:path extrusionOk="0" h="2510865" w="9347345">
                  <a:moveTo>
                    <a:pt x="0" y="0"/>
                  </a:moveTo>
                  <a:lnTo>
                    <a:pt x="9347345" y="0"/>
                  </a:lnTo>
                  <a:lnTo>
                    <a:pt x="9347345" y="2510865"/>
                  </a:lnTo>
                  <a:lnTo>
                    <a:pt x="0" y="2510865"/>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42" name="Google Shape;142;p2"/>
            <p:cNvSpPr txBox="1"/>
            <p:nvPr/>
          </p:nvSpPr>
          <p:spPr>
            <a:xfrm>
              <a:off x="0" y="-38100"/>
              <a:ext cx="9347345" cy="2548965"/>
            </a:xfrm>
            <a:prstGeom prst="rect">
              <a:avLst/>
            </a:prstGeom>
            <a:noFill/>
            <a:ln>
              <a:noFill/>
            </a:ln>
          </p:spPr>
          <p:txBody>
            <a:bodyPr anchorCtr="0" anchor="ctr" bIns="33850" lIns="33850" spcFirstLastPara="1" rIns="33850" wrap="square" tIns="33850">
              <a:noAutofit/>
            </a:bodyPr>
            <a:lstStyle/>
            <a:p>
              <a:pPr indent="0" lvl="0" marL="0" marR="0" rtl="0" algn="ctr">
                <a:lnSpc>
                  <a:spcPct val="147750"/>
                </a:lnSpc>
                <a:spcBef>
                  <a:spcPts val="0"/>
                </a:spcBef>
                <a:spcAft>
                  <a:spcPts val="0"/>
                </a:spcAft>
                <a:buNone/>
              </a:pPr>
              <a:r>
                <a:t/>
              </a:r>
              <a:endParaRPr sz="1200">
                <a:solidFill>
                  <a:schemeClr val="dk1"/>
                </a:solidFill>
                <a:latin typeface="Arial"/>
                <a:ea typeface="Arial"/>
                <a:cs typeface="Arial"/>
                <a:sym typeface="Arial"/>
              </a:endParaRPr>
            </a:p>
          </p:txBody>
        </p:sp>
      </p:grpSp>
      <p:pic>
        <p:nvPicPr>
          <p:cNvPr id="143" name="Google Shape;143;p2"/>
          <p:cNvPicPr preferRelativeResize="0"/>
          <p:nvPr/>
        </p:nvPicPr>
        <p:blipFill rotWithShape="1">
          <a:blip r:embed="rId3">
            <a:alphaModFix/>
          </a:blip>
          <a:srcRect b="0" l="34390" r="40145" t="0"/>
          <a:stretch/>
        </p:blipFill>
        <p:spPr>
          <a:xfrm>
            <a:off x="685800" y="0"/>
            <a:ext cx="3619377" cy="6858000"/>
          </a:xfrm>
          <a:prstGeom prst="rect">
            <a:avLst/>
          </a:prstGeom>
          <a:noFill/>
          <a:ln>
            <a:noFill/>
          </a:ln>
        </p:spPr>
      </p:pic>
      <p:grpSp>
        <p:nvGrpSpPr>
          <p:cNvPr id="144" name="Google Shape;144;p2"/>
          <p:cNvGrpSpPr/>
          <p:nvPr/>
        </p:nvGrpSpPr>
        <p:grpSpPr>
          <a:xfrm>
            <a:off x="11506200" y="-96441"/>
            <a:ext cx="1129861" cy="6954441"/>
            <a:chOff x="0" y="-38100"/>
            <a:chExt cx="446365" cy="2747433"/>
          </a:xfrm>
        </p:grpSpPr>
        <p:sp>
          <p:nvSpPr>
            <p:cNvPr id="145" name="Google Shape;145;p2"/>
            <p:cNvSpPr/>
            <p:nvPr/>
          </p:nvSpPr>
          <p:spPr>
            <a:xfrm>
              <a:off x="0" y="0"/>
              <a:ext cx="446365" cy="2709333"/>
            </a:xfrm>
            <a:custGeom>
              <a:rect b="b" l="l" r="r" t="t"/>
              <a:pathLst>
                <a:path extrusionOk="0" h="2709333" w="446365">
                  <a:moveTo>
                    <a:pt x="223183" y="0"/>
                  </a:moveTo>
                  <a:lnTo>
                    <a:pt x="223183" y="0"/>
                  </a:lnTo>
                  <a:cubicBezTo>
                    <a:pt x="282374" y="0"/>
                    <a:pt x="339142" y="23514"/>
                    <a:pt x="380996" y="65369"/>
                  </a:cubicBezTo>
                  <a:cubicBezTo>
                    <a:pt x="422851" y="107224"/>
                    <a:pt x="446365" y="163991"/>
                    <a:pt x="446365" y="223183"/>
                  </a:cubicBezTo>
                  <a:lnTo>
                    <a:pt x="446365" y="2486151"/>
                  </a:lnTo>
                  <a:cubicBezTo>
                    <a:pt x="446365" y="2609411"/>
                    <a:pt x="346443" y="2709333"/>
                    <a:pt x="223183" y="2709333"/>
                  </a:cubicBezTo>
                  <a:lnTo>
                    <a:pt x="223183" y="2709333"/>
                  </a:lnTo>
                  <a:cubicBezTo>
                    <a:pt x="99922" y="2709333"/>
                    <a:pt x="0" y="2609411"/>
                    <a:pt x="0" y="2486151"/>
                  </a:cubicBezTo>
                  <a:lnTo>
                    <a:pt x="0" y="223183"/>
                  </a:lnTo>
                  <a:cubicBezTo>
                    <a:pt x="0" y="99922"/>
                    <a:pt x="99922" y="0"/>
                    <a:pt x="223183" y="0"/>
                  </a:cubicBezTo>
                  <a:close/>
                </a:path>
              </a:pathLst>
            </a:custGeom>
            <a:solidFill>
              <a:srgbClr val="074F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46" name="Google Shape;146;p2"/>
            <p:cNvSpPr txBox="1"/>
            <p:nvPr/>
          </p:nvSpPr>
          <p:spPr>
            <a:xfrm>
              <a:off x="0" y="-38100"/>
              <a:ext cx="446365" cy="2747433"/>
            </a:xfrm>
            <a:prstGeom prst="rect">
              <a:avLst/>
            </a:prstGeom>
            <a:solidFill>
              <a:srgbClr val="074F6A"/>
            </a:solidFill>
            <a:ln>
              <a:noFill/>
            </a:ln>
          </p:spPr>
          <p:txBody>
            <a:bodyPr anchorCtr="0" anchor="ctr" bIns="33850" lIns="33850" spcFirstLastPara="1" rIns="33850" wrap="square" tIns="33850">
              <a:noAutofit/>
            </a:bodyPr>
            <a:lstStyle/>
            <a:p>
              <a:pPr indent="0" lvl="0" marL="0" marR="0" rtl="0" algn="ctr">
                <a:lnSpc>
                  <a:spcPct val="147750"/>
                </a:lnSpc>
                <a:spcBef>
                  <a:spcPts val="0"/>
                </a:spcBef>
                <a:spcAft>
                  <a:spcPts val="0"/>
                </a:spcAft>
                <a:buNone/>
              </a:pPr>
              <a:r>
                <a:t/>
              </a:r>
              <a:endParaRPr sz="1200">
                <a:solidFill>
                  <a:schemeClr val="dk1"/>
                </a:solidFill>
                <a:latin typeface="Arial"/>
                <a:ea typeface="Arial"/>
                <a:cs typeface="Arial"/>
                <a:sym typeface="Arial"/>
              </a:endParaRPr>
            </a:p>
          </p:txBody>
        </p:sp>
      </p:grpSp>
      <p:grpSp>
        <p:nvGrpSpPr>
          <p:cNvPr id="147" name="Google Shape;147;p2"/>
          <p:cNvGrpSpPr/>
          <p:nvPr/>
        </p:nvGrpSpPr>
        <p:grpSpPr>
          <a:xfrm>
            <a:off x="0" y="4707311"/>
            <a:ext cx="685800" cy="2150689"/>
            <a:chOff x="0" y="-38100"/>
            <a:chExt cx="812800" cy="2548965"/>
          </a:xfrm>
        </p:grpSpPr>
        <p:sp>
          <p:nvSpPr>
            <p:cNvPr id="148" name="Google Shape;148;p2"/>
            <p:cNvSpPr/>
            <p:nvPr/>
          </p:nvSpPr>
          <p:spPr>
            <a:xfrm>
              <a:off x="0" y="0"/>
              <a:ext cx="812800" cy="2510865"/>
            </a:xfrm>
            <a:custGeom>
              <a:rect b="b" l="l" r="r" t="t"/>
              <a:pathLst>
                <a:path extrusionOk="0" h="2510865" w="812800">
                  <a:moveTo>
                    <a:pt x="0" y="0"/>
                  </a:moveTo>
                  <a:lnTo>
                    <a:pt x="812800" y="0"/>
                  </a:lnTo>
                  <a:lnTo>
                    <a:pt x="812800" y="2510865"/>
                  </a:lnTo>
                  <a:lnTo>
                    <a:pt x="0" y="2510865"/>
                  </a:lnTo>
                  <a:close/>
                </a:path>
              </a:pathLst>
            </a:custGeom>
            <a:solidFill>
              <a:srgbClr val="084F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49" name="Google Shape;149;p2"/>
            <p:cNvSpPr txBox="1"/>
            <p:nvPr/>
          </p:nvSpPr>
          <p:spPr>
            <a:xfrm>
              <a:off x="0" y="-38100"/>
              <a:ext cx="812800" cy="2548965"/>
            </a:xfrm>
            <a:prstGeom prst="rect">
              <a:avLst/>
            </a:prstGeom>
            <a:solidFill>
              <a:srgbClr val="084F6A"/>
            </a:solidFill>
            <a:ln>
              <a:noFill/>
            </a:ln>
          </p:spPr>
          <p:txBody>
            <a:bodyPr anchorCtr="0" anchor="ctr" bIns="33850" lIns="33850" spcFirstLastPara="1" rIns="33850" wrap="square" tIns="33850">
              <a:noAutofit/>
            </a:bodyPr>
            <a:lstStyle/>
            <a:p>
              <a:pPr indent="0" lvl="0" marL="0" marR="0" rtl="0" algn="ctr">
                <a:lnSpc>
                  <a:spcPct val="147750"/>
                </a:lnSpc>
                <a:spcBef>
                  <a:spcPts val="0"/>
                </a:spcBef>
                <a:spcAft>
                  <a:spcPts val="0"/>
                </a:spcAft>
                <a:buNone/>
              </a:pPr>
              <a:r>
                <a:t/>
              </a:r>
              <a:endParaRPr sz="1200">
                <a:solidFill>
                  <a:schemeClr val="dk1"/>
                </a:solidFill>
                <a:latin typeface="Arial"/>
                <a:ea typeface="Arial"/>
                <a:cs typeface="Arial"/>
                <a:sym typeface="Arial"/>
              </a:endParaRPr>
            </a:p>
          </p:txBody>
        </p:sp>
      </p:grpSp>
      <p:grpSp>
        <p:nvGrpSpPr>
          <p:cNvPr id="150" name="Google Shape;150;p2"/>
          <p:cNvGrpSpPr/>
          <p:nvPr/>
        </p:nvGrpSpPr>
        <p:grpSpPr>
          <a:xfrm>
            <a:off x="0" y="-32147"/>
            <a:ext cx="685800" cy="717947"/>
            <a:chOff x="0" y="-38100"/>
            <a:chExt cx="812800" cy="850900"/>
          </a:xfrm>
        </p:grpSpPr>
        <p:sp>
          <p:nvSpPr>
            <p:cNvPr id="151" name="Google Shape;151;p2"/>
            <p:cNvSpPr/>
            <p:nvPr/>
          </p:nvSpPr>
          <p:spPr>
            <a:xfrm>
              <a:off x="0" y="0"/>
              <a:ext cx="812800" cy="812800"/>
            </a:xfrm>
            <a:custGeom>
              <a:rect b="b" l="l" r="r" t="t"/>
              <a:pathLst>
                <a:path extrusionOk="0" h="812800" w="812800">
                  <a:moveTo>
                    <a:pt x="0" y="0"/>
                  </a:moveTo>
                  <a:lnTo>
                    <a:pt x="812800" y="0"/>
                  </a:lnTo>
                  <a:lnTo>
                    <a:pt x="812800" y="812800"/>
                  </a:lnTo>
                  <a:lnTo>
                    <a:pt x="0" y="812800"/>
                  </a:lnTo>
                  <a:close/>
                </a:path>
              </a:pathLst>
            </a:custGeom>
            <a:solidFill>
              <a:srgbClr val="084F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52" name="Google Shape;152;p2"/>
            <p:cNvSpPr txBox="1"/>
            <p:nvPr/>
          </p:nvSpPr>
          <p:spPr>
            <a:xfrm>
              <a:off x="0" y="-38100"/>
              <a:ext cx="812800" cy="850900"/>
            </a:xfrm>
            <a:prstGeom prst="rect">
              <a:avLst/>
            </a:prstGeom>
            <a:solidFill>
              <a:srgbClr val="084F6A"/>
            </a:solidFill>
            <a:ln>
              <a:noFill/>
            </a:ln>
          </p:spPr>
          <p:txBody>
            <a:bodyPr anchorCtr="0" anchor="ctr" bIns="33850" lIns="33850" spcFirstLastPara="1" rIns="33850" wrap="square" tIns="33850">
              <a:noAutofit/>
            </a:bodyPr>
            <a:lstStyle/>
            <a:p>
              <a:pPr indent="0" lvl="0" marL="0" marR="0" rtl="0" algn="ctr">
                <a:lnSpc>
                  <a:spcPct val="147750"/>
                </a:lnSpc>
                <a:spcBef>
                  <a:spcPts val="0"/>
                </a:spcBef>
                <a:spcAft>
                  <a:spcPts val="0"/>
                </a:spcAft>
                <a:buNone/>
              </a:pPr>
              <a:r>
                <a:t/>
              </a:r>
              <a:endParaRPr sz="1200">
                <a:solidFill>
                  <a:schemeClr val="dk1"/>
                </a:solidFill>
                <a:latin typeface="Arial"/>
                <a:ea typeface="Arial"/>
                <a:cs typeface="Arial"/>
                <a:sym typeface="Arial"/>
              </a:endParaRPr>
            </a:p>
          </p:txBody>
        </p:sp>
      </p:grpSp>
      <p:sp>
        <p:nvSpPr>
          <p:cNvPr id="153" name="Google Shape;153;p2"/>
          <p:cNvSpPr txBox="1"/>
          <p:nvPr/>
        </p:nvSpPr>
        <p:spPr>
          <a:xfrm>
            <a:off x="5688733" y="354941"/>
            <a:ext cx="4996431" cy="2305503"/>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1" lang="en-US" sz="3200">
                <a:solidFill>
                  <a:srgbClr val="002060"/>
                </a:solidFill>
                <a:latin typeface="Times New Roman"/>
                <a:ea typeface="Times New Roman"/>
                <a:cs typeface="Times New Roman"/>
                <a:sym typeface="Times New Roman"/>
              </a:rPr>
              <a:t>Nội dung báo cáo</a:t>
            </a:r>
            <a:endParaRPr sz="3200">
              <a:solidFill>
                <a:srgbClr val="002060"/>
              </a:solidFill>
              <a:latin typeface="Times New Roman"/>
              <a:ea typeface="Times New Roman"/>
              <a:cs typeface="Times New Roman"/>
              <a:sym typeface="Times New Roman"/>
            </a:endParaRPr>
          </a:p>
          <a:p>
            <a:pPr indent="0" lvl="0" marL="0" marR="0" rtl="0" algn="l">
              <a:lnSpc>
                <a:spcPct val="351388"/>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lnSpc>
                <a:spcPct val="139995"/>
              </a:lnSpc>
              <a:spcBef>
                <a:spcPts val="0"/>
              </a:spcBef>
              <a:spcAft>
                <a:spcPts val="0"/>
              </a:spcAft>
              <a:buNone/>
            </a:pPr>
            <a:r>
              <a:t/>
            </a:r>
            <a:endParaRPr sz="4518">
              <a:solidFill>
                <a:srgbClr val="000000"/>
              </a:solidFill>
              <a:latin typeface="Arial"/>
              <a:ea typeface="Arial"/>
              <a:cs typeface="Arial"/>
              <a:sym typeface="Arial"/>
            </a:endParaRPr>
          </a:p>
        </p:txBody>
      </p:sp>
      <p:grpSp>
        <p:nvGrpSpPr>
          <p:cNvPr id="154" name="Google Shape;154;p2"/>
          <p:cNvGrpSpPr/>
          <p:nvPr/>
        </p:nvGrpSpPr>
        <p:grpSpPr>
          <a:xfrm>
            <a:off x="10007488" y="634149"/>
            <a:ext cx="1101894" cy="1153545"/>
            <a:chOff x="0" y="-38100"/>
            <a:chExt cx="812800" cy="850900"/>
          </a:xfrm>
        </p:grpSpPr>
        <p:sp>
          <p:nvSpPr>
            <p:cNvPr id="155" name="Google Shape;155;p2"/>
            <p:cNvSpPr/>
            <p:nvPr/>
          </p:nvSpPr>
          <p:spPr>
            <a:xfrm>
              <a:off x="0" y="0"/>
              <a:ext cx="812800" cy="812800"/>
            </a:xfrm>
            <a:custGeom>
              <a:rect b="b" l="l" r="r" t="t"/>
              <a:pathLst>
                <a:path extrusionOk="0" h="812800" w="812800">
                  <a:moveTo>
                    <a:pt x="238884" y="0"/>
                  </a:moveTo>
                  <a:lnTo>
                    <a:pt x="573916" y="0"/>
                  </a:lnTo>
                  <a:cubicBezTo>
                    <a:pt x="705848" y="0"/>
                    <a:pt x="812800" y="106952"/>
                    <a:pt x="812800" y="238884"/>
                  </a:cubicBezTo>
                  <a:lnTo>
                    <a:pt x="812800" y="573916"/>
                  </a:lnTo>
                  <a:cubicBezTo>
                    <a:pt x="812800" y="705848"/>
                    <a:pt x="705848" y="812800"/>
                    <a:pt x="573916" y="812800"/>
                  </a:cubicBezTo>
                  <a:lnTo>
                    <a:pt x="238884" y="812800"/>
                  </a:lnTo>
                  <a:cubicBezTo>
                    <a:pt x="106952" y="812800"/>
                    <a:pt x="0" y="705848"/>
                    <a:pt x="0" y="573916"/>
                  </a:cubicBezTo>
                  <a:lnTo>
                    <a:pt x="0" y="238884"/>
                  </a:lnTo>
                  <a:cubicBezTo>
                    <a:pt x="0" y="106952"/>
                    <a:pt x="106952" y="0"/>
                    <a:pt x="238884" y="0"/>
                  </a:cubicBezTo>
                  <a:close/>
                </a:path>
              </a:pathLst>
            </a:custGeom>
            <a:solidFill>
              <a:srgbClr val="0345E4">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56" name="Google Shape;156;p2"/>
            <p:cNvSpPr txBox="1"/>
            <p:nvPr/>
          </p:nvSpPr>
          <p:spPr>
            <a:xfrm>
              <a:off x="0" y="-38100"/>
              <a:ext cx="812800" cy="850900"/>
            </a:xfrm>
            <a:prstGeom prst="rect">
              <a:avLst/>
            </a:prstGeom>
            <a:noFill/>
            <a:ln>
              <a:noFill/>
            </a:ln>
          </p:spPr>
          <p:txBody>
            <a:bodyPr anchorCtr="0" anchor="ctr" bIns="33850" lIns="33850" spcFirstLastPara="1" rIns="33850" wrap="square" tIns="33850">
              <a:noAutofit/>
            </a:bodyPr>
            <a:lstStyle/>
            <a:p>
              <a:pPr indent="0" lvl="0" marL="0" marR="0" rtl="0" algn="ctr">
                <a:lnSpc>
                  <a:spcPct val="147750"/>
                </a:lnSpc>
                <a:spcBef>
                  <a:spcPts val="0"/>
                </a:spcBef>
                <a:spcAft>
                  <a:spcPts val="0"/>
                </a:spcAft>
                <a:buNone/>
              </a:pPr>
              <a:r>
                <a:t/>
              </a:r>
              <a:endParaRPr sz="1200">
                <a:solidFill>
                  <a:schemeClr val="dk1"/>
                </a:solidFill>
                <a:latin typeface="Arial"/>
                <a:ea typeface="Arial"/>
                <a:cs typeface="Arial"/>
                <a:sym typeface="Arial"/>
              </a:endParaRPr>
            </a:p>
          </p:txBody>
        </p:sp>
      </p:grpSp>
      <p:grpSp>
        <p:nvGrpSpPr>
          <p:cNvPr id="157" name="Google Shape;157;p2"/>
          <p:cNvGrpSpPr/>
          <p:nvPr/>
        </p:nvGrpSpPr>
        <p:grpSpPr>
          <a:xfrm>
            <a:off x="9876083" y="544234"/>
            <a:ext cx="514483" cy="514483"/>
            <a:chOff x="0" y="0"/>
            <a:chExt cx="812800" cy="812800"/>
          </a:xfrm>
        </p:grpSpPr>
        <p:sp>
          <p:nvSpPr>
            <p:cNvPr id="158" name="Google Shape;158;p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47625">
              <a:solidFill>
                <a:srgbClr val="0345E4">
                  <a:alpha val="40000"/>
                </a:srgbClr>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59" name="Google Shape;159;p2"/>
            <p:cNvSpPr txBox="1"/>
            <p:nvPr/>
          </p:nvSpPr>
          <p:spPr>
            <a:xfrm>
              <a:off x="76200" y="38100"/>
              <a:ext cx="660400" cy="698500"/>
            </a:xfrm>
            <a:prstGeom prst="rect">
              <a:avLst/>
            </a:prstGeom>
            <a:noFill/>
            <a:ln>
              <a:noFill/>
            </a:ln>
          </p:spPr>
          <p:txBody>
            <a:bodyPr anchorCtr="0" anchor="ctr" bIns="33850" lIns="33850" spcFirstLastPara="1" rIns="33850" wrap="square" tIns="33850">
              <a:noAutofit/>
            </a:bodyPr>
            <a:lstStyle/>
            <a:p>
              <a:pPr indent="0" lvl="0" marL="0" marR="0" rtl="0" algn="ctr">
                <a:lnSpc>
                  <a:spcPct val="147750"/>
                </a:lnSpc>
                <a:spcBef>
                  <a:spcPts val="0"/>
                </a:spcBef>
                <a:spcAft>
                  <a:spcPts val="0"/>
                </a:spcAft>
                <a:buNone/>
              </a:pPr>
              <a:r>
                <a:t/>
              </a:r>
              <a:endParaRPr sz="1200">
                <a:solidFill>
                  <a:schemeClr val="dk1"/>
                </a:solidFill>
                <a:latin typeface="Arial"/>
                <a:ea typeface="Arial"/>
                <a:cs typeface="Arial"/>
                <a:sym typeface="Arial"/>
              </a:endParaRPr>
            </a:p>
          </p:txBody>
        </p:sp>
      </p:grpSp>
      <p:grpSp>
        <p:nvGrpSpPr>
          <p:cNvPr id="160" name="Google Shape;160;p2"/>
          <p:cNvGrpSpPr/>
          <p:nvPr/>
        </p:nvGrpSpPr>
        <p:grpSpPr>
          <a:xfrm>
            <a:off x="8676111" y="5827730"/>
            <a:ext cx="2496410" cy="2496410"/>
            <a:chOff x="0" y="0"/>
            <a:chExt cx="812800" cy="812800"/>
          </a:xfrm>
        </p:grpSpPr>
        <p:sp>
          <p:nvSpPr>
            <p:cNvPr id="161" name="Google Shape;161;p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571500">
              <a:solidFill>
                <a:srgbClr val="0345E4">
                  <a:alpha val="19607"/>
                </a:srgbClr>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62" name="Google Shape;162;p2"/>
            <p:cNvSpPr txBox="1"/>
            <p:nvPr/>
          </p:nvSpPr>
          <p:spPr>
            <a:xfrm>
              <a:off x="76200" y="38100"/>
              <a:ext cx="660400" cy="698500"/>
            </a:xfrm>
            <a:prstGeom prst="rect">
              <a:avLst/>
            </a:prstGeom>
            <a:noFill/>
            <a:ln>
              <a:noFill/>
            </a:ln>
          </p:spPr>
          <p:txBody>
            <a:bodyPr anchorCtr="0" anchor="ctr" bIns="33850" lIns="33850" spcFirstLastPara="1" rIns="33850" wrap="square" tIns="33850">
              <a:noAutofit/>
            </a:bodyPr>
            <a:lstStyle/>
            <a:p>
              <a:pPr indent="0" lvl="0" marL="0" marR="0" rtl="0" algn="ctr">
                <a:lnSpc>
                  <a:spcPct val="147750"/>
                </a:lnSpc>
                <a:spcBef>
                  <a:spcPts val="0"/>
                </a:spcBef>
                <a:spcAft>
                  <a:spcPts val="0"/>
                </a:spcAft>
                <a:buNone/>
              </a:pPr>
              <a:r>
                <a:t/>
              </a:r>
              <a:endParaRPr sz="1200">
                <a:solidFill>
                  <a:schemeClr val="dk1"/>
                </a:solidFill>
                <a:latin typeface="Arial"/>
                <a:ea typeface="Arial"/>
                <a:cs typeface="Arial"/>
                <a:sym typeface="Arial"/>
              </a:endParaRPr>
            </a:p>
          </p:txBody>
        </p:sp>
      </p:grpSp>
      <p:grpSp>
        <p:nvGrpSpPr>
          <p:cNvPr id="163" name="Google Shape;163;p2"/>
          <p:cNvGrpSpPr/>
          <p:nvPr/>
        </p:nvGrpSpPr>
        <p:grpSpPr>
          <a:xfrm>
            <a:off x="5766127" y="1984645"/>
            <a:ext cx="5693689" cy="3010689"/>
            <a:chOff x="4864746" y="1586918"/>
            <a:chExt cx="5693689" cy="3010689"/>
          </a:xfrm>
        </p:grpSpPr>
        <p:grpSp>
          <p:nvGrpSpPr>
            <p:cNvPr id="164" name="Google Shape;164;p2"/>
            <p:cNvGrpSpPr/>
            <p:nvPr/>
          </p:nvGrpSpPr>
          <p:grpSpPr>
            <a:xfrm>
              <a:off x="4864746" y="1586918"/>
              <a:ext cx="646273" cy="648798"/>
              <a:chOff x="0" y="-3175"/>
              <a:chExt cx="812800" cy="815975"/>
            </a:xfrm>
          </p:grpSpPr>
          <p:sp>
            <p:nvSpPr>
              <p:cNvPr id="165" name="Google Shape;165;p2"/>
              <p:cNvSpPr/>
              <p:nvPr/>
            </p:nvSpPr>
            <p:spPr>
              <a:xfrm>
                <a:off x="0" y="1"/>
                <a:ext cx="812800" cy="812799"/>
              </a:xfrm>
              <a:custGeom>
                <a:rect b="b" l="l" r="r" t="t"/>
                <a:pathLst>
                  <a:path extrusionOk="0" h="812800" w="812800">
                    <a:moveTo>
                      <a:pt x="652780" y="0"/>
                    </a:moveTo>
                    <a:lnTo>
                      <a:pt x="160020" y="0"/>
                    </a:lnTo>
                    <a:lnTo>
                      <a:pt x="0" y="160020"/>
                    </a:lnTo>
                    <a:lnTo>
                      <a:pt x="0" y="652780"/>
                    </a:lnTo>
                    <a:lnTo>
                      <a:pt x="160020" y="812800"/>
                    </a:lnTo>
                    <a:lnTo>
                      <a:pt x="652780" y="812800"/>
                    </a:lnTo>
                    <a:lnTo>
                      <a:pt x="812800" y="652780"/>
                    </a:lnTo>
                    <a:lnTo>
                      <a:pt x="812800" y="160020"/>
                    </a:lnTo>
                    <a:lnTo>
                      <a:pt x="652780" y="0"/>
                    </a:lnTo>
                    <a:close/>
                  </a:path>
                </a:pathLst>
              </a:custGeom>
              <a:solidFill>
                <a:srgbClr val="084F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66" name="Google Shape;166;p2"/>
              <p:cNvSpPr txBox="1"/>
              <p:nvPr/>
            </p:nvSpPr>
            <p:spPr>
              <a:xfrm>
                <a:off x="63500" y="-3175"/>
                <a:ext cx="685800" cy="752475"/>
              </a:xfrm>
              <a:prstGeom prst="rect">
                <a:avLst/>
              </a:prstGeom>
              <a:noFill/>
              <a:ln>
                <a:noFill/>
              </a:ln>
            </p:spPr>
            <p:txBody>
              <a:bodyPr anchorCtr="0" anchor="ctr" bIns="29625" lIns="29625" spcFirstLastPara="1" rIns="29625" wrap="square" tIns="29625">
                <a:noAutofit/>
              </a:bodyPr>
              <a:lstStyle/>
              <a:p>
                <a:pPr indent="0" lvl="0" marL="0" marR="0" rtl="0" algn="ctr">
                  <a:lnSpc>
                    <a:spcPct val="140026"/>
                  </a:lnSpc>
                  <a:spcBef>
                    <a:spcPts val="0"/>
                  </a:spcBef>
                  <a:spcAft>
                    <a:spcPts val="0"/>
                  </a:spcAft>
                  <a:buNone/>
                </a:pPr>
                <a:r>
                  <a:rPr lang="en-US" sz="2266">
                    <a:solidFill>
                      <a:srgbClr val="FFFFFF"/>
                    </a:solidFill>
                    <a:latin typeface="Arial"/>
                    <a:ea typeface="Arial"/>
                    <a:cs typeface="Arial"/>
                    <a:sym typeface="Arial"/>
                  </a:rPr>
                  <a:t>01</a:t>
                </a:r>
                <a:endParaRPr/>
              </a:p>
            </p:txBody>
          </p:sp>
        </p:grpSp>
        <p:grpSp>
          <p:nvGrpSpPr>
            <p:cNvPr id="167" name="Google Shape;167;p2"/>
            <p:cNvGrpSpPr/>
            <p:nvPr/>
          </p:nvGrpSpPr>
          <p:grpSpPr>
            <a:xfrm>
              <a:off x="4864746" y="2374214"/>
              <a:ext cx="646273" cy="648798"/>
              <a:chOff x="0" y="-3175"/>
              <a:chExt cx="812800" cy="815975"/>
            </a:xfrm>
          </p:grpSpPr>
          <p:sp>
            <p:nvSpPr>
              <p:cNvPr id="168" name="Google Shape;168;p2"/>
              <p:cNvSpPr/>
              <p:nvPr/>
            </p:nvSpPr>
            <p:spPr>
              <a:xfrm>
                <a:off x="0" y="0"/>
                <a:ext cx="812800" cy="812800"/>
              </a:xfrm>
              <a:custGeom>
                <a:rect b="b" l="l" r="r" t="t"/>
                <a:pathLst>
                  <a:path extrusionOk="0" h="812800" w="812800">
                    <a:moveTo>
                      <a:pt x="652780" y="0"/>
                    </a:moveTo>
                    <a:lnTo>
                      <a:pt x="160020" y="0"/>
                    </a:lnTo>
                    <a:lnTo>
                      <a:pt x="0" y="160020"/>
                    </a:lnTo>
                    <a:lnTo>
                      <a:pt x="0" y="652780"/>
                    </a:lnTo>
                    <a:lnTo>
                      <a:pt x="160020" y="812800"/>
                    </a:lnTo>
                    <a:lnTo>
                      <a:pt x="652780" y="812800"/>
                    </a:lnTo>
                    <a:lnTo>
                      <a:pt x="812800" y="652780"/>
                    </a:lnTo>
                    <a:lnTo>
                      <a:pt x="812800" y="160020"/>
                    </a:lnTo>
                    <a:lnTo>
                      <a:pt x="652780" y="0"/>
                    </a:lnTo>
                    <a:close/>
                  </a:path>
                </a:pathLst>
              </a:custGeom>
              <a:solidFill>
                <a:srgbClr val="084F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69" name="Google Shape;169;p2"/>
              <p:cNvSpPr txBox="1"/>
              <p:nvPr/>
            </p:nvSpPr>
            <p:spPr>
              <a:xfrm>
                <a:off x="63500" y="-3175"/>
                <a:ext cx="685800" cy="752475"/>
              </a:xfrm>
              <a:prstGeom prst="rect">
                <a:avLst/>
              </a:prstGeom>
              <a:noFill/>
              <a:ln>
                <a:noFill/>
              </a:ln>
            </p:spPr>
            <p:txBody>
              <a:bodyPr anchorCtr="0" anchor="ctr" bIns="29625" lIns="29625" spcFirstLastPara="1" rIns="29625" wrap="square" tIns="29625">
                <a:noAutofit/>
              </a:bodyPr>
              <a:lstStyle/>
              <a:p>
                <a:pPr indent="0" lvl="0" marL="0" marR="0" rtl="0" algn="ctr">
                  <a:lnSpc>
                    <a:spcPct val="140026"/>
                  </a:lnSpc>
                  <a:spcBef>
                    <a:spcPts val="0"/>
                  </a:spcBef>
                  <a:spcAft>
                    <a:spcPts val="0"/>
                  </a:spcAft>
                  <a:buNone/>
                </a:pPr>
                <a:r>
                  <a:rPr lang="en-US" sz="2266">
                    <a:solidFill>
                      <a:srgbClr val="FFFFFF"/>
                    </a:solidFill>
                    <a:latin typeface="Arial"/>
                    <a:ea typeface="Arial"/>
                    <a:cs typeface="Arial"/>
                    <a:sym typeface="Arial"/>
                  </a:rPr>
                  <a:t>02</a:t>
                </a:r>
                <a:endParaRPr/>
              </a:p>
            </p:txBody>
          </p:sp>
        </p:grpSp>
        <p:grpSp>
          <p:nvGrpSpPr>
            <p:cNvPr id="170" name="Google Shape;170;p2"/>
            <p:cNvGrpSpPr/>
            <p:nvPr/>
          </p:nvGrpSpPr>
          <p:grpSpPr>
            <a:xfrm>
              <a:off x="4864746" y="3161511"/>
              <a:ext cx="646273" cy="648798"/>
              <a:chOff x="0" y="-3175"/>
              <a:chExt cx="812800" cy="815975"/>
            </a:xfrm>
          </p:grpSpPr>
          <p:sp>
            <p:nvSpPr>
              <p:cNvPr id="171" name="Google Shape;171;p2"/>
              <p:cNvSpPr/>
              <p:nvPr/>
            </p:nvSpPr>
            <p:spPr>
              <a:xfrm>
                <a:off x="0" y="0"/>
                <a:ext cx="812800" cy="812800"/>
              </a:xfrm>
              <a:custGeom>
                <a:rect b="b" l="l" r="r" t="t"/>
                <a:pathLst>
                  <a:path extrusionOk="0" h="812800" w="812800">
                    <a:moveTo>
                      <a:pt x="652780" y="0"/>
                    </a:moveTo>
                    <a:lnTo>
                      <a:pt x="160020" y="0"/>
                    </a:lnTo>
                    <a:lnTo>
                      <a:pt x="0" y="160020"/>
                    </a:lnTo>
                    <a:lnTo>
                      <a:pt x="0" y="652780"/>
                    </a:lnTo>
                    <a:lnTo>
                      <a:pt x="160020" y="812800"/>
                    </a:lnTo>
                    <a:lnTo>
                      <a:pt x="652780" y="812800"/>
                    </a:lnTo>
                    <a:lnTo>
                      <a:pt x="812800" y="652780"/>
                    </a:lnTo>
                    <a:lnTo>
                      <a:pt x="812800" y="160020"/>
                    </a:lnTo>
                    <a:lnTo>
                      <a:pt x="652780" y="0"/>
                    </a:lnTo>
                    <a:close/>
                  </a:path>
                </a:pathLst>
              </a:custGeom>
              <a:solidFill>
                <a:srgbClr val="084F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72" name="Google Shape;172;p2"/>
              <p:cNvSpPr txBox="1"/>
              <p:nvPr/>
            </p:nvSpPr>
            <p:spPr>
              <a:xfrm>
                <a:off x="63500" y="-3175"/>
                <a:ext cx="685800" cy="752475"/>
              </a:xfrm>
              <a:prstGeom prst="rect">
                <a:avLst/>
              </a:prstGeom>
              <a:noFill/>
              <a:ln>
                <a:noFill/>
              </a:ln>
            </p:spPr>
            <p:txBody>
              <a:bodyPr anchorCtr="0" anchor="ctr" bIns="29625" lIns="29625" spcFirstLastPara="1" rIns="29625" wrap="square" tIns="29625">
                <a:noAutofit/>
              </a:bodyPr>
              <a:lstStyle/>
              <a:p>
                <a:pPr indent="0" lvl="0" marL="0" marR="0" rtl="0" algn="ctr">
                  <a:lnSpc>
                    <a:spcPct val="140026"/>
                  </a:lnSpc>
                  <a:spcBef>
                    <a:spcPts val="0"/>
                  </a:spcBef>
                  <a:spcAft>
                    <a:spcPts val="0"/>
                  </a:spcAft>
                  <a:buNone/>
                </a:pPr>
                <a:r>
                  <a:rPr lang="en-US" sz="2266">
                    <a:solidFill>
                      <a:srgbClr val="FFFFFF"/>
                    </a:solidFill>
                    <a:latin typeface="Arial"/>
                    <a:ea typeface="Arial"/>
                    <a:cs typeface="Arial"/>
                    <a:sym typeface="Arial"/>
                  </a:rPr>
                  <a:t>03</a:t>
                </a:r>
                <a:endParaRPr/>
              </a:p>
            </p:txBody>
          </p:sp>
        </p:grpSp>
        <p:grpSp>
          <p:nvGrpSpPr>
            <p:cNvPr id="173" name="Google Shape;173;p2"/>
            <p:cNvGrpSpPr/>
            <p:nvPr/>
          </p:nvGrpSpPr>
          <p:grpSpPr>
            <a:xfrm>
              <a:off x="4864746" y="3948809"/>
              <a:ext cx="646273" cy="648798"/>
              <a:chOff x="0" y="-3176"/>
              <a:chExt cx="812800" cy="815976"/>
            </a:xfrm>
          </p:grpSpPr>
          <p:sp>
            <p:nvSpPr>
              <p:cNvPr id="174" name="Google Shape;174;p2"/>
              <p:cNvSpPr/>
              <p:nvPr/>
            </p:nvSpPr>
            <p:spPr>
              <a:xfrm>
                <a:off x="0" y="0"/>
                <a:ext cx="812800" cy="812800"/>
              </a:xfrm>
              <a:custGeom>
                <a:rect b="b" l="l" r="r" t="t"/>
                <a:pathLst>
                  <a:path extrusionOk="0" h="812800" w="812800">
                    <a:moveTo>
                      <a:pt x="652780" y="0"/>
                    </a:moveTo>
                    <a:lnTo>
                      <a:pt x="160020" y="0"/>
                    </a:lnTo>
                    <a:lnTo>
                      <a:pt x="0" y="160020"/>
                    </a:lnTo>
                    <a:lnTo>
                      <a:pt x="0" y="652780"/>
                    </a:lnTo>
                    <a:lnTo>
                      <a:pt x="160020" y="812800"/>
                    </a:lnTo>
                    <a:lnTo>
                      <a:pt x="652780" y="812800"/>
                    </a:lnTo>
                    <a:lnTo>
                      <a:pt x="812800" y="652780"/>
                    </a:lnTo>
                    <a:lnTo>
                      <a:pt x="812800" y="160020"/>
                    </a:lnTo>
                    <a:lnTo>
                      <a:pt x="652780" y="0"/>
                    </a:lnTo>
                    <a:close/>
                  </a:path>
                </a:pathLst>
              </a:custGeom>
              <a:solidFill>
                <a:srgbClr val="084F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75" name="Google Shape;175;p2"/>
              <p:cNvSpPr txBox="1"/>
              <p:nvPr/>
            </p:nvSpPr>
            <p:spPr>
              <a:xfrm>
                <a:off x="63500" y="-3176"/>
                <a:ext cx="685800" cy="752474"/>
              </a:xfrm>
              <a:prstGeom prst="rect">
                <a:avLst/>
              </a:prstGeom>
              <a:noFill/>
              <a:ln>
                <a:noFill/>
              </a:ln>
            </p:spPr>
            <p:txBody>
              <a:bodyPr anchorCtr="0" anchor="ctr" bIns="29625" lIns="29625" spcFirstLastPara="1" rIns="29625" wrap="square" tIns="29625">
                <a:noAutofit/>
              </a:bodyPr>
              <a:lstStyle/>
              <a:p>
                <a:pPr indent="0" lvl="0" marL="0" marR="0" rtl="0" algn="ctr">
                  <a:lnSpc>
                    <a:spcPct val="140026"/>
                  </a:lnSpc>
                  <a:spcBef>
                    <a:spcPts val="0"/>
                  </a:spcBef>
                  <a:spcAft>
                    <a:spcPts val="0"/>
                  </a:spcAft>
                  <a:buNone/>
                </a:pPr>
                <a:r>
                  <a:rPr lang="en-US" sz="2266">
                    <a:solidFill>
                      <a:srgbClr val="FFFFFF"/>
                    </a:solidFill>
                    <a:latin typeface="Arial"/>
                    <a:ea typeface="Arial"/>
                    <a:cs typeface="Arial"/>
                    <a:sym typeface="Arial"/>
                  </a:rPr>
                  <a:t>04</a:t>
                </a:r>
                <a:endParaRPr/>
              </a:p>
            </p:txBody>
          </p:sp>
        </p:grpSp>
        <p:sp>
          <p:nvSpPr>
            <p:cNvPr id="176" name="Google Shape;176;p2"/>
            <p:cNvSpPr txBox="1"/>
            <p:nvPr/>
          </p:nvSpPr>
          <p:spPr>
            <a:xfrm>
              <a:off x="5657220" y="1755944"/>
              <a:ext cx="4901215" cy="572593"/>
            </a:xfrm>
            <a:prstGeom prst="rect">
              <a:avLst/>
            </a:prstGeom>
            <a:noFill/>
            <a:ln>
              <a:noFill/>
            </a:ln>
          </p:spPr>
          <p:txBody>
            <a:bodyPr anchorCtr="0" anchor="t" bIns="0" lIns="0" spcFirstLastPara="1" rIns="0" wrap="square" tIns="0">
              <a:spAutoFit/>
            </a:bodyPr>
            <a:lstStyle/>
            <a:p>
              <a:pPr indent="0" lvl="0" marL="0" marR="0" rtl="0" algn="l">
                <a:lnSpc>
                  <a:spcPct val="116649"/>
                </a:lnSpc>
                <a:spcBef>
                  <a:spcPts val="0"/>
                </a:spcBef>
                <a:spcAft>
                  <a:spcPts val="0"/>
                </a:spcAft>
                <a:buNone/>
              </a:pPr>
              <a:r>
                <a:rPr b="1" lang="en-US" sz="2000">
                  <a:solidFill>
                    <a:srgbClr val="002060"/>
                  </a:solidFill>
                  <a:latin typeface="Times New Roman"/>
                  <a:ea typeface="Times New Roman"/>
                  <a:cs typeface="Times New Roman"/>
                  <a:sym typeface="Times New Roman"/>
                </a:rPr>
                <a:t>Giới thiệu vấn đề và mục tiêu của bài báo</a:t>
              </a:r>
              <a:endParaRPr sz="2000">
                <a:solidFill>
                  <a:srgbClr val="002060"/>
                </a:solidFill>
                <a:latin typeface="Times New Roman"/>
                <a:ea typeface="Times New Roman"/>
                <a:cs typeface="Times New Roman"/>
                <a:sym typeface="Times New Roman"/>
              </a:endParaRPr>
            </a:p>
            <a:p>
              <a:pPr indent="0" lvl="0" marL="0" marR="0" rtl="0" algn="l">
                <a:lnSpc>
                  <a:spcPct val="140036"/>
                </a:lnSpc>
                <a:spcBef>
                  <a:spcPts val="0"/>
                </a:spcBef>
                <a:spcAft>
                  <a:spcPts val="0"/>
                </a:spcAft>
                <a:buNone/>
              </a:pPr>
              <a:r>
                <a:t/>
              </a:r>
              <a:endParaRPr sz="1666">
                <a:solidFill>
                  <a:srgbClr val="000000"/>
                </a:solidFill>
                <a:latin typeface="Arial"/>
                <a:ea typeface="Arial"/>
                <a:cs typeface="Arial"/>
                <a:sym typeface="Arial"/>
              </a:endParaRPr>
            </a:p>
          </p:txBody>
        </p:sp>
        <p:sp>
          <p:nvSpPr>
            <p:cNvPr id="177" name="Google Shape;177;p2"/>
            <p:cNvSpPr txBox="1"/>
            <p:nvPr/>
          </p:nvSpPr>
          <p:spPr>
            <a:xfrm>
              <a:off x="5657220" y="2543242"/>
              <a:ext cx="4901215" cy="294953"/>
            </a:xfrm>
            <a:prstGeom prst="rect">
              <a:avLst/>
            </a:prstGeom>
            <a:noFill/>
            <a:ln>
              <a:noFill/>
            </a:ln>
          </p:spPr>
          <p:txBody>
            <a:bodyPr anchorCtr="0" anchor="t" bIns="0" lIns="0" spcFirstLastPara="1" rIns="0" wrap="square" tIns="0">
              <a:spAutoFit/>
            </a:bodyPr>
            <a:lstStyle/>
            <a:p>
              <a:pPr indent="0" lvl="0" marL="0" marR="0" rtl="0" algn="l">
                <a:lnSpc>
                  <a:spcPct val="116649"/>
                </a:lnSpc>
                <a:spcBef>
                  <a:spcPts val="0"/>
                </a:spcBef>
                <a:spcAft>
                  <a:spcPts val="0"/>
                </a:spcAft>
                <a:buNone/>
              </a:pPr>
              <a:r>
                <a:rPr b="1" lang="en-US" sz="2000">
                  <a:solidFill>
                    <a:srgbClr val="002060"/>
                  </a:solidFill>
                  <a:latin typeface="Times New Roman"/>
                  <a:ea typeface="Times New Roman"/>
                  <a:cs typeface="Times New Roman"/>
                  <a:sym typeface="Times New Roman"/>
                </a:rPr>
                <a:t>Cơ sở lý thuyết và các nghiên cứu liên quan</a:t>
              </a:r>
              <a:endParaRPr sz="2000">
                <a:solidFill>
                  <a:srgbClr val="002060"/>
                </a:solidFill>
                <a:latin typeface="Arial"/>
                <a:ea typeface="Arial"/>
                <a:cs typeface="Arial"/>
                <a:sym typeface="Arial"/>
              </a:endParaRPr>
            </a:p>
          </p:txBody>
        </p:sp>
        <p:sp>
          <p:nvSpPr>
            <p:cNvPr id="178" name="Google Shape;178;p2"/>
            <p:cNvSpPr txBox="1"/>
            <p:nvPr/>
          </p:nvSpPr>
          <p:spPr>
            <a:xfrm>
              <a:off x="5657220" y="3330539"/>
              <a:ext cx="4901215" cy="294953"/>
            </a:xfrm>
            <a:prstGeom prst="rect">
              <a:avLst/>
            </a:prstGeom>
            <a:noFill/>
            <a:ln>
              <a:noFill/>
            </a:ln>
          </p:spPr>
          <p:txBody>
            <a:bodyPr anchorCtr="0" anchor="t" bIns="0" lIns="0" spcFirstLastPara="1" rIns="0" wrap="square" tIns="0">
              <a:spAutoFit/>
            </a:bodyPr>
            <a:lstStyle/>
            <a:p>
              <a:pPr indent="0" lvl="0" marL="0" marR="0" rtl="0" algn="l">
                <a:lnSpc>
                  <a:spcPct val="116649"/>
                </a:lnSpc>
                <a:spcBef>
                  <a:spcPts val="0"/>
                </a:spcBef>
                <a:spcAft>
                  <a:spcPts val="0"/>
                </a:spcAft>
                <a:buNone/>
              </a:pPr>
              <a:r>
                <a:rPr b="1" lang="en-US" sz="2000">
                  <a:solidFill>
                    <a:srgbClr val="002060"/>
                  </a:solidFill>
                  <a:latin typeface="Times New Roman"/>
                  <a:ea typeface="Times New Roman"/>
                  <a:cs typeface="Times New Roman"/>
                  <a:sym typeface="Times New Roman"/>
                </a:rPr>
                <a:t>Phân tích thiết kế hệ thống</a:t>
              </a:r>
              <a:endParaRPr sz="2000">
                <a:solidFill>
                  <a:srgbClr val="002060"/>
                </a:solidFill>
                <a:latin typeface="Arial"/>
                <a:ea typeface="Arial"/>
                <a:cs typeface="Arial"/>
                <a:sym typeface="Arial"/>
              </a:endParaRPr>
            </a:p>
          </p:txBody>
        </p:sp>
        <p:sp>
          <p:nvSpPr>
            <p:cNvPr id="179" name="Google Shape;179;p2"/>
            <p:cNvSpPr txBox="1"/>
            <p:nvPr/>
          </p:nvSpPr>
          <p:spPr>
            <a:xfrm>
              <a:off x="5657220" y="4117836"/>
              <a:ext cx="4901215" cy="294953"/>
            </a:xfrm>
            <a:prstGeom prst="rect">
              <a:avLst/>
            </a:prstGeom>
            <a:noFill/>
            <a:ln>
              <a:noFill/>
            </a:ln>
          </p:spPr>
          <p:txBody>
            <a:bodyPr anchorCtr="0" anchor="t" bIns="0" lIns="0" spcFirstLastPara="1" rIns="0" wrap="square" tIns="0">
              <a:spAutoFit/>
            </a:bodyPr>
            <a:lstStyle/>
            <a:p>
              <a:pPr indent="0" lvl="0" marL="0" marR="0" rtl="0" algn="l">
                <a:lnSpc>
                  <a:spcPct val="116649"/>
                </a:lnSpc>
                <a:spcBef>
                  <a:spcPts val="0"/>
                </a:spcBef>
                <a:spcAft>
                  <a:spcPts val="0"/>
                </a:spcAft>
                <a:buNone/>
              </a:pPr>
              <a:r>
                <a:rPr b="1" lang="en-US" sz="2000">
                  <a:solidFill>
                    <a:srgbClr val="002060"/>
                  </a:solidFill>
                  <a:latin typeface="Times New Roman"/>
                  <a:ea typeface="Times New Roman"/>
                  <a:cs typeface="Times New Roman"/>
                  <a:sym typeface="Times New Roman"/>
                </a:rPr>
                <a:t>Thực nghiệm và đánh giá</a:t>
              </a:r>
              <a:endParaRPr sz="2000">
                <a:solidFill>
                  <a:srgbClr val="002060"/>
                </a:solidFill>
                <a:latin typeface="Times New Roman"/>
                <a:ea typeface="Times New Roman"/>
                <a:cs typeface="Times New Roman"/>
                <a:sym typeface="Times New Roman"/>
              </a:endParaRPr>
            </a:p>
          </p:txBody>
        </p:sp>
      </p:grpSp>
      <p:sp>
        <p:nvSpPr>
          <p:cNvPr id="180" name="Google Shape;180;p2"/>
          <p:cNvSpPr/>
          <p:nvPr/>
        </p:nvSpPr>
        <p:spPr>
          <a:xfrm>
            <a:off x="5766127" y="5187369"/>
            <a:ext cx="646273" cy="646273"/>
          </a:xfrm>
          <a:custGeom>
            <a:rect b="b" l="l" r="r" t="t"/>
            <a:pathLst>
              <a:path extrusionOk="0" h="812800" w="812800">
                <a:moveTo>
                  <a:pt x="652780" y="0"/>
                </a:moveTo>
                <a:lnTo>
                  <a:pt x="160020" y="0"/>
                </a:lnTo>
                <a:lnTo>
                  <a:pt x="0" y="160020"/>
                </a:lnTo>
                <a:lnTo>
                  <a:pt x="0" y="652780"/>
                </a:lnTo>
                <a:lnTo>
                  <a:pt x="160020" y="812800"/>
                </a:lnTo>
                <a:lnTo>
                  <a:pt x="652780" y="812800"/>
                </a:lnTo>
                <a:lnTo>
                  <a:pt x="812800" y="652780"/>
                </a:lnTo>
                <a:lnTo>
                  <a:pt x="812800" y="160020"/>
                </a:lnTo>
                <a:lnTo>
                  <a:pt x="652780" y="0"/>
                </a:lnTo>
                <a:close/>
              </a:path>
            </a:pathLst>
          </a:custGeom>
          <a:solidFill>
            <a:srgbClr val="084F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81" name="Google Shape;181;p2"/>
          <p:cNvSpPr txBox="1"/>
          <p:nvPr/>
        </p:nvSpPr>
        <p:spPr>
          <a:xfrm>
            <a:off x="5817358" y="5154935"/>
            <a:ext cx="545293" cy="598306"/>
          </a:xfrm>
          <a:prstGeom prst="rect">
            <a:avLst/>
          </a:prstGeom>
          <a:noFill/>
          <a:ln>
            <a:noFill/>
          </a:ln>
        </p:spPr>
        <p:txBody>
          <a:bodyPr anchorCtr="0" anchor="ctr" bIns="29625" lIns="29625" spcFirstLastPara="1" rIns="29625" wrap="square" tIns="29625">
            <a:noAutofit/>
          </a:bodyPr>
          <a:lstStyle/>
          <a:p>
            <a:pPr indent="0" lvl="0" marL="0" marR="0" rtl="0" algn="ctr">
              <a:lnSpc>
                <a:spcPct val="140026"/>
              </a:lnSpc>
              <a:spcBef>
                <a:spcPts val="0"/>
              </a:spcBef>
              <a:spcAft>
                <a:spcPts val="0"/>
              </a:spcAft>
              <a:buNone/>
            </a:pPr>
            <a:r>
              <a:rPr lang="en-US" sz="2266">
                <a:solidFill>
                  <a:srgbClr val="FFFFFF"/>
                </a:solidFill>
                <a:latin typeface="Arial"/>
                <a:ea typeface="Arial"/>
                <a:cs typeface="Arial"/>
                <a:sym typeface="Arial"/>
              </a:rPr>
              <a:t>05</a:t>
            </a:r>
            <a:endParaRPr/>
          </a:p>
        </p:txBody>
      </p:sp>
      <p:sp>
        <p:nvSpPr>
          <p:cNvPr id="182" name="Google Shape;182;p2"/>
          <p:cNvSpPr txBox="1"/>
          <p:nvPr/>
        </p:nvSpPr>
        <p:spPr>
          <a:xfrm>
            <a:off x="6604985" y="5354281"/>
            <a:ext cx="4901215" cy="294953"/>
          </a:xfrm>
          <a:prstGeom prst="rect">
            <a:avLst/>
          </a:prstGeom>
          <a:noFill/>
          <a:ln>
            <a:noFill/>
          </a:ln>
        </p:spPr>
        <p:txBody>
          <a:bodyPr anchorCtr="0" anchor="t" bIns="0" lIns="0" spcFirstLastPara="1" rIns="0" wrap="square" tIns="0">
            <a:spAutoFit/>
          </a:bodyPr>
          <a:lstStyle/>
          <a:p>
            <a:pPr indent="0" lvl="0" marL="0" marR="0" rtl="0" algn="l">
              <a:lnSpc>
                <a:spcPct val="116649"/>
              </a:lnSpc>
              <a:spcBef>
                <a:spcPts val="0"/>
              </a:spcBef>
              <a:spcAft>
                <a:spcPts val="0"/>
              </a:spcAft>
              <a:buNone/>
            </a:pPr>
            <a:r>
              <a:rPr b="1" lang="en-US" sz="2000">
                <a:solidFill>
                  <a:srgbClr val="002060"/>
                </a:solidFill>
                <a:latin typeface="Times New Roman"/>
                <a:ea typeface="Times New Roman"/>
                <a:cs typeface="Times New Roman"/>
                <a:sym typeface="Times New Roman"/>
              </a:rPr>
              <a:t>Kết quả và hướng phát triển</a:t>
            </a:r>
            <a:endParaRPr sz="2000">
              <a:solidFill>
                <a:srgbClr val="00206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grpSp>
        <p:nvGrpSpPr>
          <p:cNvPr id="582" name="Google Shape;582;p20"/>
          <p:cNvGrpSpPr/>
          <p:nvPr/>
        </p:nvGrpSpPr>
        <p:grpSpPr>
          <a:xfrm rot="-561151">
            <a:off x="-1410682" y="-664022"/>
            <a:ext cx="2788379" cy="2810101"/>
            <a:chOff x="8486507" y="2435414"/>
            <a:chExt cx="2299244" cy="2081013"/>
          </a:xfrm>
        </p:grpSpPr>
        <p:grpSp>
          <p:nvGrpSpPr>
            <p:cNvPr id="583" name="Google Shape;583;p20"/>
            <p:cNvGrpSpPr/>
            <p:nvPr/>
          </p:nvGrpSpPr>
          <p:grpSpPr>
            <a:xfrm>
              <a:off x="9057357" y="2435414"/>
              <a:ext cx="1728395" cy="1468349"/>
              <a:chOff x="9057357" y="2435414"/>
              <a:chExt cx="1728395" cy="1468349"/>
            </a:xfrm>
          </p:grpSpPr>
          <p:sp>
            <p:nvSpPr>
              <p:cNvPr id="584" name="Google Shape;584;p20"/>
              <p:cNvSpPr/>
              <p:nvPr/>
            </p:nvSpPr>
            <p:spPr>
              <a:xfrm rot="-2620218">
                <a:off x="9194943" y="3183742"/>
                <a:ext cx="1800446" cy="114210"/>
              </a:xfrm>
              <a:custGeom>
                <a:rect b="b" l="l" r="r" t="t"/>
                <a:pathLst>
                  <a:path extrusionOk="0" h="135924" w="1495559">
                    <a:moveTo>
                      <a:pt x="0" y="135924"/>
                    </a:moveTo>
                    <a:lnTo>
                      <a:pt x="91217" y="5866"/>
                    </a:lnTo>
                    <a:lnTo>
                      <a:pt x="1495559" y="0"/>
                    </a:lnTo>
                    <a:lnTo>
                      <a:pt x="1395817" y="123820"/>
                    </a:lnTo>
                    <a:lnTo>
                      <a:pt x="0" y="135924"/>
                    </a:lnTo>
                    <a:close/>
                  </a:path>
                </a:pathLst>
              </a:custGeom>
              <a:solidFill>
                <a:srgbClr val="1372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85" name="Google Shape;585;p20"/>
              <p:cNvSpPr/>
              <p:nvPr/>
            </p:nvSpPr>
            <p:spPr>
              <a:xfrm rot="8722179">
                <a:off x="9077934" y="2804450"/>
                <a:ext cx="1463610" cy="528709"/>
              </a:xfrm>
              <a:custGeom>
                <a:rect b="b" l="l" r="r" t="t"/>
                <a:pathLst>
                  <a:path extrusionOk="0" h="14236" w="10532">
                    <a:moveTo>
                      <a:pt x="0" y="14236"/>
                    </a:moveTo>
                    <a:lnTo>
                      <a:pt x="1808" y="5106"/>
                    </a:lnTo>
                    <a:lnTo>
                      <a:pt x="10532" y="0"/>
                    </a:lnTo>
                    <a:lnTo>
                      <a:pt x="8803" y="8551"/>
                    </a:lnTo>
                    <a:lnTo>
                      <a:pt x="0" y="14236"/>
                    </a:lnTo>
                    <a:close/>
                  </a:path>
                </a:pathLst>
              </a:custGeom>
              <a:solidFill>
                <a:srgbClr val="8BD3E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586" name="Google Shape;586;p20"/>
            <p:cNvSpPr/>
            <p:nvPr/>
          </p:nvSpPr>
          <p:spPr>
            <a:xfrm rot="8734720">
              <a:off x="8524552" y="3791243"/>
              <a:ext cx="1065610" cy="464686"/>
            </a:xfrm>
            <a:custGeom>
              <a:rect b="b" l="l" r="r" t="t"/>
              <a:pathLst>
                <a:path extrusionOk="0" h="13642" w="11441">
                  <a:moveTo>
                    <a:pt x="0" y="13642"/>
                  </a:moveTo>
                  <a:lnTo>
                    <a:pt x="2743" y="4017"/>
                  </a:lnTo>
                  <a:lnTo>
                    <a:pt x="11441" y="0"/>
                  </a:lnTo>
                  <a:lnTo>
                    <a:pt x="8753" y="10100"/>
                  </a:lnTo>
                  <a:lnTo>
                    <a:pt x="0" y="13642"/>
                  </a:lnTo>
                  <a:close/>
                </a:path>
              </a:pathLst>
            </a:custGeom>
            <a:solidFill>
              <a:srgbClr val="0075C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587" name="Google Shape;587;p20"/>
          <p:cNvSpPr/>
          <p:nvPr/>
        </p:nvSpPr>
        <p:spPr>
          <a:xfrm>
            <a:off x="10404961" y="337348"/>
            <a:ext cx="1669192" cy="185495"/>
          </a:xfrm>
          <a:custGeom>
            <a:rect b="b" l="l" r="r" t="t"/>
            <a:pathLst>
              <a:path extrusionOk="0" h="330319" w="4372708">
                <a:moveTo>
                  <a:pt x="0" y="0"/>
                </a:moveTo>
                <a:lnTo>
                  <a:pt x="3997570" y="0"/>
                </a:lnTo>
                <a:lnTo>
                  <a:pt x="4372708" y="330319"/>
                </a:lnTo>
                <a:lnTo>
                  <a:pt x="234553" y="330319"/>
                </a:lnTo>
                <a:lnTo>
                  <a:pt x="0" y="0"/>
                </a:lnTo>
                <a:close/>
              </a:path>
            </a:pathLst>
          </a:custGeom>
          <a:solidFill>
            <a:srgbClr val="1372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88" name="Google Shape;588;p20"/>
          <p:cNvSpPr txBox="1"/>
          <p:nvPr/>
        </p:nvSpPr>
        <p:spPr>
          <a:xfrm>
            <a:off x="1535908" y="690281"/>
            <a:ext cx="9851671" cy="163121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chemeClr val="dk1"/>
                </a:solidFill>
                <a:latin typeface="Times New Roman"/>
                <a:ea typeface="Times New Roman"/>
                <a:cs typeface="Times New Roman"/>
                <a:sym typeface="Times New Roman"/>
              </a:rPr>
              <a:t>3. Hướng Phát Triển</a:t>
            </a:r>
            <a:endParaRPr b="1" sz="2000">
              <a:solidFill>
                <a:schemeClr val="dk1"/>
              </a:solidFill>
              <a:latin typeface="Times New Roman"/>
              <a:ea typeface="Times New Roman"/>
              <a:cs typeface="Times New Roman"/>
              <a:sym typeface="Times New Roman"/>
            </a:endParaRPr>
          </a:p>
          <a:p>
            <a:pPr indent="0" lvl="0" marL="0" marR="0" rtl="0" algn="just">
              <a:spcBef>
                <a:spcPts val="120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1200"/>
              </a:spcBef>
              <a:spcAft>
                <a:spcPts val="0"/>
              </a:spcAft>
              <a:buNone/>
            </a:pPr>
            <a:r>
              <a:rPr lang="en-US" sz="2000">
                <a:solidFill>
                  <a:schemeClr val="dk1"/>
                </a:solidFill>
                <a:latin typeface="Times New Roman"/>
                <a:ea typeface="Times New Roman"/>
                <a:cs typeface="Times New Roman"/>
                <a:sym typeface="Times New Roman"/>
              </a:rPr>
              <a:t>Để tiếp tục cải thiện và phát triển phương pháp phát hiện xâm nhập mạng dựa trên khung học tập meta, một số hướng nghiên cứu và phát triển tiếp theo được đề xuất:</a:t>
            </a:r>
            <a:endParaRPr sz="2000">
              <a:solidFill>
                <a:schemeClr val="dk1"/>
              </a:solidFill>
              <a:latin typeface="Times New Roman"/>
              <a:ea typeface="Times New Roman"/>
              <a:cs typeface="Times New Roman"/>
              <a:sym typeface="Times New Roman"/>
            </a:endParaRPr>
          </a:p>
        </p:txBody>
      </p:sp>
      <p:sp>
        <p:nvSpPr>
          <p:cNvPr id="589" name="Google Shape;589;p20"/>
          <p:cNvSpPr/>
          <p:nvPr/>
        </p:nvSpPr>
        <p:spPr>
          <a:xfrm>
            <a:off x="1676167" y="1181472"/>
            <a:ext cx="1669192" cy="185495"/>
          </a:xfrm>
          <a:custGeom>
            <a:rect b="b" l="l" r="r" t="t"/>
            <a:pathLst>
              <a:path extrusionOk="0" h="330319" w="4372708">
                <a:moveTo>
                  <a:pt x="0" y="0"/>
                </a:moveTo>
                <a:lnTo>
                  <a:pt x="3997570" y="0"/>
                </a:lnTo>
                <a:lnTo>
                  <a:pt x="4372708" y="330319"/>
                </a:lnTo>
                <a:lnTo>
                  <a:pt x="234553" y="330319"/>
                </a:lnTo>
                <a:lnTo>
                  <a:pt x="0" y="0"/>
                </a:lnTo>
                <a:close/>
              </a:path>
            </a:pathLst>
          </a:custGeom>
          <a:solidFill>
            <a:srgbClr val="1372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90" name="Google Shape;590;p20"/>
          <p:cNvSpPr/>
          <p:nvPr/>
        </p:nvSpPr>
        <p:spPr>
          <a:xfrm>
            <a:off x="1057232" y="1071383"/>
            <a:ext cx="618935" cy="312041"/>
          </a:xfrm>
          <a:custGeom>
            <a:rect b="b" l="l" r="r" t="t"/>
            <a:pathLst>
              <a:path extrusionOk="0" h="330319" w="4372708">
                <a:moveTo>
                  <a:pt x="0" y="0"/>
                </a:moveTo>
                <a:lnTo>
                  <a:pt x="3430711" y="0"/>
                </a:lnTo>
                <a:lnTo>
                  <a:pt x="4372708" y="330319"/>
                </a:lnTo>
                <a:lnTo>
                  <a:pt x="0" y="330319"/>
                </a:lnTo>
                <a:lnTo>
                  <a:pt x="0" y="0"/>
                </a:lnTo>
                <a:close/>
              </a:path>
            </a:pathLst>
          </a:cu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highlight>
                <a:srgbClr val="FFFF00"/>
              </a:highlight>
              <a:latin typeface="Arial"/>
              <a:ea typeface="Arial"/>
              <a:cs typeface="Arial"/>
              <a:sym typeface="Arial"/>
            </a:endParaRPr>
          </a:p>
        </p:txBody>
      </p:sp>
      <p:sp>
        <p:nvSpPr>
          <p:cNvPr id="591" name="Google Shape;591;p20"/>
          <p:cNvSpPr/>
          <p:nvPr/>
        </p:nvSpPr>
        <p:spPr>
          <a:xfrm rot="5400000">
            <a:off x="4046763" y="2589497"/>
            <a:ext cx="340625" cy="302227"/>
          </a:xfrm>
          <a:custGeom>
            <a:rect b="b" l="l" r="r" t="t"/>
            <a:pathLst>
              <a:path extrusionOk="0" h="453341" w="510937">
                <a:moveTo>
                  <a:pt x="0" y="0"/>
                </a:moveTo>
                <a:lnTo>
                  <a:pt x="510937" y="0"/>
                </a:lnTo>
                <a:lnTo>
                  <a:pt x="510937" y="453341"/>
                </a:lnTo>
                <a:lnTo>
                  <a:pt x="0" y="453341"/>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592" name="Google Shape;592;p20"/>
          <p:cNvSpPr/>
          <p:nvPr/>
        </p:nvSpPr>
        <p:spPr>
          <a:xfrm rot="5400000">
            <a:off x="4034531" y="3278783"/>
            <a:ext cx="340625" cy="302227"/>
          </a:xfrm>
          <a:custGeom>
            <a:rect b="b" l="l" r="r" t="t"/>
            <a:pathLst>
              <a:path extrusionOk="0" h="453341" w="510937">
                <a:moveTo>
                  <a:pt x="0" y="0"/>
                </a:moveTo>
                <a:lnTo>
                  <a:pt x="510937" y="0"/>
                </a:lnTo>
                <a:lnTo>
                  <a:pt x="510937" y="453341"/>
                </a:lnTo>
                <a:lnTo>
                  <a:pt x="0" y="453341"/>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v</a:t>
            </a:r>
            <a:endParaRPr sz="1200">
              <a:solidFill>
                <a:schemeClr val="dk1"/>
              </a:solidFill>
              <a:latin typeface="Arial"/>
              <a:ea typeface="Arial"/>
              <a:cs typeface="Arial"/>
              <a:sym typeface="Arial"/>
            </a:endParaRPr>
          </a:p>
        </p:txBody>
      </p:sp>
      <p:sp>
        <p:nvSpPr>
          <p:cNvPr id="593" name="Google Shape;593;p20"/>
          <p:cNvSpPr/>
          <p:nvPr/>
        </p:nvSpPr>
        <p:spPr>
          <a:xfrm rot="5400000">
            <a:off x="4040534" y="3849411"/>
            <a:ext cx="340625" cy="302227"/>
          </a:xfrm>
          <a:custGeom>
            <a:rect b="b" l="l" r="r" t="t"/>
            <a:pathLst>
              <a:path extrusionOk="0" h="453341" w="510937">
                <a:moveTo>
                  <a:pt x="0" y="0"/>
                </a:moveTo>
                <a:lnTo>
                  <a:pt x="510937" y="0"/>
                </a:lnTo>
                <a:lnTo>
                  <a:pt x="510937" y="453341"/>
                </a:lnTo>
                <a:lnTo>
                  <a:pt x="0" y="453341"/>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594" name="Google Shape;594;p20"/>
          <p:cNvSpPr/>
          <p:nvPr/>
        </p:nvSpPr>
        <p:spPr>
          <a:xfrm rot="5400000">
            <a:off x="4019725" y="4420039"/>
            <a:ext cx="340625" cy="302227"/>
          </a:xfrm>
          <a:custGeom>
            <a:rect b="b" l="l" r="r" t="t"/>
            <a:pathLst>
              <a:path extrusionOk="0" h="453341" w="510937">
                <a:moveTo>
                  <a:pt x="0" y="0"/>
                </a:moveTo>
                <a:lnTo>
                  <a:pt x="510937" y="0"/>
                </a:lnTo>
                <a:lnTo>
                  <a:pt x="510937" y="453341"/>
                </a:lnTo>
                <a:lnTo>
                  <a:pt x="0" y="453341"/>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595" name="Google Shape;595;p20"/>
          <p:cNvSpPr/>
          <p:nvPr/>
        </p:nvSpPr>
        <p:spPr>
          <a:xfrm rot="5400000">
            <a:off x="4034530" y="5128384"/>
            <a:ext cx="340625" cy="302227"/>
          </a:xfrm>
          <a:custGeom>
            <a:rect b="b" l="l" r="r" t="t"/>
            <a:pathLst>
              <a:path extrusionOk="0" h="453341" w="510937">
                <a:moveTo>
                  <a:pt x="0" y="0"/>
                </a:moveTo>
                <a:lnTo>
                  <a:pt x="510937" y="0"/>
                </a:lnTo>
                <a:lnTo>
                  <a:pt x="510937" y="453341"/>
                </a:lnTo>
                <a:lnTo>
                  <a:pt x="0" y="453341"/>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596" name="Google Shape;596;p20"/>
          <p:cNvSpPr txBox="1"/>
          <p:nvPr/>
        </p:nvSpPr>
        <p:spPr>
          <a:xfrm>
            <a:off x="3939743" y="2488935"/>
            <a:ext cx="6565768" cy="2960875"/>
          </a:xfrm>
          <a:prstGeom prst="rect">
            <a:avLst/>
          </a:prstGeom>
          <a:noFill/>
          <a:ln>
            <a:noFill/>
          </a:ln>
        </p:spPr>
        <p:txBody>
          <a:bodyPr anchorCtr="0" anchor="t" bIns="45700" lIns="91425" spcFirstLastPara="1" rIns="91425" wrap="square" tIns="45700">
            <a:spAutoFit/>
          </a:bodyPr>
          <a:lstStyle/>
          <a:p>
            <a:pPr indent="0" lvl="1" marL="457200" marR="0" rtl="0" algn="l">
              <a:lnSpc>
                <a:spcPct val="15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Tối Ưu Hóa Hiệu Suất Tính Toán</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150000"/>
              </a:lnSpc>
              <a:spcBef>
                <a:spcPts val="1200"/>
              </a:spcBef>
              <a:spcAft>
                <a:spcPts val="0"/>
              </a:spcAft>
              <a:buNone/>
            </a:pPr>
            <a:r>
              <a:rPr b="0" i="0" lang="en-US" sz="2000" u="none" cap="none" strike="noStrike">
                <a:solidFill>
                  <a:schemeClr val="dk1"/>
                </a:solidFill>
                <a:latin typeface="Times New Roman"/>
                <a:ea typeface="Times New Roman"/>
                <a:cs typeface="Times New Roman"/>
                <a:sym typeface="Times New Roman"/>
              </a:rPr>
              <a:t>Mở Rộng Bộ Dữ Liệu:</a:t>
            </a:r>
            <a:endParaRPr/>
          </a:p>
          <a:p>
            <a:pPr indent="0" lvl="1" marL="457200" marR="0" rtl="0" algn="l">
              <a:lnSpc>
                <a:spcPct val="150000"/>
              </a:lnSpc>
              <a:spcBef>
                <a:spcPts val="1200"/>
              </a:spcBef>
              <a:spcAft>
                <a:spcPts val="0"/>
              </a:spcAft>
              <a:buNone/>
            </a:pPr>
            <a:r>
              <a:rPr b="0" i="0" lang="en-US" sz="2000" u="none" cap="none" strike="noStrike">
                <a:solidFill>
                  <a:schemeClr val="dk1"/>
                </a:solidFill>
                <a:latin typeface="Times New Roman"/>
                <a:ea typeface="Times New Roman"/>
                <a:cs typeface="Times New Roman"/>
                <a:sym typeface="Times New Roman"/>
              </a:rPr>
              <a:t>Cải Tiến Kỹ Thuật Học Tập Meta</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150000"/>
              </a:lnSpc>
              <a:spcBef>
                <a:spcPts val="1200"/>
              </a:spcBef>
              <a:spcAft>
                <a:spcPts val="0"/>
              </a:spcAft>
              <a:buNone/>
            </a:pPr>
            <a:r>
              <a:rPr b="0" i="0" lang="en-US" sz="2000" u="none" cap="none" strike="noStrike">
                <a:solidFill>
                  <a:schemeClr val="dk1"/>
                </a:solidFill>
                <a:latin typeface="Times New Roman"/>
                <a:ea typeface="Times New Roman"/>
                <a:cs typeface="Times New Roman"/>
                <a:sym typeface="Times New Roman"/>
              </a:rPr>
              <a:t>Tích Hợp Với Các Hệ Thống An Ninh Thực Tế</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150000"/>
              </a:lnSpc>
              <a:spcBef>
                <a:spcPts val="1200"/>
              </a:spcBef>
              <a:spcAft>
                <a:spcPts val="0"/>
              </a:spcAft>
              <a:buNone/>
            </a:pPr>
            <a:r>
              <a:rPr b="0" i="0" lang="en-US" sz="2000" u="none" cap="none" strike="noStrike">
                <a:solidFill>
                  <a:schemeClr val="dk1"/>
                </a:solidFill>
                <a:latin typeface="Times New Roman"/>
                <a:ea typeface="Times New Roman"/>
                <a:cs typeface="Times New Roman"/>
                <a:sym typeface="Times New Roman"/>
              </a:rPr>
              <a:t>Nghiên Cứu Về Sự Khả Chuyển Giữa Các Miền</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21"/>
          <p:cNvSpPr txBox="1"/>
          <p:nvPr>
            <p:ph type="title"/>
          </p:nvPr>
        </p:nvSpPr>
        <p:spPr>
          <a:xfrm>
            <a:off x="4803433" y="2399600"/>
            <a:ext cx="6437600" cy="20588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Clr>
                <a:schemeClr val="dk1"/>
              </a:buClr>
              <a:buSzPts val="4800"/>
              <a:buFont typeface="Play"/>
              <a:buNone/>
            </a:pPr>
            <a:r>
              <a:t/>
            </a:r>
            <a:endParaRPr/>
          </a:p>
        </p:txBody>
      </p:sp>
      <p:pic>
        <p:nvPicPr>
          <p:cNvPr descr="Thank You Blue Light Green Slide Template S10272201, 46% OFF" id="602" name="Google Shape;602;p21"/>
          <p:cNvPicPr preferRelativeResize="0"/>
          <p:nvPr/>
        </p:nvPicPr>
        <p:blipFill rotWithShape="1">
          <a:blip r:embed="rId3">
            <a:alphaModFix/>
          </a:blip>
          <a:srcRect b="0" l="0" r="0" t="0"/>
          <a:stretch/>
        </p:blipFill>
        <p:spPr>
          <a:xfrm>
            <a:off x="1149351" y="647700"/>
            <a:ext cx="9893300" cy="5562600"/>
          </a:xfrm>
          <a:prstGeom prst="rect">
            <a:avLst/>
          </a:prstGeom>
          <a:noFill/>
          <a:ln>
            <a:noFill/>
          </a:ln>
        </p:spPr>
      </p:pic>
      <p:pic>
        <p:nvPicPr>
          <p:cNvPr descr="Blue and White PowerPoint Template" id="603" name="Google Shape;603;p21"/>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604" name="Google Shape;604;p21"/>
          <p:cNvSpPr/>
          <p:nvPr/>
        </p:nvSpPr>
        <p:spPr>
          <a:xfrm>
            <a:off x="6303034" y="4681268"/>
            <a:ext cx="3761117" cy="287547"/>
          </a:xfrm>
          <a:prstGeom prst="rect">
            <a:avLst/>
          </a:prstGeom>
          <a:solidFill>
            <a:srgbClr val="FFFF66"/>
          </a:solid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cxnSp>
        <p:nvCxnSpPr>
          <p:cNvPr id="188" name="Google Shape;188;p3"/>
          <p:cNvCxnSpPr/>
          <p:nvPr/>
        </p:nvCxnSpPr>
        <p:spPr>
          <a:xfrm>
            <a:off x="611084" y="1272481"/>
            <a:ext cx="873400" cy="0"/>
          </a:xfrm>
          <a:prstGeom prst="straightConnector1">
            <a:avLst/>
          </a:prstGeom>
          <a:noFill/>
          <a:ln cap="flat" cmpd="sng" w="95250">
            <a:solidFill>
              <a:srgbClr val="FFFFFF"/>
            </a:solidFill>
            <a:prstDash val="solid"/>
            <a:round/>
            <a:headEnd len="sm" w="sm" type="none"/>
            <a:tailEnd len="sm" w="sm" type="none"/>
          </a:ln>
        </p:spPr>
      </p:cxnSp>
      <p:sp>
        <p:nvSpPr>
          <p:cNvPr id="189" name="Google Shape;189;p3"/>
          <p:cNvSpPr txBox="1"/>
          <p:nvPr/>
        </p:nvSpPr>
        <p:spPr>
          <a:xfrm>
            <a:off x="611085" y="1655883"/>
            <a:ext cx="3336051" cy="305212"/>
          </a:xfrm>
          <a:prstGeom prst="rect">
            <a:avLst/>
          </a:prstGeom>
          <a:noFill/>
          <a:ln>
            <a:noFill/>
          </a:ln>
        </p:spPr>
        <p:txBody>
          <a:bodyPr anchorCtr="0" anchor="t" bIns="0" lIns="0" spcFirstLastPara="1" rIns="0" wrap="square" tIns="0">
            <a:spAutoFit/>
          </a:bodyPr>
          <a:lstStyle/>
          <a:p>
            <a:pPr indent="0" lvl="0" marL="0" marR="0" rtl="0" algn="just">
              <a:lnSpc>
                <a:spcPct val="155042"/>
              </a:lnSpc>
              <a:spcBef>
                <a:spcPts val="0"/>
              </a:spcBef>
              <a:spcAft>
                <a:spcPts val="0"/>
              </a:spcAft>
              <a:buNone/>
            </a:pPr>
            <a:r>
              <a:t/>
            </a:r>
            <a:endParaRPr sz="1666">
              <a:solidFill>
                <a:srgbClr val="FFFFFF"/>
              </a:solidFill>
              <a:latin typeface="Open Sans"/>
              <a:ea typeface="Open Sans"/>
              <a:cs typeface="Open Sans"/>
              <a:sym typeface="Open Sans"/>
            </a:endParaRPr>
          </a:p>
        </p:txBody>
      </p:sp>
      <p:grpSp>
        <p:nvGrpSpPr>
          <p:cNvPr id="190" name="Google Shape;190;p3"/>
          <p:cNvGrpSpPr/>
          <p:nvPr/>
        </p:nvGrpSpPr>
        <p:grpSpPr>
          <a:xfrm>
            <a:off x="10493907" y="4499972"/>
            <a:ext cx="3064215" cy="3064215"/>
            <a:chOff x="0" y="0"/>
            <a:chExt cx="812800" cy="812800"/>
          </a:xfrm>
        </p:grpSpPr>
        <p:sp>
          <p:nvSpPr>
            <p:cNvPr id="191" name="Google Shape;191;p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762000">
              <a:solidFill>
                <a:srgbClr val="F6F6F6"/>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92" name="Google Shape;192;p3"/>
            <p:cNvSpPr txBox="1"/>
            <p:nvPr/>
          </p:nvSpPr>
          <p:spPr>
            <a:xfrm>
              <a:off x="76200" y="38100"/>
              <a:ext cx="660400" cy="698500"/>
            </a:xfrm>
            <a:prstGeom prst="rect">
              <a:avLst/>
            </a:prstGeom>
            <a:noFill/>
            <a:ln>
              <a:noFill/>
            </a:ln>
          </p:spPr>
          <p:txBody>
            <a:bodyPr anchorCtr="0" anchor="ctr" bIns="33850" lIns="33850" spcFirstLastPara="1" rIns="33850" wrap="square" tIns="33850">
              <a:noAutofit/>
            </a:bodyPr>
            <a:lstStyle/>
            <a:p>
              <a:pPr indent="0" lvl="0" marL="0" marR="0" rtl="0" algn="ctr">
                <a:lnSpc>
                  <a:spcPct val="147750"/>
                </a:lnSpc>
                <a:spcBef>
                  <a:spcPts val="0"/>
                </a:spcBef>
                <a:spcAft>
                  <a:spcPts val="0"/>
                </a:spcAft>
                <a:buNone/>
              </a:pPr>
              <a:r>
                <a:t/>
              </a:r>
              <a:endParaRPr sz="1200">
                <a:solidFill>
                  <a:schemeClr val="dk1"/>
                </a:solidFill>
                <a:latin typeface="Arial"/>
                <a:ea typeface="Arial"/>
                <a:cs typeface="Arial"/>
                <a:sym typeface="Arial"/>
              </a:endParaRPr>
            </a:p>
          </p:txBody>
        </p:sp>
      </p:grpSp>
      <p:grpSp>
        <p:nvGrpSpPr>
          <p:cNvPr id="193" name="Google Shape;193;p3"/>
          <p:cNvGrpSpPr/>
          <p:nvPr/>
        </p:nvGrpSpPr>
        <p:grpSpPr>
          <a:xfrm rot="5400000">
            <a:off x="543944" y="-80061"/>
            <a:ext cx="514483" cy="514483"/>
            <a:chOff x="0" y="0"/>
            <a:chExt cx="812800" cy="812800"/>
          </a:xfrm>
        </p:grpSpPr>
        <p:sp>
          <p:nvSpPr>
            <p:cNvPr id="194" name="Google Shape;194;p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47625">
              <a:solidFill>
                <a:srgbClr val="0345E4">
                  <a:alpha val="40000"/>
                </a:srgbClr>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95" name="Google Shape;195;p3"/>
            <p:cNvSpPr txBox="1"/>
            <p:nvPr/>
          </p:nvSpPr>
          <p:spPr>
            <a:xfrm>
              <a:off x="76200" y="38100"/>
              <a:ext cx="660400" cy="698500"/>
            </a:xfrm>
            <a:prstGeom prst="rect">
              <a:avLst/>
            </a:prstGeom>
            <a:noFill/>
            <a:ln>
              <a:noFill/>
            </a:ln>
          </p:spPr>
          <p:txBody>
            <a:bodyPr anchorCtr="0" anchor="ctr" bIns="33850" lIns="33850" spcFirstLastPara="1" rIns="33850" wrap="square" tIns="33850">
              <a:noAutofit/>
            </a:bodyPr>
            <a:lstStyle/>
            <a:p>
              <a:pPr indent="0" lvl="0" marL="0" marR="0" rtl="0" algn="ctr">
                <a:lnSpc>
                  <a:spcPct val="147750"/>
                </a:lnSpc>
                <a:spcBef>
                  <a:spcPts val="0"/>
                </a:spcBef>
                <a:spcAft>
                  <a:spcPts val="0"/>
                </a:spcAft>
                <a:buNone/>
              </a:pPr>
              <a:r>
                <a:t/>
              </a:r>
              <a:endParaRPr sz="1200">
                <a:solidFill>
                  <a:schemeClr val="dk1"/>
                </a:solidFill>
                <a:latin typeface="Arial"/>
                <a:ea typeface="Arial"/>
                <a:cs typeface="Arial"/>
                <a:sym typeface="Arial"/>
              </a:endParaRPr>
            </a:p>
          </p:txBody>
        </p:sp>
      </p:grpSp>
      <p:grpSp>
        <p:nvGrpSpPr>
          <p:cNvPr id="196" name="Google Shape;196;p3"/>
          <p:cNvGrpSpPr/>
          <p:nvPr/>
        </p:nvGrpSpPr>
        <p:grpSpPr>
          <a:xfrm rot="5400000">
            <a:off x="2612888" y="6112466"/>
            <a:ext cx="397362" cy="397362"/>
            <a:chOff x="0" y="0"/>
            <a:chExt cx="812800" cy="812800"/>
          </a:xfrm>
        </p:grpSpPr>
        <p:sp>
          <p:nvSpPr>
            <p:cNvPr id="197" name="Google Shape;197;p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476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98" name="Google Shape;198;p3"/>
            <p:cNvSpPr txBox="1"/>
            <p:nvPr/>
          </p:nvSpPr>
          <p:spPr>
            <a:xfrm>
              <a:off x="76200" y="38100"/>
              <a:ext cx="660400" cy="698500"/>
            </a:xfrm>
            <a:prstGeom prst="rect">
              <a:avLst/>
            </a:prstGeom>
            <a:noFill/>
            <a:ln>
              <a:noFill/>
            </a:ln>
          </p:spPr>
          <p:txBody>
            <a:bodyPr anchorCtr="0" anchor="ctr" bIns="33850" lIns="33850" spcFirstLastPara="1" rIns="33850" wrap="square" tIns="33850">
              <a:noAutofit/>
            </a:bodyPr>
            <a:lstStyle/>
            <a:p>
              <a:pPr indent="0" lvl="0" marL="0" marR="0" rtl="0" algn="ctr">
                <a:lnSpc>
                  <a:spcPct val="147750"/>
                </a:lnSpc>
                <a:spcBef>
                  <a:spcPts val="0"/>
                </a:spcBef>
                <a:spcAft>
                  <a:spcPts val="0"/>
                </a:spcAft>
                <a:buNone/>
              </a:pPr>
              <a:r>
                <a:t/>
              </a:r>
              <a:endParaRPr sz="1200">
                <a:solidFill>
                  <a:schemeClr val="dk1"/>
                </a:solidFill>
                <a:latin typeface="Arial"/>
                <a:ea typeface="Arial"/>
                <a:cs typeface="Arial"/>
                <a:sym typeface="Arial"/>
              </a:endParaRPr>
            </a:p>
          </p:txBody>
        </p:sp>
      </p:grpSp>
      <p:sp>
        <p:nvSpPr>
          <p:cNvPr id="199" name="Google Shape;199;p3"/>
          <p:cNvSpPr txBox="1"/>
          <p:nvPr/>
        </p:nvSpPr>
        <p:spPr>
          <a:xfrm>
            <a:off x="1862014" y="635632"/>
            <a:ext cx="9040429" cy="387286"/>
          </a:xfrm>
          <a:prstGeom prst="rect">
            <a:avLst/>
          </a:prstGeom>
          <a:noFill/>
          <a:ln>
            <a:noFill/>
          </a:ln>
        </p:spPr>
        <p:txBody>
          <a:bodyPr anchorCtr="0" anchor="t" bIns="45700" lIns="91425" spcFirstLastPara="1" rIns="91425" wrap="square" tIns="45700">
            <a:spAutoFit/>
          </a:bodyPr>
          <a:lstStyle/>
          <a:p>
            <a:pPr indent="0" lvl="0" marL="0" marR="0" rtl="0" algn="l">
              <a:lnSpc>
                <a:spcPct val="116649"/>
              </a:lnSpc>
              <a:spcBef>
                <a:spcPts val="0"/>
              </a:spcBef>
              <a:spcAft>
                <a:spcPts val="0"/>
              </a:spcAft>
              <a:buNone/>
            </a:pPr>
            <a:r>
              <a:rPr b="1" lang="en-US" sz="2000">
                <a:solidFill>
                  <a:srgbClr val="002060"/>
                </a:solidFill>
                <a:latin typeface="Times New Roman"/>
                <a:ea typeface="Times New Roman"/>
                <a:cs typeface="Times New Roman"/>
                <a:sym typeface="Times New Roman"/>
              </a:rPr>
              <a:t>Giới thiệu vấn đề</a:t>
            </a:r>
            <a:endParaRPr sz="2000">
              <a:solidFill>
                <a:srgbClr val="002060"/>
              </a:solidFill>
              <a:latin typeface="Times New Roman"/>
              <a:ea typeface="Times New Roman"/>
              <a:cs typeface="Times New Roman"/>
              <a:sym typeface="Times New Roman"/>
            </a:endParaRPr>
          </a:p>
        </p:txBody>
      </p:sp>
      <p:sp>
        <p:nvSpPr>
          <p:cNvPr id="200" name="Google Shape;200;p3"/>
          <p:cNvSpPr txBox="1"/>
          <p:nvPr/>
        </p:nvSpPr>
        <p:spPr>
          <a:xfrm>
            <a:off x="1874004" y="1272481"/>
            <a:ext cx="8467151" cy="2432333"/>
          </a:xfrm>
          <a:prstGeom prst="rect">
            <a:avLst/>
          </a:prstGeom>
          <a:noFill/>
          <a:ln>
            <a:noFill/>
          </a:ln>
        </p:spPr>
        <p:txBody>
          <a:bodyPr anchorCtr="0" anchor="t" bIns="45700" lIns="91425" spcFirstLastPara="1" rIns="91425" wrap="square" tIns="45700">
            <a:spAutoFit/>
          </a:bodyPr>
          <a:lstStyle/>
          <a:p>
            <a:pPr indent="0" lvl="0" marL="0" marR="0" rtl="0" algn="just">
              <a:lnSpc>
                <a:spcPct val="129611"/>
              </a:lnSpc>
              <a:spcBef>
                <a:spcPts val="0"/>
              </a:spcBef>
              <a:spcAft>
                <a:spcPts val="0"/>
              </a:spcAft>
              <a:buNone/>
            </a:pPr>
            <a:r>
              <a:rPr b="0" i="0" lang="en-US" sz="1800">
                <a:solidFill>
                  <a:srgbClr val="0D0D0D"/>
                </a:solidFill>
                <a:highlight>
                  <a:srgbClr val="FFFFFF"/>
                </a:highlight>
                <a:latin typeface="Play"/>
                <a:ea typeface="Play"/>
                <a:cs typeface="Play"/>
                <a:sym typeface="Play"/>
              </a:rPr>
              <a:t>Trong bối cảnh mạng máy tính ngày càng phát triển, đảm bảo an ninh mạng trở nên cực kỳ quan trọng. Nhưng </a:t>
            </a:r>
            <a:r>
              <a:rPr lang="en-US" sz="1800">
                <a:solidFill>
                  <a:srgbClr val="0D0D0D"/>
                </a:solidFill>
                <a:highlight>
                  <a:srgbClr val="FFFFFF"/>
                </a:highlight>
                <a:latin typeface="Play"/>
                <a:ea typeface="Play"/>
                <a:cs typeface="Play"/>
                <a:sym typeface="Play"/>
              </a:rPr>
              <a:t>c</a:t>
            </a:r>
            <a:r>
              <a:rPr b="0" i="0" lang="en-US" sz="1800">
                <a:solidFill>
                  <a:srgbClr val="0D0D0D"/>
                </a:solidFill>
                <a:highlight>
                  <a:srgbClr val="FFFFFF"/>
                </a:highlight>
                <a:latin typeface="Play"/>
                <a:ea typeface="Play"/>
                <a:cs typeface="Play"/>
                <a:sym typeface="Play"/>
              </a:rPr>
              <a:t>ác hệ thống phát hiện xâm nhập (IDS) thuờng không hiệu quả với các cuộc tấn công mới hoặc biến thể chưa được biết đến.</a:t>
            </a:r>
            <a:endParaRPr/>
          </a:p>
          <a:p>
            <a:pPr indent="0" lvl="0" marL="0" marR="0" rtl="0" algn="just">
              <a:lnSpc>
                <a:spcPct val="129611"/>
              </a:lnSpc>
              <a:spcBef>
                <a:spcPts val="0"/>
              </a:spcBef>
              <a:spcAft>
                <a:spcPts val="0"/>
              </a:spcAft>
              <a:buNone/>
            </a:pPr>
            <a:r>
              <a:rPr lang="en-US" sz="1800">
                <a:solidFill>
                  <a:srgbClr val="0D0D0D"/>
                </a:solidFill>
                <a:highlight>
                  <a:srgbClr val="FFFFFF"/>
                </a:highlight>
                <a:latin typeface="Play"/>
                <a:ea typeface="Play"/>
                <a:cs typeface="Play"/>
                <a:sym typeface="Play"/>
              </a:rPr>
              <a:t>Trong bài báo tác giả đã đề xuất 3 vấn đề chính: </a:t>
            </a:r>
            <a:r>
              <a:rPr lang="en-US" sz="1800">
                <a:solidFill>
                  <a:schemeClr val="dk1"/>
                </a:solidFill>
                <a:latin typeface="Times New Roman"/>
                <a:ea typeface="Times New Roman"/>
                <a:cs typeface="Times New Roman"/>
                <a:sym typeface="Times New Roman"/>
              </a:rPr>
              <a:t>Phương pháp phát hiện tấn công vài lần dựa trên meta-learning framework, Đề xuất phương pháp xây dựng dataset, chứng minh rằng phương pháp phát hiện xâm nhập mạng được đề xuất là phổ quát và không giới hạn ở các loại tấn công cụ thể</a:t>
            </a:r>
            <a:endParaRPr sz="1800">
              <a:solidFill>
                <a:schemeClr val="dk1"/>
              </a:solidFill>
              <a:latin typeface="Play"/>
              <a:ea typeface="Play"/>
              <a:cs typeface="Play"/>
              <a:sym typeface="Play"/>
            </a:endParaRPr>
          </a:p>
          <a:p>
            <a:pPr indent="0" lvl="0" marL="0" marR="0" rtl="0" algn="just">
              <a:lnSpc>
                <a:spcPct val="129611"/>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01" name="Google Shape;201;p3"/>
          <p:cNvSpPr txBox="1"/>
          <p:nvPr/>
        </p:nvSpPr>
        <p:spPr>
          <a:xfrm>
            <a:off x="1882192" y="3886364"/>
            <a:ext cx="9040429" cy="387286"/>
          </a:xfrm>
          <a:prstGeom prst="rect">
            <a:avLst/>
          </a:prstGeom>
          <a:noFill/>
          <a:ln>
            <a:noFill/>
          </a:ln>
        </p:spPr>
        <p:txBody>
          <a:bodyPr anchorCtr="0" anchor="t" bIns="45700" lIns="91425" spcFirstLastPara="1" rIns="91425" wrap="square" tIns="45700">
            <a:spAutoFit/>
          </a:bodyPr>
          <a:lstStyle/>
          <a:p>
            <a:pPr indent="0" lvl="0" marL="0" marR="0" rtl="0" algn="l">
              <a:lnSpc>
                <a:spcPct val="116649"/>
              </a:lnSpc>
              <a:spcBef>
                <a:spcPts val="0"/>
              </a:spcBef>
              <a:spcAft>
                <a:spcPts val="0"/>
              </a:spcAft>
              <a:buNone/>
            </a:pPr>
            <a:r>
              <a:rPr b="1" lang="en-US" sz="2000">
                <a:solidFill>
                  <a:srgbClr val="002060"/>
                </a:solidFill>
                <a:latin typeface="Times New Roman"/>
                <a:ea typeface="Times New Roman"/>
                <a:cs typeface="Times New Roman"/>
                <a:sym typeface="Times New Roman"/>
              </a:rPr>
              <a:t>Mục tiêu của bài báo</a:t>
            </a:r>
            <a:endParaRPr sz="2000">
              <a:solidFill>
                <a:srgbClr val="002060"/>
              </a:solidFill>
              <a:latin typeface="Arial"/>
              <a:ea typeface="Arial"/>
              <a:cs typeface="Arial"/>
              <a:sym typeface="Arial"/>
            </a:endParaRPr>
          </a:p>
        </p:txBody>
      </p:sp>
      <p:sp>
        <p:nvSpPr>
          <p:cNvPr id="202" name="Google Shape;202;p3"/>
          <p:cNvSpPr txBox="1"/>
          <p:nvPr/>
        </p:nvSpPr>
        <p:spPr>
          <a:xfrm>
            <a:off x="1895180" y="4408413"/>
            <a:ext cx="8196386"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Phát triển một phương pháp phát hiện xâm nhập mạng dựa trên khuôn khổ học siêu ít (meta-learning), giúp hệ thống có khả năng nhận biết và phản ứng với các loại tấn công mới mà chỉ cần một số ít ví dụ trong quá trình huấn luyện. </a:t>
            </a:r>
            <a:endParaRPr sz="1800">
              <a:solidFill>
                <a:schemeClr val="dk1"/>
              </a:solidFill>
              <a:latin typeface="Arial"/>
              <a:ea typeface="Arial"/>
              <a:cs typeface="Arial"/>
              <a:sym typeface="Arial"/>
            </a:endParaRPr>
          </a:p>
        </p:txBody>
      </p:sp>
      <p:grpSp>
        <p:nvGrpSpPr>
          <p:cNvPr id="203" name="Google Shape;203;p3"/>
          <p:cNvGrpSpPr/>
          <p:nvPr/>
        </p:nvGrpSpPr>
        <p:grpSpPr>
          <a:xfrm>
            <a:off x="-602139" y="-530101"/>
            <a:ext cx="1314173" cy="7388101"/>
            <a:chOff x="0" y="-38100"/>
            <a:chExt cx="518401" cy="2841896"/>
          </a:xfrm>
        </p:grpSpPr>
        <p:sp>
          <p:nvSpPr>
            <p:cNvPr id="204" name="Google Shape;204;p3"/>
            <p:cNvSpPr/>
            <p:nvPr/>
          </p:nvSpPr>
          <p:spPr>
            <a:xfrm>
              <a:off x="72036" y="94463"/>
              <a:ext cx="446365" cy="2709333"/>
            </a:xfrm>
            <a:custGeom>
              <a:rect b="b" l="l" r="r" t="t"/>
              <a:pathLst>
                <a:path extrusionOk="0" h="2709333" w="446365">
                  <a:moveTo>
                    <a:pt x="223183" y="0"/>
                  </a:moveTo>
                  <a:lnTo>
                    <a:pt x="223183" y="0"/>
                  </a:lnTo>
                  <a:cubicBezTo>
                    <a:pt x="282374" y="0"/>
                    <a:pt x="339142" y="23514"/>
                    <a:pt x="380996" y="65369"/>
                  </a:cubicBezTo>
                  <a:cubicBezTo>
                    <a:pt x="422851" y="107224"/>
                    <a:pt x="446365" y="163991"/>
                    <a:pt x="446365" y="223183"/>
                  </a:cubicBezTo>
                  <a:lnTo>
                    <a:pt x="446365" y="2486151"/>
                  </a:lnTo>
                  <a:cubicBezTo>
                    <a:pt x="446365" y="2609411"/>
                    <a:pt x="346443" y="2709333"/>
                    <a:pt x="223183" y="2709333"/>
                  </a:cubicBezTo>
                  <a:lnTo>
                    <a:pt x="223183" y="2709333"/>
                  </a:lnTo>
                  <a:cubicBezTo>
                    <a:pt x="99922" y="2709333"/>
                    <a:pt x="0" y="2609411"/>
                    <a:pt x="0" y="2486151"/>
                  </a:cubicBezTo>
                  <a:lnTo>
                    <a:pt x="0" y="223183"/>
                  </a:lnTo>
                  <a:cubicBezTo>
                    <a:pt x="0" y="99922"/>
                    <a:pt x="99922" y="0"/>
                    <a:pt x="223183" y="0"/>
                  </a:cubicBezTo>
                  <a:close/>
                </a:path>
              </a:pathLst>
            </a:custGeom>
            <a:solidFill>
              <a:srgbClr val="074F6A"/>
            </a:solidFill>
            <a:ln cap="flat" cmpd="sng" w="9525">
              <a:solidFill>
                <a:srgbClr val="00206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05" name="Google Shape;205;p3"/>
            <p:cNvSpPr txBox="1"/>
            <p:nvPr/>
          </p:nvSpPr>
          <p:spPr>
            <a:xfrm>
              <a:off x="0" y="-38100"/>
              <a:ext cx="446365" cy="2747433"/>
            </a:xfrm>
            <a:prstGeom prst="rect">
              <a:avLst/>
            </a:prstGeom>
            <a:noFill/>
            <a:ln>
              <a:noFill/>
            </a:ln>
          </p:spPr>
          <p:txBody>
            <a:bodyPr anchorCtr="0" anchor="ctr" bIns="33850" lIns="33850" spcFirstLastPara="1" rIns="33850" wrap="square" tIns="33850">
              <a:noAutofit/>
            </a:bodyPr>
            <a:lstStyle/>
            <a:p>
              <a:pPr indent="0" lvl="0" marL="0" marR="0" rtl="0" algn="ctr">
                <a:lnSpc>
                  <a:spcPct val="147750"/>
                </a:lnSpc>
                <a:spcBef>
                  <a:spcPts val="0"/>
                </a:spcBef>
                <a:spcAft>
                  <a:spcPts val="0"/>
                </a:spcAft>
                <a:buNone/>
              </a:pPr>
              <a:r>
                <a:t/>
              </a:r>
              <a:endParaRPr sz="1200">
                <a:solidFill>
                  <a:schemeClr val="dk1"/>
                </a:solidFill>
                <a:latin typeface="Arial"/>
                <a:ea typeface="Arial"/>
                <a:cs typeface="Arial"/>
                <a:sym typeface="Arial"/>
              </a:endParaRPr>
            </a:p>
          </p:txBody>
        </p:sp>
      </p:grpSp>
      <p:grpSp>
        <p:nvGrpSpPr>
          <p:cNvPr id="206" name="Google Shape;206;p3"/>
          <p:cNvGrpSpPr/>
          <p:nvPr/>
        </p:nvGrpSpPr>
        <p:grpSpPr>
          <a:xfrm flipH="1">
            <a:off x="9908578" y="87709"/>
            <a:ext cx="2212342" cy="1781812"/>
            <a:chOff x="1089084" y="1086011"/>
            <a:chExt cx="29837" cy="24035"/>
          </a:xfrm>
        </p:grpSpPr>
        <p:sp>
          <p:nvSpPr>
            <p:cNvPr id="207" name="Google Shape;207;p3"/>
            <p:cNvSpPr/>
            <p:nvPr/>
          </p:nvSpPr>
          <p:spPr>
            <a:xfrm>
              <a:off x="1115446" y="1086999"/>
              <a:ext cx="3475" cy="3028"/>
            </a:xfrm>
            <a:custGeom>
              <a:rect b="b" l="l" r="r" t="t"/>
              <a:pathLst>
                <a:path extrusionOk="0" h="302832" w="347459">
                  <a:moveTo>
                    <a:pt x="261391" y="0"/>
                  </a:moveTo>
                  <a:lnTo>
                    <a:pt x="86068" y="0"/>
                  </a:lnTo>
                  <a:lnTo>
                    <a:pt x="0" y="149822"/>
                  </a:lnTo>
                  <a:lnTo>
                    <a:pt x="86068" y="302832"/>
                  </a:lnTo>
                  <a:lnTo>
                    <a:pt x="261391" y="302832"/>
                  </a:lnTo>
                  <a:lnTo>
                    <a:pt x="347459" y="149822"/>
                  </a:lnTo>
                  <a:lnTo>
                    <a:pt x="261391" y="0"/>
                  </a:lnTo>
                  <a:close/>
                  <a:moveTo>
                    <a:pt x="229514" y="248641"/>
                  </a:moveTo>
                  <a:lnTo>
                    <a:pt x="117945" y="248641"/>
                  </a:lnTo>
                  <a:lnTo>
                    <a:pt x="60566" y="149822"/>
                  </a:lnTo>
                  <a:lnTo>
                    <a:pt x="117945" y="54191"/>
                  </a:lnTo>
                  <a:lnTo>
                    <a:pt x="229514" y="54191"/>
                  </a:lnTo>
                  <a:lnTo>
                    <a:pt x="286893" y="149822"/>
                  </a:lnTo>
                  <a:lnTo>
                    <a:pt x="229514" y="248641"/>
                  </a:lnTo>
                  <a:close/>
                </a:path>
              </a:pathLst>
            </a:custGeom>
            <a:solidFill>
              <a:srgbClr val="DEDDD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8" name="Google Shape;208;p3"/>
            <p:cNvSpPr/>
            <p:nvPr/>
          </p:nvSpPr>
          <p:spPr>
            <a:xfrm>
              <a:off x="1091220" y="1106954"/>
              <a:ext cx="3570" cy="3092"/>
            </a:xfrm>
            <a:custGeom>
              <a:rect b="b" l="l" r="r" t="t"/>
              <a:pathLst>
                <a:path extrusionOk="0" h="309207" w="357022">
                  <a:moveTo>
                    <a:pt x="267767" y="0"/>
                  </a:moveTo>
                  <a:lnTo>
                    <a:pt x="89256" y="0"/>
                  </a:lnTo>
                  <a:lnTo>
                    <a:pt x="0" y="156198"/>
                  </a:lnTo>
                  <a:lnTo>
                    <a:pt x="89256" y="309207"/>
                  </a:lnTo>
                  <a:lnTo>
                    <a:pt x="267767" y="309207"/>
                  </a:lnTo>
                  <a:lnTo>
                    <a:pt x="357022" y="156198"/>
                  </a:lnTo>
                  <a:lnTo>
                    <a:pt x="267767" y="0"/>
                  </a:lnTo>
                  <a:close/>
                  <a:moveTo>
                    <a:pt x="239078" y="255016"/>
                  </a:moveTo>
                  <a:lnTo>
                    <a:pt x="121133" y="255016"/>
                  </a:lnTo>
                  <a:lnTo>
                    <a:pt x="60566" y="156198"/>
                  </a:lnTo>
                  <a:lnTo>
                    <a:pt x="121133" y="54191"/>
                  </a:lnTo>
                  <a:lnTo>
                    <a:pt x="239078" y="54191"/>
                  </a:lnTo>
                  <a:lnTo>
                    <a:pt x="296456" y="156198"/>
                  </a:lnTo>
                  <a:lnTo>
                    <a:pt x="239078" y="255016"/>
                  </a:lnTo>
                  <a:close/>
                </a:path>
              </a:pathLst>
            </a:custGeom>
            <a:solidFill>
              <a:srgbClr val="DEDDD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9" name="Google Shape;209;p3"/>
            <p:cNvSpPr/>
            <p:nvPr/>
          </p:nvSpPr>
          <p:spPr>
            <a:xfrm>
              <a:off x="1110091" y="1087190"/>
              <a:ext cx="2996" cy="4336"/>
            </a:xfrm>
            <a:custGeom>
              <a:rect b="b" l="l" r="r" t="t"/>
              <a:pathLst>
                <a:path extrusionOk="0" h="433527" w="299644">
                  <a:moveTo>
                    <a:pt x="0" y="130695"/>
                  </a:moveTo>
                  <a:lnTo>
                    <a:pt x="76505" y="261391"/>
                  </a:lnTo>
                  <a:lnTo>
                    <a:pt x="226327" y="261391"/>
                  </a:lnTo>
                  <a:lnTo>
                    <a:pt x="299644" y="130695"/>
                  </a:lnTo>
                  <a:lnTo>
                    <a:pt x="226327" y="0"/>
                  </a:lnTo>
                  <a:lnTo>
                    <a:pt x="76505" y="0"/>
                  </a:lnTo>
                  <a:lnTo>
                    <a:pt x="0" y="130695"/>
                  </a:lnTo>
                  <a:close/>
                  <a:moveTo>
                    <a:pt x="51003" y="130695"/>
                  </a:moveTo>
                  <a:lnTo>
                    <a:pt x="102006" y="47815"/>
                  </a:lnTo>
                  <a:lnTo>
                    <a:pt x="200825" y="47815"/>
                  </a:lnTo>
                  <a:lnTo>
                    <a:pt x="248641" y="130695"/>
                  </a:lnTo>
                  <a:lnTo>
                    <a:pt x="200825" y="216763"/>
                  </a:lnTo>
                  <a:lnTo>
                    <a:pt x="102006" y="216763"/>
                  </a:lnTo>
                  <a:lnTo>
                    <a:pt x="51003" y="130695"/>
                  </a:lnTo>
                  <a:close/>
                  <a:moveTo>
                    <a:pt x="191262" y="392087"/>
                  </a:moveTo>
                  <a:lnTo>
                    <a:pt x="111569" y="392087"/>
                  </a:lnTo>
                  <a:lnTo>
                    <a:pt x="111569" y="433527"/>
                  </a:lnTo>
                  <a:lnTo>
                    <a:pt x="191262" y="433527"/>
                  </a:lnTo>
                  <a:lnTo>
                    <a:pt x="191262" y="392087"/>
                  </a:lnTo>
                  <a:close/>
                  <a:moveTo>
                    <a:pt x="226327" y="280517"/>
                  </a:moveTo>
                  <a:lnTo>
                    <a:pt x="76505" y="280517"/>
                  </a:lnTo>
                  <a:lnTo>
                    <a:pt x="76505" y="321957"/>
                  </a:lnTo>
                  <a:lnTo>
                    <a:pt x="226327" y="321957"/>
                  </a:lnTo>
                  <a:lnTo>
                    <a:pt x="226327" y="280517"/>
                  </a:lnTo>
                  <a:close/>
                  <a:moveTo>
                    <a:pt x="226327" y="337896"/>
                  </a:moveTo>
                  <a:lnTo>
                    <a:pt x="76505" y="337896"/>
                  </a:lnTo>
                  <a:lnTo>
                    <a:pt x="76505" y="376148"/>
                  </a:lnTo>
                  <a:lnTo>
                    <a:pt x="226327" y="376148"/>
                  </a:lnTo>
                  <a:lnTo>
                    <a:pt x="226327" y="337896"/>
                  </a:lnTo>
                  <a:close/>
                </a:path>
              </a:pathLst>
            </a:custGeom>
            <a:solidFill>
              <a:srgbClr val="DEDDD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0" name="Google Shape;210;p3"/>
            <p:cNvSpPr/>
            <p:nvPr/>
          </p:nvSpPr>
          <p:spPr>
            <a:xfrm>
              <a:off x="1098264" y="1094968"/>
              <a:ext cx="2965" cy="2997"/>
            </a:xfrm>
            <a:custGeom>
              <a:rect b="b" l="l" r="r" t="t"/>
              <a:pathLst>
                <a:path extrusionOk="0" h="94" w="93">
                  <a:moveTo>
                    <a:pt x="47" y="0"/>
                  </a:moveTo>
                  <a:cubicBezTo>
                    <a:pt x="21" y="0"/>
                    <a:pt x="0" y="21"/>
                    <a:pt x="0" y="47"/>
                  </a:cubicBezTo>
                  <a:cubicBezTo>
                    <a:pt x="0" y="73"/>
                    <a:pt x="21" y="94"/>
                    <a:pt x="47" y="94"/>
                  </a:cubicBezTo>
                  <a:cubicBezTo>
                    <a:pt x="72" y="94"/>
                    <a:pt x="93" y="73"/>
                    <a:pt x="93" y="47"/>
                  </a:cubicBezTo>
                  <a:cubicBezTo>
                    <a:pt x="93" y="21"/>
                    <a:pt x="72" y="0"/>
                    <a:pt x="47" y="0"/>
                  </a:cubicBezTo>
                  <a:close/>
                  <a:moveTo>
                    <a:pt x="6" y="50"/>
                  </a:moveTo>
                  <a:cubicBezTo>
                    <a:pt x="20" y="50"/>
                    <a:pt x="20" y="50"/>
                    <a:pt x="20" y="50"/>
                  </a:cubicBezTo>
                  <a:cubicBezTo>
                    <a:pt x="21" y="55"/>
                    <a:pt x="21" y="59"/>
                    <a:pt x="22" y="64"/>
                  </a:cubicBezTo>
                  <a:cubicBezTo>
                    <a:pt x="9" y="64"/>
                    <a:pt x="9" y="64"/>
                    <a:pt x="9" y="64"/>
                  </a:cubicBezTo>
                  <a:cubicBezTo>
                    <a:pt x="7" y="59"/>
                    <a:pt x="6" y="55"/>
                    <a:pt x="6" y="50"/>
                  </a:cubicBezTo>
                  <a:close/>
                  <a:moveTo>
                    <a:pt x="49" y="23"/>
                  </a:moveTo>
                  <a:cubicBezTo>
                    <a:pt x="49" y="6"/>
                    <a:pt x="49" y="6"/>
                    <a:pt x="49" y="6"/>
                  </a:cubicBezTo>
                  <a:cubicBezTo>
                    <a:pt x="55" y="8"/>
                    <a:pt x="60" y="14"/>
                    <a:pt x="63" y="23"/>
                  </a:cubicBezTo>
                  <a:lnTo>
                    <a:pt x="49" y="23"/>
                  </a:lnTo>
                  <a:close/>
                  <a:moveTo>
                    <a:pt x="65" y="29"/>
                  </a:moveTo>
                  <a:cubicBezTo>
                    <a:pt x="66" y="34"/>
                    <a:pt x="67" y="39"/>
                    <a:pt x="67" y="44"/>
                  </a:cubicBezTo>
                  <a:cubicBezTo>
                    <a:pt x="49" y="44"/>
                    <a:pt x="49" y="44"/>
                    <a:pt x="49" y="44"/>
                  </a:cubicBezTo>
                  <a:cubicBezTo>
                    <a:pt x="49" y="29"/>
                    <a:pt x="49" y="29"/>
                    <a:pt x="49" y="29"/>
                  </a:cubicBezTo>
                  <a:lnTo>
                    <a:pt x="65" y="29"/>
                  </a:lnTo>
                  <a:close/>
                  <a:moveTo>
                    <a:pt x="44" y="6"/>
                  </a:moveTo>
                  <a:cubicBezTo>
                    <a:pt x="44" y="23"/>
                    <a:pt x="44" y="23"/>
                    <a:pt x="44" y="23"/>
                  </a:cubicBezTo>
                  <a:cubicBezTo>
                    <a:pt x="30" y="23"/>
                    <a:pt x="30" y="23"/>
                    <a:pt x="30" y="23"/>
                  </a:cubicBezTo>
                  <a:cubicBezTo>
                    <a:pt x="33" y="14"/>
                    <a:pt x="38" y="8"/>
                    <a:pt x="44" y="6"/>
                  </a:cubicBezTo>
                  <a:close/>
                  <a:moveTo>
                    <a:pt x="44" y="29"/>
                  </a:moveTo>
                  <a:cubicBezTo>
                    <a:pt x="44" y="44"/>
                    <a:pt x="44" y="44"/>
                    <a:pt x="44" y="44"/>
                  </a:cubicBezTo>
                  <a:cubicBezTo>
                    <a:pt x="26" y="44"/>
                    <a:pt x="26" y="44"/>
                    <a:pt x="26" y="44"/>
                  </a:cubicBezTo>
                  <a:cubicBezTo>
                    <a:pt x="26" y="39"/>
                    <a:pt x="27" y="34"/>
                    <a:pt x="28" y="29"/>
                  </a:cubicBezTo>
                  <a:lnTo>
                    <a:pt x="44" y="29"/>
                  </a:lnTo>
                  <a:close/>
                  <a:moveTo>
                    <a:pt x="20" y="44"/>
                  </a:moveTo>
                  <a:cubicBezTo>
                    <a:pt x="6" y="44"/>
                    <a:pt x="6" y="44"/>
                    <a:pt x="6" y="44"/>
                  </a:cubicBezTo>
                  <a:cubicBezTo>
                    <a:pt x="6" y="39"/>
                    <a:pt x="7" y="34"/>
                    <a:pt x="10" y="29"/>
                  </a:cubicBezTo>
                  <a:cubicBezTo>
                    <a:pt x="22" y="29"/>
                    <a:pt x="22" y="29"/>
                    <a:pt x="22" y="29"/>
                  </a:cubicBezTo>
                  <a:cubicBezTo>
                    <a:pt x="21" y="34"/>
                    <a:pt x="21" y="39"/>
                    <a:pt x="20" y="44"/>
                  </a:cubicBezTo>
                  <a:close/>
                  <a:moveTo>
                    <a:pt x="26" y="50"/>
                  </a:moveTo>
                  <a:cubicBezTo>
                    <a:pt x="44" y="50"/>
                    <a:pt x="44" y="50"/>
                    <a:pt x="44" y="50"/>
                  </a:cubicBezTo>
                  <a:cubicBezTo>
                    <a:pt x="44" y="64"/>
                    <a:pt x="44" y="64"/>
                    <a:pt x="44" y="64"/>
                  </a:cubicBezTo>
                  <a:cubicBezTo>
                    <a:pt x="28" y="64"/>
                    <a:pt x="28" y="64"/>
                    <a:pt x="28" y="64"/>
                  </a:cubicBezTo>
                  <a:cubicBezTo>
                    <a:pt x="27" y="59"/>
                    <a:pt x="26" y="55"/>
                    <a:pt x="26" y="50"/>
                  </a:cubicBezTo>
                  <a:close/>
                  <a:moveTo>
                    <a:pt x="44" y="70"/>
                  </a:moveTo>
                  <a:cubicBezTo>
                    <a:pt x="44" y="87"/>
                    <a:pt x="44" y="87"/>
                    <a:pt x="44" y="87"/>
                  </a:cubicBezTo>
                  <a:cubicBezTo>
                    <a:pt x="38" y="86"/>
                    <a:pt x="33" y="79"/>
                    <a:pt x="30" y="70"/>
                  </a:cubicBezTo>
                  <a:lnTo>
                    <a:pt x="44" y="70"/>
                  </a:lnTo>
                  <a:close/>
                  <a:moveTo>
                    <a:pt x="49" y="87"/>
                  </a:moveTo>
                  <a:cubicBezTo>
                    <a:pt x="49" y="70"/>
                    <a:pt x="49" y="70"/>
                    <a:pt x="49" y="70"/>
                  </a:cubicBezTo>
                  <a:cubicBezTo>
                    <a:pt x="63" y="70"/>
                    <a:pt x="63" y="70"/>
                    <a:pt x="63" y="70"/>
                  </a:cubicBezTo>
                  <a:cubicBezTo>
                    <a:pt x="60" y="79"/>
                    <a:pt x="55" y="86"/>
                    <a:pt x="49" y="87"/>
                  </a:cubicBezTo>
                  <a:close/>
                  <a:moveTo>
                    <a:pt x="49" y="64"/>
                  </a:moveTo>
                  <a:cubicBezTo>
                    <a:pt x="49" y="50"/>
                    <a:pt x="49" y="50"/>
                    <a:pt x="49" y="50"/>
                  </a:cubicBezTo>
                  <a:cubicBezTo>
                    <a:pt x="67" y="50"/>
                    <a:pt x="67" y="50"/>
                    <a:pt x="67" y="50"/>
                  </a:cubicBezTo>
                  <a:cubicBezTo>
                    <a:pt x="67" y="55"/>
                    <a:pt x="66" y="59"/>
                    <a:pt x="65" y="64"/>
                  </a:cubicBezTo>
                  <a:lnTo>
                    <a:pt x="49" y="64"/>
                  </a:lnTo>
                  <a:close/>
                  <a:moveTo>
                    <a:pt x="73" y="50"/>
                  </a:moveTo>
                  <a:cubicBezTo>
                    <a:pt x="87" y="50"/>
                    <a:pt x="87" y="50"/>
                    <a:pt x="87" y="50"/>
                  </a:cubicBezTo>
                  <a:cubicBezTo>
                    <a:pt x="87" y="55"/>
                    <a:pt x="86" y="59"/>
                    <a:pt x="84" y="64"/>
                  </a:cubicBezTo>
                  <a:cubicBezTo>
                    <a:pt x="71" y="64"/>
                    <a:pt x="71" y="64"/>
                    <a:pt x="71" y="64"/>
                  </a:cubicBezTo>
                  <a:cubicBezTo>
                    <a:pt x="72" y="59"/>
                    <a:pt x="72" y="55"/>
                    <a:pt x="73" y="50"/>
                  </a:cubicBezTo>
                  <a:close/>
                  <a:moveTo>
                    <a:pt x="73" y="44"/>
                  </a:moveTo>
                  <a:cubicBezTo>
                    <a:pt x="72" y="39"/>
                    <a:pt x="72" y="34"/>
                    <a:pt x="71" y="29"/>
                  </a:cubicBezTo>
                  <a:cubicBezTo>
                    <a:pt x="83" y="29"/>
                    <a:pt x="83" y="29"/>
                    <a:pt x="83" y="29"/>
                  </a:cubicBezTo>
                  <a:cubicBezTo>
                    <a:pt x="86" y="34"/>
                    <a:pt x="87" y="39"/>
                    <a:pt x="87" y="44"/>
                  </a:cubicBezTo>
                  <a:lnTo>
                    <a:pt x="73" y="44"/>
                  </a:lnTo>
                  <a:close/>
                  <a:moveTo>
                    <a:pt x="80" y="23"/>
                  </a:moveTo>
                  <a:cubicBezTo>
                    <a:pt x="69" y="23"/>
                    <a:pt x="69" y="23"/>
                    <a:pt x="69" y="23"/>
                  </a:cubicBezTo>
                  <a:cubicBezTo>
                    <a:pt x="67" y="18"/>
                    <a:pt x="65" y="13"/>
                    <a:pt x="62" y="9"/>
                  </a:cubicBezTo>
                  <a:cubicBezTo>
                    <a:pt x="69" y="12"/>
                    <a:pt x="76" y="17"/>
                    <a:pt x="80" y="23"/>
                  </a:cubicBezTo>
                  <a:close/>
                  <a:moveTo>
                    <a:pt x="31" y="9"/>
                  </a:moveTo>
                  <a:cubicBezTo>
                    <a:pt x="28" y="13"/>
                    <a:pt x="26" y="18"/>
                    <a:pt x="24" y="23"/>
                  </a:cubicBezTo>
                  <a:cubicBezTo>
                    <a:pt x="13" y="23"/>
                    <a:pt x="13" y="23"/>
                    <a:pt x="13" y="23"/>
                  </a:cubicBezTo>
                  <a:cubicBezTo>
                    <a:pt x="18" y="17"/>
                    <a:pt x="24" y="12"/>
                    <a:pt x="31" y="9"/>
                  </a:cubicBezTo>
                  <a:close/>
                  <a:moveTo>
                    <a:pt x="12" y="70"/>
                  </a:moveTo>
                  <a:cubicBezTo>
                    <a:pt x="24" y="70"/>
                    <a:pt x="24" y="70"/>
                    <a:pt x="24" y="70"/>
                  </a:cubicBezTo>
                  <a:cubicBezTo>
                    <a:pt x="25" y="76"/>
                    <a:pt x="28" y="81"/>
                    <a:pt x="31" y="85"/>
                  </a:cubicBezTo>
                  <a:cubicBezTo>
                    <a:pt x="23" y="82"/>
                    <a:pt x="17" y="76"/>
                    <a:pt x="12" y="70"/>
                  </a:cubicBezTo>
                  <a:close/>
                  <a:moveTo>
                    <a:pt x="62" y="85"/>
                  </a:moveTo>
                  <a:cubicBezTo>
                    <a:pt x="65" y="81"/>
                    <a:pt x="68" y="76"/>
                    <a:pt x="69" y="70"/>
                  </a:cubicBezTo>
                  <a:cubicBezTo>
                    <a:pt x="81" y="70"/>
                    <a:pt x="81" y="70"/>
                    <a:pt x="81" y="70"/>
                  </a:cubicBezTo>
                  <a:cubicBezTo>
                    <a:pt x="76" y="76"/>
                    <a:pt x="70" y="82"/>
                    <a:pt x="62" y="85"/>
                  </a:cubicBezTo>
                  <a:close/>
                </a:path>
              </a:pathLst>
            </a:custGeom>
            <a:solidFill>
              <a:srgbClr val="DEDDD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1" name="Google Shape;211;p3"/>
            <p:cNvSpPr/>
            <p:nvPr/>
          </p:nvSpPr>
          <p:spPr>
            <a:xfrm>
              <a:off x="1107891" y="1086011"/>
              <a:ext cx="7428" cy="6439"/>
            </a:xfrm>
            <a:custGeom>
              <a:rect b="b" l="l" r="r" t="t"/>
              <a:pathLst>
                <a:path extrusionOk="0" h="202" w="233">
                  <a:moveTo>
                    <a:pt x="59" y="0"/>
                  </a:moveTo>
                  <a:cubicBezTo>
                    <a:pt x="0" y="101"/>
                    <a:pt x="0" y="101"/>
                    <a:pt x="0" y="101"/>
                  </a:cubicBezTo>
                  <a:cubicBezTo>
                    <a:pt x="59" y="202"/>
                    <a:pt x="59" y="202"/>
                    <a:pt x="59" y="202"/>
                  </a:cubicBezTo>
                  <a:cubicBezTo>
                    <a:pt x="175" y="202"/>
                    <a:pt x="175" y="202"/>
                    <a:pt x="175" y="202"/>
                  </a:cubicBezTo>
                  <a:cubicBezTo>
                    <a:pt x="233" y="101"/>
                    <a:pt x="233" y="101"/>
                    <a:pt x="233" y="101"/>
                  </a:cubicBezTo>
                  <a:cubicBezTo>
                    <a:pt x="175" y="0"/>
                    <a:pt x="175" y="0"/>
                    <a:pt x="175" y="0"/>
                  </a:cubicBezTo>
                  <a:lnTo>
                    <a:pt x="59" y="0"/>
                  </a:lnTo>
                  <a:close/>
                  <a:moveTo>
                    <a:pt x="170" y="8"/>
                  </a:moveTo>
                  <a:cubicBezTo>
                    <a:pt x="173" y="12"/>
                    <a:pt x="222" y="97"/>
                    <a:pt x="224" y="101"/>
                  </a:cubicBezTo>
                  <a:cubicBezTo>
                    <a:pt x="222" y="105"/>
                    <a:pt x="173" y="190"/>
                    <a:pt x="170" y="194"/>
                  </a:cubicBezTo>
                  <a:cubicBezTo>
                    <a:pt x="166" y="194"/>
                    <a:pt x="68" y="194"/>
                    <a:pt x="63" y="194"/>
                  </a:cubicBezTo>
                  <a:cubicBezTo>
                    <a:pt x="61" y="190"/>
                    <a:pt x="12" y="105"/>
                    <a:pt x="10" y="101"/>
                  </a:cubicBezTo>
                  <a:cubicBezTo>
                    <a:pt x="12" y="97"/>
                    <a:pt x="61" y="12"/>
                    <a:pt x="63" y="8"/>
                  </a:cubicBezTo>
                  <a:cubicBezTo>
                    <a:pt x="68" y="8"/>
                    <a:pt x="166" y="8"/>
                    <a:pt x="170" y="8"/>
                  </a:cubicBezTo>
                  <a:close/>
                </a:path>
              </a:pathLst>
            </a:custGeom>
            <a:solidFill>
              <a:srgbClr val="DEDDD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2" name="Google Shape;212;p3"/>
            <p:cNvSpPr/>
            <p:nvPr/>
          </p:nvSpPr>
          <p:spPr>
            <a:xfrm>
              <a:off x="1102122" y="1089836"/>
              <a:ext cx="7108" cy="6184"/>
            </a:xfrm>
            <a:custGeom>
              <a:rect b="b" l="l" r="r" t="t"/>
              <a:pathLst>
                <a:path extrusionOk="0" h="618413" w="710857">
                  <a:moveTo>
                    <a:pt x="178511" y="618413"/>
                  </a:moveTo>
                  <a:lnTo>
                    <a:pt x="0" y="309207"/>
                  </a:lnTo>
                  <a:lnTo>
                    <a:pt x="178511" y="0"/>
                  </a:lnTo>
                  <a:lnTo>
                    <a:pt x="532346" y="0"/>
                  </a:lnTo>
                  <a:lnTo>
                    <a:pt x="710857" y="309207"/>
                  </a:lnTo>
                  <a:lnTo>
                    <a:pt x="532346" y="618413"/>
                  </a:lnTo>
                  <a:lnTo>
                    <a:pt x="178511" y="618413"/>
                  </a:lnTo>
                  <a:close/>
                </a:path>
              </a:pathLst>
            </a:custGeom>
            <a:solidFill>
              <a:srgbClr val="DEDDD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3" name="Google Shape;213;p3"/>
            <p:cNvSpPr/>
            <p:nvPr/>
          </p:nvSpPr>
          <p:spPr>
            <a:xfrm>
              <a:off x="1096001" y="1093279"/>
              <a:ext cx="7396" cy="6439"/>
            </a:xfrm>
            <a:custGeom>
              <a:rect b="b" l="l" r="r" t="t"/>
              <a:pathLst>
                <a:path extrusionOk="0" h="202" w="232">
                  <a:moveTo>
                    <a:pt x="58" y="0"/>
                  </a:moveTo>
                  <a:cubicBezTo>
                    <a:pt x="0" y="101"/>
                    <a:pt x="0" y="101"/>
                    <a:pt x="0" y="101"/>
                  </a:cubicBezTo>
                  <a:cubicBezTo>
                    <a:pt x="58" y="202"/>
                    <a:pt x="58" y="202"/>
                    <a:pt x="58" y="202"/>
                  </a:cubicBezTo>
                  <a:cubicBezTo>
                    <a:pt x="174" y="202"/>
                    <a:pt x="174" y="202"/>
                    <a:pt x="174" y="202"/>
                  </a:cubicBezTo>
                  <a:cubicBezTo>
                    <a:pt x="232" y="101"/>
                    <a:pt x="232" y="101"/>
                    <a:pt x="232" y="101"/>
                  </a:cubicBezTo>
                  <a:cubicBezTo>
                    <a:pt x="174" y="0"/>
                    <a:pt x="174" y="0"/>
                    <a:pt x="174" y="0"/>
                  </a:cubicBezTo>
                  <a:lnTo>
                    <a:pt x="58" y="0"/>
                  </a:lnTo>
                  <a:close/>
                  <a:moveTo>
                    <a:pt x="170" y="8"/>
                  </a:moveTo>
                  <a:cubicBezTo>
                    <a:pt x="172" y="12"/>
                    <a:pt x="221" y="97"/>
                    <a:pt x="223" y="101"/>
                  </a:cubicBezTo>
                  <a:cubicBezTo>
                    <a:pt x="221" y="105"/>
                    <a:pt x="172" y="190"/>
                    <a:pt x="170" y="194"/>
                  </a:cubicBezTo>
                  <a:cubicBezTo>
                    <a:pt x="165" y="194"/>
                    <a:pt x="67" y="194"/>
                    <a:pt x="62" y="194"/>
                  </a:cubicBezTo>
                  <a:cubicBezTo>
                    <a:pt x="60" y="190"/>
                    <a:pt x="11" y="105"/>
                    <a:pt x="9" y="101"/>
                  </a:cubicBezTo>
                  <a:cubicBezTo>
                    <a:pt x="11" y="97"/>
                    <a:pt x="60" y="12"/>
                    <a:pt x="62" y="8"/>
                  </a:cubicBezTo>
                  <a:cubicBezTo>
                    <a:pt x="67" y="8"/>
                    <a:pt x="165" y="8"/>
                    <a:pt x="170" y="8"/>
                  </a:cubicBezTo>
                  <a:close/>
                </a:path>
              </a:pathLst>
            </a:custGeom>
            <a:solidFill>
              <a:srgbClr val="DEDDD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4" name="Google Shape;214;p3"/>
            <p:cNvSpPr/>
            <p:nvPr/>
          </p:nvSpPr>
          <p:spPr>
            <a:xfrm>
              <a:off x="1096001" y="1086234"/>
              <a:ext cx="7396" cy="6439"/>
            </a:xfrm>
            <a:custGeom>
              <a:rect b="b" l="l" r="r" t="t"/>
              <a:pathLst>
                <a:path extrusionOk="0" h="202" w="232">
                  <a:moveTo>
                    <a:pt x="58" y="0"/>
                  </a:moveTo>
                  <a:cubicBezTo>
                    <a:pt x="0" y="101"/>
                    <a:pt x="0" y="101"/>
                    <a:pt x="0" y="101"/>
                  </a:cubicBezTo>
                  <a:cubicBezTo>
                    <a:pt x="58" y="202"/>
                    <a:pt x="58" y="202"/>
                    <a:pt x="58" y="202"/>
                  </a:cubicBezTo>
                  <a:cubicBezTo>
                    <a:pt x="174" y="202"/>
                    <a:pt x="174" y="202"/>
                    <a:pt x="174" y="202"/>
                  </a:cubicBezTo>
                  <a:cubicBezTo>
                    <a:pt x="232" y="101"/>
                    <a:pt x="232" y="101"/>
                    <a:pt x="232" y="101"/>
                  </a:cubicBezTo>
                  <a:cubicBezTo>
                    <a:pt x="174" y="0"/>
                    <a:pt x="174" y="0"/>
                    <a:pt x="174" y="0"/>
                  </a:cubicBezTo>
                  <a:lnTo>
                    <a:pt x="58" y="0"/>
                  </a:lnTo>
                  <a:close/>
                  <a:moveTo>
                    <a:pt x="170" y="8"/>
                  </a:moveTo>
                  <a:cubicBezTo>
                    <a:pt x="172" y="12"/>
                    <a:pt x="221" y="97"/>
                    <a:pt x="223" y="101"/>
                  </a:cubicBezTo>
                  <a:cubicBezTo>
                    <a:pt x="221" y="105"/>
                    <a:pt x="172" y="190"/>
                    <a:pt x="170" y="194"/>
                  </a:cubicBezTo>
                  <a:cubicBezTo>
                    <a:pt x="165" y="194"/>
                    <a:pt x="67" y="194"/>
                    <a:pt x="62" y="194"/>
                  </a:cubicBezTo>
                  <a:cubicBezTo>
                    <a:pt x="60" y="190"/>
                    <a:pt x="11" y="105"/>
                    <a:pt x="9" y="101"/>
                  </a:cubicBezTo>
                  <a:cubicBezTo>
                    <a:pt x="11" y="97"/>
                    <a:pt x="60" y="12"/>
                    <a:pt x="62" y="8"/>
                  </a:cubicBezTo>
                  <a:cubicBezTo>
                    <a:pt x="67" y="8"/>
                    <a:pt x="165" y="8"/>
                    <a:pt x="170" y="8"/>
                  </a:cubicBezTo>
                  <a:close/>
                </a:path>
              </a:pathLst>
            </a:custGeom>
            <a:solidFill>
              <a:srgbClr val="DEDDD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5" name="Google Shape;215;p3"/>
            <p:cNvSpPr/>
            <p:nvPr/>
          </p:nvSpPr>
          <p:spPr>
            <a:xfrm>
              <a:off x="1105245" y="1091621"/>
              <a:ext cx="2838" cy="1530"/>
            </a:xfrm>
            <a:custGeom>
              <a:rect b="b" l="l" r="r" t="t"/>
              <a:pathLst>
                <a:path extrusionOk="0" h="48" w="89">
                  <a:moveTo>
                    <a:pt x="49" y="48"/>
                  </a:moveTo>
                  <a:cubicBezTo>
                    <a:pt x="89" y="24"/>
                    <a:pt x="89" y="24"/>
                    <a:pt x="89" y="24"/>
                  </a:cubicBezTo>
                  <a:cubicBezTo>
                    <a:pt x="49" y="0"/>
                    <a:pt x="49" y="0"/>
                    <a:pt x="49" y="0"/>
                  </a:cubicBezTo>
                  <a:cubicBezTo>
                    <a:pt x="49" y="0"/>
                    <a:pt x="49" y="11"/>
                    <a:pt x="49" y="14"/>
                  </a:cubicBezTo>
                  <a:cubicBezTo>
                    <a:pt x="44" y="14"/>
                    <a:pt x="0" y="14"/>
                    <a:pt x="0" y="14"/>
                  </a:cubicBezTo>
                  <a:cubicBezTo>
                    <a:pt x="0" y="34"/>
                    <a:pt x="0" y="34"/>
                    <a:pt x="0" y="34"/>
                  </a:cubicBezTo>
                  <a:cubicBezTo>
                    <a:pt x="0" y="34"/>
                    <a:pt x="44" y="34"/>
                    <a:pt x="49" y="34"/>
                  </a:cubicBezTo>
                  <a:cubicBezTo>
                    <a:pt x="49" y="37"/>
                    <a:pt x="49" y="48"/>
                    <a:pt x="49" y="48"/>
                  </a:cubicBezTo>
                  <a:close/>
                  <a:moveTo>
                    <a:pt x="6" y="28"/>
                  </a:moveTo>
                  <a:cubicBezTo>
                    <a:pt x="6" y="25"/>
                    <a:pt x="6" y="23"/>
                    <a:pt x="6" y="20"/>
                  </a:cubicBezTo>
                  <a:cubicBezTo>
                    <a:pt x="11" y="20"/>
                    <a:pt x="55" y="20"/>
                    <a:pt x="55" y="20"/>
                  </a:cubicBezTo>
                  <a:cubicBezTo>
                    <a:pt x="55" y="20"/>
                    <a:pt x="55" y="14"/>
                    <a:pt x="55" y="11"/>
                  </a:cubicBezTo>
                  <a:cubicBezTo>
                    <a:pt x="60" y="14"/>
                    <a:pt x="72" y="21"/>
                    <a:pt x="78" y="24"/>
                  </a:cubicBezTo>
                  <a:cubicBezTo>
                    <a:pt x="72" y="27"/>
                    <a:pt x="60" y="34"/>
                    <a:pt x="55" y="37"/>
                  </a:cubicBezTo>
                  <a:cubicBezTo>
                    <a:pt x="55" y="34"/>
                    <a:pt x="55" y="28"/>
                    <a:pt x="55" y="28"/>
                  </a:cubicBezTo>
                  <a:cubicBezTo>
                    <a:pt x="55" y="28"/>
                    <a:pt x="11" y="28"/>
                    <a:pt x="6" y="28"/>
                  </a:cubicBezTo>
                  <a:close/>
                </a:path>
              </a:pathLst>
            </a:custGeom>
            <a:solidFill>
              <a:srgbClr val="FFFF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6" name="Google Shape;216;p3"/>
            <p:cNvSpPr/>
            <p:nvPr/>
          </p:nvSpPr>
          <p:spPr>
            <a:xfrm>
              <a:off x="1103269" y="1092514"/>
              <a:ext cx="3252" cy="1721"/>
            </a:xfrm>
            <a:custGeom>
              <a:rect b="b" l="l" r="r" t="t"/>
              <a:pathLst>
                <a:path extrusionOk="0" h="54" w="102">
                  <a:moveTo>
                    <a:pt x="46" y="38"/>
                  </a:moveTo>
                  <a:cubicBezTo>
                    <a:pt x="52" y="38"/>
                    <a:pt x="102" y="38"/>
                    <a:pt x="102" y="38"/>
                  </a:cubicBezTo>
                  <a:cubicBezTo>
                    <a:pt x="102" y="16"/>
                    <a:pt x="102" y="16"/>
                    <a:pt x="102" y="16"/>
                  </a:cubicBezTo>
                  <a:cubicBezTo>
                    <a:pt x="102" y="16"/>
                    <a:pt x="52" y="16"/>
                    <a:pt x="46" y="16"/>
                  </a:cubicBezTo>
                  <a:cubicBezTo>
                    <a:pt x="46" y="12"/>
                    <a:pt x="46" y="0"/>
                    <a:pt x="46" y="0"/>
                  </a:cubicBezTo>
                  <a:cubicBezTo>
                    <a:pt x="0" y="27"/>
                    <a:pt x="0" y="27"/>
                    <a:pt x="0" y="27"/>
                  </a:cubicBezTo>
                  <a:cubicBezTo>
                    <a:pt x="46" y="54"/>
                    <a:pt x="46" y="54"/>
                    <a:pt x="46" y="54"/>
                  </a:cubicBezTo>
                  <a:cubicBezTo>
                    <a:pt x="46" y="54"/>
                    <a:pt x="46" y="42"/>
                    <a:pt x="46" y="38"/>
                  </a:cubicBezTo>
                  <a:close/>
                  <a:moveTo>
                    <a:pt x="40" y="31"/>
                  </a:moveTo>
                  <a:cubicBezTo>
                    <a:pt x="40" y="31"/>
                    <a:pt x="40" y="38"/>
                    <a:pt x="40" y="42"/>
                  </a:cubicBezTo>
                  <a:cubicBezTo>
                    <a:pt x="33" y="38"/>
                    <a:pt x="20" y="31"/>
                    <a:pt x="14" y="27"/>
                  </a:cubicBezTo>
                  <a:cubicBezTo>
                    <a:pt x="20" y="23"/>
                    <a:pt x="33" y="15"/>
                    <a:pt x="40" y="12"/>
                  </a:cubicBezTo>
                  <a:cubicBezTo>
                    <a:pt x="40" y="15"/>
                    <a:pt x="40" y="22"/>
                    <a:pt x="40" y="22"/>
                  </a:cubicBezTo>
                  <a:cubicBezTo>
                    <a:pt x="40" y="22"/>
                    <a:pt x="90" y="22"/>
                    <a:pt x="96" y="22"/>
                  </a:cubicBezTo>
                  <a:cubicBezTo>
                    <a:pt x="96" y="25"/>
                    <a:pt x="96" y="28"/>
                    <a:pt x="96" y="31"/>
                  </a:cubicBezTo>
                  <a:cubicBezTo>
                    <a:pt x="90" y="31"/>
                    <a:pt x="40" y="31"/>
                    <a:pt x="40" y="31"/>
                  </a:cubicBezTo>
                  <a:close/>
                </a:path>
              </a:pathLst>
            </a:custGeom>
            <a:solidFill>
              <a:srgbClr val="FFFF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7" name="Google Shape;217;p3"/>
            <p:cNvSpPr/>
            <p:nvPr/>
          </p:nvSpPr>
          <p:spPr>
            <a:xfrm>
              <a:off x="1089084" y="1094076"/>
              <a:ext cx="8383" cy="12336"/>
            </a:xfrm>
            <a:custGeom>
              <a:rect b="b" l="l" r="r" t="t"/>
              <a:pathLst>
                <a:path extrusionOk="0" h="387" w="263">
                  <a:moveTo>
                    <a:pt x="263" y="194"/>
                  </a:moveTo>
                  <a:cubicBezTo>
                    <a:pt x="151" y="0"/>
                    <a:pt x="151" y="0"/>
                    <a:pt x="151" y="0"/>
                  </a:cubicBezTo>
                  <a:cubicBezTo>
                    <a:pt x="0" y="0"/>
                    <a:pt x="0" y="0"/>
                    <a:pt x="0" y="0"/>
                  </a:cubicBezTo>
                  <a:cubicBezTo>
                    <a:pt x="0" y="8"/>
                    <a:pt x="0" y="8"/>
                    <a:pt x="0" y="8"/>
                  </a:cubicBezTo>
                  <a:cubicBezTo>
                    <a:pt x="55" y="8"/>
                    <a:pt x="144" y="8"/>
                    <a:pt x="147" y="8"/>
                  </a:cubicBezTo>
                  <a:cubicBezTo>
                    <a:pt x="149" y="12"/>
                    <a:pt x="252" y="190"/>
                    <a:pt x="254" y="194"/>
                  </a:cubicBezTo>
                  <a:cubicBezTo>
                    <a:pt x="252" y="197"/>
                    <a:pt x="149" y="375"/>
                    <a:pt x="147" y="379"/>
                  </a:cubicBezTo>
                  <a:cubicBezTo>
                    <a:pt x="144" y="379"/>
                    <a:pt x="55" y="379"/>
                    <a:pt x="0" y="379"/>
                  </a:cubicBezTo>
                  <a:cubicBezTo>
                    <a:pt x="0" y="387"/>
                    <a:pt x="0" y="387"/>
                    <a:pt x="0" y="387"/>
                  </a:cubicBezTo>
                  <a:cubicBezTo>
                    <a:pt x="151" y="387"/>
                    <a:pt x="151" y="387"/>
                    <a:pt x="151" y="387"/>
                  </a:cubicBezTo>
                  <a:lnTo>
                    <a:pt x="263" y="194"/>
                  </a:lnTo>
                  <a:close/>
                </a:path>
              </a:pathLst>
            </a:custGeom>
            <a:solidFill>
              <a:srgbClr val="DEDDD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18" name="Google Shape;218;p3"/>
          <p:cNvSpPr txBox="1"/>
          <p:nvPr/>
        </p:nvSpPr>
        <p:spPr>
          <a:xfrm>
            <a:off x="828977" y="3386647"/>
            <a:ext cx="459495" cy="435200"/>
          </a:xfrm>
          <a:prstGeom prst="rect">
            <a:avLst/>
          </a:prstGeom>
          <a:noFill/>
          <a:ln>
            <a:noFill/>
          </a:ln>
        </p:spPr>
        <p:txBody>
          <a:bodyPr anchorCtr="0" anchor="ctr" bIns="33850" lIns="33850" spcFirstLastPara="1" rIns="33850" wrap="square" tIns="33850">
            <a:noAutofit/>
          </a:bodyPr>
          <a:lstStyle/>
          <a:p>
            <a:pPr indent="0" lvl="0" marL="0" marR="0" rtl="0" algn="ctr">
              <a:lnSpc>
                <a:spcPct val="147750"/>
              </a:lnSpc>
              <a:spcBef>
                <a:spcPts val="0"/>
              </a:spcBef>
              <a:spcAft>
                <a:spcPts val="0"/>
              </a:spcAft>
              <a:buNone/>
            </a:pPr>
            <a:r>
              <a:t/>
            </a:r>
            <a:endParaRPr sz="1200">
              <a:solidFill>
                <a:schemeClr val="dk1"/>
              </a:solidFill>
              <a:latin typeface="Arial"/>
              <a:ea typeface="Arial"/>
              <a:cs typeface="Arial"/>
              <a:sym typeface="Arial"/>
            </a:endParaRPr>
          </a:p>
        </p:txBody>
      </p:sp>
      <p:grpSp>
        <p:nvGrpSpPr>
          <p:cNvPr id="219" name="Google Shape;219;p3"/>
          <p:cNvGrpSpPr/>
          <p:nvPr/>
        </p:nvGrpSpPr>
        <p:grpSpPr>
          <a:xfrm>
            <a:off x="906950" y="3790202"/>
            <a:ext cx="772450" cy="619345"/>
            <a:chOff x="1019190" y="3136223"/>
            <a:chExt cx="772450" cy="619345"/>
          </a:xfrm>
        </p:grpSpPr>
        <p:sp>
          <p:nvSpPr>
            <p:cNvPr id="220" name="Google Shape;220;p3"/>
            <p:cNvSpPr/>
            <p:nvPr/>
          </p:nvSpPr>
          <p:spPr>
            <a:xfrm>
              <a:off x="1019190" y="3136223"/>
              <a:ext cx="772450" cy="619345"/>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000000"/>
                </a:gs>
                <a:gs pos="100000">
                  <a:srgbClr val="3533CD"/>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21" name="Google Shape;221;p3"/>
            <p:cNvSpPr/>
            <p:nvPr/>
          </p:nvSpPr>
          <p:spPr>
            <a:xfrm>
              <a:off x="1146129" y="3236001"/>
              <a:ext cx="518572" cy="419789"/>
            </a:xfrm>
            <a:custGeom>
              <a:rect b="b" l="l" r="r" t="t"/>
              <a:pathLst>
                <a:path extrusionOk="0" h="1092068" w="1092068">
                  <a:moveTo>
                    <a:pt x="0" y="0"/>
                  </a:moveTo>
                  <a:lnTo>
                    <a:pt x="1092068" y="0"/>
                  </a:lnTo>
                  <a:lnTo>
                    <a:pt x="1092068" y="1092068"/>
                  </a:lnTo>
                  <a:lnTo>
                    <a:pt x="0" y="1092068"/>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grpSp>
      <p:grpSp>
        <p:nvGrpSpPr>
          <p:cNvPr id="222" name="Google Shape;222;p3"/>
          <p:cNvGrpSpPr/>
          <p:nvPr/>
        </p:nvGrpSpPr>
        <p:grpSpPr>
          <a:xfrm>
            <a:off x="795164" y="533029"/>
            <a:ext cx="1000636" cy="1038922"/>
            <a:chOff x="2180054" y="1843732"/>
            <a:chExt cx="1634296" cy="1975156"/>
          </a:xfrm>
        </p:grpSpPr>
        <p:grpSp>
          <p:nvGrpSpPr>
            <p:cNvPr id="223" name="Google Shape;223;p3"/>
            <p:cNvGrpSpPr/>
            <p:nvPr/>
          </p:nvGrpSpPr>
          <p:grpSpPr>
            <a:xfrm>
              <a:off x="2180054" y="1843732"/>
              <a:ext cx="1634296" cy="1975156"/>
              <a:chOff x="76200" y="-476191"/>
              <a:chExt cx="1003495" cy="1212791"/>
            </a:xfrm>
          </p:grpSpPr>
          <p:sp>
            <p:nvSpPr>
              <p:cNvPr id="224" name="Google Shape;224;p3"/>
              <p:cNvSpPr/>
              <p:nvPr/>
            </p:nvSpPr>
            <p:spPr>
              <a:xfrm>
                <a:off x="266895" y="-476191"/>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000000"/>
                  </a:gs>
                  <a:gs pos="100000">
                    <a:srgbClr val="3533CD"/>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25" name="Google Shape;225;p3"/>
              <p:cNvSpPr txBox="1"/>
              <p:nvPr/>
            </p:nvSpPr>
            <p:spPr>
              <a:xfrm>
                <a:off x="76200" y="28575"/>
                <a:ext cx="660400" cy="708025"/>
              </a:xfrm>
              <a:prstGeom prst="rect">
                <a:avLst/>
              </a:prstGeom>
              <a:noFill/>
              <a:ln>
                <a:noFill/>
              </a:ln>
            </p:spPr>
            <p:txBody>
              <a:bodyPr anchorCtr="0" anchor="ctr" bIns="33850" lIns="33850" spcFirstLastPara="1" rIns="33850" wrap="square" tIns="33850">
                <a:noAutofit/>
              </a:bodyPr>
              <a:lstStyle/>
              <a:p>
                <a:pPr indent="0" lvl="0" marL="0" marR="0" rtl="0" algn="ctr">
                  <a:lnSpc>
                    <a:spcPct val="147750"/>
                  </a:lnSpc>
                  <a:spcBef>
                    <a:spcPts val="0"/>
                  </a:spcBef>
                  <a:spcAft>
                    <a:spcPts val="0"/>
                  </a:spcAft>
                  <a:buNone/>
                </a:pPr>
                <a:r>
                  <a:t/>
                </a:r>
                <a:endParaRPr sz="1200">
                  <a:solidFill>
                    <a:schemeClr val="dk1"/>
                  </a:solidFill>
                  <a:latin typeface="Arial"/>
                  <a:ea typeface="Arial"/>
                  <a:cs typeface="Arial"/>
                  <a:sym typeface="Arial"/>
                </a:endParaRPr>
              </a:p>
            </p:txBody>
          </p:sp>
        </p:grpSp>
        <p:sp>
          <p:nvSpPr>
            <p:cNvPr id="226" name="Google Shape;226;p3"/>
            <p:cNvSpPr/>
            <p:nvPr/>
          </p:nvSpPr>
          <p:spPr>
            <a:xfrm>
              <a:off x="2819090" y="2157443"/>
              <a:ext cx="747061" cy="728045"/>
            </a:xfrm>
            <a:custGeom>
              <a:rect b="b" l="l" r="r" t="t"/>
              <a:pathLst>
                <a:path extrusionOk="0" h="1092068" w="1120592">
                  <a:moveTo>
                    <a:pt x="0" y="0"/>
                  </a:moveTo>
                  <a:lnTo>
                    <a:pt x="1120592" y="0"/>
                  </a:lnTo>
                  <a:lnTo>
                    <a:pt x="1120592" y="1092068"/>
                  </a:lnTo>
                  <a:lnTo>
                    <a:pt x="0" y="1092068"/>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grpSp>
      <p:sp>
        <p:nvSpPr>
          <p:cNvPr id="227" name="Google Shape;227;p3"/>
          <p:cNvSpPr/>
          <p:nvPr/>
        </p:nvSpPr>
        <p:spPr>
          <a:xfrm rot="2600714">
            <a:off x="-186589" y="-5903116"/>
            <a:ext cx="1927264" cy="1976708"/>
          </a:xfrm>
          <a:prstGeom prst="roundRect">
            <a:avLst>
              <a:gd fmla="val 16667" name="adj"/>
            </a:avLst>
          </a:prstGeom>
          <a:solidFill>
            <a:srgbClr val="BFBFBF"/>
          </a:solidFill>
          <a:ln>
            <a:noFill/>
          </a:ln>
          <a:effectLst>
            <a:outerShdw blurRad="50800" rotWithShape="0" algn="l" dist="38100">
              <a:srgbClr val="000000">
                <a:alpha val="40000"/>
              </a:srgbClr>
            </a:outerShdw>
            <a:reflection blurRad="0" dir="0" dist="0" endA="0" endPos="0" kx="0" rotWithShape="0" algn="bl" stPos="0" sy="-100000" ky="0"/>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8" name="Google Shape;228;p3"/>
          <p:cNvSpPr/>
          <p:nvPr/>
        </p:nvSpPr>
        <p:spPr>
          <a:xfrm rot="2600714">
            <a:off x="76106" y="-5903117"/>
            <a:ext cx="1927264" cy="1976708"/>
          </a:xfrm>
          <a:prstGeom prst="roundRect">
            <a:avLst>
              <a:gd fmla="val 16667" name="adj"/>
            </a:avLst>
          </a:prstGeom>
          <a:solidFill>
            <a:srgbClr val="D8D8D8"/>
          </a:solidFill>
          <a:ln>
            <a:noFill/>
          </a:ln>
          <a:effectLst>
            <a:outerShdw blurRad="50800" rotWithShape="0" algn="l" dist="38100">
              <a:srgbClr val="000000">
                <a:alpha val="40000"/>
              </a:srgbClr>
            </a:outerShdw>
            <a:reflection blurRad="0" dir="0" dist="0" endA="0" endPos="0" kx="0" rotWithShape="0" algn="bl" stPos="0" sy="-100000" ky="0"/>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9" name="Google Shape;229;p3"/>
          <p:cNvSpPr txBox="1"/>
          <p:nvPr/>
        </p:nvSpPr>
        <p:spPr>
          <a:xfrm>
            <a:off x="-15968" y="-5606535"/>
            <a:ext cx="2121159" cy="1384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143C64"/>
                </a:solidFill>
                <a:latin typeface="Play"/>
                <a:ea typeface="Play"/>
                <a:cs typeface="Play"/>
                <a:sym typeface="Play"/>
              </a:rPr>
              <a:t>Phương pháp nghiên cứu</a:t>
            </a:r>
            <a:endParaRPr/>
          </a:p>
        </p:txBody>
      </p:sp>
      <p:sp>
        <p:nvSpPr>
          <p:cNvPr id="230" name="Google Shape;230;p3"/>
          <p:cNvSpPr/>
          <p:nvPr/>
        </p:nvSpPr>
        <p:spPr>
          <a:xfrm>
            <a:off x="3938929" y="-3652829"/>
            <a:ext cx="6366450" cy="779985"/>
          </a:xfrm>
          <a:prstGeom prst="roundRect">
            <a:avLst>
              <a:gd fmla="val 16667"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1" name="Google Shape;231;p3"/>
          <p:cNvSpPr txBox="1"/>
          <p:nvPr/>
        </p:nvSpPr>
        <p:spPr>
          <a:xfrm>
            <a:off x="4098365" y="-3462892"/>
            <a:ext cx="561749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Tối ưu hóa mô hình</a:t>
            </a:r>
            <a:endParaRPr sz="2000">
              <a:solidFill>
                <a:schemeClr val="dk1"/>
              </a:solidFill>
              <a:latin typeface="Play"/>
              <a:ea typeface="Play"/>
              <a:cs typeface="Play"/>
              <a:sym typeface="Play"/>
            </a:endParaRPr>
          </a:p>
        </p:txBody>
      </p:sp>
      <p:sp>
        <p:nvSpPr>
          <p:cNvPr id="232" name="Google Shape;232;p3"/>
          <p:cNvSpPr/>
          <p:nvPr/>
        </p:nvSpPr>
        <p:spPr>
          <a:xfrm>
            <a:off x="3938929" y="-5250679"/>
            <a:ext cx="6266210" cy="805645"/>
          </a:xfrm>
          <a:prstGeom prst="roundRect">
            <a:avLst>
              <a:gd fmla="val 16667"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3" name="Google Shape;233;p3"/>
          <p:cNvSpPr txBox="1"/>
          <p:nvPr/>
        </p:nvSpPr>
        <p:spPr>
          <a:xfrm>
            <a:off x="3879868" y="-5212691"/>
            <a:ext cx="6366451"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Áp dụng các thuật toán meta-learning như Model-Agnostic Meta-Learning (MAML) hoặc Prototypical Networks </a:t>
            </a:r>
            <a:endParaRPr/>
          </a:p>
          <a:p>
            <a:pPr indent="0" lvl="0" marL="0" marR="0" rtl="0" algn="l">
              <a:spcBef>
                <a:spcPts val="0"/>
              </a:spcBef>
              <a:spcAft>
                <a:spcPts val="0"/>
              </a:spcAft>
              <a:buNone/>
            </a:pPr>
            <a:r>
              <a:t/>
            </a:r>
            <a:endParaRPr sz="2000">
              <a:solidFill>
                <a:schemeClr val="dk1"/>
              </a:solidFill>
              <a:latin typeface="Play"/>
              <a:ea typeface="Play"/>
              <a:cs typeface="Play"/>
              <a:sym typeface="Play"/>
            </a:endParaRPr>
          </a:p>
        </p:txBody>
      </p:sp>
      <p:sp>
        <p:nvSpPr>
          <p:cNvPr id="234" name="Google Shape;234;p3"/>
          <p:cNvSpPr/>
          <p:nvPr/>
        </p:nvSpPr>
        <p:spPr>
          <a:xfrm>
            <a:off x="3938928" y="-6770920"/>
            <a:ext cx="6266209" cy="779985"/>
          </a:xfrm>
          <a:prstGeom prst="roundRect">
            <a:avLst>
              <a:gd fmla="val 16667"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5" name="Google Shape;235;p3"/>
          <p:cNvSpPr txBox="1"/>
          <p:nvPr/>
        </p:nvSpPr>
        <p:spPr>
          <a:xfrm>
            <a:off x="4373756" y="-6685992"/>
            <a:ext cx="5304495"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Sử dụng các kỹ thuật học sâu để phân tích và xử lý dữ liệu mạng</a:t>
            </a:r>
            <a:endParaRPr sz="2000">
              <a:solidFill>
                <a:schemeClr val="dk1"/>
              </a:solidFill>
              <a:latin typeface="Play"/>
              <a:ea typeface="Play"/>
              <a:cs typeface="Play"/>
              <a:sym typeface="Play"/>
            </a:endParaRPr>
          </a:p>
        </p:txBody>
      </p:sp>
      <p:cxnSp>
        <p:nvCxnSpPr>
          <p:cNvPr id="236" name="Google Shape;236;p3"/>
          <p:cNvCxnSpPr/>
          <p:nvPr/>
        </p:nvCxnSpPr>
        <p:spPr>
          <a:xfrm flipH="1" rot="10800000">
            <a:off x="1778755" y="-6437154"/>
            <a:ext cx="1078523" cy="822692"/>
          </a:xfrm>
          <a:prstGeom prst="straightConnector1">
            <a:avLst/>
          </a:prstGeom>
          <a:noFill/>
          <a:ln cap="flat" cmpd="sng" w="19050">
            <a:solidFill>
              <a:schemeClr val="accent1"/>
            </a:solidFill>
            <a:prstDash val="dash"/>
            <a:miter lim="800000"/>
            <a:headEnd len="sm" w="sm" type="none"/>
            <a:tailEnd len="sm" w="sm" type="none"/>
          </a:ln>
        </p:spPr>
      </p:cxnSp>
      <p:cxnSp>
        <p:nvCxnSpPr>
          <p:cNvPr id="237" name="Google Shape;237;p3"/>
          <p:cNvCxnSpPr/>
          <p:nvPr/>
        </p:nvCxnSpPr>
        <p:spPr>
          <a:xfrm>
            <a:off x="1718330" y="-4221540"/>
            <a:ext cx="1138946" cy="958703"/>
          </a:xfrm>
          <a:prstGeom prst="straightConnector1">
            <a:avLst/>
          </a:prstGeom>
          <a:noFill/>
          <a:ln cap="flat" cmpd="sng" w="19050">
            <a:solidFill>
              <a:schemeClr val="accent1"/>
            </a:solidFill>
            <a:prstDash val="dash"/>
            <a:miter lim="800000"/>
            <a:headEnd len="sm" w="sm" type="none"/>
            <a:tailEnd len="sm" w="sm" type="none"/>
          </a:ln>
        </p:spPr>
      </p:cxnSp>
      <p:cxnSp>
        <p:nvCxnSpPr>
          <p:cNvPr id="238" name="Google Shape;238;p3"/>
          <p:cNvCxnSpPr/>
          <p:nvPr/>
        </p:nvCxnSpPr>
        <p:spPr>
          <a:xfrm>
            <a:off x="2285500" y="-4933969"/>
            <a:ext cx="1249907" cy="19206"/>
          </a:xfrm>
          <a:prstGeom prst="straightConnector1">
            <a:avLst/>
          </a:prstGeom>
          <a:noFill/>
          <a:ln cap="flat" cmpd="sng" w="19050">
            <a:solidFill>
              <a:schemeClr val="accent1"/>
            </a:solidFill>
            <a:prstDash val="dash"/>
            <a:miter lim="800000"/>
            <a:headEnd len="sm" w="sm" type="none"/>
            <a:tailEnd len="sm" w="sm" type="none"/>
          </a:ln>
        </p:spPr>
      </p:cxnSp>
      <p:cxnSp>
        <p:nvCxnSpPr>
          <p:cNvPr id="239" name="Google Shape;239;p3"/>
          <p:cNvCxnSpPr/>
          <p:nvPr/>
        </p:nvCxnSpPr>
        <p:spPr>
          <a:xfrm flipH="1" rot="10800000">
            <a:off x="2857278" y="-6437154"/>
            <a:ext cx="767921" cy="15364"/>
          </a:xfrm>
          <a:prstGeom prst="straightConnector1">
            <a:avLst/>
          </a:prstGeom>
          <a:noFill/>
          <a:ln cap="flat" cmpd="sng" w="19050">
            <a:solidFill>
              <a:schemeClr val="accent1"/>
            </a:solidFill>
            <a:prstDash val="dash"/>
            <a:miter lim="800000"/>
            <a:headEnd len="sm" w="sm" type="none"/>
            <a:tailEnd len="sm" w="sm" type="none"/>
          </a:ln>
        </p:spPr>
      </p:cxnSp>
      <p:cxnSp>
        <p:nvCxnSpPr>
          <p:cNvPr id="240" name="Google Shape;240;p3"/>
          <p:cNvCxnSpPr/>
          <p:nvPr/>
        </p:nvCxnSpPr>
        <p:spPr>
          <a:xfrm>
            <a:off x="2857277" y="-3251192"/>
            <a:ext cx="767922" cy="0"/>
          </a:xfrm>
          <a:prstGeom prst="straightConnector1">
            <a:avLst/>
          </a:prstGeom>
          <a:noFill/>
          <a:ln cap="flat" cmpd="sng" w="19050">
            <a:solidFill>
              <a:schemeClr val="accent1"/>
            </a:solidFill>
            <a:prstDash val="dash"/>
            <a:miter lim="800000"/>
            <a:headEnd len="sm" w="sm" type="none"/>
            <a:tailEnd len="sm" w="sm" type="none"/>
          </a:ln>
        </p:spPr>
      </p:cxnSp>
      <p:sp>
        <p:nvSpPr>
          <p:cNvPr id="241" name="Google Shape;241;p3"/>
          <p:cNvSpPr/>
          <p:nvPr/>
        </p:nvSpPr>
        <p:spPr>
          <a:xfrm>
            <a:off x="3601506" y="-6528788"/>
            <a:ext cx="180557" cy="141039"/>
          </a:xfrm>
          <a:prstGeom prst="ellipse">
            <a:avLst/>
          </a:prstGeom>
          <a:solidFill>
            <a:schemeClr val="accent1"/>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2" name="Google Shape;242;p3"/>
          <p:cNvSpPr/>
          <p:nvPr/>
        </p:nvSpPr>
        <p:spPr>
          <a:xfrm>
            <a:off x="3556610" y="-4960510"/>
            <a:ext cx="180557" cy="141039"/>
          </a:xfrm>
          <a:prstGeom prst="ellipse">
            <a:avLst/>
          </a:prstGeom>
          <a:solidFill>
            <a:schemeClr val="accent1"/>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3" name="Google Shape;243;p3"/>
          <p:cNvSpPr/>
          <p:nvPr/>
        </p:nvSpPr>
        <p:spPr>
          <a:xfrm>
            <a:off x="3601505" y="-3321712"/>
            <a:ext cx="180557" cy="141039"/>
          </a:xfrm>
          <a:prstGeom prst="ellipse">
            <a:avLst/>
          </a:prstGeom>
          <a:solidFill>
            <a:schemeClr val="accent1"/>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
          <p:cNvSpPr/>
          <p:nvPr/>
        </p:nvSpPr>
        <p:spPr>
          <a:xfrm rot="2600714">
            <a:off x="1107912" y="2847280"/>
            <a:ext cx="1927264" cy="1976708"/>
          </a:xfrm>
          <a:prstGeom prst="roundRect">
            <a:avLst>
              <a:gd fmla="val 16667" name="adj"/>
            </a:avLst>
          </a:prstGeom>
          <a:solidFill>
            <a:srgbClr val="BFBFBF"/>
          </a:solidFill>
          <a:ln>
            <a:noFill/>
          </a:ln>
          <a:effectLst>
            <a:outerShdw blurRad="50800" rotWithShape="0" algn="l" dist="38100">
              <a:srgbClr val="000000">
                <a:alpha val="40000"/>
              </a:srgbClr>
            </a:outerShdw>
            <a:reflection blurRad="0" dir="0" dist="0" endA="0" endPos="0" kx="0" rotWithShape="0" algn="bl" stPos="0" sy="-100000" ky="0"/>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9" name="Google Shape;249;p4"/>
          <p:cNvSpPr/>
          <p:nvPr/>
        </p:nvSpPr>
        <p:spPr>
          <a:xfrm>
            <a:off x="618935" y="531868"/>
            <a:ext cx="1669192" cy="185495"/>
          </a:xfrm>
          <a:custGeom>
            <a:rect b="b" l="l" r="r" t="t"/>
            <a:pathLst>
              <a:path extrusionOk="0" h="330319" w="4372708">
                <a:moveTo>
                  <a:pt x="0" y="0"/>
                </a:moveTo>
                <a:lnTo>
                  <a:pt x="3997570" y="0"/>
                </a:lnTo>
                <a:lnTo>
                  <a:pt x="4372708" y="330319"/>
                </a:lnTo>
                <a:lnTo>
                  <a:pt x="234553" y="330319"/>
                </a:lnTo>
                <a:lnTo>
                  <a:pt x="0" y="0"/>
                </a:lnTo>
                <a:close/>
              </a:path>
            </a:pathLst>
          </a:custGeom>
          <a:solidFill>
            <a:srgbClr val="1372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50" name="Google Shape;250;p4"/>
          <p:cNvGrpSpPr/>
          <p:nvPr/>
        </p:nvGrpSpPr>
        <p:grpSpPr>
          <a:xfrm rot="5400000">
            <a:off x="9874298" y="-295458"/>
            <a:ext cx="2299244" cy="2336159"/>
            <a:chOff x="8486507" y="2180268"/>
            <a:chExt cx="2299244" cy="2336159"/>
          </a:xfrm>
        </p:grpSpPr>
        <p:grpSp>
          <p:nvGrpSpPr>
            <p:cNvPr id="251" name="Google Shape;251;p4"/>
            <p:cNvGrpSpPr/>
            <p:nvPr/>
          </p:nvGrpSpPr>
          <p:grpSpPr>
            <a:xfrm>
              <a:off x="8775593" y="2180268"/>
              <a:ext cx="2010158" cy="2121159"/>
              <a:chOff x="8775593" y="2180268"/>
              <a:chExt cx="2010158" cy="2121159"/>
            </a:xfrm>
          </p:grpSpPr>
          <p:sp>
            <p:nvSpPr>
              <p:cNvPr id="252" name="Google Shape;252;p4"/>
              <p:cNvSpPr/>
              <p:nvPr/>
            </p:nvSpPr>
            <p:spPr>
              <a:xfrm rot="-2620218">
                <a:off x="9194943" y="3183742"/>
                <a:ext cx="1800446" cy="114210"/>
              </a:xfrm>
              <a:custGeom>
                <a:rect b="b" l="l" r="r" t="t"/>
                <a:pathLst>
                  <a:path extrusionOk="0" h="135924" w="1495559">
                    <a:moveTo>
                      <a:pt x="0" y="135924"/>
                    </a:moveTo>
                    <a:lnTo>
                      <a:pt x="91217" y="5866"/>
                    </a:lnTo>
                    <a:lnTo>
                      <a:pt x="1495559" y="0"/>
                    </a:lnTo>
                    <a:lnTo>
                      <a:pt x="1395817" y="123820"/>
                    </a:lnTo>
                    <a:lnTo>
                      <a:pt x="0" y="135924"/>
                    </a:lnTo>
                    <a:close/>
                  </a:path>
                </a:pathLst>
              </a:custGeom>
              <a:solidFill>
                <a:srgbClr val="1372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3" name="Google Shape;253;p4"/>
              <p:cNvSpPr/>
              <p:nvPr/>
            </p:nvSpPr>
            <p:spPr>
              <a:xfrm>
                <a:off x="8775593" y="2180268"/>
                <a:ext cx="1855427" cy="2121159"/>
              </a:xfrm>
              <a:custGeom>
                <a:rect b="b" l="l" r="r" t="t"/>
                <a:pathLst>
                  <a:path extrusionOk="0" h="1681187" w="1831724">
                    <a:moveTo>
                      <a:pt x="8467" y="0"/>
                    </a:moveTo>
                    <a:lnTo>
                      <a:pt x="1831724" y="0"/>
                    </a:lnTo>
                    <a:lnTo>
                      <a:pt x="1163184" y="643306"/>
                    </a:lnTo>
                    <a:lnTo>
                      <a:pt x="713032" y="776283"/>
                    </a:lnTo>
                    <a:cubicBezTo>
                      <a:pt x="610346" y="849117"/>
                      <a:pt x="628680" y="983920"/>
                      <a:pt x="589380" y="1080311"/>
                    </a:cubicBezTo>
                    <a:cubicBezTo>
                      <a:pt x="550080" y="1176702"/>
                      <a:pt x="568409" y="1254482"/>
                      <a:pt x="477231" y="1354628"/>
                    </a:cubicBezTo>
                    <a:lnTo>
                      <a:pt x="0" y="1681187"/>
                    </a:lnTo>
                    <a:cubicBezTo>
                      <a:pt x="2822" y="1120791"/>
                      <a:pt x="5645" y="560396"/>
                      <a:pt x="8467" y="0"/>
                    </a:cubicBezTo>
                    <a:close/>
                  </a:path>
                </a:pathLst>
              </a:custGeom>
              <a:solidFill>
                <a:srgbClr val="003D7E"/>
              </a:solidFill>
              <a:ln cap="flat" cmpd="sng" w="19050">
                <a:solidFill>
                  <a:srgbClr val="143C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54" name="Google Shape;254;p4"/>
              <p:cNvSpPr/>
              <p:nvPr/>
            </p:nvSpPr>
            <p:spPr>
              <a:xfrm rot="8722179">
                <a:off x="9077934" y="2804450"/>
                <a:ext cx="1463610" cy="528709"/>
              </a:xfrm>
              <a:custGeom>
                <a:rect b="b" l="l" r="r" t="t"/>
                <a:pathLst>
                  <a:path extrusionOk="0" h="14236" w="10532">
                    <a:moveTo>
                      <a:pt x="0" y="14236"/>
                    </a:moveTo>
                    <a:lnTo>
                      <a:pt x="1808" y="5106"/>
                    </a:lnTo>
                    <a:lnTo>
                      <a:pt x="10532" y="0"/>
                    </a:lnTo>
                    <a:lnTo>
                      <a:pt x="8803" y="8551"/>
                    </a:lnTo>
                    <a:lnTo>
                      <a:pt x="0" y="14236"/>
                    </a:lnTo>
                    <a:close/>
                  </a:path>
                </a:pathLst>
              </a:custGeom>
              <a:solidFill>
                <a:srgbClr val="8BD3E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55" name="Google Shape;255;p4"/>
            <p:cNvSpPr/>
            <p:nvPr/>
          </p:nvSpPr>
          <p:spPr>
            <a:xfrm rot="8734720">
              <a:off x="8524552" y="3791243"/>
              <a:ext cx="1065610" cy="464686"/>
            </a:xfrm>
            <a:custGeom>
              <a:rect b="b" l="l" r="r" t="t"/>
              <a:pathLst>
                <a:path extrusionOk="0" h="13642" w="11441">
                  <a:moveTo>
                    <a:pt x="0" y="13642"/>
                  </a:moveTo>
                  <a:lnTo>
                    <a:pt x="2743" y="4017"/>
                  </a:lnTo>
                  <a:lnTo>
                    <a:pt x="11441" y="0"/>
                  </a:lnTo>
                  <a:lnTo>
                    <a:pt x="8753" y="10100"/>
                  </a:lnTo>
                  <a:lnTo>
                    <a:pt x="0" y="13642"/>
                  </a:lnTo>
                  <a:close/>
                </a:path>
              </a:pathLst>
            </a:custGeom>
            <a:solidFill>
              <a:srgbClr val="0075C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56" name="Google Shape;256;p4"/>
          <p:cNvSpPr/>
          <p:nvPr/>
        </p:nvSpPr>
        <p:spPr>
          <a:xfrm rot="2600714">
            <a:off x="1370607" y="2847279"/>
            <a:ext cx="1927264" cy="1976708"/>
          </a:xfrm>
          <a:prstGeom prst="roundRect">
            <a:avLst>
              <a:gd fmla="val 16667" name="adj"/>
            </a:avLst>
          </a:prstGeom>
          <a:solidFill>
            <a:srgbClr val="D8D8D8"/>
          </a:solidFill>
          <a:ln>
            <a:noFill/>
          </a:ln>
          <a:effectLst>
            <a:outerShdw blurRad="50800" rotWithShape="0" algn="l" dist="38100">
              <a:srgbClr val="000000">
                <a:alpha val="40000"/>
              </a:srgbClr>
            </a:outerShdw>
            <a:reflection blurRad="0" dir="0" dist="0" endA="0" endPos="0" kx="0" rotWithShape="0" algn="bl" stPos="0" sy="-100000" ky="0"/>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7" name="Google Shape;257;p4"/>
          <p:cNvSpPr txBox="1"/>
          <p:nvPr/>
        </p:nvSpPr>
        <p:spPr>
          <a:xfrm>
            <a:off x="1278533" y="3143861"/>
            <a:ext cx="2121159" cy="1384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143C64"/>
                </a:solidFill>
                <a:latin typeface="Play"/>
                <a:ea typeface="Play"/>
                <a:cs typeface="Play"/>
                <a:sym typeface="Play"/>
              </a:rPr>
              <a:t>Phương pháp nghiên cứu</a:t>
            </a:r>
            <a:endParaRPr/>
          </a:p>
        </p:txBody>
      </p:sp>
      <p:sp>
        <p:nvSpPr>
          <p:cNvPr id="258" name="Google Shape;258;p4"/>
          <p:cNvSpPr/>
          <p:nvPr/>
        </p:nvSpPr>
        <p:spPr>
          <a:xfrm>
            <a:off x="5233430" y="5097567"/>
            <a:ext cx="6366450" cy="779985"/>
          </a:xfrm>
          <a:prstGeom prst="roundRect">
            <a:avLst>
              <a:gd fmla="val 16667"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9" name="Google Shape;259;p4"/>
          <p:cNvSpPr txBox="1"/>
          <p:nvPr/>
        </p:nvSpPr>
        <p:spPr>
          <a:xfrm>
            <a:off x="5392866" y="5287504"/>
            <a:ext cx="561749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Tối ưu hóa mô hình</a:t>
            </a:r>
            <a:endParaRPr sz="2000">
              <a:solidFill>
                <a:schemeClr val="dk1"/>
              </a:solidFill>
              <a:latin typeface="Play"/>
              <a:ea typeface="Play"/>
              <a:cs typeface="Play"/>
              <a:sym typeface="Play"/>
            </a:endParaRPr>
          </a:p>
        </p:txBody>
      </p:sp>
      <p:sp>
        <p:nvSpPr>
          <p:cNvPr id="260" name="Google Shape;260;p4"/>
          <p:cNvSpPr/>
          <p:nvPr/>
        </p:nvSpPr>
        <p:spPr>
          <a:xfrm>
            <a:off x="5233430" y="3499717"/>
            <a:ext cx="6266210" cy="805645"/>
          </a:xfrm>
          <a:prstGeom prst="roundRect">
            <a:avLst>
              <a:gd fmla="val 16667"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1" name="Google Shape;261;p4"/>
          <p:cNvSpPr txBox="1"/>
          <p:nvPr/>
        </p:nvSpPr>
        <p:spPr>
          <a:xfrm>
            <a:off x="5174369" y="3537705"/>
            <a:ext cx="6366451"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Áp dụng các thuật toán meta-learning như Model-Agnostic Meta-Learning (MAML) hoặc Prototypical Networks </a:t>
            </a:r>
            <a:endParaRPr/>
          </a:p>
          <a:p>
            <a:pPr indent="0" lvl="0" marL="0" marR="0" rtl="0" algn="l">
              <a:spcBef>
                <a:spcPts val="0"/>
              </a:spcBef>
              <a:spcAft>
                <a:spcPts val="0"/>
              </a:spcAft>
              <a:buNone/>
            </a:pPr>
            <a:r>
              <a:t/>
            </a:r>
            <a:endParaRPr sz="2000">
              <a:solidFill>
                <a:schemeClr val="dk1"/>
              </a:solidFill>
              <a:latin typeface="Play"/>
              <a:ea typeface="Play"/>
              <a:cs typeface="Play"/>
              <a:sym typeface="Play"/>
            </a:endParaRPr>
          </a:p>
        </p:txBody>
      </p:sp>
      <p:sp>
        <p:nvSpPr>
          <p:cNvPr id="262" name="Google Shape;262;p4"/>
          <p:cNvSpPr/>
          <p:nvPr/>
        </p:nvSpPr>
        <p:spPr>
          <a:xfrm>
            <a:off x="5233429" y="1979476"/>
            <a:ext cx="6266209" cy="779985"/>
          </a:xfrm>
          <a:prstGeom prst="roundRect">
            <a:avLst>
              <a:gd fmla="val 16667"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3" name="Google Shape;263;p4"/>
          <p:cNvSpPr txBox="1"/>
          <p:nvPr/>
        </p:nvSpPr>
        <p:spPr>
          <a:xfrm>
            <a:off x="5668257" y="2064404"/>
            <a:ext cx="5304495"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Sử dụng các kỹ thuật học sâu để phân tích và xử lý dữ liệu mạng</a:t>
            </a:r>
            <a:endParaRPr sz="2000">
              <a:solidFill>
                <a:schemeClr val="dk1"/>
              </a:solidFill>
              <a:latin typeface="Play"/>
              <a:ea typeface="Play"/>
              <a:cs typeface="Play"/>
              <a:sym typeface="Play"/>
            </a:endParaRPr>
          </a:p>
        </p:txBody>
      </p:sp>
      <p:sp>
        <p:nvSpPr>
          <p:cNvPr id="264" name="Google Shape;264;p4"/>
          <p:cNvSpPr/>
          <p:nvPr/>
        </p:nvSpPr>
        <p:spPr>
          <a:xfrm>
            <a:off x="0" y="421779"/>
            <a:ext cx="618935" cy="312041"/>
          </a:xfrm>
          <a:custGeom>
            <a:rect b="b" l="l" r="r" t="t"/>
            <a:pathLst>
              <a:path extrusionOk="0" h="330319" w="4372708">
                <a:moveTo>
                  <a:pt x="0" y="0"/>
                </a:moveTo>
                <a:lnTo>
                  <a:pt x="3430711" y="0"/>
                </a:lnTo>
                <a:lnTo>
                  <a:pt x="4372708" y="330319"/>
                </a:lnTo>
                <a:lnTo>
                  <a:pt x="0" y="330319"/>
                </a:lnTo>
                <a:lnTo>
                  <a:pt x="0" y="0"/>
                </a:lnTo>
                <a:close/>
              </a:path>
            </a:pathLst>
          </a:cu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highlight>
                <a:srgbClr val="FFFF00"/>
              </a:highlight>
              <a:latin typeface="Arial"/>
              <a:ea typeface="Arial"/>
              <a:cs typeface="Arial"/>
              <a:sym typeface="Arial"/>
            </a:endParaRPr>
          </a:p>
        </p:txBody>
      </p:sp>
      <p:cxnSp>
        <p:nvCxnSpPr>
          <p:cNvPr id="265" name="Google Shape;265;p4"/>
          <p:cNvCxnSpPr/>
          <p:nvPr/>
        </p:nvCxnSpPr>
        <p:spPr>
          <a:xfrm flipH="1" rot="10800000">
            <a:off x="3073256" y="2313242"/>
            <a:ext cx="1078523" cy="822692"/>
          </a:xfrm>
          <a:prstGeom prst="straightConnector1">
            <a:avLst/>
          </a:prstGeom>
          <a:noFill/>
          <a:ln cap="flat" cmpd="sng" w="19050">
            <a:solidFill>
              <a:schemeClr val="accent1"/>
            </a:solidFill>
            <a:prstDash val="dash"/>
            <a:miter lim="800000"/>
            <a:headEnd len="sm" w="sm" type="none"/>
            <a:tailEnd len="sm" w="sm" type="none"/>
          </a:ln>
        </p:spPr>
      </p:cxnSp>
      <p:cxnSp>
        <p:nvCxnSpPr>
          <p:cNvPr id="266" name="Google Shape;266;p4"/>
          <p:cNvCxnSpPr/>
          <p:nvPr/>
        </p:nvCxnSpPr>
        <p:spPr>
          <a:xfrm>
            <a:off x="3012831" y="4528856"/>
            <a:ext cx="1138946" cy="958703"/>
          </a:xfrm>
          <a:prstGeom prst="straightConnector1">
            <a:avLst/>
          </a:prstGeom>
          <a:noFill/>
          <a:ln cap="flat" cmpd="sng" w="19050">
            <a:solidFill>
              <a:schemeClr val="accent1"/>
            </a:solidFill>
            <a:prstDash val="dash"/>
            <a:miter lim="800000"/>
            <a:headEnd len="sm" w="sm" type="none"/>
            <a:tailEnd len="sm" w="sm" type="none"/>
          </a:ln>
        </p:spPr>
      </p:cxnSp>
      <p:cxnSp>
        <p:nvCxnSpPr>
          <p:cNvPr id="267" name="Google Shape;267;p4"/>
          <p:cNvCxnSpPr/>
          <p:nvPr/>
        </p:nvCxnSpPr>
        <p:spPr>
          <a:xfrm>
            <a:off x="3580001" y="3816427"/>
            <a:ext cx="1249907" cy="19206"/>
          </a:xfrm>
          <a:prstGeom prst="straightConnector1">
            <a:avLst/>
          </a:prstGeom>
          <a:noFill/>
          <a:ln cap="flat" cmpd="sng" w="19050">
            <a:solidFill>
              <a:schemeClr val="accent1"/>
            </a:solidFill>
            <a:prstDash val="dash"/>
            <a:miter lim="800000"/>
            <a:headEnd len="sm" w="sm" type="none"/>
            <a:tailEnd len="sm" w="sm" type="none"/>
          </a:ln>
        </p:spPr>
      </p:cxnSp>
      <p:cxnSp>
        <p:nvCxnSpPr>
          <p:cNvPr id="268" name="Google Shape;268;p4"/>
          <p:cNvCxnSpPr/>
          <p:nvPr/>
        </p:nvCxnSpPr>
        <p:spPr>
          <a:xfrm flipH="1" rot="10800000">
            <a:off x="4151779" y="2313242"/>
            <a:ext cx="767921" cy="15364"/>
          </a:xfrm>
          <a:prstGeom prst="straightConnector1">
            <a:avLst/>
          </a:prstGeom>
          <a:noFill/>
          <a:ln cap="flat" cmpd="sng" w="19050">
            <a:solidFill>
              <a:schemeClr val="accent1"/>
            </a:solidFill>
            <a:prstDash val="dash"/>
            <a:miter lim="800000"/>
            <a:headEnd len="sm" w="sm" type="none"/>
            <a:tailEnd len="sm" w="sm" type="none"/>
          </a:ln>
        </p:spPr>
      </p:cxnSp>
      <p:cxnSp>
        <p:nvCxnSpPr>
          <p:cNvPr id="269" name="Google Shape;269;p4"/>
          <p:cNvCxnSpPr/>
          <p:nvPr/>
        </p:nvCxnSpPr>
        <p:spPr>
          <a:xfrm>
            <a:off x="4151778" y="5499204"/>
            <a:ext cx="767922" cy="0"/>
          </a:xfrm>
          <a:prstGeom prst="straightConnector1">
            <a:avLst/>
          </a:prstGeom>
          <a:noFill/>
          <a:ln cap="flat" cmpd="sng" w="19050">
            <a:solidFill>
              <a:schemeClr val="accent1"/>
            </a:solidFill>
            <a:prstDash val="dash"/>
            <a:miter lim="800000"/>
            <a:headEnd len="sm" w="sm" type="none"/>
            <a:tailEnd len="sm" w="sm" type="none"/>
          </a:ln>
        </p:spPr>
      </p:cxnSp>
      <p:sp>
        <p:nvSpPr>
          <p:cNvPr id="270" name="Google Shape;270;p4"/>
          <p:cNvSpPr/>
          <p:nvPr/>
        </p:nvSpPr>
        <p:spPr>
          <a:xfrm>
            <a:off x="4896007" y="2221608"/>
            <a:ext cx="180557" cy="141039"/>
          </a:xfrm>
          <a:prstGeom prst="ellipse">
            <a:avLst/>
          </a:prstGeom>
          <a:solidFill>
            <a:schemeClr val="accent1"/>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1" name="Google Shape;271;p4"/>
          <p:cNvSpPr/>
          <p:nvPr/>
        </p:nvSpPr>
        <p:spPr>
          <a:xfrm>
            <a:off x="4851111" y="3789886"/>
            <a:ext cx="180557" cy="141039"/>
          </a:xfrm>
          <a:prstGeom prst="ellipse">
            <a:avLst/>
          </a:prstGeom>
          <a:solidFill>
            <a:schemeClr val="accent1"/>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2" name="Google Shape;272;p4"/>
          <p:cNvSpPr/>
          <p:nvPr/>
        </p:nvSpPr>
        <p:spPr>
          <a:xfrm>
            <a:off x="4896006" y="5428684"/>
            <a:ext cx="180557" cy="141039"/>
          </a:xfrm>
          <a:prstGeom prst="ellipse">
            <a:avLst/>
          </a:prstGeom>
          <a:solidFill>
            <a:schemeClr val="accent1"/>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
          <p:cNvSpPr/>
          <p:nvPr/>
        </p:nvSpPr>
        <p:spPr>
          <a:xfrm>
            <a:off x="10885618" y="5102209"/>
            <a:ext cx="2612764" cy="255498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B769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79" name="Google Shape;279;p5"/>
          <p:cNvSpPr/>
          <p:nvPr/>
        </p:nvSpPr>
        <p:spPr>
          <a:xfrm>
            <a:off x="-3635827" y="-3425371"/>
            <a:ext cx="5758597" cy="5758597"/>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B769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80" name="Google Shape;280;p5"/>
          <p:cNvSpPr/>
          <p:nvPr/>
        </p:nvSpPr>
        <p:spPr>
          <a:xfrm>
            <a:off x="4974069" y="884444"/>
            <a:ext cx="788551" cy="1307752"/>
          </a:xfrm>
          <a:custGeom>
            <a:rect b="b" l="l" r="r" t="t"/>
            <a:pathLst>
              <a:path extrusionOk="0" h="2444877" w="1474216">
                <a:moveTo>
                  <a:pt x="1394587" y="1366393"/>
                </a:moveTo>
                <a:lnTo>
                  <a:pt x="395351" y="2365883"/>
                </a:lnTo>
                <a:cubicBezTo>
                  <a:pt x="315849" y="2444877"/>
                  <a:pt x="186944" y="2444877"/>
                  <a:pt x="107315" y="2365883"/>
                </a:cubicBezTo>
                <a:lnTo>
                  <a:pt x="0" y="2258441"/>
                </a:lnTo>
                <a:lnTo>
                  <a:pt x="891286" y="1366393"/>
                </a:lnTo>
                <a:cubicBezTo>
                  <a:pt x="970788" y="1286891"/>
                  <a:pt x="970788" y="1157859"/>
                  <a:pt x="891286" y="1078357"/>
                </a:cubicBezTo>
                <a:lnTo>
                  <a:pt x="0" y="186944"/>
                </a:lnTo>
                <a:lnTo>
                  <a:pt x="107442" y="79502"/>
                </a:lnTo>
                <a:cubicBezTo>
                  <a:pt x="186944" y="0"/>
                  <a:pt x="315849" y="0"/>
                  <a:pt x="395478" y="79502"/>
                </a:cubicBezTo>
                <a:lnTo>
                  <a:pt x="1394714" y="1078357"/>
                </a:lnTo>
                <a:cubicBezTo>
                  <a:pt x="1474216" y="1157859"/>
                  <a:pt x="1474216" y="1286891"/>
                  <a:pt x="1394714" y="1366393"/>
                </a:cubicBezTo>
                <a:close/>
              </a:path>
            </a:pathLst>
          </a:custGeom>
          <a:solidFill>
            <a:srgbClr val="074F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81" name="Google Shape;281;p5"/>
          <p:cNvSpPr/>
          <p:nvPr/>
        </p:nvSpPr>
        <p:spPr>
          <a:xfrm>
            <a:off x="5067654" y="1312909"/>
            <a:ext cx="238915" cy="450454"/>
          </a:xfrm>
          <a:custGeom>
            <a:rect b="b" l="l" r="r" t="t"/>
            <a:pathLst>
              <a:path extrusionOk="0" h="842137" w="446659">
                <a:moveTo>
                  <a:pt x="350393" y="246126"/>
                </a:moveTo>
                <a:lnTo>
                  <a:pt x="165354" y="60960"/>
                </a:lnTo>
                <a:cubicBezTo>
                  <a:pt x="104394" y="0"/>
                  <a:pt x="0" y="42926"/>
                  <a:pt x="0" y="129413"/>
                </a:cubicBezTo>
                <a:lnTo>
                  <a:pt x="0" y="712724"/>
                </a:lnTo>
                <a:cubicBezTo>
                  <a:pt x="0" y="799211"/>
                  <a:pt x="104394" y="842137"/>
                  <a:pt x="165354" y="781177"/>
                </a:cubicBezTo>
                <a:lnTo>
                  <a:pt x="350393" y="596138"/>
                </a:lnTo>
                <a:cubicBezTo>
                  <a:pt x="446659" y="499237"/>
                  <a:pt x="446659" y="342519"/>
                  <a:pt x="350393" y="246126"/>
                </a:cubicBezTo>
                <a:close/>
              </a:path>
            </a:pathLst>
          </a:custGeom>
          <a:solidFill>
            <a:srgbClr val="074F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82" name="Google Shape;282;p5"/>
          <p:cNvSpPr/>
          <p:nvPr/>
        </p:nvSpPr>
        <p:spPr>
          <a:xfrm>
            <a:off x="5300516" y="1016068"/>
            <a:ext cx="3974884" cy="1050088"/>
          </a:xfrm>
          <a:custGeom>
            <a:rect b="b" l="l" r="r" t="t"/>
            <a:pathLst>
              <a:path extrusionOk="0" h="1963166" w="7431151">
                <a:moveTo>
                  <a:pt x="6464935" y="0"/>
                </a:moveTo>
                <a:lnTo>
                  <a:pt x="0" y="0"/>
                </a:lnTo>
                <a:lnTo>
                  <a:pt x="837819" y="837565"/>
                </a:lnTo>
                <a:cubicBezTo>
                  <a:pt x="877316" y="877062"/>
                  <a:pt x="897636" y="929386"/>
                  <a:pt x="897636" y="981583"/>
                </a:cubicBezTo>
                <a:cubicBezTo>
                  <a:pt x="897636" y="1033780"/>
                  <a:pt x="877951" y="1085596"/>
                  <a:pt x="837819" y="1125601"/>
                </a:cubicBezTo>
                <a:lnTo>
                  <a:pt x="635" y="1963166"/>
                </a:lnTo>
                <a:lnTo>
                  <a:pt x="6464427" y="1963166"/>
                </a:lnTo>
                <a:lnTo>
                  <a:pt x="7431151" y="981583"/>
                </a:lnTo>
                <a:lnTo>
                  <a:pt x="6464935" y="0"/>
                </a:lnTo>
                <a:close/>
              </a:path>
            </a:pathLst>
          </a:custGeom>
          <a:solidFill>
            <a:srgbClr val="074F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83" name="Google Shape;283;p5"/>
          <p:cNvSpPr/>
          <p:nvPr/>
        </p:nvSpPr>
        <p:spPr>
          <a:xfrm>
            <a:off x="7265813" y="2143030"/>
            <a:ext cx="788550" cy="1307752"/>
          </a:xfrm>
          <a:custGeom>
            <a:rect b="b" l="l" r="r" t="t"/>
            <a:pathLst>
              <a:path extrusionOk="0" h="2444877" w="1474216">
                <a:moveTo>
                  <a:pt x="78994" y="1078484"/>
                </a:moveTo>
                <a:lnTo>
                  <a:pt x="1078611" y="78994"/>
                </a:lnTo>
                <a:cubicBezTo>
                  <a:pt x="1158240" y="0"/>
                  <a:pt x="1287145" y="0"/>
                  <a:pt x="1366774" y="78994"/>
                </a:cubicBezTo>
                <a:lnTo>
                  <a:pt x="1474216" y="186436"/>
                </a:lnTo>
                <a:lnTo>
                  <a:pt x="582549" y="1078484"/>
                </a:lnTo>
                <a:cubicBezTo>
                  <a:pt x="502920" y="1157986"/>
                  <a:pt x="502920" y="1287018"/>
                  <a:pt x="582549" y="1366520"/>
                </a:cubicBezTo>
                <a:lnTo>
                  <a:pt x="1474216" y="2257933"/>
                </a:lnTo>
                <a:lnTo>
                  <a:pt x="1366774" y="2365375"/>
                </a:lnTo>
                <a:cubicBezTo>
                  <a:pt x="1287145" y="2444877"/>
                  <a:pt x="1158240" y="2444877"/>
                  <a:pt x="1078611" y="2365375"/>
                </a:cubicBezTo>
                <a:lnTo>
                  <a:pt x="78994" y="1366012"/>
                </a:lnTo>
                <a:cubicBezTo>
                  <a:pt x="0" y="1286510"/>
                  <a:pt x="0" y="1158113"/>
                  <a:pt x="78994" y="1078484"/>
                </a:cubicBezTo>
                <a:close/>
              </a:path>
            </a:pathLst>
          </a:custGeom>
          <a:solidFill>
            <a:srgbClr val="0B769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84" name="Google Shape;284;p5"/>
          <p:cNvSpPr/>
          <p:nvPr/>
        </p:nvSpPr>
        <p:spPr>
          <a:xfrm>
            <a:off x="7721664" y="2571495"/>
            <a:ext cx="239255" cy="450522"/>
          </a:xfrm>
          <a:custGeom>
            <a:rect b="b" l="l" r="r" t="t"/>
            <a:pathLst>
              <a:path extrusionOk="0" h="842264" w="447294">
                <a:moveTo>
                  <a:pt x="96901" y="596138"/>
                </a:moveTo>
                <a:lnTo>
                  <a:pt x="281940" y="781304"/>
                </a:lnTo>
                <a:cubicBezTo>
                  <a:pt x="342900" y="842264"/>
                  <a:pt x="447294" y="799338"/>
                  <a:pt x="447294" y="712851"/>
                </a:cubicBezTo>
                <a:lnTo>
                  <a:pt x="447294" y="129413"/>
                </a:lnTo>
                <a:cubicBezTo>
                  <a:pt x="447294" y="42926"/>
                  <a:pt x="342900" y="0"/>
                  <a:pt x="281940" y="60960"/>
                </a:cubicBezTo>
                <a:lnTo>
                  <a:pt x="96901" y="246126"/>
                </a:lnTo>
                <a:cubicBezTo>
                  <a:pt x="0" y="343027"/>
                  <a:pt x="0" y="499237"/>
                  <a:pt x="96901" y="596138"/>
                </a:cubicBezTo>
                <a:close/>
              </a:path>
            </a:pathLst>
          </a:custGeom>
          <a:solidFill>
            <a:srgbClr val="0B769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85" name="Google Shape;285;p5"/>
          <p:cNvSpPr/>
          <p:nvPr/>
        </p:nvSpPr>
        <p:spPr>
          <a:xfrm>
            <a:off x="3774261" y="2269070"/>
            <a:ext cx="3976718" cy="1050088"/>
          </a:xfrm>
          <a:custGeom>
            <a:rect b="b" l="l" r="r" t="t"/>
            <a:pathLst>
              <a:path extrusionOk="0" h="1963166" w="7434580">
                <a:moveTo>
                  <a:pt x="967105" y="1963166"/>
                </a:moveTo>
                <a:lnTo>
                  <a:pt x="7434580" y="1963166"/>
                </a:lnTo>
                <a:lnTo>
                  <a:pt x="6596380" y="1125601"/>
                </a:lnTo>
                <a:cubicBezTo>
                  <a:pt x="6556883" y="1086104"/>
                  <a:pt x="6536563" y="1033780"/>
                  <a:pt x="6536563" y="981583"/>
                </a:cubicBezTo>
                <a:cubicBezTo>
                  <a:pt x="6536563" y="929386"/>
                  <a:pt x="6556375" y="877570"/>
                  <a:pt x="6596380" y="837565"/>
                </a:cubicBezTo>
                <a:lnTo>
                  <a:pt x="7434072" y="0"/>
                </a:lnTo>
                <a:lnTo>
                  <a:pt x="967105" y="0"/>
                </a:lnTo>
                <a:lnTo>
                  <a:pt x="0" y="980948"/>
                </a:lnTo>
                <a:lnTo>
                  <a:pt x="967105" y="1963039"/>
                </a:lnTo>
                <a:close/>
              </a:path>
            </a:pathLst>
          </a:custGeom>
          <a:solidFill>
            <a:srgbClr val="0B769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86" name="Google Shape;286;p5"/>
          <p:cNvSpPr/>
          <p:nvPr/>
        </p:nvSpPr>
        <p:spPr>
          <a:xfrm>
            <a:off x="4872788" y="3629411"/>
            <a:ext cx="788551" cy="1307752"/>
          </a:xfrm>
          <a:custGeom>
            <a:rect b="b" l="l" r="r" t="t"/>
            <a:pathLst>
              <a:path extrusionOk="0" h="2444877" w="1474216">
                <a:moveTo>
                  <a:pt x="1394587" y="1366393"/>
                </a:moveTo>
                <a:lnTo>
                  <a:pt x="395351" y="2365883"/>
                </a:lnTo>
                <a:cubicBezTo>
                  <a:pt x="315849" y="2444877"/>
                  <a:pt x="186944" y="2444877"/>
                  <a:pt x="107315" y="2365883"/>
                </a:cubicBezTo>
                <a:lnTo>
                  <a:pt x="0" y="2258441"/>
                </a:lnTo>
                <a:lnTo>
                  <a:pt x="891286" y="1366393"/>
                </a:lnTo>
                <a:cubicBezTo>
                  <a:pt x="970788" y="1286891"/>
                  <a:pt x="970788" y="1157859"/>
                  <a:pt x="891286" y="1078357"/>
                </a:cubicBezTo>
                <a:lnTo>
                  <a:pt x="0" y="186944"/>
                </a:lnTo>
                <a:lnTo>
                  <a:pt x="107442" y="79502"/>
                </a:lnTo>
                <a:cubicBezTo>
                  <a:pt x="186944" y="0"/>
                  <a:pt x="315849" y="0"/>
                  <a:pt x="395478" y="79502"/>
                </a:cubicBezTo>
                <a:lnTo>
                  <a:pt x="1394714" y="1078357"/>
                </a:lnTo>
                <a:cubicBezTo>
                  <a:pt x="1474216" y="1157859"/>
                  <a:pt x="1474216" y="1286891"/>
                  <a:pt x="1394714" y="1366393"/>
                </a:cubicBezTo>
                <a:close/>
              </a:path>
            </a:pathLst>
          </a:custGeom>
          <a:solidFill>
            <a:srgbClr val="074F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87" name="Google Shape;287;p5"/>
          <p:cNvSpPr/>
          <p:nvPr/>
        </p:nvSpPr>
        <p:spPr>
          <a:xfrm>
            <a:off x="4966374" y="4057876"/>
            <a:ext cx="238915" cy="450454"/>
          </a:xfrm>
          <a:custGeom>
            <a:rect b="b" l="l" r="r" t="t"/>
            <a:pathLst>
              <a:path extrusionOk="0" h="842137" w="446659">
                <a:moveTo>
                  <a:pt x="350393" y="246126"/>
                </a:moveTo>
                <a:lnTo>
                  <a:pt x="165354" y="60960"/>
                </a:lnTo>
                <a:cubicBezTo>
                  <a:pt x="104394" y="0"/>
                  <a:pt x="0" y="42926"/>
                  <a:pt x="0" y="129413"/>
                </a:cubicBezTo>
                <a:lnTo>
                  <a:pt x="0" y="712724"/>
                </a:lnTo>
                <a:cubicBezTo>
                  <a:pt x="0" y="799211"/>
                  <a:pt x="104394" y="842137"/>
                  <a:pt x="165354" y="781177"/>
                </a:cubicBezTo>
                <a:lnTo>
                  <a:pt x="350393" y="596138"/>
                </a:lnTo>
                <a:cubicBezTo>
                  <a:pt x="446659" y="499237"/>
                  <a:pt x="446659" y="342519"/>
                  <a:pt x="350393" y="246126"/>
                </a:cubicBezTo>
                <a:close/>
              </a:path>
            </a:pathLst>
          </a:custGeom>
          <a:solidFill>
            <a:srgbClr val="074F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88" name="Google Shape;288;p5"/>
          <p:cNvSpPr/>
          <p:nvPr/>
        </p:nvSpPr>
        <p:spPr>
          <a:xfrm>
            <a:off x="5187111" y="3758244"/>
            <a:ext cx="3974884" cy="1050088"/>
          </a:xfrm>
          <a:custGeom>
            <a:rect b="b" l="l" r="r" t="t"/>
            <a:pathLst>
              <a:path extrusionOk="0" h="1963166" w="7431151">
                <a:moveTo>
                  <a:pt x="6464935" y="0"/>
                </a:moveTo>
                <a:lnTo>
                  <a:pt x="0" y="0"/>
                </a:lnTo>
                <a:lnTo>
                  <a:pt x="837819" y="837565"/>
                </a:lnTo>
                <a:cubicBezTo>
                  <a:pt x="877316" y="877062"/>
                  <a:pt x="897636" y="929386"/>
                  <a:pt x="897636" y="981583"/>
                </a:cubicBezTo>
                <a:cubicBezTo>
                  <a:pt x="897636" y="1033780"/>
                  <a:pt x="877951" y="1085596"/>
                  <a:pt x="837819" y="1125601"/>
                </a:cubicBezTo>
                <a:lnTo>
                  <a:pt x="635" y="1963166"/>
                </a:lnTo>
                <a:lnTo>
                  <a:pt x="6464427" y="1963166"/>
                </a:lnTo>
                <a:lnTo>
                  <a:pt x="7431151" y="981583"/>
                </a:lnTo>
                <a:lnTo>
                  <a:pt x="6464935" y="0"/>
                </a:lnTo>
                <a:close/>
              </a:path>
            </a:pathLst>
          </a:custGeom>
          <a:solidFill>
            <a:srgbClr val="074F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89" name="Google Shape;289;p5"/>
          <p:cNvSpPr/>
          <p:nvPr/>
        </p:nvSpPr>
        <p:spPr>
          <a:xfrm>
            <a:off x="7164532" y="4887997"/>
            <a:ext cx="788550" cy="1307752"/>
          </a:xfrm>
          <a:custGeom>
            <a:rect b="b" l="l" r="r" t="t"/>
            <a:pathLst>
              <a:path extrusionOk="0" h="2444877" w="1474216">
                <a:moveTo>
                  <a:pt x="78994" y="1078484"/>
                </a:moveTo>
                <a:lnTo>
                  <a:pt x="1078611" y="78994"/>
                </a:lnTo>
                <a:cubicBezTo>
                  <a:pt x="1158240" y="0"/>
                  <a:pt x="1287145" y="0"/>
                  <a:pt x="1366774" y="78994"/>
                </a:cubicBezTo>
                <a:lnTo>
                  <a:pt x="1474216" y="186436"/>
                </a:lnTo>
                <a:lnTo>
                  <a:pt x="582549" y="1078484"/>
                </a:lnTo>
                <a:cubicBezTo>
                  <a:pt x="502920" y="1157986"/>
                  <a:pt x="502920" y="1287018"/>
                  <a:pt x="582549" y="1366520"/>
                </a:cubicBezTo>
                <a:lnTo>
                  <a:pt x="1474216" y="2257933"/>
                </a:lnTo>
                <a:lnTo>
                  <a:pt x="1366774" y="2365375"/>
                </a:lnTo>
                <a:cubicBezTo>
                  <a:pt x="1287145" y="2444877"/>
                  <a:pt x="1158240" y="2444877"/>
                  <a:pt x="1078611" y="2365375"/>
                </a:cubicBezTo>
                <a:lnTo>
                  <a:pt x="78994" y="1366012"/>
                </a:lnTo>
                <a:cubicBezTo>
                  <a:pt x="0" y="1286510"/>
                  <a:pt x="0" y="1158113"/>
                  <a:pt x="78994" y="1078484"/>
                </a:cubicBezTo>
                <a:close/>
              </a:path>
            </a:pathLst>
          </a:custGeom>
          <a:solidFill>
            <a:srgbClr val="0B769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90" name="Google Shape;290;p5"/>
          <p:cNvSpPr/>
          <p:nvPr/>
        </p:nvSpPr>
        <p:spPr>
          <a:xfrm>
            <a:off x="7620384" y="5316462"/>
            <a:ext cx="239255" cy="450522"/>
          </a:xfrm>
          <a:custGeom>
            <a:rect b="b" l="l" r="r" t="t"/>
            <a:pathLst>
              <a:path extrusionOk="0" h="842264" w="447294">
                <a:moveTo>
                  <a:pt x="96901" y="596138"/>
                </a:moveTo>
                <a:lnTo>
                  <a:pt x="281940" y="781304"/>
                </a:lnTo>
                <a:cubicBezTo>
                  <a:pt x="342900" y="842264"/>
                  <a:pt x="447294" y="799338"/>
                  <a:pt x="447294" y="712851"/>
                </a:cubicBezTo>
                <a:lnTo>
                  <a:pt x="447294" y="129413"/>
                </a:lnTo>
                <a:cubicBezTo>
                  <a:pt x="447294" y="42926"/>
                  <a:pt x="342900" y="0"/>
                  <a:pt x="281940" y="60960"/>
                </a:cubicBezTo>
                <a:lnTo>
                  <a:pt x="96901" y="246126"/>
                </a:lnTo>
                <a:cubicBezTo>
                  <a:pt x="0" y="343027"/>
                  <a:pt x="0" y="499237"/>
                  <a:pt x="96901" y="596138"/>
                </a:cubicBezTo>
                <a:close/>
              </a:path>
            </a:pathLst>
          </a:custGeom>
          <a:solidFill>
            <a:srgbClr val="0B769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91" name="Google Shape;291;p5"/>
          <p:cNvSpPr/>
          <p:nvPr/>
        </p:nvSpPr>
        <p:spPr>
          <a:xfrm>
            <a:off x="3678903" y="5016828"/>
            <a:ext cx="3976718" cy="1050088"/>
          </a:xfrm>
          <a:custGeom>
            <a:rect b="b" l="l" r="r" t="t"/>
            <a:pathLst>
              <a:path extrusionOk="0" h="1963166" w="7434580">
                <a:moveTo>
                  <a:pt x="967105" y="1963166"/>
                </a:moveTo>
                <a:lnTo>
                  <a:pt x="7434580" y="1963166"/>
                </a:lnTo>
                <a:lnTo>
                  <a:pt x="6596380" y="1125601"/>
                </a:lnTo>
                <a:cubicBezTo>
                  <a:pt x="6556883" y="1086104"/>
                  <a:pt x="6536563" y="1033780"/>
                  <a:pt x="6536563" y="981583"/>
                </a:cubicBezTo>
                <a:cubicBezTo>
                  <a:pt x="6536563" y="929386"/>
                  <a:pt x="6556375" y="877570"/>
                  <a:pt x="6596380" y="837565"/>
                </a:cubicBezTo>
                <a:lnTo>
                  <a:pt x="7434072" y="0"/>
                </a:lnTo>
                <a:lnTo>
                  <a:pt x="967105" y="0"/>
                </a:lnTo>
                <a:lnTo>
                  <a:pt x="0" y="980948"/>
                </a:lnTo>
                <a:lnTo>
                  <a:pt x="967105" y="1963039"/>
                </a:lnTo>
                <a:close/>
              </a:path>
            </a:pathLst>
          </a:custGeom>
          <a:solidFill>
            <a:srgbClr val="0B769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92" name="Google Shape;292;p5"/>
          <p:cNvSpPr txBox="1"/>
          <p:nvPr/>
        </p:nvSpPr>
        <p:spPr>
          <a:xfrm>
            <a:off x="4242242" y="1234982"/>
            <a:ext cx="653021" cy="470000"/>
          </a:xfrm>
          <a:prstGeom prst="rect">
            <a:avLst/>
          </a:prstGeom>
          <a:noFill/>
          <a:ln>
            <a:noFill/>
          </a:ln>
        </p:spPr>
        <p:txBody>
          <a:bodyPr anchorCtr="0" anchor="t" bIns="0" lIns="0" spcFirstLastPara="1" rIns="0" wrap="square" tIns="0">
            <a:spAutoFit/>
          </a:bodyPr>
          <a:lstStyle/>
          <a:p>
            <a:pPr indent="0" lvl="0" marL="0" marR="0" rtl="0" algn="ctr">
              <a:lnSpc>
                <a:spcPct val="138034"/>
              </a:lnSpc>
              <a:spcBef>
                <a:spcPts val="0"/>
              </a:spcBef>
              <a:spcAft>
                <a:spcPts val="0"/>
              </a:spcAft>
              <a:buNone/>
            </a:pPr>
            <a:r>
              <a:rPr lang="en-US" sz="2921">
                <a:solidFill>
                  <a:srgbClr val="231F20"/>
                </a:solidFill>
                <a:latin typeface="Arial"/>
                <a:ea typeface="Arial"/>
                <a:cs typeface="Arial"/>
                <a:sym typeface="Arial"/>
              </a:rPr>
              <a:t>01</a:t>
            </a:r>
            <a:endParaRPr/>
          </a:p>
        </p:txBody>
      </p:sp>
      <p:sp>
        <p:nvSpPr>
          <p:cNvPr id="293" name="Google Shape;293;p5"/>
          <p:cNvSpPr txBox="1"/>
          <p:nvPr/>
        </p:nvSpPr>
        <p:spPr>
          <a:xfrm>
            <a:off x="8053137" y="2476392"/>
            <a:ext cx="653021" cy="470000"/>
          </a:xfrm>
          <a:prstGeom prst="rect">
            <a:avLst/>
          </a:prstGeom>
          <a:noFill/>
          <a:ln>
            <a:noFill/>
          </a:ln>
        </p:spPr>
        <p:txBody>
          <a:bodyPr anchorCtr="0" anchor="t" bIns="0" lIns="0" spcFirstLastPara="1" rIns="0" wrap="square" tIns="0">
            <a:spAutoFit/>
          </a:bodyPr>
          <a:lstStyle/>
          <a:p>
            <a:pPr indent="0" lvl="0" marL="0" marR="0" rtl="0" algn="ctr">
              <a:lnSpc>
                <a:spcPct val="138034"/>
              </a:lnSpc>
              <a:spcBef>
                <a:spcPts val="0"/>
              </a:spcBef>
              <a:spcAft>
                <a:spcPts val="0"/>
              </a:spcAft>
              <a:buNone/>
            </a:pPr>
            <a:r>
              <a:rPr lang="en-US" sz="2921">
                <a:solidFill>
                  <a:srgbClr val="231F20"/>
                </a:solidFill>
                <a:latin typeface="Arial"/>
                <a:ea typeface="Arial"/>
                <a:cs typeface="Arial"/>
                <a:sym typeface="Arial"/>
              </a:rPr>
              <a:t>02</a:t>
            </a:r>
            <a:endParaRPr/>
          </a:p>
        </p:txBody>
      </p:sp>
      <p:sp>
        <p:nvSpPr>
          <p:cNvPr id="294" name="Google Shape;294;p5"/>
          <p:cNvSpPr txBox="1"/>
          <p:nvPr/>
        </p:nvSpPr>
        <p:spPr>
          <a:xfrm>
            <a:off x="5806078" y="4214734"/>
            <a:ext cx="3421077" cy="178832"/>
          </a:xfrm>
          <a:prstGeom prst="rect">
            <a:avLst/>
          </a:prstGeom>
          <a:noFill/>
          <a:ln>
            <a:noFill/>
          </a:ln>
        </p:spPr>
        <p:txBody>
          <a:bodyPr anchorCtr="0" anchor="t" bIns="0" lIns="0" spcFirstLastPara="1" rIns="0" wrap="square" tIns="0">
            <a:spAutoFit/>
          </a:bodyPr>
          <a:lstStyle/>
          <a:p>
            <a:pPr indent="0" lvl="0" marL="0" marR="0" rtl="0" algn="l">
              <a:lnSpc>
                <a:spcPct val="74500"/>
              </a:lnSpc>
              <a:spcBef>
                <a:spcPts val="0"/>
              </a:spcBef>
              <a:spcAft>
                <a:spcPts val="0"/>
              </a:spcAft>
              <a:buNone/>
            </a:pPr>
            <a:r>
              <a:rPr lang="en-US" sz="1800">
                <a:solidFill>
                  <a:schemeClr val="lt1"/>
                </a:solidFill>
                <a:latin typeface="Times New Roman"/>
                <a:ea typeface="Times New Roman"/>
                <a:cs typeface="Times New Roman"/>
                <a:sym typeface="Times New Roman"/>
              </a:rPr>
              <a:t>Học siêu ít (Few-shot Learning)</a:t>
            </a:r>
            <a:endParaRPr sz="972">
              <a:solidFill>
                <a:schemeClr val="lt1"/>
              </a:solidFill>
              <a:latin typeface="Arial"/>
              <a:ea typeface="Arial"/>
              <a:cs typeface="Arial"/>
              <a:sym typeface="Arial"/>
            </a:endParaRPr>
          </a:p>
        </p:txBody>
      </p:sp>
      <p:sp>
        <p:nvSpPr>
          <p:cNvPr id="295" name="Google Shape;295;p5"/>
          <p:cNvSpPr txBox="1"/>
          <p:nvPr/>
        </p:nvSpPr>
        <p:spPr>
          <a:xfrm>
            <a:off x="4140962" y="3979949"/>
            <a:ext cx="653021" cy="470000"/>
          </a:xfrm>
          <a:prstGeom prst="rect">
            <a:avLst/>
          </a:prstGeom>
          <a:noFill/>
          <a:ln>
            <a:noFill/>
          </a:ln>
        </p:spPr>
        <p:txBody>
          <a:bodyPr anchorCtr="0" anchor="t" bIns="0" lIns="0" spcFirstLastPara="1" rIns="0" wrap="square" tIns="0">
            <a:spAutoFit/>
          </a:bodyPr>
          <a:lstStyle/>
          <a:p>
            <a:pPr indent="0" lvl="0" marL="0" marR="0" rtl="0" algn="ctr">
              <a:lnSpc>
                <a:spcPct val="138034"/>
              </a:lnSpc>
              <a:spcBef>
                <a:spcPts val="0"/>
              </a:spcBef>
              <a:spcAft>
                <a:spcPts val="0"/>
              </a:spcAft>
              <a:buNone/>
            </a:pPr>
            <a:r>
              <a:rPr lang="en-US" sz="2921">
                <a:solidFill>
                  <a:srgbClr val="231F20"/>
                </a:solidFill>
                <a:latin typeface="Arial"/>
                <a:ea typeface="Arial"/>
                <a:cs typeface="Arial"/>
                <a:sym typeface="Arial"/>
              </a:rPr>
              <a:t>03</a:t>
            </a:r>
            <a:endParaRPr/>
          </a:p>
        </p:txBody>
      </p:sp>
      <p:sp>
        <p:nvSpPr>
          <p:cNvPr id="296" name="Google Shape;296;p5"/>
          <p:cNvSpPr txBox="1"/>
          <p:nvPr/>
        </p:nvSpPr>
        <p:spPr>
          <a:xfrm>
            <a:off x="7951856" y="5221360"/>
            <a:ext cx="653021" cy="470000"/>
          </a:xfrm>
          <a:prstGeom prst="rect">
            <a:avLst/>
          </a:prstGeom>
          <a:noFill/>
          <a:ln>
            <a:noFill/>
          </a:ln>
        </p:spPr>
        <p:txBody>
          <a:bodyPr anchorCtr="0" anchor="t" bIns="0" lIns="0" spcFirstLastPara="1" rIns="0" wrap="square" tIns="0">
            <a:spAutoFit/>
          </a:bodyPr>
          <a:lstStyle/>
          <a:p>
            <a:pPr indent="0" lvl="0" marL="0" marR="0" rtl="0" algn="ctr">
              <a:lnSpc>
                <a:spcPct val="138034"/>
              </a:lnSpc>
              <a:spcBef>
                <a:spcPts val="0"/>
              </a:spcBef>
              <a:spcAft>
                <a:spcPts val="0"/>
              </a:spcAft>
              <a:buNone/>
            </a:pPr>
            <a:r>
              <a:rPr lang="en-US" sz="2921">
                <a:solidFill>
                  <a:srgbClr val="231F20"/>
                </a:solidFill>
                <a:latin typeface="Arial"/>
                <a:ea typeface="Arial"/>
                <a:cs typeface="Arial"/>
                <a:sym typeface="Arial"/>
              </a:rPr>
              <a:t>04</a:t>
            </a:r>
            <a:endParaRPr/>
          </a:p>
        </p:txBody>
      </p:sp>
      <p:sp>
        <p:nvSpPr>
          <p:cNvPr id="297" name="Google Shape;297;p5"/>
          <p:cNvSpPr txBox="1"/>
          <p:nvPr/>
        </p:nvSpPr>
        <p:spPr>
          <a:xfrm>
            <a:off x="4568752" y="5477902"/>
            <a:ext cx="2424043" cy="320152"/>
          </a:xfrm>
          <a:prstGeom prst="rect">
            <a:avLst/>
          </a:prstGeom>
          <a:noFill/>
          <a:ln>
            <a:noFill/>
          </a:ln>
        </p:spPr>
        <p:txBody>
          <a:bodyPr anchorCtr="0" anchor="t" bIns="0" lIns="0" spcFirstLastPara="1" rIns="0" wrap="square" tIns="0">
            <a:spAutoFit/>
          </a:bodyPr>
          <a:lstStyle/>
          <a:p>
            <a:pPr indent="0" lvl="0" marL="0" marR="0" rtl="0" algn="r">
              <a:lnSpc>
                <a:spcPct val="74500"/>
              </a:lnSpc>
              <a:spcBef>
                <a:spcPts val="0"/>
              </a:spcBef>
              <a:spcAft>
                <a:spcPts val="0"/>
              </a:spcAft>
              <a:buNone/>
            </a:pPr>
            <a:r>
              <a:rPr lang="en-US" sz="1800">
                <a:solidFill>
                  <a:schemeClr val="lt1"/>
                </a:solidFill>
                <a:latin typeface="Times New Roman"/>
                <a:ea typeface="Times New Roman"/>
                <a:cs typeface="Times New Roman"/>
                <a:sym typeface="Times New Roman"/>
              </a:rPr>
              <a:t>Các nghiên cứu liên quan</a:t>
            </a:r>
            <a:endParaRPr sz="1800">
              <a:solidFill>
                <a:schemeClr val="lt1"/>
              </a:solidFill>
              <a:latin typeface="Times New Roman"/>
              <a:ea typeface="Times New Roman"/>
              <a:cs typeface="Times New Roman"/>
              <a:sym typeface="Times New Roman"/>
            </a:endParaRPr>
          </a:p>
          <a:p>
            <a:pPr indent="0" lvl="0" marL="0" marR="0" rtl="0" algn="r">
              <a:lnSpc>
                <a:spcPct val="137962"/>
              </a:lnSpc>
              <a:spcBef>
                <a:spcPts val="0"/>
              </a:spcBef>
              <a:spcAft>
                <a:spcPts val="0"/>
              </a:spcAft>
              <a:buNone/>
            </a:pPr>
            <a:r>
              <a:rPr lang="en-US" sz="972">
                <a:solidFill>
                  <a:srgbClr val="FFFFFF"/>
                </a:solidFill>
                <a:latin typeface="Arial"/>
                <a:ea typeface="Arial"/>
                <a:cs typeface="Arial"/>
                <a:sym typeface="Arial"/>
              </a:rPr>
              <a:t>.</a:t>
            </a:r>
            <a:endParaRPr/>
          </a:p>
        </p:txBody>
      </p:sp>
      <p:sp>
        <p:nvSpPr>
          <p:cNvPr id="298" name="Google Shape;298;p5"/>
          <p:cNvSpPr txBox="1"/>
          <p:nvPr/>
        </p:nvSpPr>
        <p:spPr>
          <a:xfrm>
            <a:off x="5706628" y="1222930"/>
            <a:ext cx="326769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lt1"/>
                </a:solidFill>
                <a:latin typeface="Times New Roman"/>
                <a:ea typeface="Times New Roman"/>
                <a:cs typeface="Times New Roman"/>
                <a:sym typeface="Times New Roman"/>
              </a:rPr>
              <a:t>Phương pháp phát hiện xâm nhập mạng</a:t>
            </a:r>
            <a:endParaRPr sz="1800">
              <a:solidFill>
                <a:schemeClr val="lt1"/>
              </a:solidFill>
              <a:latin typeface="Times New Roman"/>
              <a:ea typeface="Times New Roman"/>
              <a:cs typeface="Times New Roman"/>
              <a:sym typeface="Times New Roman"/>
            </a:endParaRPr>
          </a:p>
        </p:txBody>
      </p:sp>
      <p:sp>
        <p:nvSpPr>
          <p:cNvPr id="299" name="Google Shape;299;p5"/>
          <p:cNvSpPr txBox="1"/>
          <p:nvPr/>
        </p:nvSpPr>
        <p:spPr>
          <a:xfrm>
            <a:off x="4568752" y="2652685"/>
            <a:ext cx="283259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lt1"/>
                </a:solidFill>
                <a:latin typeface="Times New Roman"/>
                <a:ea typeface="Times New Roman"/>
                <a:cs typeface="Times New Roman"/>
                <a:sym typeface="Times New Roman"/>
              </a:rPr>
              <a:t>Học sâu (Deep Learning)</a:t>
            </a:r>
            <a:endParaRPr sz="1800">
              <a:solidFill>
                <a:schemeClr val="lt1"/>
              </a:solidFill>
              <a:latin typeface="Times New Roman"/>
              <a:ea typeface="Times New Roman"/>
              <a:cs typeface="Times New Roman"/>
              <a:sym typeface="Times New Roman"/>
            </a:endParaRPr>
          </a:p>
        </p:txBody>
      </p:sp>
      <p:sp>
        <p:nvSpPr>
          <p:cNvPr id="300" name="Google Shape;300;p5"/>
          <p:cNvSpPr txBox="1"/>
          <p:nvPr/>
        </p:nvSpPr>
        <p:spPr>
          <a:xfrm>
            <a:off x="3533751" y="268677"/>
            <a:ext cx="8243740" cy="47705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500">
                <a:solidFill>
                  <a:schemeClr val="dk1"/>
                </a:solidFill>
                <a:latin typeface="Times New Roman"/>
                <a:ea typeface="Times New Roman"/>
                <a:cs typeface="Times New Roman"/>
                <a:sym typeface="Times New Roman"/>
              </a:rPr>
              <a:t>II. Cơ sở lý thuyết và các nghiên cứu liên quan</a:t>
            </a:r>
            <a:endParaRPr sz="25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6"/>
          <p:cNvSpPr/>
          <p:nvPr/>
        </p:nvSpPr>
        <p:spPr>
          <a:xfrm>
            <a:off x="9996200" y="2621844"/>
            <a:ext cx="2195800" cy="4407627"/>
          </a:xfrm>
          <a:custGeom>
            <a:rect b="b" l="l" r="r" t="t"/>
            <a:pathLst>
              <a:path extrusionOk="0" h="6611441" w="3293700">
                <a:moveTo>
                  <a:pt x="0" y="0"/>
                </a:moveTo>
                <a:lnTo>
                  <a:pt x="3293700" y="0"/>
                </a:lnTo>
                <a:lnTo>
                  <a:pt x="3293700" y="6611441"/>
                </a:lnTo>
                <a:lnTo>
                  <a:pt x="0" y="6611441"/>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307" name="Google Shape;307;p6"/>
          <p:cNvSpPr/>
          <p:nvPr/>
        </p:nvSpPr>
        <p:spPr>
          <a:xfrm>
            <a:off x="-1200918" y="-406715"/>
            <a:ext cx="2199547" cy="2743200"/>
          </a:xfrm>
          <a:custGeom>
            <a:rect b="b" l="l" r="r" t="t"/>
            <a:pathLst>
              <a:path extrusionOk="0" h="4114800" w="3299321">
                <a:moveTo>
                  <a:pt x="0" y="0"/>
                </a:moveTo>
                <a:lnTo>
                  <a:pt x="3299321" y="0"/>
                </a:lnTo>
                <a:lnTo>
                  <a:pt x="3299321" y="4114800"/>
                </a:lnTo>
                <a:lnTo>
                  <a:pt x="0" y="4114800"/>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308" name="Google Shape;308;p6"/>
          <p:cNvSpPr txBox="1"/>
          <p:nvPr/>
        </p:nvSpPr>
        <p:spPr>
          <a:xfrm>
            <a:off x="1558925" y="265516"/>
            <a:ext cx="669925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002060"/>
                </a:solidFill>
                <a:latin typeface="Times New Roman"/>
                <a:ea typeface="Times New Roman"/>
                <a:cs typeface="Times New Roman"/>
                <a:sym typeface="Times New Roman"/>
              </a:rPr>
              <a:t>III. Phân tích thiết kế hệ thống </a:t>
            </a:r>
            <a:endParaRPr sz="2800">
              <a:solidFill>
                <a:srgbClr val="002060"/>
              </a:solidFill>
              <a:latin typeface="Times New Roman"/>
              <a:ea typeface="Times New Roman"/>
              <a:cs typeface="Times New Roman"/>
              <a:sym typeface="Times New Roman"/>
            </a:endParaRPr>
          </a:p>
        </p:txBody>
      </p:sp>
      <p:sp>
        <p:nvSpPr>
          <p:cNvPr id="309" name="Google Shape;309;p6"/>
          <p:cNvSpPr txBox="1"/>
          <p:nvPr/>
        </p:nvSpPr>
        <p:spPr>
          <a:xfrm>
            <a:off x="1558925" y="1036833"/>
            <a:ext cx="6699250" cy="43088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chemeClr val="dk1"/>
                </a:solidFill>
                <a:latin typeface="Times New Roman"/>
                <a:ea typeface="Times New Roman"/>
                <a:cs typeface="Times New Roman"/>
                <a:sym typeface="Times New Roman"/>
              </a:rPr>
              <a:t> 1</a:t>
            </a:r>
            <a:r>
              <a:rPr b="1" lang="en-US" sz="2200">
                <a:solidFill>
                  <a:schemeClr val="dk1"/>
                </a:solidFill>
                <a:latin typeface="Times New Roman"/>
                <a:ea typeface="Times New Roman"/>
                <a:cs typeface="Times New Roman"/>
                <a:sym typeface="Times New Roman"/>
              </a:rPr>
              <a:t>. Vấn đề và phương pháp đề xuất</a:t>
            </a:r>
            <a:endParaRPr sz="2200">
              <a:solidFill>
                <a:schemeClr val="dk1"/>
              </a:solidFill>
              <a:latin typeface="Times New Roman"/>
              <a:ea typeface="Times New Roman"/>
              <a:cs typeface="Times New Roman"/>
              <a:sym typeface="Times New Roman"/>
            </a:endParaRPr>
          </a:p>
        </p:txBody>
      </p:sp>
      <p:sp>
        <p:nvSpPr>
          <p:cNvPr id="310" name="Google Shape;310;p6"/>
          <p:cNvSpPr txBox="1"/>
          <p:nvPr/>
        </p:nvSpPr>
        <p:spPr>
          <a:xfrm>
            <a:off x="1384300" y="1568661"/>
            <a:ext cx="8039100" cy="3961149"/>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2000">
                <a:solidFill>
                  <a:schemeClr val="dk1"/>
                </a:solidFill>
                <a:latin typeface="Times New Roman"/>
                <a:ea typeface="Times New Roman"/>
                <a:cs typeface="Times New Roman"/>
                <a:sym typeface="Times New Roman"/>
              </a:rPr>
              <a:t>Trong bài viết này đã đề xuất 3 vấn đề chính:</a:t>
            </a:r>
            <a:endParaRPr sz="2000">
              <a:solidFill>
                <a:schemeClr val="dk1"/>
              </a:solidFill>
              <a:latin typeface="Times New Roman"/>
              <a:ea typeface="Times New Roman"/>
              <a:cs typeface="Times New Roman"/>
              <a:sym typeface="Times New Roman"/>
            </a:endParaRPr>
          </a:p>
          <a:p>
            <a:pPr indent="-457200" lvl="0" marL="457200" marR="0" rtl="0" algn="just">
              <a:lnSpc>
                <a:spcPct val="150000"/>
              </a:lnSpc>
              <a:spcBef>
                <a:spcPts val="600"/>
              </a:spcBef>
              <a:spcAft>
                <a:spcPts val="0"/>
              </a:spcAft>
              <a:buClr>
                <a:schemeClr val="dk1"/>
              </a:buClr>
              <a:buSzPts val="2000"/>
              <a:buFont typeface="Times New Roman"/>
              <a:buAutoNum type="arabicParenR"/>
            </a:pPr>
            <a:r>
              <a:rPr lang="en-US" sz="2000">
                <a:solidFill>
                  <a:schemeClr val="dk1"/>
                </a:solidFill>
                <a:latin typeface="Times New Roman"/>
                <a:ea typeface="Times New Roman"/>
                <a:cs typeface="Times New Roman"/>
                <a:sym typeface="Times New Roman"/>
              </a:rPr>
              <a:t>Phương pháp phát hiện tấn công vài lần dựa trên meta-learning framework. </a:t>
            </a:r>
            <a:endParaRPr/>
          </a:p>
          <a:p>
            <a:pPr indent="0" lvl="0" marL="0" marR="0" rtl="0" algn="just">
              <a:lnSpc>
                <a:spcPct val="150000"/>
              </a:lnSpc>
              <a:spcBef>
                <a:spcPts val="600"/>
              </a:spcBef>
              <a:spcAft>
                <a:spcPts val="0"/>
              </a:spcAft>
              <a:buNone/>
            </a:pPr>
            <a:r>
              <a:rPr lang="en-US" sz="2000">
                <a:solidFill>
                  <a:schemeClr val="dk1"/>
                </a:solidFill>
                <a:latin typeface="Times New Roman"/>
                <a:ea typeface="Times New Roman"/>
                <a:cs typeface="Times New Roman"/>
                <a:sym typeface="Times New Roman"/>
              </a:rPr>
              <a:t>2)  Đề xuất phương pháp xây dựng dataset để thực hiện huấn luyện tương ứng với phát hiện xâm nhập mạng vài lần (few-shot network intrusion detection) dựa trên lưu lượng mạng thực. </a:t>
            </a:r>
            <a:endParaRPr/>
          </a:p>
          <a:p>
            <a:pPr indent="0" lvl="0" marL="0" marR="0" rtl="0" algn="just">
              <a:lnSpc>
                <a:spcPct val="150000"/>
              </a:lnSpc>
              <a:spcBef>
                <a:spcPts val="600"/>
              </a:spcBef>
              <a:spcAft>
                <a:spcPts val="0"/>
              </a:spcAft>
              <a:buNone/>
            </a:pPr>
            <a:r>
              <a:rPr lang="en-US" sz="2000">
                <a:solidFill>
                  <a:schemeClr val="dk1"/>
                </a:solidFill>
                <a:latin typeface="Times New Roman"/>
                <a:ea typeface="Times New Roman"/>
                <a:cs typeface="Times New Roman"/>
                <a:sym typeface="Times New Roman"/>
              </a:rPr>
              <a:t>3)  Tác giả đã chứng minh rằng phương pháp phát hiện xâm nhập mạng được đề xuất là phổ quát và không giới hạn ở các loại tấn công cụ thể. </a:t>
            </a:r>
            <a:endParaRPr sz="2000">
              <a:solidFill>
                <a:schemeClr val="dk1"/>
              </a:solidFill>
              <a:latin typeface="Times New Roman"/>
              <a:ea typeface="Times New Roman"/>
              <a:cs typeface="Times New Roman"/>
              <a:sym typeface="Times New Roman"/>
            </a:endParaRPr>
          </a:p>
        </p:txBody>
      </p:sp>
      <p:pic>
        <p:nvPicPr>
          <p:cNvPr descr="Ảnh có chứa biểu đồ, hàng, ảnh chụp màn hình&#10;&#10;Mô tả được tạo tự động" id="311" name="Google Shape;311;p6"/>
          <p:cNvPicPr preferRelativeResize="0"/>
          <p:nvPr/>
        </p:nvPicPr>
        <p:blipFill rotWithShape="1">
          <a:blip r:embed="rId5">
            <a:alphaModFix/>
          </a:blip>
          <a:srcRect b="0" l="0" r="0" t="0"/>
          <a:stretch/>
        </p:blipFill>
        <p:spPr>
          <a:xfrm>
            <a:off x="-4415833" y="7880625"/>
            <a:ext cx="9819683" cy="326488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descr="Ảnh có chứa biểu đồ, hàng, ảnh chụp màn hình&#10;&#10;Mô tả được tạo tự động" id="316" name="Google Shape;316;p7"/>
          <p:cNvPicPr preferRelativeResize="0"/>
          <p:nvPr/>
        </p:nvPicPr>
        <p:blipFill rotWithShape="1">
          <a:blip r:embed="rId3">
            <a:alphaModFix/>
          </a:blip>
          <a:srcRect b="0" l="0" r="0" t="0"/>
          <a:stretch/>
        </p:blipFill>
        <p:spPr>
          <a:xfrm>
            <a:off x="983321" y="2996897"/>
            <a:ext cx="9819683" cy="3264887"/>
          </a:xfrm>
          <a:prstGeom prst="rect">
            <a:avLst/>
          </a:prstGeom>
          <a:noFill/>
          <a:ln>
            <a:noFill/>
          </a:ln>
        </p:spPr>
      </p:pic>
      <p:grpSp>
        <p:nvGrpSpPr>
          <p:cNvPr id="317" name="Google Shape;317;p7"/>
          <p:cNvGrpSpPr/>
          <p:nvPr/>
        </p:nvGrpSpPr>
        <p:grpSpPr>
          <a:xfrm>
            <a:off x="-297415" y="21560"/>
            <a:ext cx="2299244" cy="2336159"/>
            <a:chOff x="8486507" y="2180268"/>
            <a:chExt cx="2299244" cy="2336159"/>
          </a:xfrm>
        </p:grpSpPr>
        <p:grpSp>
          <p:nvGrpSpPr>
            <p:cNvPr id="318" name="Google Shape;318;p7"/>
            <p:cNvGrpSpPr/>
            <p:nvPr/>
          </p:nvGrpSpPr>
          <p:grpSpPr>
            <a:xfrm>
              <a:off x="8775593" y="2180268"/>
              <a:ext cx="2010158" cy="2121159"/>
              <a:chOff x="8775593" y="2180268"/>
              <a:chExt cx="2010158" cy="2121159"/>
            </a:xfrm>
          </p:grpSpPr>
          <p:sp>
            <p:nvSpPr>
              <p:cNvPr id="319" name="Google Shape;319;p7"/>
              <p:cNvSpPr/>
              <p:nvPr/>
            </p:nvSpPr>
            <p:spPr>
              <a:xfrm rot="-2620218">
                <a:off x="9194943" y="3183742"/>
                <a:ext cx="1800446" cy="114210"/>
              </a:xfrm>
              <a:custGeom>
                <a:rect b="b" l="l" r="r" t="t"/>
                <a:pathLst>
                  <a:path extrusionOk="0" h="135924" w="1495559">
                    <a:moveTo>
                      <a:pt x="0" y="135924"/>
                    </a:moveTo>
                    <a:lnTo>
                      <a:pt x="91217" y="5866"/>
                    </a:lnTo>
                    <a:lnTo>
                      <a:pt x="1495559" y="0"/>
                    </a:lnTo>
                    <a:lnTo>
                      <a:pt x="1395817" y="123820"/>
                    </a:lnTo>
                    <a:lnTo>
                      <a:pt x="0" y="135924"/>
                    </a:lnTo>
                    <a:close/>
                  </a:path>
                </a:pathLst>
              </a:custGeom>
              <a:solidFill>
                <a:srgbClr val="1372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0" name="Google Shape;320;p7"/>
              <p:cNvSpPr/>
              <p:nvPr/>
            </p:nvSpPr>
            <p:spPr>
              <a:xfrm>
                <a:off x="8775593" y="2180268"/>
                <a:ext cx="1855427" cy="2121159"/>
              </a:xfrm>
              <a:custGeom>
                <a:rect b="b" l="l" r="r" t="t"/>
                <a:pathLst>
                  <a:path extrusionOk="0" h="1681187" w="1831724">
                    <a:moveTo>
                      <a:pt x="8467" y="0"/>
                    </a:moveTo>
                    <a:lnTo>
                      <a:pt x="1831724" y="0"/>
                    </a:lnTo>
                    <a:lnTo>
                      <a:pt x="1163184" y="643306"/>
                    </a:lnTo>
                    <a:lnTo>
                      <a:pt x="713032" y="776283"/>
                    </a:lnTo>
                    <a:cubicBezTo>
                      <a:pt x="610346" y="849117"/>
                      <a:pt x="628680" y="983920"/>
                      <a:pt x="589380" y="1080311"/>
                    </a:cubicBezTo>
                    <a:cubicBezTo>
                      <a:pt x="550080" y="1176702"/>
                      <a:pt x="568409" y="1254482"/>
                      <a:pt x="477231" y="1354628"/>
                    </a:cubicBezTo>
                    <a:lnTo>
                      <a:pt x="0" y="1681187"/>
                    </a:lnTo>
                    <a:cubicBezTo>
                      <a:pt x="2822" y="1120791"/>
                      <a:pt x="5645" y="560396"/>
                      <a:pt x="8467" y="0"/>
                    </a:cubicBezTo>
                    <a:close/>
                  </a:path>
                </a:pathLst>
              </a:custGeom>
              <a:solidFill>
                <a:srgbClr val="003D7E"/>
              </a:solidFill>
              <a:ln cap="flat" cmpd="sng" w="19050">
                <a:solidFill>
                  <a:srgbClr val="143C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21" name="Google Shape;321;p7"/>
              <p:cNvSpPr/>
              <p:nvPr/>
            </p:nvSpPr>
            <p:spPr>
              <a:xfrm rot="8722179">
                <a:off x="9077934" y="2804450"/>
                <a:ext cx="1463610" cy="528709"/>
              </a:xfrm>
              <a:custGeom>
                <a:rect b="b" l="l" r="r" t="t"/>
                <a:pathLst>
                  <a:path extrusionOk="0" h="14236" w="10532">
                    <a:moveTo>
                      <a:pt x="0" y="14236"/>
                    </a:moveTo>
                    <a:lnTo>
                      <a:pt x="1808" y="5106"/>
                    </a:lnTo>
                    <a:lnTo>
                      <a:pt x="10532" y="0"/>
                    </a:lnTo>
                    <a:lnTo>
                      <a:pt x="8803" y="8551"/>
                    </a:lnTo>
                    <a:lnTo>
                      <a:pt x="0" y="14236"/>
                    </a:lnTo>
                    <a:close/>
                  </a:path>
                </a:pathLst>
              </a:custGeom>
              <a:solidFill>
                <a:srgbClr val="8BD3E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22" name="Google Shape;322;p7"/>
            <p:cNvSpPr/>
            <p:nvPr/>
          </p:nvSpPr>
          <p:spPr>
            <a:xfrm rot="8734720">
              <a:off x="8524552" y="3791243"/>
              <a:ext cx="1065610" cy="464686"/>
            </a:xfrm>
            <a:custGeom>
              <a:rect b="b" l="l" r="r" t="t"/>
              <a:pathLst>
                <a:path extrusionOk="0" h="13642" w="11441">
                  <a:moveTo>
                    <a:pt x="0" y="13642"/>
                  </a:moveTo>
                  <a:lnTo>
                    <a:pt x="2743" y="4017"/>
                  </a:lnTo>
                  <a:lnTo>
                    <a:pt x="11441" y="0"/>
                  </a:lnTo>
                  <a:lnTo>
                    <a:pt x="8753" y="10100"/>
                  </a:lnTo>
                  <a:lnTo>
                    <a:pt x="0" y="13642"/>
                  </a:lnTo>
                  <a:close/>
                </a:path>
              </a:pathLst>
            </a:custGeom>
            <a:solidFill>
              <a:srgbClr val="0075C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23" name="Google Shape;323;p7"/>
          <p:cNvGrpSpPr/>
          <p:nvPr/>
        </p:nvGrpSpPr>
        <p:grpSpPr>
          <a:xfrm rot="10800000">
            <a:off x="10146867" y="4521841"/>
            <a:ext cx="2299244" cy="2336159"/>
            <a:chOff x="8486507" y="2180268"/>
            <a:chExt cx="2299244" cy="2336159"/>
          </a:xfrm>
        </p:grpSpPr>
        <p:grpSp>
          <p:nvGrpSpPr>
            <p:cNvPr id="324" name="Google Shape;324;p7"/>
            <p:cNvGrpSpPr/>
            <p:nvPr/>
          </p:nvGrpSpPr>
          <p:grpSpPr>
            <a:xfrm>
              <a:off x="8775593" y="2180268"/>
              <a:ext cx="2010158" cy="2121159"/>
              <a:chOff x="8775593" y="2180268"/>
              <a:chExt cx="2010158" cy="2121159"/>
            </a:xfrm>
          </p:grpSpPr>
          <p:sp>
            <p:nvSpPr>
              <p:cNvPr id="325" name="Google Shape;325;p7"/>
              <p:cNvSpPr/>
              <p:nvPr/>
            </p:nvSpPr>
            <p:spPr>
              <a:xfrm rot="-2620218">
                <a:off x="9194943" y="3183742"/>
                <a:ext cx="1800446" cy="114210"/>
              </a:xfrm>
              <a:custGeom>
                <a:rect b="b" l="l" r="r" t="t"/>
                <a:pathLst>
                  <a:path extrusionOk="0" h="135924" w="1495559">
                    <a:moveTo>
                      <a:pt x="0" y="135924"/>
                    </a:moveTo>
                    <a:lnTo>
                      <a:pt x="91217" y="5866"/>
                    </a:lnTo>
                    <a:lnTo>
                      <a:pt x="1495559" y="0"/>
                    </a:lnTo>
                    <a:lnTo>
                      <a:pt x="1395817" y="123820"/>
                    </a:lnTo>
                    <a:lnTo>
                      <a:pt x="0" y="135924"/>
                    </a:lnTo>
                    <a:close/>
                  </a:path>
                </a:pathLst>
              </a:custGeom>
              <a:solidFill>
                <a:srgbClr val="1372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6" name="Google Shape;326;p7"/>
              <p:cNvSpPr/>
              <p:nvPr/>
            </p:nvSpPr>
            <p:spPr>
              <a:xfrm>
                <a:off x="8775593" y="2180268"/>
                <a:ext cx="1855427" cy="2121159"/>
              </a:xfrm>
              <a:custGeom>
                <a:rect b="b" l="l" r="r" t="t"/>
                <a:pathLst>
                  <a:path extrusionOk="0" h="1681187" w="1831724">
                    <a:moveTo>
                      <a:pt x="8467" y="0"/>
                    </a:moveTo>
                    <a:lnTo>
                      <a:pt x="1831724" y="0"/>
                    </a:lnTo>
                    <a:lnTo>
                      <a:pt x="1163184" y="643306"/>
                    </a:lnTo>
                    <a:lnTo>
                      <a:pt x="713032" y="776283"/>
                    </a:lnTo>
                    <a:cubicBezTo>
                      <a:pt x="610346" y="849117"/>
                      <a:pt x="628680" y="983920"/>
                      <a:pt x="589380" y="1080311"/>
                    </a:cubicBezTo>
                    <a:cubicBezTo>
                      <a:pt x="550080" y="1176702"/>
                      <a:pt x="568409" y="1254482"/>
                      <a:pt x="477231" y="1354628"/>
                    </a:cubicBezTo>
                    <a:lnTo>
                      <a:pt x="0" y="1681187"/>
                    </a:lnTo>
                    <a:cubicBezTo>
                      <a:pt x="2822" y="1120791"/>
                      <a:pt x="5645" y="560396"/>
                      <a:pt x="8467" y="0"/>
                    </a:cubicBezTo>
                    <a:close/>
                  </a:path>
                </a:pathLst>
              </a:custGeom>
              <a:solidFill>
                <a:srgbClr val="003D7E"/>
              </a:solidFill>
              <a:ln cap="flat" cmpd="sng" w="19050">
                <a:solidFill>
                  <a:srgbClr val="143C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27" name="Google Shape;327;p7"/>
              <p:cNvSpPr/>
              <p:nvPr/>
            </p:nvSpPr>
            <p:spPr>
              <a:xfrm rot="8722179">
                <a:off x="9077934" y="2804450"/>
                <a:ext cx="1463610" cy="528709"/>
              </a:xfrm>
              <a:custGeom>
                <a:rect b="b" l="l" r="r" t="t"/>
                <a:pathLst>
                  <a:path extrusionOk="0" h="14236" w="10532">
                    <a:moveTo>
                      <a:pt x="0" y="14236"/>
                    </a:moveTo>
                    <a:lnTo>
                      <a:pt x="1808" y="5106"/>
                    </a:lnTo>
                    <a:lnTo>
                      <a:pt x="10532" y="0"/>
                    </a:lnTo>
                    <a:lnTo>
                      <a:pt x="8803" y="8551"/>
                    </a:lnTo>
                    <a:lnTo>
                      <a:pt x="0" y="14236"/>
                    </a:lnTo>
                    <a:close/>
                  </a:path>
                </a:pathLst>
              </a:custGeom>
              <a:solidFill>
                <a:srgbClr val="8BD3E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28" name="Google Shape;328;p7"/>
            <p:cNvSpPr/>
            <p:nvPr/>
          </p:nvSpPr>
          <p:spPr>
            <a:xfrm rot="8734720">
              <a:off x="8524552" y="3791243"/>
              <a:ext cx="1065610" cy="464686"/>
            </a:xfrm>
            <a:custGeom>
              <a:rect b="b" l="l" r="r" t="t"/>
              <a:pathLst>
                <a:path extrusionOk="0" h="13642" w="11441">
                  <a:moveTo>
                    <a:pt x="0" y="13642"/>
                  </a:moveTo>
                  <a:lnTo>
                    <a:pt x="2743" y="4017"/>
                  </a:lnTo>
                  <a:lnTo>
                    <a:pt x="11441" y="0"/>
                  </a:lnTo>
                  <a:lnTo>
                    <a:pt x="8753" y="10100"/>
                  </a:lnTo>
                  <a:lnTo>
                    <a:pt x="0" y="13642"/>
                  </a:lnTo>
                  <a:close/>
                </a:path>
              </a:pathLst>
            </a:custGeom>
            <a:solidFill>
              <a:srgbClr val="0075C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29" name="Google Shape;329;p7"/>
          <p:cNvSpPr txBox="1"/>
          <p:nvPr/>
        </p:nvSpPr>
        <p:spPr>
          <a:xfrm>
            <a:off x="2059963" y="1148683"/>
            <a:ext cx="9370037" cy="1619802"/>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i="1" lang="en-US" sz="2000">
                <a:solidFill>
                  <a:schemeClr val="dk1"/>
                </a:solidFill>
                <a:latin typeface="Play"/>
                <a:ea typeface="Play"/>
                <a:cs typeface="Play"/>
                <a:sym typeface="Play"/>
              </a:rPr>
              <a:t>1.  Meta-Learning Framework</a:t>
            </a:r>
            <a:endParaRPr b="1" i="1" sz="2000">
              <a:solidFill>
                <a:schemeClr val="dk1"/>
              </a:solidFill>
              <a:latin typeface="Play"/>
              <a:ea typeface="Play"/>
              <a:cs typeface="Play"/>
              <a:sym typeface="Play"/>
            </a:endParaRPr>
          </a:p>
          <a:p>
            <a:pPr indent="0" lvl="0" marL="0" marR="0" rtl="0" algn="l">
              <a:lnSpc>
                <a:spcPct val="115000"/>
              </a:lnSpc>
              <a:spcBef>
                <a:spcPts val="800"/>
              </a:spcBef>
              <a:spcAft>
                <a:spcPts val="0"/>
              </a:spcAft>
              <a:buNone/>
            </a:pPr>
            <a:r>
              <a:rPr lang="en-US" sz="2000">
                <a:solidFill>
                  <a:schemeClr val="dk1"/>
                </a:solidFill>
                <a:latin typeface="Play"/>
                <a:ea typeface="Play"/>
                <a:cs typeface="Play"/>
                <a:sym typeface="Play"/>
              </a:rPr>
              <a:t>Trong nghiên cứu này, tác giả mong muốn phân biệt giữa các loại lưu lượng mạng khác nhau và xem xét nhiệm vụ phân loại lưu lượng mạng từ quan điểm thiết yếu. </a:t>
            </a:r>
            <a:endParaRPr/>
          </a:p>
          <a:p>
            <a:pPr indent="0" lvl="0" marL="0" marR="0" rtl="0" algn="l">
              <a:lnSpc>
                <a:spcPct val="115000"/>
              </a:lnSpc>
              <a:spcBef>
                <a:spcPts val="800"/>
              </a:spcBef>
              <a:spcAft>
                <a:spcPts val="0"/>
              </a:spcAft>
              <a:buNone/>
            </a:pPr>
            <a:r>
              <a:t/>
            </a:r>
            <a:endParaRPr sz="1600">
              <a:solidFill>
                <a:schemeClr val="dk1"/>
              </a:solidFill>
              <a:latin typeface="Play"/>
              <a:ea typeface="Play"/>
              <a:cs typeface="Play"/>
              <a:sym typeface="Play"/>
            </a:endParaRPr>
          </a:p>
        </p:txBody>
      </p:sp>
      <p:sp>
        <p:nvSpPr>
          <p:cNvPr id="330" name="Google Shape;330;p7"/>
          <p:cNvSpPr txBox="1"/>
          <p:nvPr/>
        </p:nvSpPr>
        <p:spPr>
          <a:xfrm>
            <a:off x="2059963" y="540764"/>
            <a:ext cx="6115050" cy="47705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500">
                <a:solidFill>
                  <a:schemeClr val="dk1"/>
                </a:solidFill>
                <a:latin typeface="Times New Roman"/>
                <a:ea typeface="Times New Roman"/>
                <a:cs typeface="Times New Roman"/>
                <a:sym typeface="Times New Roman"/>
              </a:rPr>
              <a:t>2. Phương pháp thực hiện</a:t>
            </a:r>
            <a:endParaRPr sz="2500">
              <a:solidFill>
                <a:schemeClr val="dk1"/>
              </a:solidFill>
              <a:latin typeface="Times New Roman"/>
              <a:ea typeface="Times New Roman"/>
              <a:cs typeface="Times New Roman"/>
              <a:sym typeface="Times New Roman"/>
            </a:endParaRPr>
          </a:p>
        </p:txBody>
      </p:sp>
      <p:sp>
        <p:nvSpPr>
          <p:cNvPr id="331" name="Google Shape;331;p7"/>
          <p:cNvSpPr txBox="1"/>
          <p:nvPr/>
        </p:nvSpPr>
        <p:spPr>
          <a:xfrm>
            <a:off x="2001830" y="2223421"/>
            <a:ext cx="6433126" cy="701026"/>
          </a:xfrm>
          <a:prstGeom prst="rect">
            <a:avLst/>
          </a:prstGeom>
          <a:noFill/>
          <a:ln>
            <a:noFill/>
          </a:ln>
        </p:spPr>
        <p:txBody>
          <a:bodyPr anchorCtr="0" anchor="t" bIns="45700" lIns="91425" spcFirstLastPara="1" rIns="91425" wrap="square" tIns="45700">
            <a:spAutoFit/>
          </a:bodyPr>
          <a:lstStyle/>
          <a:p>
            <a:pPr indent="0" lvl="0" marL="685800" marR="0" rtl="0" algn="l">
              <a:lnSpc>
                <a:spcPct val="115000"/>
              </a:lnSpc>
              <a:spcBef>
                <a:spcPts val="0"/>
              </a:spcBef>
              <a:spcAft>
                <a:spcPts val="0"/>
              </a:spcAft>
              <a:buNone/>
            </a:pPr>
            <a:r>
              <a:rPr lang="en-US" sz="16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b="1" i="1" lang="en-US" sz="2000">
                <a:solidFill>
                  <a:schemeClr val="dk1"/>
                </a:solidFill>
                <a:latin typeface="Times New Roman"/>
                <a:ea typeface="Times New Roman"/>
                <a:cs typeface="Times New Roman"/>
                <a:sym typeface="Times New Roman"/>
              </a:rPr>
              <a:t>2. Kiến trúc hệ thống</a:t>
            </a:r>
            <a:endParaRPr b="1" i="1" sz="20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8"/>
          <p:cNvSpPr txBox="1"/>
          <p:nvPr/>
        </p:nvSpPr>
        <p:spPr>
          <a:xfrm>
            <a:off x="361950" y="1302137"/>
            <a:ext cx="6115050" cy="47705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500">
                <a:solidFill>
                  <a:schemeClr val="dk1"/>
                </a:solidFill>
                <a:latin typeface="Times New Roman"/>
                <a:ea typeface="Times New Roman"/>
                <a:cs typeface="Times New Roman"/>
                <a:sym typeface="Times New Roman"/>
              </a:rPr>
              <a:t>2. Phương pháp thực hiện</a:t>
            </a:r>
            <a:endParaRPr sz="2500">
              <a:solidFill>
                <a:schemeClr val="dk1"/>
              </a:solidFill>
              <a:latin typeface="Times New Roman"/>
              <a:ea typeface="Times New Roman"/>
              <a:cs typeface="Times New Roman"/>
              <a:sym typeface="Times New Roman"/>
            </a:endParaRPr>
          </a:p>
        </p:txBody>
      </p:sp>
      <p:sp>
        <p:nvSpPr>
          <p:cNvPr id="338" name="Google Shape;338;p8"/>
          <p:cNvSpPr txBox="1"/>
          <p:nvPr/>
        </p:nvSpPr>
        <p:spPr>
          <a:xfrm>
            <a:off x="6477000" y="1302137"/>
            <a:ext cx="6096000" cy="40011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Sơ đồ phân chia tập dữ liệu</a:t>
            </a:r>
            <a:r>
              <a:rPr lang="en-US" sz="1800">
                <a:solidFill>
                  <a:schemeClr val="dk1"/>
                </a:solidFill>
                <a:latin typeface="Times New Roman"/>
                <a:ea typeface="Times New Roman"/>
                <a:cs typeface="Times New Roman"/>
                <a:sym typeface="Times New Roman"/>
              </a:rPr>
              <a:t>:</a:t>
            </a:r>
            <a:endParaRPr sz="1800">
              <a:solidFill>
                <a:schemeClr val="dk1"/>
              </a:solidFill>
              <a:latin typeface="Arial"/>
              <a:ea typeface="Arial"/>
              <a:cs typeface="Arial"/>
              <a:sym typeface="Arial"/>
            </a:endParaRPr>
          </a:p>
        </p:txBody>
      </p:sp>
      <p:pic>
        <p:nvPicPr>
          <p:cNvPr id="339" name="Google Shape;339;p8"/>
          <p:cNvPicPr preferRelativeResize="0"/>
          <p:nvPr/>
        </p:nvPicPr>
        <p:blipFill rotWithShape="1">
          <a:blip r:embed="rId3">
            <a:alphaModFix/>
          </a:blip>
          <a:srcRect b="0" l="5921" r="13303" t="0"/>
          <a:stretch/>
        </p:blipFill>
        <p:spPr>
          <a:xfrm>
            <a:off x="5816600" y="1791926"/>
            <a:ext cx="5994400" cy="4010660"/>
          </a:xfrm>
          <a:prstGeom prst="rect">
            <a:avLst/>
          </a:prstGeom>
          <a:noFill/>
          <a:ln>
            <a:noFill/>
          </a:ln>
        </p:spPr>
      </p:pic>
      <p:sp>
        <p:nvSpPr>
          <p:cNvPr id="340" name="Google Shape;340;p8"/>
          <p:cNvSpPr txBox="1"/>
          <p:nvPr/>
        </p:nvSpPr>
        <p:spPr>
          <a:xfrm>
            <a:off x="171449" y="2029240"/>
            <a:ext cx="5219701" cy="3936783"/>
          </a:xfrm>
          <a:prstGeom prst="rect">
            <a:avLst/>
          </a:prstGeom>
          <a:noFill/>
          <a:ln>
            <a:noFill/>
          </a:ln>
        </p:spPr>
        <p:txBody>
          <a:bodyPr anchorCtr="0" anchor="t" bIns="45700" lIns="91425" spcFirstLastPara="1" rIns="91425" wrap="square" tIns="45700">
            <a:spAutoFit/>
          </a:bodyPr>
          <a:lstStyle/>
          <a:p>
            <a:pPr indent="0" lvl="0" marL="457200" marR="0" rtl="0" algn="just">
              <a:lnSpc>
                <a:spcPct val="115000"/>
              </a:lnSpc>
              <a:spcBef>
                <a:spcPts val="0"/>
              </a:spcBef>
              <a:spcAft>
                <a:spcPts val="0"/>
              </a:spcAft>
              <a:buNone/>
            </a:pPr>
            <a:r>
              <a:rPr lang="en-US" sz="2000">
                <a:solidFill>
                  <a:schemeClr val="dk1"/>
                </a:solidFill>
                <a:latin typeface="Times New Roman"/>
                <a:ea typeface="Times New Roman"/>
                <a:cs typeface="Times New Roman"/>
                <a:sym typeface="Times New Roman"/>
              </a:rPr>
              <a:t>Data Preparation (Chuẩn bị dữ liệu):</a:t>
            </a:r>
            <a:endParaRPr sz="2000">
              <a:solidFill>
                <a:schemeClr val="dk1"/>
              </a:solidFill>
              <a:latin typeface="Times New Roman"/>
              <a:ea typeface="Times New Roman"/>
              <a:cs typeface="Times New Roman"/>
              <a:sym typeface="Times New Roman"/>
            </a:endParaRPr>
          </a:p>
          <a:p>
            <a:pPr indent="-342900" lvl="0" marL="342900" marR="0" rtl="0" algn="just">
              <a:lnSpc>
                <a:spcPct val="115000"/>
              </a:lnSpc>
              <a:spcBef>
                <a:spcPts val="140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Chụp gói: Nắm bắt các loại lưu lượng mạng thô khác nhau trong mạng mục tiêu và lưu trữ bằng các nhãn thích hợp</a:t>
            </a:r>
            <a:endParaRPr sz="2000">
              <a:solidFill>
                <a:schemeClr val="dk1"/>
              </a:solidFill>
              <a:latin typeface="Times New Roman"/>
              <a:ea typeface="Times New Roman"/>
              <a:cs typeface="Times New Roman"/>
              <a:sym typeface="Times New Roman"/>
            </a:endParaRPr>
          </a:p>
          <a:p>
            <a:pPr indent="-342900" lvl="0" marL="342900" marR="0" rtl="0" algn="just">
              <a:lnSpc>
                <a:spcPct val="115000"/>
              </a:lnSpc>
              <a:spcBef>
                <a:spcPts val="120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Xây dựng bộ dữ liệu: 4 bộ dữ liệu cho Meta-Learning được xây dựng dựa trên lưu lượng truy cập thô đã thu được. Bước này bao gồm tiền xử lý dữ liệu và xây dựng lại luồng, đồng thời tất cả dữ liệu được chia thành các bộ mẫu, truy vấn, hỗ trợ và kiểm tra.</a:t>
            </a:r>
            <a:endParaRPr sz="2000">
              <a:solidFill>
                <a:schemeClr val="dk1"/>
              </a:solidFill>
              <a:latin typeface="Times New Roman"/>
              <a:ea typeface="Times New Roman"/>
              <a:cs typeface="Times New Roman"/>
              <a:sym typeface="Times New Roman"/>
            </a:endParaRPr>
          </a:p>
        </p:txBody>
      </p:sp>
      <p:sp>
        <p:nvSpPr>
          <p:cNvPr id="341" name="Google Shape;341;p8"/>
          <p:cNvSpPr/>
          <p:nvPr/>
        </p:nvSpPr>
        <p:spPr>
          <a:xfrm>
            <a:off x="-19050" y="-43093"/>
            <a:ext cx="12192000" cy="909686"/>
          </a:xfrm>
          <a:prstGeom prst="rect">
            <a:avLst/>
          </a:prstGeom>
          <a:solidFill>
            <a:srgbClr val="145DA0"/>
          </a:solidFill>
          <a:ln cap="flat" cmpd="sng" w="1905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2" name="Google Shape;342;p8"/>
          <p:cNvSpPr/>
          <p:nvPr/>
        </p:nvSpPr>
        <p:spPr>
          <a:xfrm>
            <a:off x="-701552" y="-51017"/>
            <a:ext cx="3482852" cy="1103105"/>
          </a:xfrm>
          <a:custGeom>
            <a:rect b="b" l="l" r="r" t="t"/>
            <a:pathLst>
              <a:path extrusionOk="0" h="10206" w="10000">
                <a:moveTo>
                  <a:pt x="0" y="10000"/>
                </a:moveTo>
                <a:lnTo>
                  <a:pt x="2000" y="0"/>
                </a:lnTo>
                <a:lnTo>
                  <a:pt x="10000" y="0"/>
                </a:lnTo>
                <a:lnTo>
                  <a:pt x="6844" y="10206"/>
                </a:lnTo>
                <a:lnTo>
                  <a:pt x="0" y="10000"/>
                </a:lnTo>
                <a:close/>
              </a:path>
            </a:pathLst>
          </a:custGeom>
          <a:solidFill>
            <a:srgbClr val="003D7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9"/>
          <p:cNvSpPr txBox="1"/>
          <p:nvPr/>
        </p:nvSpPr>
        <p:spPr>
          <a:xfrm>
            <a:off x="-38100" y="1932705"/>
            <a:ext cx="6115050" cy="4849148"/>
          </a:xfrm>
          <a:prstGeom prst="rect">
            <a:avLst/>
          </a:prstGeom>
          <a:noFill/>
          <a:ln>
            <a:noFill/>
          </a:ln>
        </p:spPr>
        <p:txBody>
          <a:bodyPr anchorCtr="0" anchor="t" bIns="45700" lIns="91425" spcFirstLastPara="1" rIns="91425" wrap="square" tIns="45700">
            <a:spAutoFit/>
          </a:bodyPr>
          <a:lstStyle/>
          <a:p>
            <a:pPr indent="0" lvl="0" marL="457200" marR="0" rtl="0" algn="just">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Few-shot detection (Triển khai phát hiện vài lần):</a:t>
            </a:r>
            <a:endParaRPr sz="1800">
              <a:solidFill>
                <a:schemeClr val="dk1"/>
              </a:solidFill>
              <a:latin typeface="Times New Roman"/>
              <a:ea typeface="Times New Roman"/>
              <a:cs typeface="Times New Roman"/>
              <a:sym typeface="Times New Roman"/>
            </a:endParaRPr>
          </a:p>
          <a:p>
            <a:pPr indent="-342900" lvl="0" marL="342900" marR="0" rtl="0" algn="just">
              <a:lnSpc>
                <a:spcPct val="115000"/>
              </a:lnSpc>
              <a:spcBef>
                <a:spcPts val="140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Trích xuất tính năng (F-net): Hai bộ đặc điểm được trích xuất từ hai luồng dữ liệu có cùng cấu trúc</a:t>
            </a:r>
            <a:endParaRPr sz="1800">
              <a:solidFill>
                <a:schemeClr val="dk1"/>
              </a:solidFill>
              <a:latin typeface="Times New Roman"/>
              <a:ea typeface="Times New Roman"/>
              <a:cs typeface="Times New Roman"/>
              <a:sym typeface="Times New Roman"/>
            </a:endParaRPr>
          </a:p>
          <a:p>
            <a:pPr indent="-342900" lvl="0" marL="342900" marR="0" rtl="0" algn="just">
              <a:lnSpc>
                <a:spcPct val="115000"/>
              </a:lnSpc>
              <a:spcBef>
                <a:spcPts val="120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So sánh: Hai bộ đặc điểm được so sánh và điểm delta được đưa ra (điểm delta là một số biểu diễn sự khác biệt giữa hai luồng dữ liệu đầu vào) </a:t>
            </a:r>
            <a:endParaRPr sz="1800">
              <a:solidFill>
                <a:schemeClr val="dk1"/>
              </a:solidFill>
              <a:latin typeface="Times New Roman"/>
              <a:ea typeface="Times New Roman"/>
              <a:cs typeface="Times New Roman"/>
              <a:sym typeface="Times New Roman"/>
            </a:endParaRPr>
          </a:p>
          <a:p>
            <a:pPr indent="-342900" lvl="0" marL="342900" marR="0" rtl="0" algn="just">
              <a:lnSpc>
                <a:spcPct val="115000"/>
              </a:lnSpc>
              <a:spcBef>
                <a:spcPts val="120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Phân loại: Trong giai đoạn meta-training, mỗi mẫu trong bộ truy vấn được so sánh lần lượt với các mẫu trong bộ mẫu và điểm delta trung bình được tính theo các nhãn khác nhau trong bộ mẫu. Các nhãn dự đoán của một mẫu trong tập kiểm tra là nhãn có điểm delta trung bình tối thiểu trong tập hỗ trợ.</a:t>
            </a:r>
            <a:endParaRPr sz="1800">
              <a:solidFill>
                <a:schemeClr val="dk1"/>
              </a:solidFill>
              <a:latin typeface="Times New Roman"/>
              <a:ea typeface="Times New Roman"/>
              <a:cs typeface="Times New Roman"/>
              <a:sym typeface="Times New Roman"/>
            </a:endParaRPr>
          </a:p>
          <a:p>
            <a:pPr indent="-226694" lvl="0" marL="914400" marR="0" rtl="0" algn="just">
              <a:lnSpc>
                <a:spcPct val="115000"/>
              </a:lnSpc>
              <a:spcBef>
                <a:spcPts val="1200"/>
              </a:spcBef>
              <a:spcAft>
                <a:spcPts val="0"/>
              </a:spcAft>
              <a:buNone/>
            </a:pP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sp>
        <p:nvSpPr>
          <p:cNvPr id="349" name="Google Shape;349;p9"/>
          <p:cNvSpPr txBox="1"/>
          <p:nvPr/>
        </p:nvSpPr>
        <p:spPr>
          <a:xfrm>
            <a:off x="6311900" y="1341559"/>
            <a:ext cx="6096000" cy="385362"/>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15000"/>
              </a:lnSpc>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Luồng thực thi của tác vụ phát hiện vài lần bắn</a:t>
            </a:r>
            <a:endParaRPr sz="1800">
              <a:solidFill>
                <a:schemeClr val="dk1"/>
              </a:solidFill>
              <a:latin typeface="Times New Roman"/>
              <a:ea typeface="Times New Roman"/>
              <a:cs typeface="Times New Roman"/>
              <a:sym typeface="Times New Roman"/>
            </a:endParaRPr>
          </a:p>
        </p:txBody>
      </p:sp>
      <p:pic>
        <p:nvPicPr>
          <p:cNvPr id="350" name="Google Shape;350;p9"/>
          <p:cNvPicPr preferRelativeResize="0"/>
          <p:nvPr/>
        </p:nvPicPr>
        <p:blipFill rotWithShape="1">
          <a:blip r:embed="rId3">
            <a:alphaModFix/>
          </a:blip>
          <a:srcRect b="0" l="0" r="0" t="0"/>
          <a:stretch/>
        </p:blipFill>
        <p:spPr>
          <a:xfrm>
            <a:off x="6096000" y="2441932"/>
            <a:ext cx="6266080" cy="3074509"/>
          </a:xfrm>
          <a:prstGeom prst="rect">
            <a:avLst/>
          </a:prstGeom>
          <a:noFill/>
          <a:ln>
            <a:noFill/>
          </a:ln>
        </p:spPr>
      </p:pic>
      <p:sp>
        <p:nvSpPr>
          <p:cNvPr id="351" name="Google Shape;351;p9"/>
          <p:cNvSpPr txBox="1"/>
          <p:nvPr/>
        </p:nvSpPr>
        <p:spPr>
          <a:xfrm>
            <a:off x="183958" y="1161122"/>
            <a:ext cx="6115050" cy="47705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500">
                <a:solidFill>
                  <a:schemeClr val="dk1"/>
                </a:solidFill>
                <a:latin typeface="Times New Roman"/>
                <a:ea typeface="Times New Roman"/>
                <a:cs typeface="Times New Roman"/>
                <a:sym typeface="Times New Roman"/>
              </a:rPr>
              <a:t>2. Phương pháp thực hiện</a:t>
            </a:r>
            <a:endParaRPr sz="2500">
              <a:solidFill>
                <a:schemeClr val="dk1"/>
              </a:solidFill>
              <a:latin typeface="Times New Roman"/>
              <a:ea typeface="Times New Roman"/>
              <a:cs typeface="Times New Roman"/>
              <a:sym typeface="Times New Roman"/>
            </a:endParaRPr>
          </a:p>
        </p:txBody>
      </p:sp>
      <p:sp>
        <p:nvSpPr>
          <p:cNvPr id="352" name="Google Shape;352;p9"/>
          <p:cNvSpPr/>
          <p:nvPr/>
        </p:nvSpPr>
        <p:spPr>
          <a:xfrm>
            <a:off x="-19050" y="-43093"/>
            <a:ext cx="12192000" cy="909686"/>
          </a:xfrm>
          <a:prstGeom prst="rect">
            <a:avLst/>
          </a:prstGeom>
          <a:solidFill>
            <a:srgbClr val="145DA0"/>
          </a:solidFill>
          <a:ln cap="flat" cmpd="sng" w="1905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3" name="Google Shape;353;p9"/>
          <p:cNvSpPr/>
          <p:nvPr/>
        </p:nvSpPr>
        <p:spPr>
          <a:xfrm>
            <a:off x="-701552" y="-51017"/>
            <a:ext cx="3482852" cy="1103105"/>
          </a:xfrm>
          <a:custGeom>
            <a:rect b="b" l="l" r="r" t="t"/>
            <a:pathLst>
              <a:path extrusionOk="0" h="10206" w="10000">
                <a:moveTo>
                  <a:pt x="0" y="10000"/>
                </a:moveTo>
                <a:lnTo>
                  <a:pt x="2000" y="0"/>
                </a:lnTo>
                <a:lnTo>
                  <a:pt x="10000" y="0"/>
                </a:lnTo>
                <a:lnTo>
                  <a:pt x="6844" y="10206"/>
                </a:lnTo>
                <a:lnTo>
                  <a:pt x="0" y="10000"/>
                </a:lnTo>
                <a:close/>
              </a:path>
            </a:pathLst>
          </a:custGeom>
          <a:solidFill>
            <a:srgbClr val="003D7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2024-05-27T12:06:32Z</dcterms:created>
  <dc:creator>ngọc huyền trương</dc:creator>
</cp:coreProperties>
</file>