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10287000" cx="18288000"/>
  <p:notesSz cx="6858000" cy="9144000"/>
  <p:embeddedFontLst>
    <p:embeddedFont>
      <p:font typeface="Arimo"/>
      <p:regular r:id="rId39"/>
      <p:bold r:id="rId40"/>
      <p:italic r:id="rId41"/>
      <p:boldItalic r:id="rId42"/>
    </p:embeddedFont>
    <p:embeddedFont>
      <p:font typeface="Paytone One"/>
      <p:regular r:id="rId43"/>
    </p:embeddedFont>
    <p:embeddedFont>
      <p:font typeface="Public Sans"/>
      <p:regular r:id="rId44"/>
      <p:bold r:id="rId45"/>
      <p:italic r:id="rId46"/>
      <p:boldItalic r:id="rId47"/>
    </p:embeddedFont>
    <p:embeddedFont>
      <p:font typeface="Asap"/>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2" roundtripDataSignature="AMtx7mjkVeivl6GdtaufxJ3xGsnwXNro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ABAF33-2293-49DF-A147-D383B5F2D83C}">
  <a:tblStyle styleId="{31ABAF33-2293-49DF-A147-D383B5F2D83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bold.fntdata"/><Relationship Id="rId42" Type="http://schemas.openxmlformats.org/officeDocument/2006/relationships/font" Target="fonts/Arimo-boldItalic.fntdata"/><Relationship Id="rId41" Type="http://schemas.openxmlformats.org/officeDocument/2006/relationships/font" Target="fonts/Arimo-italic.fntdata"/><Relationship Id="rId44" Type="http://schemas.openxmlformats.org/officeDocument/2006/relationships/font" Target="fonts/PublicSans-regular.fntdata"/><Relationship Id="rId43" Type="http://schemas.openxmlformats.org/officeDocument/2006/relationships/font" Target="fonts/PaytoneOne-regular.fntdata"/><Relationship Id="rId46" Type="http://schemas.openxmlformats.org/officeDocument/2006/relationships/font" Target="fonts/PublicSans-italic.fntdata"/><Relationship Id="rId45" Type="http://schemas.openxmlformats.org/officeDocument/2006/relationships/font" Target="fonts/Public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sap-regular.fntdata"/><Relationship Id="rId47" Type="http://schemas.openxmlformats.org/officeDocument/2006/relationships/font" Target="fonts/PublicSans-boldItalic.fntdata"/><Relationship Id="rId49" Type="http://schemas.openxmlformats.org/officeDocument/2006/relationships/font" Target="fonts/Asap-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Arimo-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sap-boldItalic.fntdata"/><Relationship Id="rId50" Type="http://schemas.openxmlformats.org/officeDocument/2006/relationships/font" Target="fonts/Asap-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1792288" y="612775"/>
            <a:ext cx="5486400" cy="4114800"/>
          </a:xfrm>
          <a:prstGeom prst="rect">
            <a:avLst/>
          </a:prstGeom>
          <a:noFill/>
          <a:ln>
            <a:noFill/>
          </a:ln>
        </p:spPr>
      </p:sp>
      <p:sp>
        <p:nvSpPr>
          <p:cNvPr id="64" name="Google Shape;64;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428750" y="2843342"/>
            <a:ext cx="15830550" cy="306260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799" u="none" cap="none" strike="noStrike">
                <a:solidFill>
                  <a:srgbClr val="000000"/>
                </a:solidFill>
                <a:latin typeface="Arial"/>
                <a:ea typeface="Arial"/>
                <a:cs typeface="Arial"/>
                <a:sym typeface="Arial"/>
              </a:rPr>
              <a:t>An improved PIO feature selection algorithm for IoT network intrusion detection system based on ensemble learning</a:t>
            </a:r>
            <a:endParaRPr/>
          </a:p>
        </p:txBody>
      </p:sp>
      <p:sp>
        <p:nvSpPr>
          <p:cNvPr id="85" name="Google Shape;85;p1"/>
          <p:cNvSpPr txBox="1"/>
          <p:nvPr/>
        </p:nvSpPr>
        <p:spPr>
          <a:xfrm>
            <a:off x="3208613" y="7236772"/>
            <a:ext cx="11870774" cy="596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Arial"/>
                <a:ea typeface="Arial"/>
                <a:cs typeface="Arial"/>
                <a:sym typeface="Arial"/>
              </a:rPr>
              <a:t>Giảng viên hướng dẫn: Đỗ Hoàng Hiển</a:t>
            </a:r>
            <a:endParaRPr/>
          </a:p>
        </p:txBody>
      </p:sp>
      <p:cxnSp>
        <p:nvCxnSpPr>
          <p:cNvPr id="86" name="Google Shape;86;p1"/>
          <p:cNvCxnSpPr/>
          <p:nvPr/>
        </p:nvCxnSpPr>
        <p:spPr>
          <a:xfrm>
            <a:off x="9158735" y="990600"/>
            <a:ext cx="8114971" cy="0"/>
          </a:xfrm>
          <a:prstGeom prst="straightConnector1">
            <a:avLst/>
          </a:prstGeom>
          <a:noFill/>
          <a:ln cap="flat" cmpd="sng" w="76200">
            <a:solidFill>
              <a:srgbClr val="0F4662"/>
            </a:solidFill>
            <a:prstDash val="solid"/>
            <a:round/>
            <a:headEnd len="sm" w="sm" type="none"/>
            <a:tailEnd len="sm" w="sm" type="none"/>
          </a:ln>
        </p:spPr>
      </p:cxnSp>
      <p:sp>
        <p:nvSpPr>
          <p:cNvPr id="87" name="Google Shape;87;p1"/>
          <p:cNvSpPr/>
          <p:nvPr/>
        </p:nvSpPr>
        <p:spPr>
          <a:xfrm>
            <a:off x="5646742" y="8078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cxnSp>
        <p:nvCxnSpPr>
          <p:cNvPr id="88" name="Google Shape;88;p1"/>
          <p:cNvCxnSpPr/>
          <p:nvPr/>
        </p:nvCxnSpPr>
        <p:spPr>
          <a:xfrm>
            <a:off x="1043764" y="9296400"/>
            <a:ext cx="8114971" cy="0"/>
          </a:xfrm>
          <a:prstGeom prst="straightConnector1">
            <a:avLst/>
          </a:prstGeom>
          <a:noFill/>
          <a:ln cap="flat" cmpd="sng" w="76200">
            <a:solidFill>
              <a:srgbClr val="0F4662"/>
            </a:solidFill>
            <a:prstDash val="solid"/>
            <a:round/>
            <a:headEnd len="sm" w="sm" type="none"/>
            <a:tailEnd len="sm" w="sm" type="none"/>
          </a:ln>
        </p:spPr>
      </p:cxnSp>
      <p:sp>
        <p:nvSpPr>
          <p:cNvPr id="89" name="Google Shape;89;p1"/>
          <p:cNvSpPr/>
          <p:nvPr/>
        </p:nvSpPr>
        <p:spPr>
          <a:xfrm>
            <a:off x="9618706" y="90374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nvSpPr>
        <p:spPr>
          <a:xfrm>
            <a:off x="1028747" y="35420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4.1.Thuật toán PIO</a:t>
            </a:r>
            <a:endParaRPr/>
          </a:p>
        </p:txBody>
      </p:sp>
      <p:cxnSp>
        <p:nvCxnSpPr>
          <p:cNvPr id="239" name="Google Shape;239;p10"/>
          <p:cNvCxnSpPr/>
          <p:nvPr/>
        </p:nvCxnSpPr>
        <p:spPr>
          <a:xfrm flipH="1" rot="10800000">
            <a:off x="1028747" y="1590553"/>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240" name="Google Shape;240;p10"/>
          <p:cNvGrpSpPr/>
          <p:nvPr/>
        </p:nvGrpSpPr>
        <p:grpSpPr>
          <a:xfrm>
            <a:off x="0" y="8713589"/>
            <a:ext cx="18288000" cy="1573411"/>
            <a:chOff x="0" y="-38100"/>
            <a:chExt cx="4816593" cy="414396"/>
          </a:xfrm>
        </p:grpSpPr>
        <p:sp>
          <p:nvSpPr>
            <p:cNvPr id="241" name="Google Shape;241;p10"/>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242" name="Google Shape;242;p10"/>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3" name="Google Shape;243;p10"/>
          <p:cNvGrpSpPr/>
          <p:nvPr/>
        </p:nvGrpSpPr>
        <p:grpSpPr>
          <a:xfrm>
            <a:off x="15257045" y="7988185"/>
            <a:ext cx="5572626" cy="2298815"/>
            <a:chOff x="0" y="-38100"/>
            <a:chExt cx="1467688" cy="605449"/>
          </a:xfrm>
        </p:grpSpPr>
        <p:sp>
          <p:nvSpPr>
            <p:cNvPr id="244" name="Google Shape;244;p10"/>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245" name="Google Shape;245;p10"/>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6" name="Google Shape;246;p10"/>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247" name="Google Shape;247;p10"/>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248" name="Google Shape;248;p10"/>
          <p:cNvSpPr/>
          <p:nvPr/>
        </p:nvSpPr>
        <p:spPr>
          <a:xfrm>
            <a:off x="3480518" y="3181639"/>
            <a:ext cx="12761150" cy="1934536"/>
          </a:xfrm>
          <a:custGeom>
            <a:rect b="b" l="l" r="r" t="t"/>
            <a:pathLst>
              <a:path extrusionOk="0" h="1934536" w="12761150">
                <a:moveTo>
                  <a:pt x="0" y="0"/>
                </a:moveTo>
                <a:lnTo>
                  <a:pt x="12761151" y="0"/>
                </a:lnTo>
                <a:lnTo>
                  <a:pt x="12761151" y="1934537"/>
                </a:lnTo>
                <a:lnTo>
                  <a:pt x="0" y="1934537"/>
                </a:lnTo>
                <a:lnTo>
                  <a:pt x="0" y="0"/>
                </a:lnTo>
                <a:close/>
              </a:path>
            </a:pathLst>
          </a:custGeom>
          <a:blipFill rotWithShape="1">
            <a:blip r:embed="rId4">
              <a:alphaModFix/>
            </a:blip>
            <a:stretch>
              <a:fillRect b="0" l="0" r="0" t="0"/>
            </a:stretch>
          </a:blipFill>
          <a:ln cap="sq" cmpd="sng" w="38100">
            <a:solidFill>
              <a:srgbClr val="000000"/>
            </a:solidFill>
            <a:prstDash val="solid"/>
            <a:miter lim="8000"/>
            <a:headEnd len="sm" w="sm" type="none"/>
            <a:tailEnd len="sm" w="sm" type="none"/>
          </a:ln>
        </p:spPr>
      </p:sp>
      <p:sp>
        <p:nvSpPr>
          <p:cNvPr id="249" name="Google Shape;249;p10"/>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250" name="Google Shape;250;p10"/>
          <p:cNvSpPr txBox="1"/>
          <p:nvPr/>
        </p:nvSpPr>
        <p:spPr>
          <a:xfrm>
            <a:off x="16153079" y="8743950"/>
            <a:ext cx="857127"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10</a:t>
            </a:r>
            <a:endParaRPr/>
          </a:p>
        </p:txBody>
      </p:sp>
      <p:sp>
        <p:nvSpPr>
          <p:cNvPr id="251" name="Google Shape;251;p10"/>
          <p:cNvSpPr txBox="1"/>
          <p:nvPr/>
        </p:nvSpPr>
        <p:spPr>
          <a:xfrm>
            <a:off x="1028747" y="1990303"/>
            <a:ext cx="13325759" cy="1401491"/>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4006" u="none" cap="none" strike="noStrike">
                <a:solidFill>
                  <a:srgbClr val="000000"/>
                </a:solidFill>
                <a:latin typeface="Asap"/>
                <a:ea typeface="Asap"/>
                <a:cs typeface="Asap"/>
                <a:sym typeface="Asap"/>
              </a:rPr>
              <a:t>b)Cơ chế môi trường (landmark operator)</a:t>
            </a:r>
            <a:endParaRPr/>
          </a:p>
          <a:p>
            <a:pPr indent="0" lvl="0" marL="0" marR="0" rtl="0" algn="l">
              <a:lnSpc>
                <a:spcPct val="140014"/>
              </a:lnSpc>
              <a:spcBef>
                <a:spcPts val="0"/>
              </a:spcBef>
              <a:spcAft>
                <a:spcPts val="0"/>
              </a:spcAft>
              <a:buNone/>
            </a:pPr>
            <a:r>
              <a:t/>
            </a:r>
            <a:endParaRPr b="1" i="0" sz="4006" u="none" cap="none" strike="noStrike">
              <a:solidFill>
                <a:srgbClr val="000000"/>
              </a:solidFill>
              <a:latin typeface="Asap"/>
              <a:ea typeface="Asap"/>
              <a:cs typeface="Asap"/>
              <a:sym typeface="Asap"/>
            </a:endParaRPr>
          </a:p>
        </p:txBody>
      </p:sp>
      <p:sp>
        <p:nvSpPr>
          <p:cNvPr id="252" name="Google Shape;252;p10"/>
          <p:cNvSpPr txBox="1"/>
          <p:nvPr/>
        </p:nvSpPr>
        <p:spPr>
          <a:xfrm>
            <a:off x="3101453" y="5245894"/>
            <a:ext cx="13757797" cy="2819027"/>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4006" u="none" cap="none" strike="noStrike">
                <a:solidFill>
                  <a:srgbClr val="000000"/>
                </a:solidFill>
                <a:latin typeface="Asap"/>
                <a:ea typeface="Asap"/>
                <a:cs typeface="Asap"/>
                <a:sym typeface="Asap"/>
              </a:rPr>
              <a:t> a = 0.06,  b= 0.48</a:t>
            </a:r>
            <a:endParaRPr/>
          </a:p>
          <a:p>
            <a:pPr indent="0" lvl="0" marL="0" marR="0" rtl="0" algn="l">
              <a:lnSpc>
                <a:spcPct val="140014"/>
              </a:lnSpc>
              <a:spcBef>
                <a:spcPts val="0"/>
              </a:spcBef>
              <a:spcAft>
                <a:spcPts val="0"/>
              </a:spcAft>
              <a:buNone/>
            </a:pPr>
            <a:r>
              <a:rPr b="0" i="0" lang="en-US" sz="4006" u="none" cap="none" strike="noStrike">
                <a:solidFill>
                  <a:srgbClr val="000000"/>
                </a:solidFill>
                <a:latin typeface="Asap"/>
                <a:ea typeface="Asap"/>
                <a:cs typeface="Asap"/>
                <a:sym typeface="Asap"/>
              </a:rPr>
              <a:t>F là số lượng đặc trưng con, N là tổng số đặc trưng ban đầu. FPR, TPR có được sau khi sử dụng tập hợp đặc trưng con cùng với dữ liệu huấn luyện đưa vào mô hình phân loại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nvSpPr>
        <p:spPr>
          <a:xfrm>
            <a:off x="662444" y="33909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4.2.Thuật toán tìm kiếm cục bộ</a:t>
            </a:r>
            <a:endParaRPr/>
          </a:p>
        </p:txBody>
      </p:sp>
      <p:grpSp>
        <p:nvGrpSpPr>
          <p:cNvPr id="258" name="Google Shape;258;p11"/>
          <p:cNvGrpSpPr/>
          <p:nvPr/>
        </p:nvGrpSpPr>
        <p:grpSpPr>
          <a:xfrm>
            <a:off x="0" y="8713589"/>
            <a:ext cx="18288000" cy="1573411"/>
            <a:chOff x="0" y="-38100"/>
            <a:chExt cx="4816593" cy="414396"/>
          </a:xfrm>
        </p:grpSpPr>
        <p:sp>
          <p:nvSpPr>
            <p:cNvPr id="259" name="Google Shape;259;p11"/>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260" name="Google Shape;260;p11"/>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1" name="Google Shape;261;p11"/>
          <p:cNvGrpSpPr/>
          <p:nvPr/>
        </p:nvGrpSpPr>
        <p:grpSpPr>
          <a:xfrm>
            <a:off x="15257045" y="7988185"/>
            <a:ext cx="5572626" cy="2298815"/>
            <a:chOff x="0" y="-38100"/>
            <a:chExt cx="1467688" cy="605449"/>
          </a:xfrm>
        </p:grpSpPr>
        <p:sp>
          <p:nvSpPr>
            <p:cNvPr id="262" name="Google Shape;262;p11"/>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263" name="Google Shape;263;p11"/>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4" name="Google Shape;264;p11"/>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265" name="Google Shape;265;p11"/>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266" name="Google Shape;266;p11"/>
          <p:cNvSpPr txBox="1"/>
          <p:nvPr/>
        </p:nvSpPr>
        <p:spPr>
          <a:xfrm>
            <a:off x="751101" y="1584325"/>
            <a:ext cx="18288000" cy="60444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499" u="none" cap="none" strike="noStrike">
                <a:solidFill>
                  <a:srgbClr val="000000"/>
                </a:solidFill>
                <a:latin typeface="Asap"/>
                <a:ea typeface="Asap"/>
                <a:cs typeface="Asap"/>
                <a:sym typeface="Asap"/>
              </a:rPr>
              <a:t>a) Thuật toán tìm kiếm Tabu</a:t>
            </a:r>
            <a:endParaRPr/>
          </a:p>
          <a:p>
            <a:pPr indent="0" lvl="0" marL="0" marR="0" rtl="0" algn="l">
              <a:lnSpc>
                <a:spcPct val="124449"/>
              </a:lnSpc>
              <a:spcBef>
                <a:spcPts val="0"/>
              </a:spcBef>
              <a:spcAft>
                <a:spcPts val="0"/>
              </a:spcAft>
              <a:buNone/>
            </a:pPr>
            <a:r>
              <a:t/>
            </a:r>
            <a:endParaRPr b="1" i="0" sz="3999" u="none" cap="none" strike="noStrike">
              <a:solidFill>
                <a:srgbClr val="000000"/>
              </a:solidFill>
              <a:latin typeface="Asap"/>
              <a:ea typeface="Asap"/>
              <a:cs typeface="Asap"/>
              <a:sym typeface="Asap"/>
            </a:endParaRPr>
          </a:p>
          <a:p>
            <a:pPr indent="0" lvl="0" marL="0" marR="0" rtl="0" algn="l">
              <a:lnSpc>
                <a:spcPct val="140010"/>
              </a:lnSpc>
              <a:spcBef>
                <a:spcPts val="0"/>
              </a:spcBef>
              <a:spcAft>
                <a:spcPts val="0"/>
              </a:spcAft>
              <a:buNone/>
            </a:pPr>
            <a:r>
              <a:rPr b="0" i="0" lang="en-US" sz="3499" u="none" cap="none" strike="noStrike">
                <a:solidFill>
                  <a:srgbClr val="000000"/>
                </a:solidFill>
                <a:latin typeface="Asap"/>
                <a:ea typeface="Asap"/>
                <a:cs typeface="Asap"/>
                <a:sym typeface="Asap"/>
              </a:rPr>
              <a:t>Là một thuật toán</a:t>
            </a:r>
            <a:r>
              <a:rPr b="1" i="0" lang="en-US" sz="3499" u="none" cap="none" strike="noStrike">
                <a:solidFill>
                  <a:srgbClr val="000000"/>
                </a:solidFill>
                <a:latin typeface="Asap"/>
                <a:ea typeface="Asap"/>
                <a:cs typeface="Asap"/>
                <a:sym typeface="Asap"/>
              </a:rPr>
              <a:t> tìm kiếm các điểm lân cận lặp lại</a:t>
            </a:r>
            <a:r>
              <a:rPr b="0" i="0" lang="en-US" sz="3499" u="none" cap="none" strike="noStrike">
                <a:solidFill>
                  <a:srgbClr val="000000"/>
                </a:solidFill>
                <a:latin typeface="Asap"/>
                <a:ea typeface="Asap"/>
                <a:cs typeface="Asap"/>
                <a:sym typeface="Asap"/>
              </a:rPr>
              <a:t> khi mà các điểm lân cận thay đổi tự động sử dụng không gian cấm để ngăn thuật toán tìm kiếm lặp lại các bước tìm kiếm trước đó. </a:t>
            </a:r>
            <a:endParaRPr sz="900"/>
          </a:p>
          <a:p>
            <a:pPr indent="0" lvl="0" marL="0" marR="0" rtl="0" algn="l">
              <a:lnSpc>
                <a:spcPct val="140010"/>
              </a:lnSpc>
              <a:spcBef>
                <a:spcPts val="0"/>
              </a:spcBef>
              <a:spcAft>
                <a:spcPts val="0"/>
              </a:spcAft>
              <a:buNone/>
            </a:pPr>
            <a:r>
              <a:t/>
            </a:r>
            <a:endParaRPr b="0" i="0" sz="3499" u="none" cap="none" strike="noStrike">
              <a:solidFill>
                <a:srgbClr val="000000"/>
              </a:solidFill>
              <a:latin typeface="Asap"/>
              <a:ea typeface="Asap"/>
              <a:cs typeface="Asap"/>
              <a:sym typeface="Asap"/>
            </a:endParaRPr>
          </a:p>
          <a:p>
            <a:pPr indent="0" lvl="0" marL="0" marR="0" rtl="0" algn="l">
              <a:lnSpc>
                <a:spcPct val="140010"/>
              </a:lnSpc>
              <a:spcBef>
                <a:spcPts val="0"/>
              </a:spcBef>
              <a:spcAft>
                <a:spcPts val="0"/>
              </a:spcAft>
              <a:buNone/>
            </a:pPr>
            <a:r>
              <a:rPr b="0" i="0" lang="en-US" sz="3499" u="none" cap="none" strike="noStrike">
                <a:solidFill>
                  <a:srgbClr val="000000"/>
                </a:solidFill>
                <a:latin typeface="Asap"/>
                <a:ea typeface="Asap"/>
                <a:cs typeface="Asap"/>
                <a:sym typeface="Asap"/>
              </a:rPr>
              <a:t>Nói cách khác, thuật toán Tabu sẽ thực hiện </a:t>
            </a:r>
            <a:r>
              <a:rPr b="1" i="0" lang="en-US" sz="3499" u="none" cap="none" strike="noStrike">
                <a:solidFill>
                  <a:srgbClr val="000000"/>
                </a:solidFill>
                <a:latin typeface="Asap"/>
                <a:ea typeface="Asap"/>
                <a:cs typeface="Asap"/>
                <a:sym typeface="Asap"/>
              </a:rPr>
              <a:t>tìm kiếm các giải pháp tối ưu hơn</a:t>
            </a:r>
            <a:r>
              <a:rPr b="0" i="0" lang="en-US" sz="3499" u="none" cap="none" strike="noStrike">
                <a:solidFill>
                  <a:srgbClr val="000000"/>
                </a:solidFill>
                <a:latin typeface="Asap"/>
                <a:ea typeface="Asap"/>
                <a:cs typeface="Asap"/>
                <a:sym typeface="Asap"/>
              </a:rPr>
              <a:t> bằng việc </a:t>
            </a:r>
            <a:r>
              <a:rPr b="1" i="0" lang="en-US" sz="3499" u="none" cap="none" strike="noStrike">
                <a:solidFill>
                  <a:srgbClr val="000000"/>
                </a:solidFill>
                <a:latin typeface="Asap"/>
                <a:ea typeface="Asap"/>
                <a:cs typeface="Asap"/>
                <a:sym typeface="Asap"/>
              </a:rPr>
              <a:t>tìm kiếm các giải pháp thay thế xung quanh</a:t>
            </a:r>
            <a:r>
              <a:rPr b="0" i="0" lang="en-US" sz="3499" u="none" cap="none" strike="noStrike">
                <a:solidFill>
                  <a:srgbClr val="000000"/>
                </a:solidFill>
                <a:latin typeface="Asap"/>
                <a:ea typeface="Asap"/>
                <a:cs typeface="Asap"/>
                <a:sym typeface="Asap"/>
              </a:rPr>
              <a:t> </a:t>
            </a:r>
            <a:r>
              <a:rPr b="1" i="0" lang="en-US" sz="3499" u="none" cap="none" strike="noStrike">
                <a:solidFill>
                  <a:srgbClr val="000000"/>
                </a:solidFill>
                <a:latin typeface="Asap"/>
                <a:ea typeface="Asap"/>
                <a:cs typeface="Asap"/>
                <a:sym typeface="Asap"/>
              </a:rPr>
              <a:t>giải pháp hiện tại</a:t>
            </a:r>
            <a:r>
              <a:rPr b="0" i="0" lang="en-US" sz="3499" u="none" cap="none" strike="noStrike">
                <a:solidFill>
                  <a:srgbClr val="000000"/>
                </a:solidFill>
                <a:latin typeface="Asap"/>
                <a:ea typeface="Asap"/>
                <a:cs typeface="Asap"/>
                <a:sym typeface="Asap"/>
              </a:rPr>
              <a:t> tuy nhiên không lặp lại tìm kiếm các giải pháp cũ đã tìm được trước đó.</a:t>
            </a:r>
            <a:endParaRPr sz="900"/>
          </a:p>
        </p:txBody>
      </p:sp>
      <p:sp>
        <p:nvSpPr>
          <p:cNvPr id="267" name="Google Shape;267;p11"/>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268" name="Google Shape;268;p11"/>
          <p:cNvSpPr txBox="1"/>
          <p:nvPr/>
        </p:nvSpPr>
        <p:spPr>
          <a:xfrm>
            <a:off x="16243260" y="8743950"/>
            <a:ext cx="676766"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nvSpPr>
        <p:spPr>
          <a:xfrm>
            <a:off x="1028747" y="39302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4.2.Thuật toán tìm kiếm cục bộ</a:t>
            </a:r>
            <a:endParaRPr/>
          </a:p>
        </p:txBody>
      </p:sp>
      <p:cxnSp>
        <p:nvCxnSpPr>
          <p:cNvPr id="274" name="Google Shape;274;p12"/>
          <p:cNvCxnSpPr/>
          <p:nvPr/>
        </p:nvCxnSpPr>
        <p:spPr>
          <a:xfrm flipH="1" rot="10800000">
            <a:off x="1028747" y="1629373"/>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275" name="Google Shape;275;p12"/>
          <p:cNvGrpSpPr/>
          <p:nvPr/>
        </p:nvGrpSpPr>
        <p:grpSpPr>
          <a:xfrm>
            <a:off x="0" y="8713589"/>
            <a:ext cx="18288000" cy="1573411"/>
            <a:chOff x="0" y="-38100"/>
            <a:chExt cx="4816593" cy="414396"/>
          </a:xfrm>
        </p:grpSpPr>
        <p:sp>
          <p:nvSpPr>
            <p:cNvPr id="276" name="Google Shape;276;p12"/>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277" name="Google Shape;277;p12"/>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8" name="Google Shape;278;p12"/>
          <p:cNvGrpSpPr/>
          <p:nvPr/>
        </p:nvGrpSpPr>
        <p:grpSpPr>
          <a:xfrm>
            <a:off x="15257045" y="7988185"/>
            <a:ext cx="5572626" cy="2298815"/>
            <a:chOff x="0" y="-38100"/>
            <a:chExt cx="1467688" cy="605449"/>
          </a:xfrm>
        </p:grpSpPr>
        <p:sp>
          <p:nvSpPr>
            <p:cNvPr id="279" name="Google Shape;279;p12"/>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280" name="Google Shape;280;p12"/>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1" name="Google Shape;281;p12"/>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282" name="Google Shape;282;p12"/>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283" name="Google Shape;283;p12"/>
          <p:cNvSpPr txBox="1"/>
          <p:nvPr/>
        </p:nvSpPr>
        <p:spPr>
          <a:xfrm>
            <a:off x="1028747" y="2019598"/>
            <a:ext cx="15430500" cy="5487497"/>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None/>
            </a:pPr>
            <a:r>
              <a:rPr b="1" i="0" lang="en-US" sz="4463" u="none" cap="none" strike="noStrike">
                <a:solidFill>
                  <a:srgbClr val="000000"/>
                </a:solidFill>
                <a:latin typeface="Asap"/>
                <a:ea typeface="Asap"/>
                <a:cs typeface="Asap"/>
                <a:sym typeface="Asap"/>
              </a:rPr>
              <a:t>b) Thuật toán tìm kiếm Hill Climbing</a:t>
            </a:r>
            <a:endParaRPr/>
          </a:p>
          <a:p>
            <a:pPr indent="0" lvl="0" marL="0" marR="0" rtl="0" algn="l">
              <a:lnSpc>
                <a:spcPct val="139995"/>
              </a:lnSpc>
              <a:spcBef>
                <a:spcPts val="0"/>
              </a:spcBef>
              <a:spcAft>
                <a:spcPts val="0"/>
              </a:spcAft>
              <a:buNone/>
            </a:pPr>
            <a:r>
              <a:t/>
            </a:r>
            <a:endParaRPr b="1" i="0" sz="4463" u="none" cap="none" strike="noStrike">
              <a:solidFill>
                <a:srgbClr val="000000"/>
              </a:solidFill>
              <a:latin typeface="Asap"/>
              <a:ea typeface="Asap"/>
              <a:cs typeface="Asap"/>
              <a:sym typeface="Asap"/>
            </a:endParaRPr>
          </a:p>
          <a:p>
            <a:pPr indent="0" lvl="0" marL="0" marR="0" rtl="0" algn="l">
              <a:lnSpc>
                <a:spcPct val="139995"/>
              </a:lnSpc>
              <a:spcBef>
                <a:spcPts val="0"/>
              </a:spcBef>
              <a:spcAft>
                <a:spcPts val="0"/>
              </a:spcAft>
              <a:buNone/>
            </a:pPr>
            <a:r>
              <a:rPr b="0" i="0" lang="en-US" sz="4463" u="none" cap="none" strike="noStrike">
                <a:solidFill>
                  <a:srgbClr val="000000"/>
                </a:solidFill>
                <a:latin typeface="Asap"/>
                <a:ea typeface="Asap"/>
                <a:cs typeface="Asap"/>
                <a:sym typeface="Asap"/>
              </a:rPr>
              <a:t>Là một thuật toán</a:t>
            </a:r>
            <a:r>
              <a:rPr b="1" i="0" lang="en-US" sz="4463" u="none" cap="none" strike="noStrike">
                <a:solidFill>
                  <a:srgbClr val="000000"/>
                </a:solidFill>
                <a:latin typeface="Asap"/>
                <a:ea typeface="Asap"/>
                <a:cs typeface="Asap"/>
                <a:sym typeface="Asap"/>
              </a:rPr>
              <a:t> tối ưu hóa trên một giải pháp</a:t>
            </a:r>
            <a:r>
              <a:rPr b="0" i="0" lang="en-US" sz="4463" u="none" cap="none" strike="noStrike">
                <a:solidFill>
                  <a:srgbClr val="000000"/>
                </a:solidFill>
                <a:latin typeface="Asap"/>
                <a:ea typeface="Asap"/>
                <a:cs typeface="Asap"/>
                <a:sym typeface="Asap"/>
              </a:rPr>
              <a:t> bằng việc thực hiện các thay đổi nhỏ trên giải pháp đó để cải thiện giải pháp trở nên tốt hơn. Việc thực hiện các thay đổi đó được thực hiện cho đến khi </a:t>
            </a:r>
            <a:r>
              <a:rPr b="1" i="0" lang="en-US" sz="4463" u="none" cap="none" strike="noStrike">
                <a:solidFill>
                  <a:srgbClr val="000000"/>
                </a:solidFill>
                <a:latin typeface="Asap"/>
                <a:ea typeface="Asap"/>
                <a:cs typeface="Asap"/>
                <a:sym typeface="Asap"/>
              </a:rPr>
              <a:t>tìm được giải pháp tốt nhất.</a:t>
            </a:r>
            <a:endParaRPr/>
          </a:p>
          <a:p>
            <a:pPr indent="0" lvl="0" marL="0" marR="0" rtl="0" algn="l">
              <a:lnSpc>
                <a:spcPct val="139995"/>
              </a:lnSpc>
              <a:spcBef>
                <a:spcPts val="0"/>
              </a:spcBef>
              <a:spcAft>
                <a:spcPts val="0"/>
              </a:spcAft>
              <a:buNone/>
            </a:pPr>
            <a:r>
              <a:t/>
            </a:r>
            <a:endParaRPr b="1" i="0" sz="4463" u="none" cap="none" strike="noStrike">
              <a:solidFill>
                <a:srgbClr val="000000"/>
              </a:solidFill>
              <a:latin typeface="Asap"/>
              <a:ea typeface="Asap"/>
              <a:cs typeface="Asap"/>
              <a:sym typeface="Asap"/>
            </a:endParaRPr>
          </a:p>
        </p:txBody>
      </p:sp>
      <p:sp>
        <p:nvSpPr>
          <p:cNvPr id="284" name="Google Shape;284;p12"/>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285" name="Google Shape;285;p12"/>
          <p:cNvSpPr txBox="1"/>
          <p:nvPr/>
        </p:nvSpPr>
        <p:spPr>
          <a:xfrm>
            <a:off x="16218580" y="8743950"/>
            <a:ext cx="7261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3"/>
          <p:cNvSpPr txBox="1"/>
          <p:nvPr/>
        </p:nvSpPr>
        <p:spPr>
          <a:xfrm>
            <a:off x="499895" y="33909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5. Thiết kế hệ thống</a:t>
            </a:r>
            <a:endParaRPr/>
          </a:p>
        </p:txBody>
      </p:sp>
      <p:grpSp>
        <p:nvGrpSpPr>
          <p:cNvPr id="291" name="Google Shape;291;p13"/>
          <p:cNvGrpSpPr/>
          <p:nvPr/>
        </p:nvGrpSpPr>
        <p:grpSpPr>
          <a:xfrm>
            <a:off x="0" y="8713589"/>
            <a:ext cx="18288000" cy="1573411"/>
            <a:chOff x="0" y="-38100"/>
            <a:chExt cx="4816593" cy="414396"/>
          </a:xfrm>
        </p:grpSpPr>
        <p:sp>
          <p:nvSpPr>
            <p:cNvPr id="292" name="Google Shape;292;p13"/>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293" name="Google Shape;293;p13"/>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4" name="Google Shape;294;p13"/>
          <p:cNvGrpSpPr/>
          <p:nvPr/>
        </p:nvGrpSpPr>
        <p:grpSpPr>
          <a:xfrm>
            <a:off x="15257045" y="7988185"/>
            <a:ext cx="5572626" cy="2298815"/>
            <a:chOff x="0" y="-38100"/>
            <a:chExt cx="1467688" cy="605449"/>
          </a:xfrm>
        </p:grpSpPr>
        <p:sp>
          <p:nvSpPr>
            <p:cNvPr id="295" name="Google Shape;295;p13"/>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296" name="Google Shape;296;p13"/>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7" name="Google Shape;297;p13"/>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298" name="Google Shape;298;p13"/>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299" name="Google Shape;299;p13"/>
          <p:cNvSpPr/>
          <p:nvPr/>
        </p:nvSpPr>
        <p:spPr>
          <a:xfrm>
            <a:off x="2118076" y="1699305"/>
            <a:ext cx="12194138" cy="6888391"/>
          </a:xfrm>
          <a:custGeom>
            <a:rect b="b" l="l" r="r" t="t"/>
            <a:pathLst>
              <a:path extrusionOk="0" h="6888391" w="12194138">
                <a:moveTo>
                  <a:pt x="0" y="0"/>
                </a:moveTo>
                <a:lnTo>
                  <a:pt x="12194138" y="0"/>
                </a:lnTo>
                <a:lnTo>
                  <a:pt x="12194138" y="6888390"/>
                </a:lnTo>
                <a:lnTo>
                  <a:pt x="0" y="6888390"/>
                </a:lnTo>
                <a:lnTo>
                  <a:pt x="0" y="0"/>
                </a:lnTo>
                <a:close/>
              </a:path>
            </a:pathLst>
          </a:custGeom>
          <a:blipFill rotWithShape="1">
            <a:blip r:embed="rId4">
              <a:alphaModFix/>
            </a:blip>
            <a:stretch>
              <a:fillRect b="0" l="0" r="0" t="0"/>
            </a:stretch>
          </a:blipFill>
          <a:ln>
            <a:noFill/>
          </a:ln>
        </p:spPr>
      </p:sp>
      <p:sp>
        <p:nvSpPr>
          <p:cNvPr id="300" name="Google Shape;300;p13"/>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301" name="Google Shape;301;p13"/>
          <p:cNvSpPr txBox="1"/>
          <p:nvPr/>
        </p:nvSpPr>
        <p:spPr>
          <a:xfrm>
            <a:off x="16216709" y="8743950"/>
            <a:ext cx="729868"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4"/>
          <p:cNvSpPr txBox="1"/>
          <p:nvPr/>
        </p:nvSpPr>
        <p:spPr>
          <a:xfrm>
            <a:off x="1028747" y="564177"/>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5. Thiết kế hệ thống</a:t>
            </a:r>
            <a:endParaRPr/>
          </a:p>
        </p:txBody>
      </p:sp>
      <p:cxnSp>
        <p:nvCxnSpPr>
          <p:cNvPr id="307" name="Google Shape;307;p14"/>
          <p:cNvCxnSpPr/>
          <p:nvPr/>
        </p:nvCxnSpPr>
        <p:spPr>
          <a:xfrm flipH="1" rot="10800000">
            <a:off x="1028747" y="1800522"/>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308" name="Google Shape;308;p14"/>
          <p:cNvGrpSpPr/>
          <p:nvPr/>
        </p:nvGrpSpPr>
        <p:grpSpPr>
          <a:xfrm>
            <a:off x="0" y="8713589"/>
            <a:ext cx="18288000" cy="1573411"/>
            <a:chOff x="0" y="-38100"/>
            <a:chExt cx="4816593" cy="414396"/>
          </a:xfrm>
        </p:grpSpPr>
        <p:sp>
          <p:nvSpPr>
            <p:cNvPr id="309" name="Google Shape;309;p14"/>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310" name="Google Shape;310;p14"/>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1" name="Google Shape;311;p14"/>
          <p:cNvGrpSpPr/>
          <p:nvPr/>
        </p:nvGrpSpPr>
        <p:grpSpPr>
          <a:xfrm>
            <a:off x="15257045" y="7988185"/>
            <a:ext cx="5572626" cy="2298815"/>
            <a:chOff x="0" y="-38100"/>
            <a:chExt cx="1467688" cy="605449"/>
          </a:xfrm>
        </p:grpSpPr>
        <p:sp>
          <p:nvSpPr>
            <p:cNvPr id="312" name="Google Shape;312;p14"/>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313" name="Google Shape;313;p14"/>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4" name="Google Shape;314;p14"/>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315" name="Google Shape;315;p14"/>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grpSp>
        <p:nvGrpSpPr>
          <p:cNvPr id="316" name="Google Shape;316;p14"/>
          <p:cNvGrpSpPr/>
          <p:nvPr/>
        </p:nvGrpSpPr>
        <p:grpSpPr>
          <a:xfrm>
            <a:off x="789673" y="3343721"/>
            <a:ext cx="3086100" cy="3824897"/>
            <a:chOff x="0" y="-241102"/>
            <a:chExt cx="4114800" cy="5099864"/>
          </a:xfrm>
        </p:grpSpPr>
        <p:grpSp>
          <p:nvGrpSpPr>
            <p:cNvPr id="317" name="Google Shape;317;p14"/>
            <p:cNvGrpSpPr/>
            <p:nvPr/>
          </p:nvGrpSpPr>
          <p:grpSpPr>
            <a:xfrm>
              <a:off x="0" y="551081"/>
              <a:ext cx="4114800" cy="4307681"/>
              <a:chOff x="0" y="-38100"/>
              <a:chExt cx="812800" cy="850900"/>
            </a:xfrm>
          </p:grpSpPr>
          <p:sp>
            <p:nvSpPr>
              <p:cNvPr id="318" name="Google Shape;318;p14"/>
              <p:cNvSpPr/>
              <p:nvPr/>
            </p:nvSpPr>
            <p:spPr>
              <a:xfrm>
                <a:off x="0" y="0"/>
                <a:ext cx="812800" cy="812800"/>
              </a:xfrm>
              <a:custGeom>
                <a:rect b="b" l="l" r="r" t="t"/>
                <a:pathLst>
                  <a:path extrusionOk="0" h="812800" w="812800">
                    <a:moveTo>
                      <a:pt x="67733" y="0"/>
                    </a:moveTo>
                    <a:lnTo>
                      <a:pt x="745067" y="0"/>
                    </a:lnTo>
                    <a:cubicBezTo>
                      <a:pt x="763031" y="0"/>
                      <a:pt x="780259" y="7136"/>
                      <a:pt x="792961" y="19839"/>
                    </a:cubicBezTo>
                    <a:cubicBezTo>
                      <a:pt x="805664" y="32541"/>
                      <a:pt x="812800" y="49769"/>
                      <a:pt x="812800" y="67733"/>
                    </a:cubicBezTo>
                    <a:lnTo>
                      <a:pt x="812800" y="745067"/>
                    </a:lnTo>
                    <a:cubicBezTo>
                      <a:pt x="812800" y="763031"/>
                      <a:pt x="805664" y="780259"/>
                      <a:pt x="792961" y="792961"/>
                    </a:cubicBezTo>
                    <a:cubicBezTo>
                      <a:pt x="780259" y="805664"/>
                      <a:pt x="763031" y="812800"/>
                      <a:pt x="745067" y="812800"/>
                    </a:cubicBezTo>
                    <a:lnTo>
                      <a:pt x="67733" y="812800"/>
                    </a:lnTo>
                    <a:cubicBezTo>
                      <a:pt x="49769" y="812800"/>
                      <a:pt x="32541" y="805664"/>
                      <a:pt x="19839" y="792961"/>
                    </a:cubicBezTo>
                    <a:cubicBezTo>
                      <a:pt x="7136" y="780259"/>
                      <a:pt x="0" y="763031"/>
                      <a:pt x="0" y="745067"/>
                    </a:cubicBezTo>
                    <a:lnTo>
                      <a:pt x="0" y="67733"/>
                    </a:lnTo>
                    <a:cubicBezTo>
                      <a:pt x="0" y="49769"/>
                      <a:pt x="7136" y="32541"/>
                      <a:pt x="19839" y="19839"/>
                    </a:cubicBezTo>
                    <a:cubicBezTo>
                      <a:pt x="32541" y="7136"/>
                      <a:pt x="49769" y="0"/>
                      <a:pt x="67733" y="0"/>
                    </a:cubicBezTo>
                    <a:close/>
                  </a:path>
                </a:pathLst>
              </a:custGeom>
              <a:solidFill>
                <a:srgbClr val="FFFFFF"/>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Chuẩn hóa dữ liệu</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Loại bỏ/thay thế null </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Chuyển các dữ liệu sang số</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Gán nhãn normal là 0, attack là 1</a:t>
                </a:r>
                <a:endParaRPr/>
              </a:p>
            </p:txBody>
          </p:sp>
        </p:grpSp>
        <p:grpSp>
          <p:nvGrpSpPr>
            <p:cNvPr id="320" name="Google Shape;320;p14"/>
            <p:cNvGrpSpPr/>
            <p:nvPr/>
          </p:nvGrpSpPr>
          <p:grpSpPr>
            <a:xfrm>
              <a:off x="575457" y="-241102"/>
              <a:ext cx="3539343" cy="1286797"/>
              <a:chOff x="0" y="-47625"/>
              <a:chExt cx="699129" cy="254182"/>
            </a:xfrm>
          </p:grpSpPr>
          <p:sp>
            <p:nvSpPr>
              <p:cNvPr id="321" name="Google Shape;321;p14"/>
              <p:cNvSpPr/>
              <p:nvPr/>
            </p:nvSpPr>
            <p:spPr>
              <a:xfrm>
                <a:off x="0" y="0"/>
                <a:ext cx="699129" cy="206557"/>
              </a:xfrm>
              <a:custGeom>
                <a:rect b="b" l="l" r="r" t="t"/>
                <a:pathLst>
                  <a:path extrusionOk="0" h="206557" w="699129">
                    <a:moveTo>
                      <a:pt x="29165" y="0"/>
                    </a:moveTo>
                    <a:lnTo>
                      <a:pt x="669964" y="0"/>
                    </a:lnTo>
                    <a:cubicBezTo>
                      <a:pt x="677699" y="0"/>
                      <a:pt x="685118" y="3073"/>
                      <a:pt x="690587" y="8542"/>
                    </a:cubicBezTo>
                    <a:cubicBezTo>
                      <a:pt x="696057" y="14012"/>
                      <a:pt x="699129" y="21430"/>
                      <a:pt x="699129" y="29165"/>
                    </a:cubicBezTo>
                    <a:lnTo>
                      <a:pt x="699129" y="177392"/>
                    </a:lnTo>
                    <a:cubicBezTo>
                      <a:pt x="699129" y="193499"/>
                      <a:pt x="686072" y="206557"/>
                      <a:pt x="669964" y="206557"/>
                    </a:cubicBezTo>
                    <a:lnTo>
                      <a:pt x="29165" y="206557"/>
                    </a:lnTo>
                    <a:cubicBezTo>
                      <a:pt x="13058" y="206557"/>
                      <a:pt x="0" y="193499"/>
                      <a:pt x="0" y="177392"/>
                    </a:cubicBezTo>
                    <a:lnTo>
                      <a:pt x="0" y="29165"/>
                    </a:lnTo>
                    <a:cubicBezTo>
                      <a:pt x="0" y="21430"/>
                      <a:pt x="3073" y="14012"/>
                      <a:pt x="8542" y="8542"/>
                    </a:cubicBezTo>
                    <a:cubicBezTo>
                      <a:pt x="14012" y="3073"/>
                      <a:pt x="21430" y="0"/>
                      <a:pt x="29165" y="0"/>
                    </a:cubicBezTo>
                    <a:close/>
                  </a:path>
                </a:pathLst>
              </a:custGeom>
              <a:solidFill>
                <a:srgbClr val="FFFFFF"/>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txBox="1"/>
              <p:nvPr/>
            </p:nvSpPr>
            <p:spPr>
              <a:xfrm>
                <a:off x="0" y="-47625"/>
                <a:ext cx="699129" cy="254182"/>
              </a:xfrm>
              <a:prstGeom prst="rect">
                <a:avLst/>
              </a:prstGeom>
              <a:noFill/>
              <a:ln>
                <a:noFill/>
              </a:ln>
            </p:spPr>
            <p:txBody>
              <a:bodyPr anchorCtr="0" anchor="ctr" bIns="50800" lIns="50800" spcFirstLastPara="1" rIns="50800" wrap="square" tIns="50800">
                <a:noAutofit/>
              </a:bodyPr>
              <a:lstStyle/>
              <a:p>
                <a:pPr indent="0" lvl="0" marL="0" marR="0" rtl="0" algn="ctr">
                  <a:lnSpc>
                    <a:spcPct val="140017"/>
                  </a:lnSpc>
                  <a:spcBef>
                    <a:spcPts val="0"/>
                  </a:spcBef>
                  <a:spcAft>
                    <a:spcPts val="0"/>
                  </a:spcAft>
                  <a:buNone/>
                </a:pPr>
                <a:r>
                  <a:rPr b="0" i="0" lang="en-US" sz="2299" u="none" cap="none" strike="noStrike">
                    <a:solidFill>
                      <a:srgbClr val="000000"/>
                    </a:solidFill>
                    <a:latin typeface="Arial"/>
                    <a:ea typeface="Arial"/>
                    <a:cs typeface="Arial"/>
                    <a:sym typeface="Arial"/>
                  </a:rPr>
                  <a:t>Tiền xử lý dữ liệu</a:t>
                </a:r>
                <a:endParaRPr/>
              </a:p>
            </p:txBody>
          </p:sp>
        </p:grpSp>
      </p:grpSp>
      <p:sp>
        <p:nvSpPr>
          <p:cNvPr id="323" name="Google Shape;323;p14"/>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324" name="Google Shape;324;p14"/>
          <p:cNvSpPr txBox="1"/>
          <p:nvPr/>
        </p:nvSpPr>
        <p:spPr>
          <a:xfrm>
            <a:off x="16174777" y="8743950"/>
            <a:ext cx="813733"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14</a:t>
            </a:r>
            <a:endParaRPr/>
          </a:p>
        </p:txBody>
      </p:sp>
      <p:grpSp>
        <p:nvGrpSpPr>
          <p:cNvPr id="325" name="Google Shape;325;p14"/>
          <p:cNvGrpSpPr/>
          <p:nvPr/>
        </p:nvGrpSpPr>
        <p:grpSpPr>
          <a:xfrm>
            <a:off x="5110802" y="3343721"/>
            <a:ext cx="3086100" cy="3824897"/>
            <a:chOff x="0" y="-241102"/>
            <a:chExt cx="4114800" cy="5099864"/>
          </a:xfrm>
        </p:grpSpPr>
        <p:grpSp>
          <p:nvGrpSpPr>
            <p:cNvPr id="326" name="Google Shape;326;p14"/>
            <p:cNvGrpSpPr/>
            <p:nvPr/>
          </p:nvGrpSpPr>
          <p:grpSpPr>
            <a:xfrm>
              <a:off x="0" y="551081"/>
              <a:ext cx="4114800" cy="4307681"/>
              <a:chOff x="0" y="-38100"/>
              <a:chExt cx="812800" cy="850900"/>
            </a:xfrm>
          </p:grpSpPr>
          <p:sp>
            <p:nvSpPr>
              <p:cNvPr id="327" name="Google Shape;327;p14"/>
              <p:cNvSpPr/>
              <p:nvPr/>
            </p:nvSpPr>
            <p:spPr>
              <a:xfrm>
                <a:off x="0" y="0"/>
                <a:ext cx="812800" cy="812800"/>
              </a:xfrm>
              <a:custGeom>
                <a:rect b="b" l="l" r="r" t="t"/>
                <a:pathLst>
                  <a:path extrusionOk="0" h="812800" w="812800">
                    <a:moveTo>
                      <a:pt x="67733" y="0"/>
                    </a:moveTo>
                    <a:lnTo>
                      <a:pt x="745067" y="0"/>
                    </a:lnTo>
                    <a:cubicBezTo>
                      <a:pt x="763031" y="0"/>
                      <a:pt x="780259" y="7136"/>
                      <a:pt x="792961" y="19839"/>
                    </a:cubicBezTo>
                    <a:cubicBezTo>
                      <a:pt x="805664" y="32541"/>
                      <a:pt x="812800" y="49769"/>
                      <a:pt x="812800" y="67733"/>
                    </a:cubicBezTo>
                    <a:lnTo>
                      <a:pt x="812800" y="745067"/>
                    </a:lnTo>
                    <a:cubicBezTo>
                      <a:pt x="812800" y="763031"/>
                      <a:pt x="805664" y="780259"/>
                      <a:pt x="792961" y="792961"/>
                    </a:cubicBezTo>
                    <a:cubicBezTo>
                      <a:pt x="780259" y="805664"/>
                      <a:pt x="763031" y="812800"/>
                      <a:pt x="745067" y="812800"/>
                    </a:cubicBezTo>
                    <a:lnTo>
                      <a:pt x="67733" y="812800"/>
                    </a:lnTo>
                    <a:cubicBezTo>
                      <a:pt x="49769" y="812800"/>
                      <a:pt x="32541" y="805664"/>
                      <a:pt x="19839" y="792961"/>
                    </a:cubicBezTo>
                    <a:cubicBezTo>
                      <a:pt x="7136" y="780259"/>
                      <a:pt x="0" y="763031"/>
                      <a:pt x="0" y="745067"/>
                    </a:cubicBezTo>
                    <a:lnTo>
                      <a:pt x="0" y="67733"/>
                    </a:lnTo>
                    <a:cubicBezTo>
                      <a:pt x="0" y="49769"/>
                      <a:pt x="7136" y="32541"/>
                      <a:pt x="19839" y="19839"/>
                    </a:cubicBezTo>
                    <a:cubicBezTo>
                      <a:pt x="32541" y="7136"/>
                      <a:pt x="49769" y="0"/>
                      <a:pt x="67733" y="0"/>
                    </a:cubicBezTo>
                    <a:close/>
                  </a:path>
                </a:pathLst>
              </a:custGeom>
              <a:solidFill>
                <a:srgbClr val="FFFFFF"/>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Thuật toán Kmeans – một thuật toán phân cụm (cluster) nhằm giảm số lượng dữ liệu có tính chất giống nhau hoặc có vai trò giống nhau </a:t>
                </a:r>
                <a:endParaRPr/>
              </a:p>
            </p:txBody>
          </p:sp>
        </p:grpSp>
        <p:grpSp>
          <p:nvGrpSpPr>
            <p:cNvPr id="329" name="Google Shape;329;p14"/>
            <p:cNvGrpSpPr/>
            <p:nvPr/>
          </p:nvGrpSpPr>
          <p:grpSpPr>
            <a:xfrm>
              <a:off x="575457" y="-241102"/>
              <a:ext cx="3539343" cy="1286797"/>
              <a:chOff x="0" y="-47625"/>
              <a:chExt cx="699129" cy="254182"/>
            </a:xfrm>
          </p:grpSpPr>
          <p:sp>
            <p:nvSpPr>
              <p:cNvPr id="330" name="Google Shape;330;p14"/>
              <p:cNvSpPr/>
              <p:nvPr/>
            </p:nvSpPr>
            <p:spPr>
              <a:xfrm>
                <a:off x="0" y="0"/>
                <a:ext cx="699129" cy="206557"/>
              </a:xfrm>
              <a:custGeom>
                <a:rect b="b" l="l" r="r" t="t"/>
                <a:pathLst>
                  <a:path extrusionOk="0" h="206557" w="699129">
                    <a:moveTo>
                      <a:pt x="29165" y="0"/>
                    </a:moveTo>
                    <a:lnTo>
                      <a:pt x="669964" y="0"/>
                    </a:lnTo>
                    <a:cubicBezTo>
                      <a:pt x="677699" y="0"/>
                      <a:pt x="685118" y="3073"/>
                      <a:pt x="690587" y="8542"/>
                    </a:cubicBezTo>
                    <a:cubicBezTo>
                      <a:pt x="696057" y="14012"/>
                      <a:pt x="699129" y="21430"/>
                      <a:pt x="699129" y="29165"/>
                    </a:cubicBezTo>
                    <a:lnTo>
                      <a:pt x="699129" y="177392"/>
                    </a:lnTo>
                    <a:cubicBezTo>
                      <a:pt x="699129" y="193499"/>
                      <a:pt x="686072" y="206557"/>
                      <a:pt x="669964" y="206557"/>
                    </a:cubicBezTo>
                    <a:lnTo>
                      <a:pt x="29165" y="206557"/>
                    </a:lnTo>
                    <a:cubicBezTo>
                      <a:pt x="13058" y="206557"/>
                      <a:pt x="0" y="193499"/>
                      <a:pt x="0" y="177392"/>
                    </a:cubicBezTo>
                    <a:lnTo>
                      <a:pt x="0" y="29165"/>
                    </a:lnTo>
                    <a:cubicBezTo>
                      <a:pt x="0" y="21430"/>
                      <a:pt x="3073" y="14012"/>
                      <a:pt x="8542" y="8542"/>
                    </a:cubicBezTo>
                    <a:cubicBezTo>
                      <a:pt x="14012" y="3073"/>
                      <a:pt x="21430" y="0"/>
                      <a:pt x="29165" y="0"/>
                    </a:cubicBezTo>
                    <a:close/>
                  </a:path>
                </a:pathLst>
              </a:custGeom>
              <a:solidFill>
                <a:srgbClr val="FFFFFF"/>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txBox="1"/>
              <p:nvPr/>
            </p:nvSpPr>
            <p:spPr>
              <a:xfrm>
                <a:off x="0" y="-47625"/>
                <a:ext cx="699129" cy="254182"/>
              </a:xfrm>
              <a:prstGeom prst="rect">
                <a:avLst/>
              </a:prstGeom>
              <a:noFill/>
              <a:ln>
                <a:noFill/>
              </a:ln>
            </p:spPr>
            <p:txBody>
              <a:bodyPr anchorCtr="0" anchor="ctr" bIns="50800" lIns="50800" spcFirstLastPara="1" rIns="50800" wrap="square" tIns="50800">
                <a:noAutofit/>
              </a:bodyPr>
              <a:lstStyle/>
              <a:p>
                <a:pPr indent="0" lvl="0" marL="0" marR="0" rtl="0" algn="ctr">
                  <a:lnSpc>
                    <a:spcPct val="140017"/>
                  </a:lnSpc>
                  <a:spcBef>
                    <a:spcPts val="0"/>
                  </a:spcBef>
                  <a:spcAft>
                    <a:spcPts val="0"/>
                  </a:spcAft>
                  <a:buNone/>
                </a:pPr>
                <a:r>
                  <a:rPr b="0" i="0" lang="en-US" sz="2299" u="none" cap="none" strike="noStrike">
                    <a:solidFill>
                      <a:srgbClr val="000000"/>
                    </a:solidFill>
                    <a:latin typeface="Arial"/>
                    <a:ea typeface="Arial"/>
                    <a:cs typeface="Arial"/>
                    <a:sym typeface="Arial"/>
                  </a:rPr>
                  <a:t>Phân cụm dữ liệu</a:t>
                </a:r>
                <a:endParaRPr/>
              </a:p>
            </p:txBody>
          </p:sp>
        </p:grpSp>
      </p:grpSp>
      <p:grpSp>
        <p:nvGrpSpPr>
          <p:cNvPr id="332" name="Google Shape;332;p14"/>
          <p:cNvGrpSpPr/>
          <p:nvPr/>
        </p:nvGrpSpPr>
        <p:grpSpPr>
          <a:xfrm>
            <a:off x="9431931" y="3343721"/>
            <a:ext cx="3086100" cy="3824897"/>
            <a:chOff x="0" y="-241101"/>
            <a:chExt cx="4114800" cy="5099863"/>
          </a:xfrm>
        </p:grpSpPr>
        <p:grpSp>
          <p:nvGrpSpPr>
            <p:cNvPr id="333" name="Google Shape;333;p14"/>
            <p:cNvGrpSpPr/>
            <p:nvPr/>
          </p:nvGrpSpPr>
          <p:grpSpPr>
            <a:xfrm>
              <a:off x="0" y="551081"/>
              <a:ext cx="4114800" cy="4307681"/>
              <a:chOff x="0" y="-38100"/>
              <a:chExt cx="812800" cy="850900"/>
            </a:xfrm>
          </p:grpSpPr>
          <p:sp>
            <p:nvSpPr>
              <p:cNvPr id="334" name="Google Shape;334;p14"/>
              <p:cNvSpPr/>
              <p:nvPr/>
            </p:nvSpPr>
            <p:spPr>
              <a:xfrm>
                <a:off x="0" y="0"/>
                <a:ext cx="812800" cy="812800"/>
              </a:xfrm>
              <a:custGeom>
                <a:rect b="b" l="l" r="r" t="t"/>
                <a:pathLst>
                  <a:path extrusionOk="0" h="812800" w="812800">
                    <a:moveTo>
                      <a:pt x="67733" y="0"/>
                    </a:moveTo>
                    <a:lnTo>
                      <a:pt x="745067" y="0"/>
                    </a:lnTo>
                    <a:cubicBezTo>
                      <a:pt x="763031" y="0"/>
                      <a:pt x="780259" y="7136"/>
                      <a:pt x="792961" y="19839"/>
                    </a:cubicBezTo>
                    <a:cubicBezTo>
                      <a:pt x="805664" y="32541"/>
                      <a:pt x="812800" y="49769"/>
                      <a:pt x="812800" y="67733"/>
                    </a:cubicBezTo>
                    <a:lnTo>
                      <a:pt x="812800" y="745067"/>
                    </a:lnTo>
                    <a:cubicBezTo>
                      <a:pt x="812800" y="763031"/>
                      <a:pt x="805664" y="780259"/>
                      <a:pt x="792961" y="792961"/>
                    </a:cubicBezTo>
                    <a:cubicBezTo>
                      <a:pt x="780259" y="805664"/>
                      <a:pt x="763031" y="812800"/>
                      <a:pt x="745067" y="812800"/>
                    </a:cubicBezTo>
                    <a:lnTo>
                      <a:pt x="67733" y="812800"/>
                    </a:lnTo>
                    <a:cubicBezTo>
                      <a:pt x="49769" y="812800"/>
                      <a:pt x="32541" y="805664"/>
                      <a:pt x="19839" y="792961"/>
                    </a:cubicBezTo>
                    <a:cubicBezTo>
                      <a:pt x="7136" y="780259"/>
                      <a:pt x="0" y="763031"/>
                      <a:pt x="0" y="745067"/>
                    </a:cubicBezTo>
                    <a:lnTo>
                      <a:pt x="0" y="67733"/>
                    </a:lnTo>
                    <a:cubicBezTo>
                      <a:pt x="0" y="49769"/>
                      <a:pt x="7136" y="32541"/>
                      <a:pt x="19839" y="19839"/>
                    </a:cubicBezTo>
                    <a:cubicBezTo>
                      <a:pt x="32541" y="7136"/>
                      <a:pt x="49769" y="0"/>
                      <a:pt x="67733" y="0"/>
                    </a:cubicBezTo>
                    <a:close/>
                  </a:path>
                </a:pathLst>
              </a:custGeom>
              <a:solidFill>
                <a:srgbClr val="FFFFFF"/>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Giảm chiều dữ liệu</a:t>
                </a:r>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Giảm các đặc trưng có tính chất tương tự nhau hoặc không ảnh hưởng đến kết quả mô hình</a:t>
                </a:r>
                <a:endParaRPr/>
              </a:p>
            </p:txBody>
          </p:sp>
        </p:grpSp>
        <p:grpSp>
          <p:nvGrpSpPr>
            <p:cNvPr id="336" name="Google Shape;336;p14"/>
            <p:cNvGrpSpPr/>
            <p:nvPr/>
          </p:nvGrpSpPr>
          <p:grpSpPr>
            <a:xfrm>
              <a:off x="575457" y="-241101"/>
              <a:ext cx="3539343" cy="1537195"/>
              <a:chOff x="0" y="-47625"/>
              <a:chExt cx="699129" cy="303644"/>
            </a:xfrm>
          </p:grpSpPr>
          <p:sp>
            <p:nvSpPr>
              <p:cNvPr id="337" name="Google Shape;337;p14"/>
              <p:cNvSpPr/>
              <p:nvPr/>
            </p:nvSpPr>
            <p:spPr>
              <a:xfrm>
                <a:off x="0" y="0"/>
                <a:ext cx="699129" cy="256019"/>
              </a:xfrm>
              <a:custGeom>
                <a:rect b="b" l="l" r="r" t="t"/>
                <a:pathLst>
                  <a:path extrusionOk="0" h="256019" w="699129">
                    <a:moveTo>
                      <a:pt x="29165" y="0"/>
                    </a:moveTo>
                    <a:lnTo>
                      <a:pt x="669964" y="0"/>
                    </a:lnTo>
                    <a:cubicBezTo>
                      <a:pt x="677699" y="0"/>
                      <a:pt x="685118" y="3073"/>
                      <a:pt x="690587" y="8542"/>
                    </a:cubicBezTo>
                    <a:cubicBezTo>
                      <a:pt x="696057" y="14012"/>
                      <a:pt x="699129" y="21430"/>
                      <a:pt x="699129" y="29165"/>
                    </a:cubicBezTo>
                    <a:lnTo>
                      <a:pt x="699129" y="226853"/>
                    </a:lnTo>
                    <a:cubicBezTo>
                      <a:pt x="699129" y="242961"/>
                      <a:pt x="686072" y="256019"/>
                      <a:pt x="669964" y="256019"/>
                    </a:cubicBezTo>
                    <a:lnTo>
                      <a:pt x="29165" y="256019"/>
                    </a:lnTo>
                    <a:cubicBezTo>
                      <a:pt x="21430" y="256019"/>
                      <a:pt x="14012" y="252946"/>
                      <a:pt x="8542" y="247476"/>
                    </a:cubicBezTo>
                    <a:cubicBezTo>
                      <a:pt x="3073" y="242007"/>
                      <a:pt x="0" y="234589"/>
                      <a:pt x="0" y="226853"/>
                    </a:cubicBezTo>
                    <a:lnTo>
                      <a:pt x="0" y="29165"/>
                    </a:lnTo>
                    <a:cubicBezTo>
                      <a:pt x="0" y="21430"/>
                      <a:pt x="3073" y="14012"/>
                      <a:pt x="8542" y="8542"/>
                    </a:cubicBezTo>
                    <a:cubicBezTo>
                      <a:pt x="14012" y="3073"/>
                      <a:pt x="21430" y="0"/>
                      <a:pt x="29165" y="0"/>
                    </a:cubicBezTo>
                    <a:close/>
                  </a:path>
                </a:pathLst>
              </a:custGeom>
              <a:solidFill>
                <a:srgbClr val="FFFFFF"/>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txBox="1"/>
              <p:nvPr/>
            </p:nvSpPr>
            <p:spPr>
              <a:xfrm>
                <a:off x="0" y="-47625"/>
                <a:ext cx="699129" cy="303644"/>
              </a:xfrm>
              <a:prstGeom prst="rect">
                <a:avLst/>
              </a:prstGeom>
              <a:noFill/>
              <a:ln>
                <a:noFill/>
              </a:ln>
            </p:spPr>
            <p:txBody>
              <a:bodyPr anchorCtr="0" anchor="ctr" bIns="50800" lIns="50800" spcFirstLastPara="1" rIns="50800" wrap="square" tIns="50800">
                <a:noAutofit/>
              </a:bodyPr>
              <a:lstStyle/>
              <a:p>
                <a:pPr indent="0" lvl="0" marL="0" marR="0" rtl="0" algn="ctr">
                  <a:lnSpc>
                    <a:spcPct val="140017"/>
                  </a:lnSpc>
                  <a:spcBef>
                    <a:spcPts val="0"/>
                  </a:spcBef>
                  <a:spcAft>
                    <a:spcPts val="0"/>
                  </a:spcAft>
                  <a:buNone/>
                </a:pPr>
                <a:r>
                  <a:rPr b="0" i="0" lang="en-US" sz="2299" u="none" cap="none" strike="noStrike">
                    <a:solidFill>
                      <a:srgbClr val="000000"/>
                    </a:solidFill>
                    <a:latin typeface="Arial"/>
                    <a:ea typeface="Arial"/>
                    <a:cs typeface="Arial"/>
                    <a:sym typeface="Arial"/>
                  </a:rPr>
                  <a:t>Chọn lọc đặc trưng (LS-PIO)</a:t>
                </a:r>
                <a:endParaRPr/>
              </a:p>
            </p:txBody>
          </p:sp>
        </p:grpSp>
      </p:grpSp>
      <p:grpSp>
        <p:nvGrpSpPr>
          <p:cNvPr id="339" name="Google Shape;339;p14"/>
          <p:cNvGrpSpPr/>
          <p:nvPr/>
        </p:nvGrpSpPr>
        <p:grpSpPr>
          <a:xfrm>
            <a:off x="13902409" y="3343721"/>
            <a:ext cx="3086100" cy="3824897"/>
            <a:chOff x="0" y="-241101"/>
            <a:chExt cx="4114800" cy="5099863"/>
          </a:xfrm>
        </p:grpSpPr>
        <p:grpSp>
          <p:nvGrpSpPr>
            <p:cNvPr id="340" name="Google Shape;340;p14"/>
            <p:cNvGrpSpPr/>
            <p:nvPr/>
          </p:nvGrpSpPr>
          <p:grpSpPr>
            <a:xfrm>
              <a:off x="0" y="551081"/>
              <a:ext cx="4114800" cy="4307681"/>
              <a:chOff x="0" y="-38100"/>
              <a:chExt cx="812800" cy="850900"/>
            </a:xfrm>
          </p:grpSpPr>
          <p:sp>
            <p:nvSpPr>
              <p:cNvPr id="341" name="Google Shape;341;p14"/>
              <p:cNvSpPr/>
              <p:nvPr/>
            </p:nvSpPr>
            <p:spPr>
              <a:xfrm>
                <a:off x="0" y="0"/>
                <a:ext cx="812800" cy="812800"/>
              </a:xfrm>
              <a:custGeom>
                <a:rect b="b" l="l" r="r" t="t"/>
                <a:pathLst>
                  <a:path extrusionOk="0" h="812800" w="812800">
                    <a:moveTo>
                      <a:pt x="67733" y="0"/>
                    </a:moveTo>
                    <a:lnTo>
                      <a:pt x="745067" y="0"/>
                    </a:lnTo>
                    <a:cubicBezTo>
                      <a:pt x="763031" y="0"/>
                      <a:pt x="780259" y="7136"/>
                      <a:pt x="792961" y="19839"/>
                    </a:cubicBezTo>
                    <a:cubicBezTo>
                      <a:pt x="805664" y="32541"/>
                      <a:pt x="812800" y="49769"/>
                      <a:pt x="812800" y="67733"/>
                    </a:cubicBezTo>
                    <a:lnTo>
                      <a:pt x="812800" y="745067"/>
                    </a:lnTo>
                    <a:cubicBezTo>
                      <a:pt x="812800" y="763031"/>
                      <a:pt x="805664" y="780259"/>
                      <a:pt x="792961" y="792961"/>
                    </a:cubicBezTo>
                    <a:cubicBezTo>
                      <a:pt x="780259" y="805664"/>
                      <a:pt x="763031" y="812800"/>
                      <a:pt x="745067" y="812800"/>
                    </a:cubicBezTo>
                    <a:lnTo>
                      <a:pt x="67733" y="812800"/>
                    </a:lnTo>
                    <a:cubicBezTo>
                      <a:pt x="49769" y="812800"/>
                      <a:pt x="32541" y="805664"/>
                      <a:pt x="19839" y="792961"/>
                    </a:cubicBezTo>
                    <a:cubicBezTo>
                      <a:pt x="7136" y="780259"/>
                      <a:pt x="0" y="763031"/>
                      <a:pt x="0" y="745067"/>
                    </a:cubicBezTo>
                    <a:lnTo>
                      <a:pt x="0" y="67733"/>
                    </a:lnTo>
                    <a:cubicBezTo>
                      <a:pt x="0" y="49769"/>
                      <a:pt x="7136" y="32541"/>
                      <a:pt x="19839" y="19839"/>
                    </a:cubicBezTo>
                    <a:cubicBezTo>
                      <a:pt x="32541" y="7136"/>
                      <a:pt x="49769" y="0"/>
                      <a:pt x="67733" y="0"/>
                    </a:cubicBezTo>
                    <a:close/>
                  </a:path>
                </a:pathLst>
              </a:custGeom>
              <a:solidFill>
                <a:srgbClr val="FFFFFF"/>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Huấn luyện 3 mô hình, đưa vào mô hình ensemble learning </a:t>
                </a:r>
                <a:endParaRPr/>
              </a:p>
            </p:txBody>
          </p:sp>
        </p:grpSp>
        <p:grpSp>
          <p:nvGrpSpPr>
            <p:cNvPr id="343" name="Google Shape;343;p14"/>
            <p:cNvGrpSpPr/>
            <p:nvPr/>
          </p:nvGrpSpPr>
          <p:grpSpPr>
            <a:xfrm>
              <a:off x="575457" y="-241101"/>
              <a:ext cx="3539343" cy="1537195"/>
              <a:chOff x="0" y="-47625"/>
              <a:chExt cx="699129" cy="303644"/>
            </a:xfrm>
          </p:grpSpPr>
          <p:sp>
            <p:nvSpPr>
              <p:cNvPr id="344" name="Google Shape;344;p14"/>
              <p:cNvSpPr/>
              <p:nvPr/>
            </p:nvSpPr>
            <p:spPr>
              <a:xfrm>
                <a:off x="0" y="0"/>
                <a:ext cx="699129" cy="256019"/>
              </a:xfrm>
              <a:custGeom>
                <a:rect b="b" l="l" r="r" t="t"/>
                <a:pathLst>
                  <a:path extrusionOk="0" h="256019" w="699129">
                    <a:moveTo>
                      <a:pt x="29165" y="0"/>
                    </a:moveTo>
                    <a:lnTo>
                      <a:pt x="669964" y="0"/>
                    </a:lnTo>
                    <a:cubicBezTo>
                      <a:pt x="677699" y="0"/>
                      <a:pt x="685118" y="3073"/>
                      <a:pt x="690587" y="8542"/>
                    </a:cubicBezTo>
                    <a:cubicBezTo>
                      <a:pt x="696057" y="14012"/>
                      <a:pt x="699129" y="21430"/>
                      <a:pt x="699129" y="29165"/>
                    </a:cubicBezTo>
                    <a:lnTo>
                      <a:pt x="699129" y="226853"/>
                    </a:lnTo>
                    <a:cubicBezTo>
                      <a:pt x="699129" y="242961"/>
                      <a:pt x="686072" y="256019"/>
                      <a:pt x="669964" y="256019"/>
                    </a:cubicBezTo>
                    <a:lnTo>
                      <a:pt x="29165" y="256019"/>
                    </a:lnTo>
                    <a:cubicBezTo>
                      <a:pt x="21430" y="256019"/>
                      <a:pt x="14012" y="252946"/>
                      <a:pt x="8542" y="247476"/>
                    </a:cubicBezTo>
                    <a:cubicBezTo>
                      <a:pt x="3073" y="242007"/>
                      <a:pt x="0" y="234589"/>
                      <a:pt x="0" y="226853"/>
                    </a:cubicBezTo>
                    <a:lnTo>
                      <a:pt x="0" y="29165"/>
                    </a:lnTo>
                    <a:cubicBezTo>
                      <a:pt x="0" y="21430"/>
                      <a:pt x="3073" y="14012"/>
                      <a:pt x="8542" y="8542"/>
                    </a:cubicBezTo>
                    <a:cubicBezTo>
                      <a:pt x="14012" y="3073"/>
                      <a:pt x="21430" y="0"/>
                      <a:pt x="29165" y="0"/>
                    </a:cubicBezTo>
                    <a:close/>
                  </a:path>
                </a:pathLst>
              </a:custGeom>
              <a:solidFill>
                <a:srgbClr val="FFFFFF"/>
              </a:solidFill>
              <a:ln cap="sq" cmpd="sng" w="381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txBox="1"/>
              <p:nvPr/>
            </p:nvSpPr>
            <p:spPr>
              <a:xfrm>
                <a:off x="0" y="-47625"/>
                <a:ext cx="699129" cy="303644"/>
              </a:xfrm>
              <a:prstGeom prst="rect">
                <a:avLst/>
              </a:prstGeom>
              <a:noFill/>
              <a:ln>
                <a:noFill/>
              </a:ln>
            </p:spPr>
            <p:txBody>
              <a:bodyPr anchorCtr="0" anchor="ctr" bIns="50800" lIns="50800" spcFirstLastPara="1" rIns="50800" wrap="square" tIns="50800">
                <a:noAutofit/>
              </a:bodyPr>
              <a:lstStyle/>
              <a:p>
                <a:pPr indent="0" lvl="0" marL="0" marR="0" rtl="0" algn="ctr">
                  <a:lnSpc>
                    <a:spcPct val="140017"/>
                  </a:lnSpc>
                  <a:spcBef>
                    <a:spcPts val="0"/>
                  </a:spcBef>
                  <a:spcAft>
                    <a:spcPts val="0"/>
                  </a:spcAft>
                  <a:buNone/>
                </a:pPr>
                <a:r>
                  <a:rPr b="0" i="0" lang="en-US" sz="2299" u="none" cap="none" strike="noStrike">
                    <a:solidFill>
                      <a:srgbClr val="000000"/>
                    </a:solidFill>
                    <a:latin typeface="Arial"/>
                    <a:ea typeface="Arial"/>
                    <a:cs typeface="Arial"/>
                    <a:sym typeface="Arial"/>
                  </a:rPr>
                  <a:t>Mô hình tổng hợp</a:t>
                </a:r>
                <a:endParaRPr/>
              </a:p>
            </p:txBody>
          </p:sp>
        </p:grpSp>
      </p:grpSp>
      <p:cxnSp>
        <p:nvCxnSpPr>
          <p:cNvPr id="346" name="Google Shape;346;p14"/>
          <p:cNvCxnSpPr/>
          <p:nvPr/>
        </p:nvCxnSpPr>
        <p:spPr>
          <a:xfrm>
            <a:off x="3875773" y="5346583"/>
            <a:ext cx="1235029" cy="0"/>
          </a:xfrm>
          <a:prstGeom prst="straightConnector1">
            <a:avLst/>
          </a:prstGeom>
          <a:noFill/>
          <a:ln cap="flat" cmpd="sng" w="38100">
            <a:solidFill>
              <a:srgbClr val="000000"/>
            </a:solidFill>
            <a:prstDash val="solid"/>
            <a:round/>
            <a:headEnd len="sm" w="sm" type="none"/>
            <a:tailEnd len="med" w="med" type="stealth"/>
          </a:ln>
        </p:spPr>
      </p:cxnSp>
      <p:cxnSp>
        <p:nvCxnSpPr>
          <p:cNvPr id="347" name="Google Shape;347;p14"/>
          <p:cNvCxnSpPr/>
          <p:nvPr/>
        </p:nvCxnSpPr>
        <p:spPr>
          <a:xfrm>
            <a:off x="8196902" y="5346583"/>
            <a:ext cx="1235029" cy="0"/>
          </a:xfrm>
          <a:prstGeom prst="straightConnector1">
            <a:avLst/>
          </a:prstGeom>
          <a:noFill/>
          <a:ln cap="flat" cmpd="sng" w="38100">
            <a:solidFill>
              <a:srgbClr val="000000"/>
            </a:solidFill>
            <a:prstDash val="solid"/>
            <a:round/>
            <a:headEnd len="sm" w="sm" type="none"/>
            <a:tailEnd len="med" w="med" type="stealth"/>
          </a:ln>
        </p:spPr>
      </p:cxnSp>
      <p:cxnSp>
        <p:nvCxnSpPr>
          <p:cNvPr id="348" name="Google Shape;348;p14"/>
          <p:cNvCxnSpPr/>
          <p:nvPr/>
        </p:nvCxnSpPr>
        <p:spPr>
          <a:xfrm>
            <a:off x="12518031" y="5346583"/>
            <a:ext cx="1384378" cy="0"/>
          </a:xfrm>
          <a:prstGeom prst="straightConnector1">
            <a:avLst/>
          </a:prstGeom>
          <a:noFill/>
          <a:ln cap="flat" cmpd="sng" w="38100">
            <a:solidFill>
              <a:srgbClr val="000000"/>
            </a:solidFill>
            <a:prstDash val="solid"/>
            <a:round/>
            <a:headEnd len="sm" w="sm"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5"/>
          <p:cNvSpPr txBox="1"/>
          <p:nvPr/>
        </p:nvSpPr>
        <p:spPr>
          <a:xfrm>
            <a:off x="1028700" y="33909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6.Thực nghiệm</a:t>
            </a:r>
            <a:endParaRPr/>
          </a:p>
        </p:txBody>
      </p:sp>
      <p:grpSp>
        <p:nvGrpSpPr>
          <p:cNvPr id="354" name="Google Shape;354;p15"/>
          <p:cNvGrpSpPr/>
          <p:nvPr/>
        </p:nvGrpSpPr>
        <p:grpSpPr>
          <a:xfrm>
            <a:off x="0" y="8713589"/>
            <a:ext cx="18288000" cy="1573411"/>
            <a:chOff x="0" y="-38100"/>
            <a:chExt cx="4816593" cy="414396"/>
          </a:xfrm>
        </p:grpSpPr>
        <p:sp>
          <p:nvSpPr>
            <p:cNvPr id="355" name="Google Shape;355;p15"/>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356" name="Google Shape;356;p15"/>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7" name="Google Shape;357;p15"/>
          <p:cNvGrpSpPr/>
          <p:nvPr/>
        </p:nvGrpSpPr>
        <p:grpSpPr>
          <a:xfrm>
            <a:off x="15257045" y="7988185"/>
            <a:ext cx="5572626" cy="2298815"/>
            <a:chOff x="0" y="-38100"/>
            <a:chExt cx="1467688" cy="605449"/>
          </a:xfrm>
        </p:grpSpPr>
        <p:sp>
          <p:nvSpPr>
            <p:cNvPr id="358" name="Google Shape;358;p15"/>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359" name="Google Shape;359;p15"/>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0" name="Google Shape;360;p15"/>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361" name="Google Shape;361;p15"/>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362" name="Google Shape;362;p15"/>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363" name="Google Shape;363;p15"/>
          <p:cNvSpPr txBox="1"/>
          <p:nvPr/>
        </p:nvSpPr>
        <p:spPr>
          <a:xfrm>
            <a:off x="16212206" y="8743950"/>
            <a:ext cx="738874"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15</a:t>
            </a:r>
            <a:endParaRPr/>
          </a:p>
        </p:txBody>
      </p:sp>
      <p:sp>
        <p:nvSpPr>
          <p:cNvPr id="364" name="Google Shape;364;p15"/>
          <p:cNvSpPr txBox="1"/>
          <p:nvPr/>
        </p:nvSpPr>
        <p:spPr>
          <a:xfrm>
            <a:off x="1028700" y="1956201"/>
            <a:ext cx="13828295" cy="6176645"/>
          </a:xfrm>
          <a:prstGeom prst="rect">
            <a:avLst/>
          </a:prstGeom>
          <a:noFill/>
          <a:ln>
            <a:noFill/>
          </a:ln>
        </p:spPr>
        <p:txBody>
          <a:bodyPr anchorCtr="0" anchor="t" bIns="0" lIns="0" spcFirstLastPara="1" rIns="0" wrap="square" tIns="0">
            <a:spAutoFit/>
          </a:bodyPr>
          <a:lstStyle/>
          <a:p>
            <a:pPr indent="-345439" lvl="1" marL="690879"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Môi trường: Google colab, Google Drive</a:t>
            </a:r>
            <a:endParaRPr/>
          </a:p>
          <a:p>
            <a:pPr indent="-345439" lvl="1" marL="690879" marR="0" rtl="0" algn="l">
              <a:lnSpc>
                <a:spcPct val="140012"/>
              </a:lnSpc>
              <a:spcBef>
                <a:spcPts val="0"/>
              </a:spcBef>
              <a:spcAft>
                <a:spcPts val="0"/>
              </a:spcAft>
              <a:buClr>
                <a:srgbClr val="000000"/>
              </a:buClr>
              <a:buSzPts val="3199"/>
              <a:buFont typeface="Arial"/>
              <a:buChar char="•"/>
            </a:pPr>
            <a:r>
              <a:rPr b="1" i="0" lang="en-US" sz="3199" u="none" cap="none" strike="noStrike">
                <a:solidFill>
                  <a:srgbClr val="000000"/>
                </a:solidFill>
                <a:latin typeface="Asap"/>
                <a:ea typeface="Asap"/>
                <a:cs typeface="Asap"/>
                <a:sym typeface="Asap"/>
              </a:rPr>
              <a:t>Tập dataset</a:t>
            </a:r>
            <a:r>
              <a:rPr b="0" i="0" lang="en-US" sz="3199" u="none" cap="none" strike="noStrike">
                <a:solidFill>
                  <a:srgbClr val="000000"/>
                </a:solidFill>
                <a:latin typeface="Asap"/>
                <a:ea typeface="Asap"/>
                <a:cs typeface="Asap"/>
                <a:sym typeface="Asap"/>
              </a:rPr>
              <a:t>: chia theo tỉ lệ 80:20</a:t>
            </a:r>
            <a:endParaRPr/>
          </a:p>
          <a:p>
            <a:pPr indent="-460586" lvl="2" marL="138175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KDDCUP99</a:t>
            </a:r>
            <a:endParaRPr/>
          </a:p>
          <a:p>
            <a:pPr indent="-460586" lvl="2" marL="138175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NSL – KDD </a:t>
            </a:r>
            <a:endParaRPr/>
          </a:p>
          <a:p>
            <a:pPr indent="-460586" lvl="2" marL="138175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UNSW – NB15</a:t>
            </a:r>
            <a:endParaRPr/>
          </a:p>
          <a:p>
            <a:pPr indent="-345439" lvl="1" marL="690879"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Phân cụm: thuật toán Kmeans - sklearn (phân thành 3000 clusters )</a:t>
            </a:r>
            <a:endParaRPr/>
          </a:p>
          <a:p>
            <a:pPr indent="-345439" lvl="1" marL="690879"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Thuật toán chọn lọc đặc trưng: LS – PIO</a:t>
            </a:r>
            <a:endParaRPr/>
          </a:p>
          <a:p>
            <a:pPr indent="-345439" lvl="1" marL="690879" marR="0" rtl="0" algn="l">
              <a:lnSpc>
                <a:spcPct val="140012"/>
              </a:lnSpc>
              <a:spcBef>
                <a:spcPts val="0"/>
              </a:spcBef>
              <a:spcAft>
                <a:spcPts val="0"/>
              </a:spcAft>
              <a:buClr>
                <a:srgbClr val="000000"/>
              </a:buClr>
              <a:buSzPts val="3199"/>
              <a:buFont typeface="Arial"/>
              <a:buChar char="•"/>
            </a:pPr>
            <a:r>
              <a:rPr b="1" i="0" lang="en-US" sz="3199" u="none" cap="none" strike="noStrike">
                <a:solidFill>
                  <a:srgbClr val="000000"/>
                </a:solidFill>
                <a:latin typeface="Asap"/>
                <a:ea typeface="Asap"/>
                <a:cs typeface="Asap"/>
                <a:sym typeface="Asap"/>
              </a:rPr>
              <a:t>Mô hình unsupervised learning</a:t>
            </a:r>
            <a:r>
              <a:rPr b="0" i="0" lang="en-US" sz="3199" u="none" cap="none" strike="noStrike">
                <a:solidFill>
                  <a:srgbClr val="000000"/>
                </a:solidFill>
                <a:latin typeface="Asap"/>
                <a:ea typeface="Asap"/>
                <a:cs typeface="Asap"/>
                <a:sym typeface="Asap"/>
              </a:rPr>
              <a:t>:</a:t>
            </a:r>
            <a:endParaRPr/>
          </a:p>
          <a:p>
            <a:pPr indent="-460586" lvl="2" marL="138175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LOF(n_neighbors=10)</a:t>
            </a:r>
            <a:endParaRPr/>
          </a:p>
          <a:p>
            <a:pPr indent="-460586" lvl="2" marL="138175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LOF(n_neighbors=100) </a:t>
            </a:r>
            <a:endParaRPr/>
          </a:p>
          <a:p>
            <a:pPr indent="-460586" lvl="2" marL="138175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Asap"/>
                <a:ea typeface="Asap"/>
                <a:cs typeface="Asap"/>
                <a:sym typeface="Asap"/>
              </a:rPr>
              <a:t>Forest(random_state=0)</a:t>
            </a:r>
            <a:endParaRPr/>
          </a:p>
        </p:txBody>
      </p:sp>
      <p:cxnSp>
        <p:nvCxnSpPr>
          <p:cNvPr id="365" name="Google Shape;365;p15"/>
          <p:cNvCxnSpPr/>
          <p:nvPr/>
        </p:nvCxnSpPr>
        <p:spPr>
          <a:xfrm flipH="1" rot="10800000">
            <a:off x="1028747" y="1537335"/>
            <a:ext cx="7715250" cy="19050"/>
          </a:xfrm>
          <a:prstGeom prst="straightConnector1">
            <a:avLst/>
          </a:prstGeom>
          <a:noFill/>
          <a:ln cap="flat" cmpd="sng" w="38100">
            <a:solidFill>
              <a:srgbClr val="000000"/>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6"/>
          <p:cNvSpPr txBox="1"/>
          <p:nvPr/>
        </p:nvSpPr>
        <p:spPr>
          <a:xfrm>
            <a:off x="563028" y="-11553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371" name="Google Shape;371;p16"/>
          <p:cNvCxnSpPr/>
          <p:nvPr/>
        </p:nvCxnSpPr>
        <p:spPr>
          <a:xfrm flipH="1" rot="10800000">
            <a:off x="563028" y="112080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372" name="Google Shape;372;p16"/>
          <p:cNvGrpSpPr/>
          <p:nvPr/>
        </p:nvGrpSpPr>
        <p:grpSpPr>
          <a:xfrm>
            <a:off x="0" y="8852568"/>
            <a:ext cx="18288000" cy="1573411"/>
            <a:chOff x="0" y="-38100"/>
            <a:chExt cx="4816593" cy="414396"/>
          </a:xfrm>
        </p:grpSpPr>
        <p:sp>
          <p:nvSpPr>
            <p:cNvPr id="373" name="Google Shape;373;p16"/>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374" name="Google Shape;374;p16"/>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5" name="Google Shape;375;p16"/>
          <p:cNvGrpSpPr/>
          <p:nvPr/>
        </p:nvGrpSpPr>
        <p:grpSpPr>
          <a:xfrm>
            <a:off x="15257045" y="7988185"/>
            <a:ext cx="5572626" cy="2298815"/>
            <a:chOff x="0" y="-38100"/>
            <a:chExt cx="1467688" cy="605449"/>
          </a:xfrm>
        </p:grpSpPr>
        <p:sp>
          <p:nvSpPr>
            <p:cNvPr id="376" name="Google Shape;376;p16"/>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377" name="Google Shape;377;p16"/>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8" name="Google Shape;378;p16"/>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379" name="Google Shape;379;p16"/>
          <p:cNvCxnSpPr/>
          <p:nvPr/>
        </p:nvCxnSpPr>
        <p:spPr>
          <a:xfrm>
            <a:off x="2124264" y="8997229"/>
            <a:ext cx="0" cy="1157287"/>
          </a:xfrm>
          <a:prstGeom prst="straightConnector1">
            <a:avLst/>
          </a:prstGeom>
          <a:noFill/>
          <a:ln cap="flat" cmpd="sng" w="38100">
            <a:solidFill>
              <a:srgbClr val="000000"/>
            </a:solidFill>
            <a:prstDash val="solid"/>
            <a:round/>
            <a:headEnd len="sm" w="sm" type="none"/>
            <a:tailEnd len="sm" w="sm" type="none"/>
          </a:ln>
        </p:spPr>
      </p:cxnSp>
      <p:sp>
        <p:nvSpPr>
          <p:cNvPr id="380" name="Google Shape;380;p16"/>
          <p:cNvSpPr/>
          <p:nvPr/>
        </p:nvSpPr>
        <p:spPr>
          <a:xfrm>
            <a:off x="3268963" y="2021205"/>
            <a:ext cx="10559618" cy="6579661"/>
          </a:xfrm>
          <a:custGeom>
            <a:rect b="b" l="l" r="r" t="t"/>
            <a:pathLst>
              <a:path extrusionOk="0" h="6579661" w="10559618">
                <a:moveTo>
                  <a:pt x="0" y="0"/>
                </a:moveTo>
                <a:lnTo>
                  <a:pt x="10559619" y="0"/>
                </a:lnTo>
                <a:lnTo>
                  <a:pt x="10559619" y="6579661"/>
                </a:lnTo>
                <a:lnTo>
                  <a:pt x="0" y="6579661"/>
                </a:lnTo>
                <a:lnTo>
                  <a:pt x="0" y="0"/>
                </a:lnTo>
                <a:close/>
              </a:path>
            </a:pathLst>
          </a:custGeom>
          <a:blipFill rotWithShape="1">
            <a:blip r:embed="rId4">
              <a:alphaModFix/>
            </a:blip>
            <a:stretch>
              <a:fillRect b="0" l="0" r="0" t="0"/>
            </a:stretch>
          </a:blipFill>
          <a:ln>
            <a:noFill/>
          </a:ln>
        </p:spPr>
      </p:sp>
      <p:sp>
        <p:nvSpPr>
          <p:cNvPr id="381" name="Google Shape;381;p16"/>
          <p:cNvSpPr txBox="1"/>
          <p:nvPr/>
        </p:nvSpPr>
        <p:spPr>
          <a:xfrm>
            <a:off x="2260258" y="9231666"/>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382" name="Google Shape;382;p16"/>
          <p:cNvSpPr txBox="1"/>
          <p:nvPr/>
        </p:nvSpPr>
        <p:spPr>
          <a:xfrm>
            <a:off x="16178110" y="8743950"/>
            <a:ext cx="807066"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16</a:t>
            </a:r>
            <a:endParaRPr/>
          </a:p>
        </p:txBody>
      </p:sp>
      <p:sp>
        <p:nvSpPr>
          <p:cNvPr id="383" name="Google Shape;383;p16"/>
          <p:cNvSpPr txBox="1"/>
          <p:nvPr/>
        </p:nvSpPr>
        <p:spPr>
          <a:xfrm>
            <a:off x="563028" y="1362075"/>
            <a:ext cx="9817473" cy="12515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KDDCUP99 - Thuật toán Tabu</a:t>
            </a:r>
            <a:endParaRPr/>
          </a:p>
          <a:p>
            <a:pPr indent="0" lvl="0" marL="0" marR="0" rtl="0" algn="l">
              <a:lnSpc>
                <a:spcPct val="14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7"/>
          <p:cNvSpPr txBox="1"/>
          <p:nvPr/>
        </p:nvSpPr>
        <p:spPr>
          <a:xfrm>
            <a:off x="563028" y="-11553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389" name="Google Shape;389;p17"/>
          <p:cNvCxnSpPr/>
          <p:nvPr/>
        </p:nvCxnSpPr>
        <p:spPr>
          <a:xfrm flipH="1" rot="10800000">
            <a:off x="563028" y="112080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390" name="Google Shape;390;p17"/>
          <p:cNvGrpSpPr/>
          <p:nvPr/>
        </p:nvGrpSpPr>
        <p:grpSpPr>
          <a:xfrm>
            <a:off x="0" y="8713589"/>
            <a:ext cx="18288000" cy="1573411"/>
            <a:chOff x="0" y="-38100"/>
            <a:chExt cx="4816593" cy="414396"/>
          </a:xfrm>
        </p:grpSpPr>
        <p:sp>
          <p:nvSpPr>
            <p:cNvPr id="391" name="Google Shape;391;p17"/>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392" name="Google Shape;392;p17"/>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3" name="Google Shape;393;p17"/>
          <p:cNvGrpSpPr/>
          <p:nvPr/>
        </p:nvGrpSpPr>
        <p:grpSpPr>
          <a:xfrm>
            <a:off x="15257045" y="7988185"/>
            <a:ext cx="5572626" cy="2298815"/>
            <a:chOff x="0" y="-38100"/>
            <a:chExt cx="1467688" cy="605449"/>
          </a:xfrm>
        </p:grpSpPr>
        <p:sp>
          <p:nvSpPr>
            <p:cNvPr id="394" name="Google Shape;394;p17"/>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395" name="Google Shape;395;p17"/>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6" name="Google Shape;396;p17"/>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397" name="Google Shape;397;p17"/>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398" name="Google Shape;398;p17"/>
          <p:cNvSpPr/>
          <p:nvPr/>
        </p:nvSpPr>
        <p:spPr>
          <a:xfrm>
            <a:off x="4717366" y="2280285"/>
            <a:ext cx="8853268" cy="6642987"/>
          </a:xfrm>
          <a:custGeom>
            <a:rect b="b" l="l" r="r" t="t"/>
            <a:pathLst>
              <a:path extrusionOk="0" h="6642987" w="8853268">
                <a:moveTo>
                  <a:pt x="0" y="0"/>
                </a:moveTo>
                <a:lnTo>
                  <a:pt x="8853268" y="0"/>
                </a:lnTo>
                <a:lnTo>
                  <a:pt x="8853268" y="6642987"/>
                </a:lnTo>
                <a:lnTo>
                  <a:pt x="0" y="6642987"/>
                </a:lnTo>
                <a:lnTo>
                  <a:pt x="0" y="0"/>
                </a:lnTo>
                <a:close/>
              </a:path>
            </a:pathLst>
          </a:custGeom>
          <a:blipFill rotWithShape="1">
            <a:blip r:embed="rId4">
              <a:alphaModFix/>
            </a:blip>
            <a:stretch>
              <a:fillRect b="0" l="0" r="0" t="0"/>
            </a:stretch>
          </a:blipFill>
          <a:ln>
            <a:noFill/>
          </a:ln>
        </p:spPr>
      </p:sp>
      <p:sp>
        <p:nvSpPr>
          <p:cNvPr id="399" name="Google Shape;399;p17"/>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400" name="Google Shape;400;p17"/>
          <p:cNvSpPr txBox="1"/>
          <p:nvPr/>
        </p:nvSpPr>
        <p:spPr>
          <a:xfrm>
            <a:off x="16237997" y="8743950"/>
            <a:ext cx="687292"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17</a:t>
            </a:r>
            <a:endParaRPr/>
          </a:p>
        </p:txBody>
      </p:sp>
      <p:sp>
        <p:nvSpPr>
          <p:cNvPr id="401" name="Google Shape;401;p17"/>
          <p:cNvSpPr txBox="1"/>
          <p:nvPr/>
        </p:nvSpPr>
        <p:spPr>
          <a:xfrm>
            <a:off x="563028" y="1362075"/>
            <a:ext cx="12631069" cy="6134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KDDCUP99 - Thuật toán Hill climbing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8"/>
          <p:cNvSpPr txBox="1"/>
          <p:nvPr/>
        </p:nvSpPr>
        <p:spPr>
          <a:xfrm>
            <a:off x="314372" y="-9648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407" name="Google Shape;407;p18"/>
          <p:cNvCxnSpPr/>
          <p:nvPr/>
        </p:nvCxnSpPr>
        <p:spPr>
          <a:xfrm flipH="1" rot="10800000">
            <a:off x="314372" y="113985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408" name="Google Shape;408;p18"/>
          <p:cNvGrpSpPr/>
          <p:nvPr/>
        </p:nvGrpSpPr>
        <p:grpSpPr>
          <a:xfrm>
            <a:off x="0" y="8713589"/>
            <a:ext cx="18288000" cy="1573411"/>
            <a:chOff x="0" y="-38100"/>
            <a:chExt cx="4816593" cy="414396"/>
          </a:xfrm>
        </p:grpSpPr>
        <p:sp>
          <p:nvSpPr>
            <p:cNvPr id="409" name="Google Shape;409;p18"/>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410" name="Google Shape;410;p18"/>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1" name="Google Shape;411;p18"/>
          <p:cNvGrpSpPr/>
          <p:nvPr/>
        </p:nvGrpSpPr>
        <p:grpSpPr>
          <a:xfrm>
            <a:off x="15257045" y="7988185"/>
            <a:ext cx="5572626" cy="2298815"/>
            <a:chOff x="0" y="-38100"/>
            <a:chExt cx="1467688" cy="605449"/>
          </a:xfrm>
        </p:grpSpPr>
        <p:sp>
          <p:nvSpPr>
            <p:cNvPr id="412" name="Google Shape;412;p18"/>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413" name="Google Shape;413;p18"/>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4" name="Google Shape;414;p18"/>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415" name="Google Shape;415;p18"/>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416" name="Google Shape;416;p18"/>
          <p:cNvSpPr/>
          <p:nvPr/>
        </p:nvSpPr>
        <p:spPr>
          <a:xfrm>
            <a:off x="4770301" y="2237708"/>
            <a:ext cx="7671107" cy="6620542"/>
          </a:xfrm>
          <a:custGeom>
            <a:rect b="b" l="l" r="r" t="t"/>
            <a:pathLst>
              <a:path extrusionOk="0" h="6620542" w="7671107">
                <a:moveTo>
                  <a:pt x="0" y="0"/>
                </a:moveTo>
                <a:lnTo>
                  <a:pt x="7671107" y="0"/>
                </a:lnTo>
                <a:lnTo>
                  <a:pt x="7671107" y="6620542"/>
                </a:lnTo>
                <a:lnTo>
                  <a:pt x="0" y="6620542"/>
                </a:lnTo>
                <a:lnTo>
                  <a:pt x="0" y="0"/>
                </a:lnTo>
                <a:close/>
              </a:path>
            </a:pathLst>
          </a:custGeom>
          <a:blipFill rotWithShape="1">
            <a:blip r:embed="rId4">
              <a:alphaModFix/>
            </a:blip>
            <a:stretch>
              <a:fillRect b="0" l="0" r="0" t="0"/>
            </a:stretch>
          </a:blipFill>
          <a:ln>
            <a:noFill/>
          </a:ln>
        </p:spPr>
      </p:sp>
      <p:sp>
        <p:nvSpPr>
          <p:cNvPr id="417" name="Google Shape;417;p18"/>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418" name="Google Shape;418;p18"/>
          <p:cNvSpPr txBox="1"/>
          <p:nvPr/>
        </p:nvSpPr>
        <p:spPr>
          <a:xfrm>
            <a:off x="16177759" y="8743950"/>
            <a:ext cx="807767"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18</a:t>
            </a:r>
            <a:endParaRPr/>
          </a:p>
        </p:txBody>
      </p:sp>
      <p:sp>
        <p:nvSpPr>
          <p:cNvPr id="419" name="Google Shape;419;p18"/>
          <p:cNvSpPr txBox="1"/>
          <p:nvPr/>
        </p:nvSpPr>
        <p:spPr>
          <a:xfrm>
            <a:off x="563028" y="1578578"/>
            <a:ext cx="11382517" cy="12515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NSL – KDD - Thuật toán Tabu</a:t>
            </a:r>
            <a:endParaRPr/>
          </a:p>
          <a:p>
            <a:pPr indent="0" lvl="0" marL="0" marR="0" rtl="0" algn="l">
              <a:lnSpc>
                <a:spcPct val="14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9"/>
          <p:cNvSpPr txBox="1"/>
          <p:nvPr/>
        </p:nvSpPr>
        <p:spPr>
          <a:xfrm>
            <a:off x="314325" y="-86963"/>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425" name="Google Shape;425;p19"/>
          <p:cNvCxnSpPr/>
          <p:nvPr/>
        </p:nvCxnSpPr>
        <p:spPr>
          <a:xfrm flipH="1" rot="10800000">
            <a:off x="314325" y="1149382"/>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426" name="Google Shape;426;p19"/>
          <p:cNvGrpSpPr/>
          <p:nvPr/>
        </p:nvGrpSpPr>
        <p:grpSpPr>
          <a:xfrm>
            <a:off x="0" y="8713589"/>
            <a:ext cx="18288000" cy="1573411"/>
            <a:chOff x="0" y="-38100"/>
            <a:chExt cx="4816593" cy="414396"/>
          </a:xfrm>
        </p:grpSpPr>
        <p:sp>
          <p:nvSpPr>
            <p:cNvPr id="427" name="Google Shape;427;p19"/>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428" name="Google Shape;428;p19"/>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9" name="Google Shape;429;p19"/>
          <p:cNvGrpSpPr/>
          <p:nvPr/>
        </p:nvGrpSpPr>
        <p:grpSpPr>
          <a:xfrm>
            <a:off x="15257045" y="8352511"/>
            <a:ext cx="5572626" cy="2298815"/>
            <a:chOff x="0" y="-38100"/>
            <a:chExt cx="1467688" cy="605449"/>
          </a:xfrm>
        </p:grpSpPr>
        <p:sp>
          <p:nvSpPr>
            <p:cNvPr id="430" name="Google Shape;430;p19"/>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431" name="Google Shape;431;p19"/>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2" name="Google Shape;432;p19"/>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433" name="Google Shape;433;p19"/>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434" name="Google Shape;434;p19"/>
          <p:cNvSpPr/>
          <p:nvPr/>
        </p:nvSpPr>
        <p:spPr>
          <a:xfrm>
            <a:off x="8165950" y="55912"/>
            <a:ext cx="7902098" cy="8441260"/>
          </a:xfrm>
          <a:custGeom>
            <a:rect b="b" l="l" r="r" t="t"/>
            <a:pathLst>
              <a:path extrusionOk="0" h="8441260" w="7902098">
                <a:moveTo>
                  <a:pt x="0" y="0"/>
                </a:moveTo>
                <a:lnTo>
                  <a:pt x="7902097" y="0"/>
                </a:lnTo>
                <a:lnTo>
                  <a:pt x="7902097" y="8441260"/>
                </a:lnTo>
                <a:lnTo>
                  <a:pt x="0" y="8441260"/>
                </a:lnTo>
                <a:lnTo>
                  <a:pt x="0" y="0"/>
                </a:lnTo>
                <a:close/>
              </a:path>
            </a:pathLst>
          </a:custGeom>
          <a:blipFill rotWithShape="1">
            <a:blip r:embed="rId4">
              <a:alphaModFix/>
            </a:blip>
            <a:stretch>
              <a:fillRect b="0" l="0" r="0" t="0"/>
            </a:stretch>
          </a:blipFill>
          <a:ln>
            <a:noFill/>
          </a:ln>
        </p:spPr>
      </p:sp>
      <p:sp>
        <p:nvSpPr>
          <p:cNvPr id="435" name="Google Shape;435;p19"/>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436" name="Google Shape;436;p19"/>
          <p:cNvSpPr txBox="1"/>
          <p:nvPr/>
        </p:nvSpPr>
        <p:spPr>
          <a:xfrm>
            <a:off x="16179982" y="8743950"/>
            <a:ext cx="803323"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19</a:t>
            </a:r>
            <a:endParaRPr/>
          </a:p>
        </p:txBody>
      </p:sp>
      <p:sp>
        <p:nvSpPr>
          <p:cNvPr id="437" name="Google Shape;437;p19"/>
          <p:cNvSpPr txBox="1"/>
          <p:nvPr/>
        </p:nvSpPr>
        <p:spPr>
          <a:xfrm>
            <a:off x="314372" y="1362075"/>
            <a:ext cx="4087973" cy="188976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NSL – KDD - Thuật toán Hill climbing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p2"/>
          <p:cNvGrpSpPr/>
          <p:nvPr/>
        </p:nvGrpSpPr>
        <p:grpSpPr>
          <a:xfrm>
            <a:off x="3348154" y="3521980"/>
            <a:ext cx="5531725" cy="1902938"/>
            <a:chOff x="0" y="-66675"/>
            <a:chExt cx="1456915" cy="501185"/>
          </a:xfrm>
        </p:grpSpPr>
        <p:sp>
          <p:nvSpPr>
            <p:cNvPr id="95" name="Google Shape;95;p2"/>
            <p:cNvSpPr/>
            <p:nvPr/>
          </p:nvSpPr>
          <p:spPr>
            <a:xfrm>
              <a:off x="0" y="0"/>
              <a:ext cx="1456915" cy="434510"/>
            </a:xfrm>
            <a:custGeom>
              <a:rect b="b" l="l" r="r" t="t"/>
              <a:pathLst>
                <a:path extrusionOk="0" h="434510" w="1456915">
                  <a:moveTo>
                    <a:pt x="71377" y="0"/>
                  </a:moveTo>
                  <a:lnTo>
                    <a:pt x="1385538" y="0"/>
                  </a:lnTo>
                  <a:cubicBezTo>
                    <a:pt x="1404469" y="0"/>
                    <a:pt x="1422624" y="7520"/>
                    <a:pt x="1436009" y="20906"/>
                  </a:cubicBezTo>
                  <a:cubicBezTo>
                    <a:pt x="1449395" y="34292"/>
                    <a:pt x="1456915" y="52447"/>
                    <a:pt x="1456915" y="71377"/>
                  </a:cubicBezTo>
                  <a:lnTo>
                    <a:pt x="1456915" y="363133"/>
                  </a:lnTo>
                  <a:cubicBezTo>
                    <a:pt x="1456915" y="382064"/>
                    <a:pt x="1449395" y="400219"/>
                    <a:pt x="1436009" y="413604"/>
                  </a:cubicBezTo>
                  <a:cubicBezTo>
                    <a:pt x="1422624" y="426990"/>
                    <a:pt x="1404469" y="434510"/>
                    <a:pt x="1385538" y="434510"/>
                  </a:cubicBezTo>
                  <a:lnTo>
                    <a:pt x="71377" y="434510"/>
                  </a:lnTo>
                  <a:cubicBezTo>
                    <a:pt x="52447" y="434510"/>
                    <a:pt x="34292" y="426990"/>
                    <a:pt x="20906" y="413604"/>
                  </a:cubicBezTo>
                  <a:cubicBezTo>
                    <a:pt x="7520" y="400219"/>
                    <a:pt x="0" y="382064"/>
                    <a:pt x="0" y="363133"/>
                  </a:cubicBezTo>
                  <a:lnTo>
                    <a:pt x="0" y="71377"/>
                  </a:lnTo>
                  <a:cubicBezTo>
                    <a:pt x="0" y="52447"/>
                    <a:pt x="7520" y="34292"/>
                    <a:pt x="20906" y="20906"/>
                  </a:cubicBezTo>
                  <a:cubicBezTo>
                    <a:pt x="34292" y="7520"/>
                    <a:pt x="52447" y="0"/>
                    <a:pt x="7137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0" y="-66675"/>
              <a:ext cx="1456915" cy="501185"/>
            </a:xfrm>
            <a:prstGeom prst="rect">
              <a:avLst/>
            </a:prstGeom>
            <a:noFill/>
            <a:ln>
              <a:noFill/>
            </a:ln>
          </p:spPr>
          <p:txBody>
            <a:bodyPr anchorCtr="0" anchor="ctr" bIns="50800" lIns="50800" spcFirstLastPara="1" rIns="50800" wrap="square" tIns="50800">
              <a:no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Phạm Phúc Hậu</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 21520836</a:t>
              </a:r>
              <a:endParaRPr/>
            </a:p>
          </p:txBody>
        </p:sp>
      </p:grpSp>
      <p:sp>
        <p:nvSpPr>
          <p:cNvPr id="97" name="Google Shape;97;p2"/>
          <p:cNvSpPr txBox="1"/>
          <p:nvPr/>
        </p:nvSpPr>
        <p:spPr>
          <a:xfrm>
            <a:off x="1428750" y="1304925"/>
            <a:ext cx="15430500" cy="12172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Arial"/>
                <a:ea typeface="Arial"/>
                <a:cs typeface="Arial"/>
                <a:sym typeface="Arial"/>
              </a:rPr>
              <a:t>Thành viên nhóm 13</a:t>
            </a:r>
            <a:endParaRPr/>
          </a:p>
        </p:txBody>
      </p:sp>
      <p:grpSp>
        <p:nvGrpSpPr>
          <p:cNvPr id="98" name="Google Shape;98;p2"/>
          <p:cNvGrpSpPr/>
          <p:nvPr/>
        </p:nvGrpSpPr>
        <p:grpSpPr>
          <a:xfrm>
            <a:off x="9638644" y="3521980"/>
            <a:ext cx="5531725" cy="1902938"/>
            <a:chOff x="0" y="-66675"/>
            <a:chExt cx="1456915" cy="501185"/>
          </a:xfrm>
        </p:grpSpPr>
        <p:sp>
          <p:nvSpPr>
            <p:cNvPr id="99" name="Google Shape;99;p2"/>
            <p:cNvSpPr/>
            <p:nvPr/>
          </p:nvSpPr>
          <p:spPr>
            <a:xfrm>
              <a:off x="0" y="0"/>
              <a:ext cx="1456915" cy="434510"/>
            </a:xfrm>
            <a:custGeom>
              <a:rect b="b" l="l" r="r" t="t"/>
              <a:pathLst>
                <a:path extrusionOk="0" h="434510" w="1456915">
                  <a:moveTo>
                    <a:pt x="71377" y="0"/>
                  </a:moveTo>
                  <a:lnTo>
                    <a:pt x="1385538" y="0"/>
                  </a:lnTo>
                  <a:cubicBezTo>
                    <a:pt x="1404469" y="0"/>
                    <a:pt x="1422624" y="7520"/>
                    <a:pt x="1436009" y="20906"/>
                  </a:cubicBezTo>
                  <a:cubicBezTo>
                    <a:pt x="1449395" y="34292"/>
                    <a:pt x="1456915" y="52447"/>
                    <a:pt x="1456915" y="71377"/>
                  </a:cubicBezTo>
                  <a:lnTo>
                    <a:pt x="1456915" y="363133"/>
                  </a:lnTo>
                  <a:cubicBezTo>
                    <a:pt x="1456915" y="382064"/>
                    <a:pt x="1449395" y="400219"/>
                    <a:pt x="1436009" y="413604"/>
                  </a:cubicBezTo>
                  <a:cubicBezTo>
                    <a:pt x="1422624" y="426990"/>
                    <a:pt x="1404469" y="434510"/>
                    <a:pt x="1385538" y="434510"/>
                  </a:cubicBezTo>
                  <a:lnTo>
                    <a:pt x="71377" y="434510"/>
                  </a:lnTo>
                  <a:cubicBezTo>
                    <a:pt x="52447" y="434510"/>
                    <a:pt x="34292" y="426990"/>
                    <a:pt x="20906" y="413604"/>
                  </a:cubicBezTo>
                  <a:cubicBezTo>
                    <a:pt x="7520" y="400219"/>
                    <a:pt x="0" y="382064"/>
                    <a:pt x="0" y="363133"/>
                  </a:cubicBezTo>
                  <a:lnTo>
                    <a:pt x="0" y="71377"/>
                  </a:lnTo>
                  <a:cubicBezTo>
                    <a:pt x="0" y="52447"/>
                    <a:pt x="7520" y="34292"/>
                    <a:pt x="20906" y="20906"/>
                  </a:cubicBezTo>
                  <a:cubicBezTo>
                    <a:pt x="34292" y="7520"/>
                    <a:pt x="52447" y="0"/>
                    <a:pt x="7137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0" y="-66675"/>
              <a:ext cx="1456915" cy="501185"/>
            </a:xfrm>
            <a:prstGeom prst="rect">
              <a:avLst/>
            </a:prstGeom>
            <a:noFill/>
            <a:ln>
              <a:noFill/>
            </a:ln>
          </p:spPr>
          <p:txBody>
            <a:bodyPr anchorCtr="0" anchor="ctr" bIns="50800" lIns="50800" spcFirstLastPara="1" rIns="50800" wrap="square" tIns="50800">
              <a:no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Võ Quốc Huy</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21520942 </a:t>
              </a:r>
              <a:endParaRPr/>
            </a:p>
          </p:txBody>
        </p:sp>
      </p:grpSp>
      <p:grpSp>
        <p:nvGrpSpPr>
          <p:cNvPr id="101" name="Google Shape;101;p2"/>
          <p:cNvGrpSpPr/>
          <p:nvPr/>
        </p:nvGrpSpPr>
        <p:grpSpPr>
          <a:xfrm>
            <a:off x="348063" y="6411840"/>
            <a:ext cx="5531725" cy="1902938"/>
            <a:chOff x="0" y="-66675"/>
            <a:chExt cx="1456915" cy="501185"/>
          </a:xfrm>
        </p:grpSpPr>
        <p:sp>
          <p:nvSpPr>
            <p:cNvPr id="102" name="Google Shape;102;p2"/>
            <p:cNvSpPr/>
            <p:nvPr/>
          </p:nvSpPr>
          <p:spPr>
            <a:xfrm>
              <a:off x="0" y="0"/>
              <a:ext cx="1456915" cy="434510"/>
            </a:xfrm>
            <a:custGeom>
              <a:rect b="b" l="l" r="r" t="t"/>
              <a:pathLst>
                <a:path extrusionOk="0" h="434510" w="1456915">
                  <a:moveTo>
                    <a:pt x="71377" y="0"/>
                  </a:moveTo>
                  <a:lnTo>
                    <a:pt x="1385538" y="0"/>
                  </a:lnTo>
                  <a:cubicBezTo>
                    <a:pt x="1404469" y="0"/>
                    <a:pt x="1422624" y="7520"/>
                    <a:pt x="1436009" y="20906"/>
                  </a:cubicBezTo>
                  <a:cubicBezTo>
                    <a:pt x="1449395" y="34292"/>
                    <a:pt x="1456915" y="52447"/>
                    <a:pt x="1456915" y="71377"/>
                  </a:cubicBezTo>
                  <a:lnTo>
                    <a:pt x="1456915" y="363133"/>
                  </a:lnTo>
                  <a:cubicBezTo>
                    <a:pt x="1456915" y="382064"/>
                    <a:pt x="1449395" y="400219"/>
                    <a:pt x="1436009" y="413604"/>
                  </a:cubicBezTo>
                  <a:cubicBezTo>
                    <a:pt x="1422624" y="426990"/>
                    <a:pt x="1404469" y="434510"/>
                    <a:pt x="1385538" y="434510"/>
                  </a:cubicBezTo>
                  <a:lnTo>
                    <a:pt x="71377" y="434510"/>
                  </a:lnTo>
                  <a:cubicBezTo>
                    <a:pt x="52447" y="434510"/>
                    <a:pt x="34292" y="426990"/>
                    <a:pt x="20906" y="413604"/>
                  </a:cubicBezTo>
                  <a:cubicBezTo>
                    <a:pt x="7520" y="400219"/>
                    <a:pt x="0" y="382064"/>
                    <a:pt x="0" y="363133"/>
                  </a:cubicBezTo>
                  <a:lnTo>
                    <a:pt x="0" y="71377"/>
                  </a:lnTo>
                  <a:cubicBezTo>
                    <a:pt x="0" y="52447"/>
                    <a:pt x="7520" y="34292"/>
                    <a:pt x="20906" y="20906"/>
                  </a:cubicBezTo>
                  <a:cubicBezTo>
                    <a:pt x="34292" y="7520"/>
                    <a:pt x="52447" y="0"/>
                    <a:pt x="7137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0" y="-66675"/>
              <a:ext cx="1456915" cy="501185"/>
            </a:xfrm>
            <a:prstGeom prst="rect">
              <a:avLst/>
            </a:prstGeom>
            <a:noFill/>
            <a:ln>
              <a:noFill/>
            </a:ln>
          </p:spPr>
          <p:txBody>
            <a:bodyPr anchorCtr="0" anchor="ctr" bIns="50800" lIns="50800" spcFirstLastPara="1" rIns="50800" wrap="square" tIns="50800">
              <a:no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Ngô Khánh Dương  21520755</a:t>
              </a:r>
              <a:endParaRPr/>
            </a:p>
          </p:txBody>
        </p:sp>
      </p:grpSp>
      <p:grpSp>
        <p:nvGrpSpPr>
          <p:cNvPr id="104" name="Google Shape;104;p2"/>
          <p:cNvGrpSpPr/>
          <p:nvPr/>
        </p:nvGrpSpPr>
        <p:grpSpPr>
          <a:xfrm>
            <a:off x="6377482" y="6411840"/>
            <a:ext cx="5531725" cy="1902938"/>
            <a:chOff x="0" y="-66675"/>
            <a:chExt cx="1456915" cy="501185"/>
          </a:xfrm>
        </p:grpSpPr>
        <p:sp>
          <p:nvSpPr>
            <p:cNvPr id="105" name="Google Shape;105;p2"/>
            <p:cNvSpPr/>
            <p:nvPr/>
          </p:nvSpPr>
          <p:spPr>
            <a:xfrm>
              <a:off x="0" y="0"/>
              <a:ext cx="1456915" cy="434510"/>
            </a:xfrm>
            <a:custGeom>
              <a:rect b="b" l="l" r="r" t="t"/>
              <a:pathLst>
                <a:path extrusionOk="0" h="434510" w="1456915">
                  <a:moveTo>
                    <a:pt x="71377" y="0"/>
                  </a:moveTo>
                  <a:lnTo>
                    <a:pt x="1385538" y="0"/>
                  </a:lnTo>
                  <a:cubicBezTo>
                    <a:pt x="1404469" y="0"/>
                    <a:pt x="1422624" y="7520"/>
                    <a:pt x="1436009" y="20906"/>
                  </a:cubicBezTo>
                  <a:cubicBezTo>
                    <a:pt x="1449395" y="34292"/>
                    <a:pt x="1456915" y="52447"/>
                    <a:pt x="1456915" y="71377"/>
                  </a:cubicBezTo>
                  <a:lnTo>
                    <a:pt x="1456915" y="363133"/>
                  </a:lnTo>
                  <a:cubicBezTo>
                    <a:pt x="1456915" y="382064"/>
                    <a:pt x="1449395" y="400219"/>
                    <a:pt x="1436009" y="413604"/>
                  </a:cubicBezTo>
                  <a:cubicBezTo>
                    <a:pt x="1422624" y="426990"/>
                    <a:pt x="1404469" y="434510"/>
                    <a:pt x="1385538" y="434510"/>
                  </a:cubicBezTo>
                  <a:lnTo>
                    <a:pt x="71377" y="434510"/>
                  </a:lnTo>
                  <a:cubicBezTo>
                    <a:pt x="52447" y="434510"/>
                    <a:pt x="34292" y="426990"/>
                    <a:pt x="20906" y="413604"/>
                  </a:cubicBezTo>
                  <a:cubicBezTo>
                    <a:pt x="7520" y="400219"/>
                    <a:pt x="0" y="382064"/>
                    <a:pt x="0" y="363133"/>
                  </a:cubicBezTo>
                  <a:lnTo>
                    <a:pt x="0" y="71377"/>
                  </a:lnTo>
                  <a:cubicBezTo>
                    <a:pt x="0" y="52447"/>
                    <a:pt x="7520" y="34292"/>
                    <a:pt x="20906" y="20906"/>
                  </a:cubicBezTo>
                  <a:cubicBezTo>
                    <a:pt x="34292" y="7520"/>
                    <a:pt x="52447" y="0"/>
                    <a:pt x="7137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0" y="-66675"/>
              <a:ext cx="1456915" cy="501185"/>
            </a:xfrm>
            <a:prstGeom prst="rect">
              <a:avLst/>
            </a:prstGeom>
            <a:noFill/>
            <a:ln>
              <a:noFill/>
            </a:ln>
          </p:spPr>
          <p:txBody>
            <a:bodyPr anchorCtr="0" anchor="ctr" bIns="50800" lIns="50800" spcFirstLastPara="1" rIns="50800" wrap="square" tIns="50800">
              <a:no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Trần Thanh Triều 21522713</a:t>
              </a:r>
              <a:endParaRPr/>
            </a:p>
          </p:txBody>
        </p:sp>
      </p:grpSp>
      <p:grpSp>
        <p:nvGrpSpPr>
          <p:cNvPr id="107" name="Google Shape;107;p2"/>
          <p:cNvGrpSpPr/>
          <p:nvPr/>
        </p:nvGrpSpPr>
        <p:grpSpPr>
          <a:xfrm>
            <a:off x="12404506" y="6411840"/>
            <a:ext cx="5531725" cy="1902938"/>
            <a:chOff x="0" y="-66675"/>
            <a:chExt cx="1456915" cy="501185"/>
          </a:xfrm>
        </p:grpSpPr>
        <p:sp>
          <p:nvSpPr>
            <p:cNvPr id="108" name="Google Shape;108;p2"/>
            <p:cNvSpPr/>
            <p:nvPr/>
          </p:nvSpPr>
          <p:spPr>
            <a:xfrm>
              <a:off x="0" y="0"/>
              <a:ext cx="1456915" cy="434510"/>
            </a:xfrm>
            <a:custGeom>
              <a:rect b="b" l="l" r="r" t="t"/>
              <a:pathLst>
                <a:path extrusionOk="0" h="434510" w="1456915">
                  <a:moveTo>
                    <a:pt x="71377" y="0"/>
                  </a:moveTo>
                  <a:lnTo>
                    <a:pt x="1385538" y="0"/>
                  </a:lnTo>
                  <a:cubicBezTo>
                    <a:pt x="1404469" y="0"/>
                    <a:pt x="1422624" y="7520"/>
                    <a:pt x="1436009" y="20906"/>
                  </a:cubicBezTo>
                  <a:cubicBezTo>
                    <a:pt x="1449395" y="34292"/>
                    <a:pt x="1456915" y="52447"/>
                    <a:pt x="1456915" y="71377"/>
                  </a:cubicBezTo>
                  <a:lnTo>
                    <a:pt x="1456915" y="363133"/>
                  </a:lnTo>
                  <a:cubicBezTo>
                    <a:pt x="1456915" y="382064"/>
                    <a:pt x="1449395" y="400219"/>
                    <a:pt x="1436009" y="413604"/>
                  </a:cubicBezTo>
                  <a:cubicBezTo>
                    <a:pt x="1422624" y="426990"/>
                    <a:pt x="1404469" y="434510"/>
                    <a:pt x="1385538" y="434510"/>
                  </a:cubicBezTo>
                  <a:lnTo>
                    <a:pt x="71377" y="434510"/>
                  </a:lnTo>
                  <a:cubicBezTo>
                    <a:pt x="52447" y="434510"/>
                    <a:pt x="34292" y="426990"/>
                    <a:pt x="20906" y="413604"/>
                  </a:cubicBezTo>
                  <a:cubicBezTo>
                    <a:pt x="7520" y="400219"/>
                    <a:pt x="0" y="382064"/>
                    <a:pt x="0" y="363133"/>
                  </a:cubicBezTo>
                  <a:lnTo>
                    <a:pt x="0" y="71377"/>
                  </a:lnTo>
                  <a:cubicBezTo>
                    <a:pt x="0" y="52447"/>
                    <a:pt x="7520" y="34292"/>
                    <a:pt x="20906" y="20906"/>
                  </a:cubicBezTo>
                  <a:cubicBezTo>
                    <a:pt x="34292" y="7520"/>
                    <a:pt x="52447" y="0"/>
                    <a:pt x="7137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0" y="-66675"/>
              <a:ext cx="1456915" cy="501185"/>
            </a:xfrm>
            <a:prstGeom prst="rect">
              <a:avLst/>
            </a:prstGeom>
            <a:noFill/>
            <a:ln>
              <a:noFill/>
            </a:ln>
          </p:spPr>
          <p:txBody>
            <a:bodyPr anchorCtr="0" anchor="ctr" bIns="50800" lIns="50800" spcFirstLastPara="1" rIns="50800" wrap="square" tIns="50800">
              <a:no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Lương Anh Tú</a:t>
              </a:r>
              <a:endParaRPr/>
            </a:p>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21521610</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0"/>
          <p:cNvSpPr txBox="1"/>
          <p:nvPr/>
        </p:nvSpPr>
        <p:spPr>
          <a:xfrm>
            <a:off x="563028" y="-11553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443" name="Google Shape;443;p20"/>
          <p:cNvCxnSpPr/>
          <p:nvPr/>
        </p:nvCxnSpPr>
        <p:spPr>
          <a:xfrm flipH="1" rot="10800000">
            <a:off x="563028" y="112080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444" name="Google Shape;444;p20"/>
          <p:cNvGrpSpPr/>
          <p:nvPr/>
        </p:nvGrpSpPr>
        <p:grpSpPr>
          <a:xfrm>
            <a:off x="0" y="8713589"/>
            <a:ext cx="18288000" cy="1573411"/>
            <a:chOff x="0" y="-38100"/>
            <a:chExt cx="4816593" cy="414396"/>
          </a:xfrm>
        </p:grpSpPr>
        <p:sp>
          <p:nvSpPr>
            <p:cNvPr id="445" name="Google Shape;445;p20"/>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446" name="Google Shape;446;p20"/>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7" name="Google Shape;447;p20"/>
          <p:cNvGrpSpPr/>
          <p:nvPr/>
        </p:nvGrpSpPr>
        <p:grpSpPr>
          <a:xfrm>
            <a:off x="15257045" y="7988185"/>
            <a:ext cx="5572626" cy="2298815"/>
            <a:chOff x="0" y="-38100"/>
            <a:chExt cx="1467688" cy="605449"/>
          </a:xfrm>
        </p:grpSpPr>
        <p:sp>
          <p:nvSpPr>
            <p:cNvPr id="448" name="Google Shape;448;p20"/>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449" name="Google Shape;449;p20"/>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0" name="Google Shape;450;p20"/>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451" name="Google Shape;451;p20"/>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452" name="Google Shape;452;p20"/>
          <p:cNvSpPr/>
          <p:nvPr/>
        </p:nvSpPr>
        <p:spPr>
          <a:xfrm>
            <a:off x="5017016" y="1285631"/>
            <a:ext cx="9141371" cy="7572619"/>
          </a:xfrm>
          <a:custGeom>
            <a:rect b="b" l="l" r="r" t="t"/>
            <a:pathLst>
              <a:path extrusionOk="0" h="7572619" w="9141371">
                <a:moveTo>
                  <a:pt x="0" y="0"/>
                </a:moveTo>
                <a:lnTo>
                  <a:pt x="9141371" y="0"/>
                </a:lnTo>
                <a:lnTo>
                  <a:pt x="9141371" y="7572619"/>
                </a:lnTo>
                <a:lnTo>
                  <a:pt x="0" y="7572619"/>
                </a:lnTo>
                <a:lnTo>
                  <a:pt x="0" y="0"/>
                </a:lnTo>
                <a:close/>
              </a:path>
            </a:pathLst>
          </a:custGeom>
          <a:blipFill rotWithShape="1">
            <a:blip r:embed="rId4">
              <a:alphaModFix/>
            </a:blip>
            <a:stretch>
              <a:fillRect b="0" l="0" r="0" t="0"/>
            </a:stretch>
          </a:blipFill>
          <a:ln>
            <a:noFill/>
          </a:ln>
        </p:spPr>
      </p:sp>
      <p:sp>
        <p:nvSpPr>
          <p:cNvPr id="453" name="Google Shape;453;p20"/>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454" name="Google Shape;454;p20"/>
          <p:cNvSpPr txBox="1"/>
          <p:nvPr/>
        </p:nvSpPr>
        <p:spPr>
          <a:xfrm>
            <a:off x="16128341" y="8743950"/>
            <a:ext cx="906604"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20</a:t>
            </a:r>
            <a:endParaRPr/>
          </a:p>
        </p:txBody>
      </p:sp>
      <p:sp>
        <p:nvSpPr>
          <p:cNvPr id="455" name="Google Shape;455;p20"/>
          <p:cNvSpPr txBox="1"/>
          <p:nvPr/>
        </p:nvSpPr>
        <p:spPr>
          <a:xfrm>
            <a:off x="563028" y="1578578"/>
            <a:ext cx="3523100" cy="2527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UNSW – NB15 - Thuật toán Tabu</a:t>
            </a:r>
            <a:endParaRPr/>
          </a:p>
          <a:p>
            <a:pPr indent="0" lvl="0" marL="0" marR="0" rtl="0" algn="l">
              <a:lnSpc>
                <a:spcPct val="14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1"/>
          <p:cNvSpPr txBox="1"/>
          <p:nvPr/>
        </p:nvSpPr>
        <p:spPr>
          <a:xfrm>
            <a:off x="314372" y="-125063"/>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461" name="Google Shape;461;p21"/>
          <p:cNvCxnSpPr/>
          <p:nvPr/>
        </p:nvCxnSpPr>
        <p:spPr>
          <a:xfrm flipH="1" rot="10800000">
            <a:off x="314372" y="1111282"/>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462" name="Google Shape;462;p21"/>
          <p:cNvGrpSpPr/>
          <p:nvPr/>
        </p:nvGrpSpPr>
        <p:grpSpPr>
          <a:xfrm>
            <a:off x="0" y="8713589"/>
            <a:ext cx="18288000" cy="1573411"/>
            <a:chOff x="0" y="-38100"/>
            <a:chExt cx="4816593" cy="414396"/>
          </a:xfrm>
        </p:grpSpPr>
        <p:sp>
          <p:nvSpPr>
            <p:cNvPr id="463" name="Google Shape;463;p21"/>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464" name="Google Shape;464;p21"/>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5" name="Google Shape;465;p21"/>
          <p:cNvGrpSpPr/>
          <p:nvPr/>
        </p:nvGrpSpPr>
        <p:grpSpPr>
          <a:xfrm>
            <a:off x="15257045" y="7988185"/>
            <a:ext cx="5572626" cy="2298815"/>
            <a:chOff x="0" y="-38100"/>
            <a:chExt cx="1467688" cy="605449"/>
          </a:xfrm>
        </p:grpSpPr>
        <p:sp>
          <p:nvSpPr>
            <p:cNvPr id="466" name="Google Shape;466;p21"/>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467" name="Google Shape;467;p21"/>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8" name="Google Shape;468;p21"/>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469" name="Google Shape;469;p21"/>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470" name="Google Shape;470;p21"/>
          <p:cNvSpPr/>
          <p:nvPr/>
        </p:nvSpPr>
        <p:spPr>
          <a:xfrm>
            <a:off x="5771378" y="1428750"/>
            <a:ext cx="8416511" cy="7429500"/>
          </a:xfrm>
          <a:custGeom>
            <a:rect b="b" l="l" r="r" t="t"/>
            <a:pathLst>
              <a:path extrusionOk="0" h="7429500" w="8416511">
                <a:moveTo>
                  <a:pt x="0" y="0"/>
                </a:moveTo>
                <a:lnTo>
                  <a:pt x="8416511" y="0"/>
                </a:lnTo>
                <a:lnTo>
                  <a:pt x="8416511" y="7429500"/>
                </a:lnTo>
                <a:lnTo>
                  <a:pt x="0" y="7429500"/>
                </a:lnTo>
                <a:lnTo>
                  <a:pt x="0" y="0"/>
                </a:lnTo>
                <a:close/>
              </a:path>
            </a:pathLst>
          </a:custGeom>
          <a:blipFill rotWithShape="1">
            <a:blip r:embed="rId4">
              <a:alphaModFix/>
            </a:blip>
            <a:stretch>
              <a:fillRect b="0" l="0" r="0" t="0"/>
            </a:stretch>
          </a:blipFill>
          <a:ln>
            <a:noFill/>
          </a:ln>
        </p:spPr>
      </p:sp>
      <p:sp>
        <p:nvSpPr>
          <p:cNvPr id="471" name="Google Shape;471;p21"/>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472" name="Google Shape;472;p21"/>
          <p:cNvSpPr txBox="1"/>
          <p:nvPr/>
        </p:nvSpPr>
        <p:spPr>
          <a:xfrm>
            <a:off x="16218580" y="8743950"/>
            <a:ext cx="7261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21</a:t>
            </a:r>
            <a:endParaRPr/>
          </a:p>
        </p:txBody>
      </p:sp>
      <p:sp>
        <p:nvSpPr>
          <p:cNvPr id="473" name="Google Shape;473;p21"/>
          <p:cNvSpPr txBox="1"/>
          <p:nvPr/>
        </p:nvSpPr>
        <p:spPr>
          <a:xfrm>
            <a:off x="563028" y="1578578"/>
            <a:ext cx="4523718" cy="188976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NSL – KDD - Thuật toán Hill climbing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2"/>
          <p:cNvSpPr txBox="1"/>
          <p:nvPr/>
        </p:nvSpPr>
        <p:spPr>
          <a:xfrm>
            <a:off x="563028" y="-11553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479" name="Google Shape;479;p22"/>
          <p:cNvCxnSpPr/>
          <p:nvPr/>
        </p:nvCxnSpPr>
        <p:spPr>
          <a:xfrm flipH="1" rot="10800000">
            <a:off x="563028" y="112080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480" name="Google Shape;480;p22"/>
          <p:cNvGrpSpPr/>
          <p:nvPr/>
        </p:nvGrpSpPr>
        <p:grpSpPr>
          <a:xfrm>
            <a:off x="0" y="8713589"/>
            <a:ext cx="18288000" cy="1573411"/>
            <a:chOff x="0" y="-38100"/>
            <a:chExt cx="4816593" cy="414396"/>
          </a:xfrm>
        </p:grpSpPr>
        <p:sp>
          <p:nvSpPr>
            <p:cNvPr id="481" name="Google Shape;481;p22"/>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482" name="Google Shape;482;p22"/>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3" name="Google Shape;483;p22"/>
          <p:cNvGrpSpPr/>
          <p:nvPr/>
        </p:nvGrpSpPr>
        <p:grpSpPr>
          <a:xfrm>
            <a:off x="15257045" y="7988185"/>
            <a:ext cx="5572626" cy="2298815"/>
            <a:chOff x="0" y="-38100"/>
            <a:chExt cx="1467688" cy="605449"/>
          </a:xfrm>
        </p:grpSpPr>
        <p:sp>
          <p:nvSpPr>
            <p:cNvPr id="484" name="Google Shape;484;p22"/>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485" name="Google Shape;485;p22"/>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6" name="Google Shape;486;p22"/>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487" name="Google Shape;487;p22"/>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488" name="Google Shape;488;p22"/>
          <p:cNvSpPr/>
          <p:nvPr/>
        </p:nvSpPr>
        <p:spPr>
          <a:xfrm>
            <a:off x="5933741" y="1331923"/>
            <a:ext cx="10925509" cy="6627908"/>
          </a:xfrm>
          <a:custGeom>
            <a:rect b="b" l="l" r="r" t="t"/>
            <a:pathLst>
              <a:path extrusionOk="0" h="6627908" w="10925509">
                <a:moveTo>
                  <a:pt x="0" y="0"/>
                </a:moveTo>
                <a:lnTo>
                  <a:pt x="10925509" y="0"/>
                </a:lnTo>
                <a:lnTo>
                  <a:pt x="10925509" y="6627908"/>
                </a:lnTo>
                <a:lnTo>
                  <a:pt x="0" y="6627908"/>
                </a:lnTo>
                <a:lnTo>
                  <a:pt x="0" y="0"/>
                </a:lnTo>
                <a:close/>
              </a:path>
            </a:pathLst>
          </a:custGeom>
          <a:blipFill rotWithShape="1">
            <a:blip r:embed="rId4">
              <a:alphaModFix/>
            </a:blip>
            <a:stretch>
              <a:fillRect b="0" l="0" r="0" t="0"/>
            </a:stretch>
          </a:blipFill>
          <a:ln>
            <a:noFill/>
          </a:ln>
        </p:spPr>
      </p:sp>
      <p:sp>
        <p:nvSpPr>
          <p:cNvPr id="489" name="Google Shape;489;p22"/>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490" name="Google Shape;490;p22"/>
          <p:cNvSpPr txBox="1"/>
          <p:nvPr/>
        </p:nvSpPr>
        <p:spPr>
          <a:xfrm>
            <a:off x="16193842" y="8743950"/>
            <a:ext cx="775602"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22</a:t>
            </a:r>
            <a:endParaRPr/>
          </a:p>
        </p:txBody>
      </p:sp>
      <p:sp>
        <p:nvSpPr>
          <p:cNvPr id="491" name="Google Shape;491;p22"/>
          <p:cNvSpPr txBox="1"/>
          <p:nvPr/>
        </p:nvSpPr>
        <p:spPr>
          <a:xfrm>
            <a:off x="563028" y="1578578"/>
            <a:ext cx="5385997" cy="6134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Về số lượng đặc trưng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3"/>
          <p:cNvSpPr txBox="1"/>
          <p:nvPr/>
        </p:nvSpPr>
        <p:spPr>
          <a:xfrm>
            <a:off x="314372" y="-125063"/>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497" name="Google Shape;497;p23"/>
          <p:cNvCxnSpPr/>
          <p:nvPr/>
        </p:nvCxnSpPr>
        <p:spPr>
          <a:xfrm flipH="1" rot="10800000">
            <a:off x="314372" y="1111282"/>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498" name="Google Shape;498;p23"/>
          <p:cNvGrpSpPr/>
          <p:nvPr/>
        </p:nvGrpSpPr>
        <p:grpSpPr>
          <a:xfrm>
            <a:off x="0" y="8713589"/>
            <a:ext cx="18288000" cy="1573411"/>
            <a:chOff x="0" y="-38100"/>
            <a:chExt cx="4816593" cy="414396"/>
          </a:xfrm>
        </p:grpSpPr>
        <p:sp>
          <p:nvSpPr>
            <p:cNvPr id="499" name="Google Shape;499;p23"/>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500" name="Google Shape;500;p23"/>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1" name="Google Shape;501;p23"/>
          <p:cNvGrpSpPr/>
          <p:nvPr/>
        </p:nvGrpSpPr>
        <p:grpSpPr>
          <a:xfrm>
            <a:off x="15257045" y="7988185"/>
            <a:ext cx="5572626" cy="2298815"/>
            <a:chOff x="0" y="-38100"/>
            <a:chExt cx="1467688" cy="605449"/>
          </a:xfrm>
        </p:grpSpPr>
        <p:sp>
          <p:nvSpPr>
            <p:cNvPr id="502" name="Google Shape;502;p23"/>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503" name="Google Shape;503;p23"/>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4" name="Google Shape;504;p23"/>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505" name="Google Shape;505;p23"/>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506" name="Google Shape;506;p23"/>
          <p:cNvSpPr/>
          <p:nvPr/>
        </p:nvSpPr>
        <p:spPr>
          <a:xfrm>
            <a:off x="5953828" y="1428750"/>
            <a:ext cx="11441337" cy="6704096"/>
          </a:xfrm>
          <a:custGeom>
            <a:rect b="b" l="l" r="r" t="t"/>
            <a:pathLst>
              <a:path extrusionOk="0" h="6704096" w="11441337">
                <a:moveTo>
                  <a:pt x="0" y="0"/>
                </a:moveTo>
                <a:lnTo>
                  <a:pt x="11441338" y="0"/>
                </a:lnTo>
                <a:lnTo>
                  <a:pt x="11441338" y="6704096"/>
                </a:lnTo>
                <a:lnTo>
                  <a:pt x="0" y="6704096"/>
                </a:lnTo>
                <a:lnTo>
                  <a:pt x="0" y="0"/>
                </a:lnTo>
                <a:close/>
              </a:path>
            </a:pathLst>
          </a:custGeom>
          <a:blipFill rotWithShape="1">
            <a:blip r:embed="rId4">
              <a:alphaModFix/>
            </a:blip>
            <a:stretch>
              <a:fillRect b="0" l="0" r="0" t="0"/>
            </a:stretch>
          </a:blipFill>
          <a:ln>
            <a:noFill/>
          </a:ln>
        </p:spPr>
      </p:sp>
      <p:sp>
        <p:nvSpPr>
          <p:cNvPr id="507" name="Google Shape;507;p23"/>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508" name="Google Shape;508;p23"/>
          <p:cNvSpPr txBox="1"/>
          <p:nvPr/>
        </p:nvSpPr>
        <p:spPr>
          <a:xfrm>
            <a:off x="16191971" y="8743950"/>
            <a:ext cx="77934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23</a:t>
            </a:r>
            <a:endParaRPr/>
          </a:p>
        </p:txBody>
      </p:sp>
      <p:sp>
        <p:nvSpPr>
          <p:cNvPr id="509" name="Google Shape;509;p23"/>
          <p:cNvSpPr txBox="1"/>
          <p:nvPr/>
        </p:nvSpPr>
        <p:spPr>
          <a:xfrm>
            <a:off x="563028" y="1578578"/>
            <a:ext cx="12631069" cy="6134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Về số lượng đặc trưng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4"/>
          <p:cNvSpPr txBox="1"/>
          <p:nvPr/>
        </p:nvSpPr>
        <p:spPr>
          <a:xfrm>
            <a:off x="563028" y="-11553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515" name="Google Shape;515;p24"/>
          <p:cNvCxnSpPr/>
          <p:nvPr/>
        </p:nvCxnSpPr>
        <p:spPr>
          <a:xfrm flipH="1" rot="10800000">
            <a:off x="563028" y="112080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516" name="Google Shape;516;p24"/>
          <p:cNvGrpSpPr/>
          <p:nvPr/>
        </p:nvGrpSpPr>
        <p:grpSpPr>
          <a:xfrm>
            <a:off x="0" y="8713589"/>
            <a:ext cx="18288000" cy="1573411"/>
            <a:chOff x="0" y="-38100"/>
            <a:chExt cx="4816593" cy="414396"/>
          </a:xfrm>
        </p:grpSpPr>
        <p:sp>
          <p:nvSpPr>
            <p:cNvPr id="517" name="Google Shape;517;p24"/>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518" name="Google Shape;518;p24"/>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9" name="Google Shape;519;p24"/>
          <p:cNvGrpSpPr/>
          <p:nvPr/>
        </p:nvGrpSpPr>
        <p:grpSpPr>
          <a:xfrm>
            <a:off x="15257045" y="7988185"/>
            <a:ext cx="5572626" cy="2298815"/>
            <a:chOff x="0" y="-38100"/>
            <a:chExt cx="1467688" cy="605449"/>
          </a:xfrm>
        </p:grpSpPr>
        <p:sp>
          <p:nvSpPr>
            <p:cNvPr id="520" name="Google Shape;520;p24"/>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521" name="Google Shape;521;p24"/>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22" name="Google Shape;522;p24"/>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523" name="Google Shape;523;p24"/>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524" name="Google Shape;524;p24"/>
          <p:cNvSpPr/>
          <p:nvPr/>
        </p:nvSpPr>
        <p:spPr>
          <a:xfrm>
            <a:off x="5568398" y="1293829"/>
            <a:ext cx="11444850" cy="6704096"/>
          </a:xfrm>
          <a:custGeom>
            <a:rect b="b" l="l" r="r" t="t"/>
            <a:pathLst>
              <a:path extrusionOk="0" h="6704096" w="11444850">
                <a:moveTo>
                  <a:pt x="0" y="0"/>
                </a:moveTo>
                <a:lnTo>
                  <a:pt x="11444850" y="0"/>
                </a:lnTo>
                <a:lnTo>
                  <a:pt x="11444850" y="6704096"/>
                </a:lnTo>
                <a:lnTo>
                  <a:pt x="0" y="6704096"/>
                </a:lnTo>
                <a:lnTo>
                  <a:pt x="0" y="0"/>
                </a:lnTo>
                <a:close/>
              </a:path>
            </a:pathLst>
          </a:custGeom>
          <a:blipFill rotWithShape="1">
            <a:blip r:embed="rId4">
              <a:alphaModFix/>
            </a:blip>
            <a:stretch>
              <a:fillRect b="0" l="0" r="0" t="0"/>
            </a:stretch>
          </a:blipFill>
          <a:ln>
            <a:noFill/>
          </a:ln>
        </p:spPr>
      </p:sp>
      <p:sp>
        <p:nvSpPr>
          <p:cNvPr id="525" name="Google Shape;525;p24"/>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526" name="Google Shape;526;p24"/>
          <p:cNvSpPr txBox="1"/>
          <p:nvPr/>
        </p:nvSpPr>
        <p:spPr>
          <a:xfrm>
            <a:off x="16150038" y="8743950"/>
            <a:ext cx="863209"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24</a:t>
            </a:r>
            <a:endParaRPr/>
          </a:p>
        </p:txBody>
      </p:sp>
      <p:sp>
        <p:nvSpPr>
          <p:cNvPr id="527" name="Google Shape;527;p24"/>
          <p:cNvSpPr txBox="1"/>
          <p:nvPr/>
        </p:nvSpPr>
        <p:spPr>
          <a:xfrm>
            <a:off x="563028" y="1578578"/>
            <a:ext cx="12631069" cy="6134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Về số lượng đặc trưng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5"/>
          <p:cNvSpPr txBox="1"/>
          <p:nvPr/>
        </p:nvSpPr>
        <p:spPr>
          <a:xfrm>
            <a:off x="563028" y="-11553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533" name="Google Shape;533;p25"/>
          <p:cNvCxnSpPr/>
          <p:nvPr/>
        </p:nvCxnSpPr>
        <p:spPr>
          <a:xfrm flipH="1" rot="10800000">
            <a:off x="563028" y="112080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534" name="Google Shape;534;p25"/>
          <p:cNvGrpSpPr/>
          <p:nvPr/>
        </p:nvGrpSpPr>
        <p:grpSpPr>
          <a:xfrm>
            <a:off x="0" y="8713589"/>
            <a:ext cx="18288000" cy="1573411"/>
            <a:chOff x="0" y="-38100"/>
            <a:chExt cx="4816593" cy="414396"/>
          </a:xfrm>
        </p:grpSpPr>
        <p:sp>
          <p:nvSpPr>
            <p:cNvPr id="535" name="Google Shape;535;p25"/>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536" name="Google Shape;536;p25"/>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7" name="Google Shape;537;p25"/>
          <p:cNvGrpSpPr/>
          <p:nvPr/>
        </p:nvGrpSpPr>
        <p:grpSpPr>
          <a:xfrm>
            <a:off x="15257045" y="7988185"/>
            <a:ext cx="5572626" cy="2298815"/>
            <a:chOff x="0" y="-38100"/>
            <a:chExt cx="1467688" cy="605449"/>
          </a:xfrm>
        </p:grpSpPr>
        <p:sp>
          <p:nvSpPr>
            <p:cNvPr id="538" name="Google Shape;538;p25"/>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539" name="Google Shape;539;p25"/>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0" name="Google Shape;540;p25"/>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541" name="Google Shape;541;p25"/>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542" name="Google Shape;542;p25"/>
          <p:cNvSpPr/>
          <p:nvPr/>
        </p:nvSpPr>
        <p:spPr>
          <a:xfrm>
            <a:off x="6791727" y="1428750"/>
            <a:ext cx="11251631" cy="6577154"/>
          </a:xfrm>
          <a:custGeom>
            <a:rect b="b" l="l" r="r" t="t"/>
            <a:pathLst>
              <a:path extrusionOk="0" h="6577154" w="11251631">
                <a:moveTo>
                  <a:pt x="0" y="0"/>
                </a:moveTo>
                <a:lnTo>
                  <a:pt x="11251631" y="0"/>
                </a:lnTo>
                <a:lnTo>
                  <a:pt x="11251631" y="6577154"/>
                </a:lnTo>
                <a:lnTo>
                  <a:pt x="0" y="6577154"/>
                </a:lnTo>
                <a:lnTo>
                  <a:pt x="0" y="0"/>
                </a:lnTo>
                <a:close/>
              </a:path>
            </a:pathLst>
          </a:custGeom>
          <a:blipFill rotWithShape="1">
            <a:blip r:embed="rId4">
              <a:alphaModFix/>
            </a:blip>
            <a:stretch>
              <a:fillRect b="0" l="0" r="0" t="0"/>
            </a:stretch>
          </a:blipFill>
          <a:ln>
            <a:noFill/>
          </a:ln>
        </p:spPr>
      </p:sp>
      <p:sp>
        <p:nvSpPr>
          <p:cNvPr id="543" name="Google Shape;543;p25"/>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544" name="Google Shape;544;p25"/>
          <p:cNvSpPr txBox="1"/>
          <p:nvPr/>
        </p:nvSpPr>
        <p:spPr>
          <a:xfrm>
            <a:off x="16187467" y="8743950"/>
            <a:ext cx="788351"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25</a:t>
            </a:r>
            <a:endParaRPr/>
          </a:p>
        </p:txBody>
      </p:sp>
      <p:sp>
        <p:nvSpPr>
          <p:cNvPr id="545" name="Google Shape;545;p25"/>
          <p:cNvSpPr txBox="1"/>
          <p:nvPr/>
        </p:nvSpPr>
        <p:spPr>
          <a:xfrm>
            <a:off x="563028" y="1578578"/>
            <a:ext cx="12631069" cy="12515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Về độ chính xác (FPR, TPR)</a:t>
            </a:r>
            <a:endParaRPr/>
          </a:p>
          <a:p>
            <a:pPr indent="0" lvl="0" marL="0" marR="0" rtl="0" algn="l">
              <a:lnSpc>
                <a:spcPct val="14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6"/>
          <p:cNvSpPr txBox="1"/>
          <p:nvPr/>
        </p:nvSpPr>
        <p:spPr>
          <a:xfrm>
            <a:off x="86700" y="-9648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7.Đánh giá</a:t>
            </a:r>
            <a:endParaRPr/>
          </a:p>
        </p:txBody>
      </p:sp>
      <p:cxnSp>
        <p:nvCxnSpPr>
          <p:cNvPr id="551" name="Google Shape;551;p26"/>
          <p:cNvCxnSpPr/>
          <p:nvPr/>
        </p:nvCxnSpPr>
        <p:spPr>
          <a:xfrm flipH="1" rot="10800000">
            <a:off x="86700" y="113985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552" name="Google Shape;552;p26"/>
          <p:cNvGrpSpPr/>
          <p:nvPr/>
        </p:nvGrpSpPr>
        <p:grpSpPr>
          <a:xfrm>
            <a:off x="0" y="8713589"/>
            <a:ext cx="18288000" cy="1573411"/>
            <a:chOff x="0" y="-38100"/>
            <a:chExt cx="4816593" cy="414396"/>
          </a:xfrm>
        </p:grpSpPr>
        <p:sp>
          <p:nvSpPr>
            <p:cNvPr id="553" name="Google Shape;553;p26"/>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554" name="Google Shape;554;p26"/>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5" name="Google Shape;555;p26"/>
          <p:cNvGrpSpPr/>
          <p:nvPr/>
        </p:nvGrpSpPr>
        <p:grpSpPr>
          <a:xfrm>
            <a:off x="15257045" y="7988185"/>
            <a:ext cx="5572626" cy="2298815"/>
            <a:chOff x="0" y="-38100"/>
            <a:chExt cx="1467688" cy="605449"/>
          </a:xfrm>
        </p:grpSpPr>
        <p:sp>
          <p:nvSpPr>
            <p:cNvPr id="556" name="Google Shape;556;p26"/>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557" name="Google Shape;557;p26"/>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58" name="Google Shape;558;p26"/>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559" name="Google Shape;559;p26"/>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560" name="Google Shape;560;p26"/>
          <p:cNvSpPr/>
          <p:nvPr/>
        </p:nvSpPr>
        <p:spPr>
          <a:xfrm>
            <a:off x="6523930" y="1428750"/>
            <a:ext cx="11470383" cy="6704096"/>
          </a:xfrm>
          <a:custGeom>
            <a:rect b="b" l="l" r="r" t="t"/>
            <a:pathLst>
              <a:path extrusionOk="0" h="6704096" w="11470383">
                <a:moveTo>
                  <a:pt x="0" y="0"/>
                </a:moveTo>
                <a:lnTo>
                  <a:pt x="11470383" y="0"/>
                </a:lnTo>
                <a:lnTo>
                  <a:pt x="11470383" y="6704096"/>
                </a:lnTo>
                <a:lnTo>
                  <a:pt x="0" y="6704096"/>
                </a:lnTo>
                <a:lnTo>
                  <a:pt x="0" y="0"/>
                </a:lnTo>
                <a:close/>
              </a:path>
            </a:pathLst>
          </a:custGeom>
          <a:blipFill rotWithShape="1">
            <a:blip r:embed="rId4">
              <a:alphaModFix/>
            </a:blip>
            <a:stretch>
              <a:fillRect b="0" l="0" r="0" t="0"/>
            </a:stretch>
          </a:blipFill>
          <a:ln>
            <a:noFill/>
          </a:ln>
        </p:spPr>
      </p:sp>
      <p:sp>
        <p:nvSpPr>
          <p:cNvPr id="561" name="Google Shape;561;p26"/>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562" name="Google Shape;562;p26"/>
          <p:cNvSpPr txBox="1"/>
          <p:nvPr/>
        </p:nvSpPr>
        <p:spPr>
          <a:xfrm>
            <a:off x="16153430" y="8743950"/>
            <a:ext cx="8564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26</a:t>
            </a:r>
            <a:endParaRPr/>
          </a:p>
        </p:txBody>
      </p:sp>
      <p:sp>
        <p:nvSpPr>
          <p:cNvPr id="563" name="Google Shape;563;p26"/>
          <p:cNvSpPr txBox="1"/>
          <p:nvPr/>
        </p:nvSpPr>
        <p:spPr>
          <a:xfrm>
            <a:off x="86653" y="1532135"/>
            <a:ext cx="6036196" cy="12515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Về độ chính xác (FPR, TPR)</a:t>
            </a:r>
            <a:endParaRPr/>
          </a:p>
          <a:p>
            <a:pPr indent="0" lvl="0" marL="0" marR="0" rtl="0" algn="l">
              <a:lnSpc>
                <a:spcPct val="14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7"/>
          <p:cNvSpPr txBox="1"/>
          <p:nvPr/>
        </p:nvSpPr>
        <p:spPr>
          <a:xfrm>
            <a:off x="86700" y="-9648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8. ·So sánh với kết quả của tác giả</a:t>
            </a:r>
            <a:endParaRPr/>
          </a:p>
        </p:txBody>
      </p:sp>
      <p:cxnSp>
        <p:nvCxnSpPr>
          <p:cNvPr id="569" name="Google Shape;569;p27"/>
          <p:cNvCxnSpPr/>
          <p:nvPr/>
        </p:nvCxnSpPr>
        <p:spPr>
          <a:xfrm flipH="1" rot="10800000">
            <a:off x="86700" y="113985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570" name="Google Shape;570;p27"/>
          <p:cNvGrpSpPr/>
          <p:nvPr/>
        </p:nvGrpSpPr>
        <p:grpSpPr>
          <a:xfrm>
            <a:off x="0" y="8713589"/>
            <a:ext cx="18288000" cy="1573411"/>
            <a:chOff x="0" y="-38100"/>
            <a:chExt cx="4816593" cy="414396"/>
          </a:xfrm>
        </p:grpSpPr>
        <p:sp>
          <p:nvSpPr>
            <p:cNvPr id="571" name="Google Shape;571;p27"/>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572" name="Google Shape;572;p27"/>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3" name="Google Shape;573;p27"/>
          <p:cNvGrpSpPr/>
          <p:nvPr/>
        </p:nvGrpSpPr>
        <p:grpSpPr>
          <a:xfrm>
            <a:off x="15257045" y="7988185"/>
            <a:ext cx="5572626" cy="2298815"/>
            <a:chOff x="0" y="-38100"/>
            <a:chExt cx="1467688" cy="605449"/>
          </a:xfrm>
        </p:grpSpPr>
        <p:sp>
          <p:nvSpPr>
            <p:cNvPr id="574" name="Google Shape;574;p27"/>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575" name="Google Shape;575;p27"/>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76" name="Google Shape;576;p27"/>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577" name="Google Shape;577;p27"/>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graphicFrame>
        <p:nvGraphicFramePr>
          <p:cNvPr id="578" name="Google Shape;578;p27"/>
          <p:cNvGraphicFramePr/>
          <p:nvPr/>
        </p:nvGraphicFramePr>
        <p:xfrm>
          <a:off x="1743075" y="2564645"/>
          <a:ext cx="3000000" cy="3000000"/>
        </p:xfrm>
        <a:graphic>
          <a:graphicData uri="http://schemas.openxmlformats.org/drawingml/2006/table">
            <a:tbl>
              <a:tblPr>
                <a:noFill/>
                <a:tableStyleId>{31ABAF33-2293-49DF-A147-D383B5F2D83C}</a:tableStyleId>
              </a:tblPr>
              <a:tblGrid>
                <a:gridCol w="3422100"/>
                <a:gridCol w="3422100"/>
                <a:gridCol w="3422100"/>
                <a:gridCol w="3422100"/>
              </a:tblGrid>
              <a:tr h="757525">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Classifier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Local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Our num of features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Authors’s num of features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r>
              <a:tr h="75752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IForest</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18</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579" name="Google Shape;579;p27"/>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580" name="Google Shape;580;p27"/>
          <p:cNvSpPr txBox="1"/>
          <p:nvPr/>
        </p:nvSpPr>
        <p:spPr>
          <a:xfrm>
            <a:off x="16153430" y="8743950"/>
            <a:ext cx="8564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26</a:t>
            </a:r>
            <a:endParaRPr/>
          </a:p>
        </p:txBody>
      </p:sp>
      <p:sp>
        <p:nvSpPr>
          <p:cNvPr id="581" name="Google Shape;581;p27"/>
          <p:cNvSpPr txBox="1"/>
          <p:nvPr/>
        </p:nvSpPr>
        <p:spPr>
          <a:xfrm>
            <a:off x="86653" y="1532135"/>
            <a:ext cx="6036196" cy="6134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KDDCUP99</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8"/>
          <p:cNvSpPr txBox="1"/>
          <p:nvPr/>
        </p:nvSpPr>
        <p:spPr>
          <a:xfrm>
            <a:off x="86700" y="-9648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8. ·So sánh với kết quả của tác giả</a:t>
            </a:r>
            <a:endParaRPr/>
          </a:p>
        </p:txBody>
      </p:sp>
      <p:cxnSp>
        <p:nvCxnSpPr>
          <p:cNvPr id="587" name="Google Shape;587;p28"/>
          <p:cNvCxnSpPr/>
          <p:nvPr/>
        </p:nvCxnSpPr>
        <p:spPr>
          <a:xfrm flipH="1" rot="10800000">
            <a:off x="86700" y="113985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588" name="Google Shape;588;p28"/>
          <p:cNvGrpSpPr/>
          <p:nvPr/>
        </p:nvGrpSpPr>
        <p:grpSpPr>
          <a:xfrm>
            <a:off x="0" y="8713589"/>
            <a:ext cx="18288000" cy="1573411"/>
            <a:chOff x="0" y="-38100"/>
            <a:chExt cx="4816593" cy="414396"/>
          </a:xfrm>
        </p:grpSpPr>
        <p:sp>
          <p:nvSpPr>
            <p:cNvPr id="589" name="Google Shape;589;p28"/>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590" name="Google Shape;590;p28"/>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1" name="Google Shape;591;p28"/>
          <p:cNvGrpSpPr/>
          <p:nvPr/>
        </p:nvGrpSpPr>
        <p:grpSpPr>
          <a:xfrm>
            <a:off x="15257045" y="7988185"/>
            <a:ext cx="5572626" cy="2298815"/>
            <a:chOff x="0" y="-38100"/>
            <a:chExt cx="1467688" cy="605449"/>
          </a:xfrm>
        </p:grpSpPr>
        <p:sp>
          <p:nvSpPr>
            <p:cNvPr id="592" name="Google Shape;592;p28"/>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593" name="Google Shape;593;p28"/>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94" name="Google Shape;594;p28"/>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595" name="Google Shape;595;p28"/>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graphicFrame>
        <p:nvGraphicFramePr>
          <p:cNvPr id="596" name="Google Shape;596;p28"/>
          <p:cNvGraphicFramePr/>
          <p:nvPr/>
        </p:nvGraphicFramePr>
        <p:xfrm>
          <a:off x="1743075" y="2564645"/>
          <a:ext cx="3000000" cy="3000000"/>
        </p:xfrm>
        <a:graphic>
          <a:graphicData uri="http://schemas.openxmlformats.org/drawingml/2006/table">
            <a:tbl>
              <a:tblPr>
                <a:noFill/>
                <a:tableStyleId>{31ABAF33-2293-49DF-A147-D383B5F2D83C}</a:tableStyleId>
              </a:tblPr>
              <a:tblGrid>
                <a:gridCol w="3422100"/>
                <a:gridCol w="3422100"/>
                <a:gridCol w="3422100"/>
                <a:gridCol w="3422100"/>
              </a:tblGrid>
              <a:tr h="757525">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Classifier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Local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Our num of features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Authors’s num of features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r>
              <a:tr h="75752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17</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IForest</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17</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597" name="Google Shape;597;p28"/>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598" name="Google Shape;598;p28"/>
          <p:cNvSpPr txBox="1"/>
          <p:nvPr/>
        </p:nvSpPr>
        <p:spPr>
          <a:xfrm>
            <a:off x="16153430" y="8743950"/>
            <a:ext cx="8564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26</a:t>
            </a:r>
            <a:endParaRPr/>
          </a:p>
        </p:txBody>
      </p:sp>
      <p:sp>
        <p:nvSpPr>
          <p:cNvPr id="599" name="Google Shape;599;p28"/>
          <p:cNvSpPr txBox="1"/>
          <p:nvPr/>
        </p:nvSpPr>
        <p:spPr>
          <a:xfrm>
            <a:off x="86653" y="1532135"/>
            <a:ext cx="6036196" cy="6134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NSL – KDD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9"/>
          <p:cNvSpPr txBox="1"/>
          <p:nvPr/>
        </p:nvSpPr>
        <p:spPr>
          <a:xfrm>
            <a:off x="86700" y="-9648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8. ·So sánh với kết quả của tác giả</a:t>
            </a:r>
            <a:endParaRPr/>
          </a:p>
        </p:txBody>
      </p:sp>
      <p:cxnSp>
        <p:nvCxnSpPr>
          <p:cNvPr id="605" name="Google Shape;605;p29"/>
          <p:cNvCxnSpPr/>
          <p:nvPr/>
        </p:nvCxnSpPr>
        <p:spPr>
          <a:xfrm flipH="1" rot="10800000">
            <a:off x="86700" y="113985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606" name="Google Shape;606;p29"/>
          <p:cNvGrpSpPr/>
          <p:nvPr/>
        </p:nvGrpSpPr>
        <p:grpSpPr>
          <a:xfrm>
            <a:off x="0" y="8713589"/>
            <a:ext cx="18288000" cy="1573411"/>
            <a:chOff x="0" y="-38100"/>
            <a:chExt cx="4816593" cy="414396"/>
          </a:xfrm>
        </p:grpSpPr>
        <p:sp>
          <p:nvSpPr>
            <p:cNvPr id="607" name="Google Shape;607;p29"/>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608" name="Google Shape;608;p29"/>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9" name="Google Shape;609;p29"/>
          <p:cNvGrpSpPr/>
          <p:nvPr/>
        </p:nvGrpSpPr>
        <p:grpSpPr>
          <a:xfrm>
            <a:off x="15257045" y="7988185"/>
            <a:ext cx="5572626" cy="2298815"/>
            <a:chOff x="0" y="-38100"/>
            <a:chExt cx="1467688" cy="605449"/>
          </a:xfrm>
        </p:grpSpPr>
        <p:sp>
          <p:nvSpPr>
            <p:cNvPr id="610" name="Google Shape;610;p29"/>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611" name="Google Shape;611;p29"/>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12" name="Google Shape;612;p29"/>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613" name="Google Shape;613;p29"/>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graphicFrame>
        <p:nvGraphicFramePr>
          <p:cNvPr id="614" name="Google Shape;614;p29"/>
          <p:cNvGraphicFramePr/>
          <p:nvPr/>
        </p:nvGraphicFramePr>
        <p:xfrm>
          <a:off x="1743075" y="2564645"/>
          <a:ext cx="3000000" cy="3000000"/>
        </p:xfrm>
        <a:graphic>
          <a:graphicData uri="http://schemas.openxmlformats.org/drawingml/2006/table">
            <a:tbl>
              <a:tblPr>
                <a:noFill/>
                <a:tableStyleId>{31ABAF33-2293-49DF-A147-D383B5F2D83C}</a:tableStyleId>
              </a:tblPr>
              <a:tblGrid>
                <a:gridCol w="3422100"/>
                <a:gridCol w="3422100"/>
                <a:gridCol w="3422100"/>
                <a:gridCol w="3422100"/>
              </a:tblGrid>
              <a:tr h="757525">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Classifier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Local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Our num of features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Authors’s num of features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r>
              <a:tr h="75752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IForest</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8</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0575">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17</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615" name="Google Shape;615;p29"/>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616" name="Google Shape;616;p29"/>
          <p:cNvSpPr txBox="1"/>
          <p:nvPr/>
        </p:nvSpPr>
        <p:spPr>
          <a:xfrm>
            <a:off x="16153430" y="8743950"/>
            <a:ext cx="8564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26</a:t>
            </a:r>
            <a:endParaRPr/>
          </a:p>
        </p:txBody>
      </p:sp>
      <p:sp>
        <p:nvSpPr>
          <p:cNvPr id="617" name="Google Shape;617;p29"/>
          <p:cNvSpPr txBox="1"/>
          <p:nvPr/>
        </p:nvSpPr>
        <p:spPr>
          <a:xfrm>
            <a:off x="86653" y="1532135"/>
            <a:ext cx="6036196" cy="6134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Dataset UNSW – NB15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nvSpPr>
        <p:spPr>
          <a:xfrm>
            <a:off x="1028747" y="32004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1.Giới thiệu vấn đề</a:t>
            </a:r>
            <a:endParaRPr/>
          </a:p>
        </p:txBody>
      </p:sp>
      <p:cxnSp>
        <p:nvCxnSpPr>
          <p:cNvPr id="115" name="Google Shape;115;p3"/>
          <p:cNvCxnSpPr/>
          <p:nvPr/>
        </p:nvCxnSpPr>
        <p:spPr>
          <a:xfrm flipH="1" rot="10800000">
            <a:off x="1028747" y="1556385"/>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116" name="Google Shape;116;p3"/>
          <p:cNvGrpSpPr/>
          <p:nvPr/>
        </p:nvGrpSpPr>
        <p:grpSpPr>
          <a:xfrm>
            <a:off x="0" y="8713589"/>
            <a:ext cx="18288000" cy="1573411"/>
            <a:chOff x="0" y="-38100"/>
            <a:chExt cx="4816593" cy="414396"/>
          </a:xfrm>
        </p:grpSpPr>
        <p:sp>
          <p:nvSpPr>
            <p:cNvPr id="117" name="Google Shape;117;p3"/>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118" name="Google Shape;118;p3"/>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 name="Google Shape;119;p3"/>
          <p:cNvGrpSpPr/>
          <p:nvPr/>
        </p:nvGrpSpPr>
        <p:grpSpPr>
          <a:xfrm>
            <a:off x="15257045" y="7988185"/>
            <a:ext cx="5572626" cy="2298815"/>
            <a:chOff x="0" y="-38100"/>
            <a:chExt cx="1467688" cy="605449"/>
          </a:xfrm>
        </p:grpSpPr>
        <p:sp>
          <p:nvSpPr>
            <p:cNvPr id="120" name="Google Shape;120;p3"/>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121" name="Google Shape;121;p3"/>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3"/>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123" name="Google Shape;123;p3"/>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124" name="Google Shape;124;p3"/>
          <p:cNvSpPr txBox="1"/>
          <p:nvPr/>
        </p:nvSpPr>
        <p:spPr>
          <a:xfrm>
            <a:off x="1028747" y="2155106"/>
            <a:ext cx="12701141" cy="5977740"/>
          </a:xfrm>
          <a:prstGeom prst="rect">
            <a:avLst/>
          </a:prstGeom>
          <a:noFill/>
          <a:ln>
            <a:noFill/>
          </a:ln>
        </p:spPr>
        <p:txBody>
          <a:bodyPr anchorCtr="0" anchor="t" bIns="0" lIns="0" spcFirstLastPara="1" rIns="0" wrap="square" tIns="0">
            <a:spAutoFit/>
          </a:bodyPr>
          <a:lstStyle/>
          <a:p>
            <a:pPr indent="0" lvl="0" marL="0" marR="0" rtl="0" algn="l">
              <a:lnSpc>
                <a:spcPct val="140047"/>
              </a:lnSpc>
              <a:spcBef>
                <a:spcPts val="0"/>
              </a:spcBef>
              <a:spcAft>
                <a:spcPts val="0"/>
              </a:spcAft>
              <a:buNone/>
            </a:pPr>
            <a:r>
              <a:rPr b="0" i="0" lang="en-US" sz="3366" u="none" cap="none" strike="noStrike">
                <a:solidFill>
                  <a:srgbClr val="000000"/>
                </a:solidFill>
                <a:latin typeface="Asap"/>
                <a:ea typeface="Asap"/>
                <a:cs typeface="Asap"/>
                <a:sym typeface="Asap"/>
              </a:rPr>
              <a:t>Công nghệ IOT ngày càng mở rộng cũng là lúc các mối </a:t>
            </a:r>
            <a:r>
              <a:rPr b="1" i="0" lang="en-US" sz="3366" u="none" cap="none" strike="noStrike">
                <a:solidFill>
                  <a:srgbClr val="000000"/>
                </a:solidFill>
                <a:latin typeface="Asap"/>
                <a:ea typeface="Asap"/>
                <a:cs typeface="Asap"/>
                <a:sym typeface="Asap"/>
              </a:rPr>
              <a:t>đe dọa trên không gian mạng ngày càng tăng.</a:t>
            </a:r>
            <a:endParaRPr/>
          </a:p>
          <a:p>
            <a:pPr indent="0" lvl="0" marL="0" marR="0" rtl="0" algn="l">
              <a:lnSpc>
                <a:spcPct val="140005"/>
              </a:lnSpc>
              <a:spcBef>
                <a:spcPts val="0"/>
              </a:spcBef>
              <a:spcAft>
                <a:spcPts val="0"/>
              </a:spcAft>
              <a:buNone/>
            </a:pPr>
            <a:r>
              <a:t/>
            </a:r>
            <a:endParaRPr b="1" i="0" sz="3366" u="none" cap="none" strike="noStrike">
              <a:solidFill>
                <a:srgbClr val="000000"/>
              </a:solidFill>
              <a:latin typeface="Asap"/>
              <a:ea typeface="Asap"/>
              <a:cs typeface="Asap"/>
              <a:sym typeface="Asap"/>
            </a:endParaRPr>
          </a:p>
          <a:p>
            <a:pPr indent="0" lvl="0" marL="0" marR="0" rtl="0" algn="l">
              <a:lnSpc>
                <a:spcPct val="140047"/>
              </a:lnSpc>
              <a:spcBef>
                <a:spcPts val="0"/>
              </a:spcBef>
              <a:spcAft>
                <a:spcPts val="0"/>
              </a:spcAft>
              <a:buNone/>
            </a:pPr>
            <a:r>
              <a:rPr b="0" i="0" lang="en-US" sz="3366" u="none" cap="none" strike="noStrike">
                <a:solidFill>
                  <a:srgbClr val="000000"/>
                </a:solidFill>
                <a:latin typeface="Asap"/>
                <a:ea typeface="Asap"/>
                <a:cs typeface="Asap"/>
                <a:sym typeface="Asap"/>
              </a:rPr>
              <a:t>IDS là một giải pháp hiệu quả, có thể thu thập dữ liệu với số lượng lớn từ đó phân tích và tìm ra các dấu hiệu của các cuộc tấn công mạng từng xuất hiện. </a:t>
            </a:r>
            <a:endParaRPr/>
          </a:p>
          <a:p>
            <a:pPr indent="0" lvl="0" marL="0" marR="0" rtl="0" algn="l">
              <a:lnSpc>
                <a:spcPct val="140005"/>
              </a:lnSpc>
              <a:spcBef>
                <a:spcPts val="0"/>
              </a:spcBef>
              <a:spcAft>
                <a:spcPts val="0"/>
              </a:spcAft>
              <a:buNone/>
            </a:pPr>
            <a:r>
              <a:t/>
            </a:r>
            <a:endParaRPr b="0" i="0" sz="3366" u="none" cap="none" strike="noStrike">
              <a:solidFill>
                <a:srgbClr val="000000"/>
              </a:solidFill>
              <a:latin typeface="Asap"/>
              <a:ea typeface="Asap"/>
              <a:cs typeface="Asap"/>
              <a:sym typeface="Asap"/>
            </a:endParaRPr>
          </a:p>
          <a:p>
            <a:pPr indent="0" lvl="0" marL="0" marR="0" rtl="0" algn="l">
              <a:lnSpc>
                <a:spcPct val="140047"/>
              </a:lnSpc>
              <a:spcBef>
                <a:spcPts val="0"/>
              </a:spcBef>
              <a:spcAft>
                <a:spcPts val="0"/>
              </a:spcAft>
              <a:buNone/>
            </a:pPr>
            <a:r>
              <a:rPr b="1" i="0" lang="en-US" sz="3366" u="none" cap="none" strike="noStrike">
                <a:solidFill>
                  <a:srgbClr val="000000"/>
                </a:solidFill>
                <a:latin typeface="Asap"/>
                <a:ea typeface="Asap"/>
                <a:cs typeface="Asap"/>
                <a:sym typeface="Asap"/>
              </a:rPr>
              <a:t>Chọn lọc đặc trưng</a:t>
            </a:r>
            <a:r>
              <a:rPr b="0" i="0" lang="en-US" sz="3366" u="none" cap="none" strike="noStrike">
                <a:solidFill>
                  <a:srgbClr val="000000"/>
                </a:solidFill>
                <a:latin typeface="Asap"/>
                <a:ea typeface="Asap"/>
                <a:cs typeface="Asap"/>
                <a:sym typeface="Asap"/>
              </a:rPr>
              <a:t> trở thành một giải pháp quan trọng góp phần trong việc xây dựng một mô hình IDS tối ưu và có độ chính xác cao.</a:t>
            </a:r>
            <a:endParaRPr/>
          </a:p>
          <a:p>
            <a:pPr indent="0" lvl="0" marL="0" marR="0" rtl="0" algn="l">
              <a:lnSpc>
                <a:spcPct val="140005"/>
              </a:lnSpc>
              <a:spcBef>
                <a:spcPts val="0"/>
              </a:spcBef>
              <a:spcAft>
                <a:spcPts val="0"/>
              </a:spcAft>
              <a:buNone/>
            </a:pPr>
            <a:r>
              <a:t/>
            </a:r>
            <a:endParaRPr b="0" i="0" sz="3366" u="none" cap="none" strike="noStrike">
              <a:solidFill>
                <a:srgbClr val="000000"/>
              </a:solidFill>
              <a:latin typeface="Asap"/>
              <a:ea typeface="Asap"/>
              <a:cs typeface="Asap"/>
              <a:sym typeface="Asap"/>
            </a:endParaRPr>
          </a:p>
        </p:txBody>
      </p:sp>
      <p:sp>
        <p:nvSpPr>
          <p:cNvPr id="125" name="Google Shape;125;p3"/>
          <p:cNvSpPr txBox="1"/>
          <p:nvPr/>
        </p:nvSpPr>
        <p:spPr>
          <a:xfrm>
            <a:off x="2305654" y="9230042"/>
            <a:ext cx="3479125"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NT204.O21.ANTT</a:t>
            </a:r>
            <a:endParaRPr/>
          </a:p>
        </p:txBody>
      </p:sp>
      <p:sp>
        <p:nvSpPr>
          <p:cNvPr id="126" name="Google Shape;126;p3"/>
          <p:cNvSpPr txBox="1"/>
          <p:nvPr/>
        </p:nvSpPr>
        <p:spPr>
          <a:xfrm>
            <a:off x="16385842" y="8743950"/>
            <a:ext cx="391602"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0"/>
          <p:cNvSpPr txBox="1"/>
          <p:nvPr/>
        </p:nvSpPr>
        <p:spPr>
          <a:xfrm>
            <a:off x="86700" y="-9648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8. ·So sánh với kết quả của tác giả</a:t>
            </a:r>
            <a:endParaRPr/>
          </a:p>
        </p:txBody>
      </p:sp>
      <p:cxnSp>
        <p:nvCxnSpPr>
          <p:cNvPr id="623" name="Google Shape;623;p30"/>
          <p:cNvCxnSpPr/>
          <p:nvPr/>
        </p:nvCxnSpPr>
        <p:spPr>
          <a:xfrm flipH="1" rot="10800000">
            <a:off x="86700" y="113985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624" name="Google Shape;624;p30"/>
          <p:cNvGrpSpPr/>
          <p:nvPr/>
        </p:nvGrpSpPr>
        <p:grpSpPr>
          <a:xfrm>
            <a:off x="0" y="8713589"/>
            <a:ext cx="18288000" cy="1573411"/>
            <a:chOff x="0" y="-38100"/>
            <a:chExt cx="4816593" cy="414396"/>
          </a:xfrm>
        </p:grpSpPr>
        <p:sp>
          <p:nvSpPr>
            <p:cNvPr id="625" name="Google Shape;625;p30"/>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626" name="Google Shape;626;p30"/>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7" name="Google Shape;627;p30"/>
          <p:cNvGrpSpPr/>
          <p:nvPr/>
        </p:nvGrpSpPr>
        <p:grpSpPr>
          <a:xfrm>
            <a:off x="16859250" y="9429588"/>
            <a:ext cx="5572626" cy="2298815"/>
            <a:chOff x="0" y="-38100"/>
            <a:chExt cx="1467688" cy="605449"/>
          </a:xfrm>
        </p:grpSpPr>
        <p:sp>
          <p:nvSpPr>
            <p:cNvPr id="628" name="Google Shape;628;p30"/>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629" name="Google Shape;629;p30"/>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30" name="Google Shape;630;p30"/>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631" name="Google Shape;631;p30"/>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graphicFrame>
        <p:nvGraphicFramePr>
          <p:cNvPr id="632" name="Google Shape;632;p30"/>
          <p:cNvGraphicFramePr/>
          <p:nvPr/>
        </p:nvGraphicFramePr>
        <p:xfrm>
          <a:off x="1688905" y="1313815"/>
          <a:ext cx="3000000" cy="3000000"/>
        </p:xfrm>
        <a:graphic>
          <a:graphicData uri="http://schemas.openxmlformats.org/drawingml/2006/table">
            <a:tbl>
              <a:tblPr>
                <a:noFill/>
                <a:tableStyleId>{31ABAF33-2293-49DF-A147-D383B5F2D83C}</a:tableStyleId>
              </a:tblPr>
              <a:tblGrid>
                <a:gridCol w="1475550"/>
                <a:gridCol w="1981525"/>
                <a:gridCol w="1590150"/>
                <a:gridCol w="1866925"/>
                <a:gridCol w="1728525"/>
                <a:gridCol w="1728525"/>
                <a:gridCol w="1728525"/>
                <a:gridCol w="1728525"/>
              </a:tblGrid>
              <a:tr h="91902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Classifier</a:t>
                      </a:r>
                      <a:endParaRPr/>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Local search</a:t>
                      </a:r>
                      <a:endParaRPr/>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gridSpan="2">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KDDCUP99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hMerge="1"/>
                <a:tc gridSpan="2">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NSL – KDD</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hMerge="1"/>
                <a:tc gridSpan="2">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UNSW – NB15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hMerge="1"/>
              </a:tr>
              <a:tr h="1100375">
                <a:tc vMerge="1"/>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Our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Author’s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Our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Author’s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Our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Author’s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1902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4.2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99.7</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19.3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95.6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15.3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97.8</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95350">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3.6</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99.0</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16.7</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90.9</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16.6</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96.8</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95350">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4.2</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99.7</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12.4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95.6</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17.2</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97.8</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95350">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2.1</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99.0</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11.7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90.9</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6.9</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96.8</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71900">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IForest</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27.7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99.9</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89.4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93.2</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27.4</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97.8</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95350">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15.5</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99.3</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71.6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92.7</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26.1</a:t>
                      </a:r>
                      <a:endParaRPr/>
                    </a:p>
                    <a:p>
                      <a:pPr indent="0" lvl="0" marL="0" marR="0" rtl="0" algn="ctr">
                        <a:lnSpc>
                          <a:spcPct val="5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81818"/>
                        </a:lnSpc>
                        <a:spcBef>
                          <a:spcPts val="0"/>
                        </a:spcBef>
                        <a:spcAft>
                          <a:spcPts val="0"/>
                        </a:spcAft>
                        <a:buNone/>
                      </a:pPr>
                      <a:r>
                        <a:t/>
                      </a:r>
                      <a:endParaRPr sz="1100" u="none" cap="none" strike="noStrike"/>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95.3</a:t>
                      </a:r>
                      <a:endParaRPr/>
                    </a:p>
                    <a:p>
                      <a:pPr indent="0" lvl="0" marL="0" marR="0" rtl="0" algn="ctr">
                        <a:lnSpc>
                          <a:spcPct val="50000"/>
                        </a:lnSpc>
                        <a:spcBef>
                          <a:spcPts val="0"/>
                        </a:spcBef>
                        <a:spcAft>
                          <a:spcPts val="0"/>
                        </a:spcAft>
                        <a:buNone/>
                      </a:pPr>
                      <a:r>
                        <a:rPr lang="en-US" sz="1800" u="none" cap="none" strike="noStrike">
                          <a:solidFill>
                            <a:srgbClr val="FF3131"/>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633" name="Google Shape;633;p30"/>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634" name="Google Shape;634;p30"/>
          <p:cNvSpPr txBox="1"/>
          <p:nvPr/>
        </p:nvSpPr>
        <p:spPr>
          <a:xfrm>
            <a:off x="16153430" y="8743950"/>
            <a:ext cx="8564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26</a:t>
            </a:r>
            <a:endParaRPr/>
          </a:p>
        </p:txBody>
      </p:sp>
      <p:sp>
        <p:nvSpPr>
          <p:cNvPr id="635" name="Google Shape;635;p30"/>
          <p:cNvSpPr txBox="1"/>
          <p:nvPr/>
        </p:nvSpPr>
        <p:spPr>
          <a:xfrm>
            <a:off x="15517200" y="1638088"/>
            <a:ext cx="2362480" cy="12515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TPR</a:t>
            </a:r>
            <a:endParaRPr/>
          </a:p>
          <a:p>
            <a:pPr indent="0" lvl="0" marL="0" marR="0" rtl="0" algn="l">
              <a:lnSpc>
                <a:spcPct val="14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1"/>
          <p:cNvSpPr txBox="1"/>
          <p:nvPr/>
        </p:nvSpPr>
        <p:spPr>
          <a:xfrm>
            <a:off x="86700" y="-9648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8. ·So sánh với kết quả của tác giả</a:t>
            </a:r>
            <a:endParaRPr/>
          </a:p>
        </p:txBody>
      </p:sp>
      <p:cxnSp>
        <p:nvCxnSpPr>
          <p:cNvPr id="641" name="Google Shape;641;p31"/>
          <p:cNvCxnSpPr/>
          <p:nvPr/>
        </p:nvCxnSpPr>
        <p:spPr>
          <a:xfrm flipH="1" rot="10800000">
            <a:off x="86700" y="1139857"/>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642" name="Google Shape;642;p31"/>
          <p:cNvGrpSpPr/>
          <p:nvPr/>
        </p:nvGrpSpPr>
        <p:grpSpPr>
          <a:xfrm>
            <a:off x="0" y="8713589"/>
            <a:ext cx="18288000" cy="1573411"/>
            <a:chOff x="0" y="-38100"/>
            <a:chExt cx="4816593" cy="414396"/>
          </a:xfrm>
        </p:grpSpPr>
        <p:sp>
          <p:nvSpPr>
            <p:cNvPr id="643" name="Google Shape;643;p31"/>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644" name="Google Shape;644;p31"/>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5" name="Google Shape;645;p31"/>
          <p:cNvGrpSpPr/>
          <p:nvPr/>
        </p:nvGrpSpPr>
        <p:grpSpPr>
          <a:xfrm>
            <a:off x="15257045" y="7988185"/>
            <a:ext cx="5572626" cy="2298815"/>
            <a:chOff x="0" y="-38100"/>
            <a:chExt cx="1467688" cy="605449"/>
          </a:xfrm>
        </p:grpSpPr>
        <p:sp>
          <p:nvSpPr>
            <p:cNvPr id="646" name="Google Shape;646;p31"/>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647" name="Google Shape;647;p31"/>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48" name="Google Shape;648;p31"/>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649" name="Google Shape;649;p31"/>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graphicFrame>
        <p:nvGraphicFramePr>
          <p:cNvPr id="650" name="Google Shape;650;p31"/>
          <p:cNvGraphicFramePr/>
          <p:nvPr/>
        </p:nvGraphicFramePr>
        <p:xfrm>
          <a:off x="1572108" y="1402929"/>
          <a:ext cx="3000000" cy="3000000"/>
        </p:xfrm>
        <a:graphic>
          <a:graphicData uri="http://schemas.openxmlformats.org/drawingml/2006/table">
            <a:tbl>
              <a:tblPr>
                <a:noFill/>
                <a:tableStyleId>{31ABAF33-2293-49DF-A147-D383B5F2D83C}</a:tableStyleId>
              </a:tblPr>
              <a:tblGrid>
                <a:gridCol w="1475550"/>
                <a:gridCol w="1981525"/>
                <a:gridCol w="1728525"/>
                <a:gridCol w="1728525"/>
                <a:gridCol w="1728525"/>
                <a:gridCol w="1728525"/>
                <a:gridCol w="1728525"/>
                <a:gridCol w="1728525"/>
              </a:tblGrid>
              <a:tr h="919200">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Classifier</a:t>
                      </a:r>
                      <a:endParaRPr/>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Local search</a:t>
                      </a:r>
                      <a:endParaRPr/>
                    </a:p>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gridSpan="2">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KDDCUP99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hMerge="1"/>
                <a:tc gridSpan="2">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NSL – KDD</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hMerge="1"/>
                <a:tc gridSpan="2">
                  <a:txBody>
                    <a:bodyPr/>
                    <a:lstStyle/>
                    <a:p>
                      <a:pPr indent="0" lvl="0" marL="0" marR="0" rtl="0" algn="ctr">
                        <a:lnSpc>
                          <a:spcPct val="140000"/>
                        </a:lnSpc>
                        <a:spcBef>
                          <a:spcPts val="0"/>
                        </a:spcBef>
                        <a:spcAft>
                          <a:spcPts val="0"/>
                        </a:spcAft>
                        <a:buNone/>
                      </a:pPr>
                      <a:r>
                        <a:rPr lang="en-US" sz="1800" u="none" cap="none" strike="noStrike">
                          <a:solidFill>
                            <a:srgbClr val="FFFFFF"/>
                          </a:solidFill>
                          <a:latin typeface="Arial"/>
                          <a:ea typeface="Arial"/>
                          <a:cs typeface="Arial"/>
                          <a:sym typeface="Arial"/>
                        </a:rPr>
                        <a:t>UNSW – NB15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BCBCBC"/>
                    </a:solidFill>
                  </a:tcPr>
                </a:tc>
                <a:tc hMerge="1"/>
              </a:tr>
              <a:tr h="1100600">
                <a:tc vMerge="1"/>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Our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Author’s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Our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Author’s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Our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Author’s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19200">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10.0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14.3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13.5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21.3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11.2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32.1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19200">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8.9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15.3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20.0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20.3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6.4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30.2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19200">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LOF(100)</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12.2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14.3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6.7</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21.3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5.8</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32.1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19200">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9.1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15.3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7.3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20.3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4.8</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30.2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72125">
                <a:tc rowSpan="2">
                  <a:txBody>
                    <a:bodyPr/>
                    <a:lstStyle/>
                    <a:p>
                      <a:pPr indent="0" lvl="0" marL="0" marR="0" rtl="0" algn="ctr">
                        <a:lnSpc>
                          <a:spcPct val="229090"/>
                        </a:lnSpc>
                        <a:spcBef>
                          <a:spcPts val="0"/>
                        </a:spcBef>
                        <a:spcAft>
                          <a:spcPts val="0"/>
                        </a:spcAft>
                        <a:buNone/>
                      </a:pPr>
                      <a:r>
                        <a:t/>
                      </a:r>
                      <a:endParaRPr sz="1100" u="none" cap="none" strike="noStrike"/>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IForest</a:t>
                      </a:r>
                      <a:endParaRPr/>
                    </a:p>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  </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Tabu search</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16.7</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4.3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7.6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13.4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3.5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14.3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19200">
                <a:tc vMerge="1"/>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Hill Climbing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19.4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5.1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4.4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13.9</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FF3131"/>
                          </a:solidFill>
                          <a:latin typeface="Arial"/>
                          <a:ea typeface="Arial"/>
                          <a:cs typeface="Arial"/>
                          <a:sym typeface="Arial"/>
                        </a:rPr>
                        <a:t>8.8</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16.5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651" name="Google Shape;651;p31"/>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652" name="Google Shape;652;p31"/>
          <p:cNvSpPr txBox="1"/>
          <p:nvPr/>
        </p:nvSpPr>
        <p:spPr>
          <a:xfrm>
            <a:off x="16153430" y="8743950"/>
            <a:ext cx="85642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26</a:t>
            </a:r>
            <a:endParaRPr/>
          </a:p>
        </p:txBody>
      </p:sp>
      <p:sp>
        <p:nvSpPr>
          <p:cNvPr id="653" name="Google Shape;653;p31"/>
          <p:cNvSpPr txBox="1"/>
          <p:nvPr/>
        </p:nvSpPr>
        <p:spPr>
          <a:xfrm>
            <a:off x="15621187" y="1333500"/>
            <a:ext cx="3276227" cy="1738453"/>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4992" u="none" cap="none" strike="noStrike">
                <a:solidFill>
                  <a:srgbClr val="000000"/>
                </a:solidFill>
                <a:latin typeface="Arial"/>
                <a:ea typeface="Arial"/>
                <a:cs typeface="Arial"/>
                <a:sym typeface="Arial"/>
              </a:rPr>
              <a:t>FPR</a:t>
            </a:r>
            <a:endParaRPr/>
          </a:p>
          <a:p>
            <a:pPr indent="0" lvl="0" marL="0" marR="0" rtl="0" algn="l">
              <a:lnSpc>
                <a:spcPct val="140004"/>
              </a:lnSpc>
              <a:spcBef>
                <a:spcPts val="0"/>
              </a:spcBef>
              <a:spcAft>
                <a:spcPts val="0"/>
              </a:spcAft>
              <a:buNone/>
            </a:pPr>
            <a:r>
              <a:t/>
            </a:r>
            <a:endParaRPr b="0" i="0" sz="4992"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2"/>
          <p:cNvSpPr txBox="1"/>
          <p:nvPr/>
        </p:nvSpPr>
        <p:spPr>
          <a:xfrm>
            <a:off x="1428750" y="4472940"/>
            <a:ext cx="15430500" cy="12172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200" u="none" cap="none" strike="noStrike">
                <a:solidFill>
                  <a:srgbClr val="000000"/>
                </a:solidFill>
                <a:latin typeface="Arial"/>
                <a:ea typeface="Arial"/>
                <a:cs typeface="Arial"/>
                <a:sym typeface="Arial"/>
              </a:rPr>
              <a:t>CẢM ƠN VÌ ĐÃ LẮNG NGHE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nvSpPr>
        <p:spPr>
          <a:xfrm>
            <a:off x="1028747" y="32004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2.Mục tiêu đồ án</a:t>
            </a:r>
            <a:endParaRPr/>
          </a:p>
        </p:txBody>
      </p:sp>
      <p:cxnSp>
        <p:nvCxnSpPr>
          <p:cNvPr id="132" name="Google Shape;132;p4"/>
          <p:cNvCxnSpPr/>
          <p:nvPr/>
        </p:nvCxnSpPr>
        <p:spPr>
          <a:xfrm flipH="1" rot="10800000">
            <a:off x="1028747" y="1556385"/>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133" name="Google Shape;133;p4"/>
          <p:cNvGrpSpPr/>
          <p:nvPr/>
        </p:nvGrpSpPr>
        <p:grpSpPr>
          <a:xfrm>
            <a:off x="0" y="8713589"/>
            <a:ext cx="18288000" cy="1573411"/>
            <a:chOff x="0" y="-38100"/>
            <a:chExt cx="4816593" cy="414396"/>
          </a:xfrm>
        </p:grpSpPr>
        <p:sp>
          <p:nvSpPr>
            <p:cNvPr id="134" name="Google Shape;134;p4"/>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135" name="Google Shape;135;p4"/>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 name="Google Shape;136;p4"/>
          <p:cNvGrpSpPr/>
          <p:nvPr/>
        </p:nvGrpSpPr>
        <p:grpSpPr>
          <a:xfrm>
            <a:off x="15257045" y="7988185"/>
            <a:ext cx="5572626" cy="2298815"/>
            <a:chOff x="0" y="-38100"/>
            <a:chExt cx="1467688" cy="605449"/>
          </a:xfrm>
        </p:grpSpPr>
        <p:sp>
          <p:nvSpPr>
            <p:cNvPr id="137" name="Google Shape;137;p4"/>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138" name="Google Shape;138;p4"/>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4"/>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140" name="Google Shape;140;p4"/>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141" name="Google Shape;141;p4"/>
          <p:cNvSpPr txBox="1"/>
          <p:nvPr/>
        </p:nvSpPr>
        <p:spPr>
          <a:xfrm>
            <a:off x="1028700" y="2051050"/>
            <a:ext cx="12731058" cy="3468529"/>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937" u="none" cap="none" strike="noStrike">
                <a:solidFill>
                  <a:srgbClr val="000000"/>
                </a:solidFill>
                <a:latin typeface="Asap"/>
                <a:ea typeface="Asap"/>
                <a:cs typeface="Asap"/>
                <a:sym typeface="Asap"/>
              </a:rPr>
              <a:t>Tạo ra một </a:t>
            </a:r>
            <a:r>
              <a:rPr b="1" i="0" lang="en-US" sz="3937" u="none" cap="none" strike="noStrike">
                <a:solidFill>
                  <a:srgbClr val="000000"/>
                </a:solidFill>
                <a:latin typeface="Asap"/>
                <a:ea typeface="Asap"/>
                <a:cs typeface="Asap"/>
                <a:sym typeface="Asap"/>
              </a:rPr>
              <a:t>mô hình IDS tối ưu</a:t>
            </a:r>
            <a:r>
              <a:rPr b="0" i="0" lang="en-US" sz="3937" u="none" cap="none" strike="noStrike">
                <a:solidFill>
                  <a:srgbClr val="000000"/>
                </a:solidFill>
                <a:latin typeface="Asap"/>
                <a:ea typeface="Asap"/>
                <a:cs typeface="Asap"/>
                <a:sym typeface="Asap"/>
              </a:rPr>
              <a:t> hơn với một</a:t>
            </a:r>
            <a:r>
              <a:rPr b="1" i="0" lang="en-US" sz="3937" u="none" cap="none" strike="noStrike">
                <a:solidFill>
                  <a:srgbClr val="000000"/>
                </a:solidFill>
                <a:latin typeface="Asap"/>
                <a:ea typeface="Asap"/>
                <a:cs typeface="Asap"/>
                <a:sym typeface="Asap"/>
              </a:rPr>
              <a:t> phương pháp chọn lọc đặc trưng hiệu quả </a:t>
            </a:r>
            <a:r>
              <a:rPr b="0" i="0" lang="en-US" sz="3937" u="none" cap="none" strike="noStrike">
                <a:solidFill>
                  <a:srgbClr val="000000"/>
                </a:solidFill>
                <a:latin typeface="Asap"/>
                <a:ea typeface="Asap"/>
                <a:cs typeface="Asap"/>
                <a:sym typeface="Asap"/>
              </a:rPr>
              <a:t>hơn.</a:t>
            </a:r>
            <a:endParaRPr/>
          </a:p>
          <a:p>
            <a:pPr indent="0" lvl="0" marL="0" marR="0" rtl="0" algn="l">
              <a:lnSpc>
                <a:spcPct val="140005"/>
              </a:lnSpc>
              <a:spcBef>
                <a:spcPts val="0"/>
              </a:spcBef>
              <a:spcAft>
                <a:spcPts val="0"/>
              </a:spcAft>
              <a:buNone/>
            </a:pPr>
            <a:r>
              <a:t/>
            </a:r>
            <a:endParaRPr b="0" i="0" sz="3937" u="none" cap="none" strike="noStrike">
              <a:solidFill>
                <a:srgbClr val="000000"/>
              </a:solidFill>
              <a:latin typeface="Asap"/>
              <a:ea typeface="Asap"/>
              <a:cs typeface="Asap"/>
              <a:sym typeface="Asap"/>
            </a:endParaRPr>
          </a:p>
          <a:p>
            <a:pPr indent="0" lvl="0" marL="0" marR="0" rtl="0" algn="l">
              <a:lnSpc>
                <a:spcPct val="140005"/>
              </a:lnSpc>
              <a:spcBef>
                <a:spcPts val="0"/>
              </a:spcBef>
              <a:spcAft>
                <a:spcPts val="0"/>
              </a:spcAft>
              <a:buNone/>
            </a:pPr>
            <a:r>
              <a:rPr b="0" i="0" lang="en-US" sz="3937" u="none" cap="none" strike="noStrike">
                <a:solidFill>
                  <a:srgbClr val="000000"/>
                </a:solidFill>
                <a:latin typeface="Asap"/>
                <a:ea typeface="Asap"/>
                <a:cs typeface="Asap"/>
                <a:sym typeface="Asap"/>
              </a:rPr>
              <a:t>Tối ưu tài nguyên, cải thiện thời gian huấn luyện, ngoài ra độ chính xác vẫn cao với tỉ lệ FPR thấp, TPR cao.</a:t>
            </a:r>
            <a:endParaRPr/>
          </a:p>
        </p:txBody>
      </p:sp>
      <p:sp>
        <p:nvSpPr>
          <p:cNvPr id="142" name="Google Shape;142;p4"/>
          <p:cNvSpPr txBox="1"/>
          <p:nvPr/>
        </p:nvSpPr>
        <p:spPr>
          <a:xfrm>
            <a:off x="2143264" y="9230042"/>
            <a:ext cx="1295995"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143" name="Google Shape;143;p4"/>
          <p:cNvSpPr txBox="1"/>
          <p:nvPr/>
        </p:nvSpPr>
        <p:spPr>
          <a:xfrm>
            <a:off x="16343968" y="8743950"/>
            <a:ext cx="475350"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nvSpPr>
        <p:spPr>
          <a:xfrm>
            <a:off x="1028747" y="32004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3.Phương pháp nghiên cứu</a:t>
            </a:r>
            <a:endParaRPr/>
          </a:p>
        </p:txBody>
      </p:sp>
      <p:cxnSp>
        <p:nvCxnSpPr>
          <p:cNvPr id="149" name="Google Shape;149;p5"/>
          <p:cNvCxnSpPr/>
          <p:nvPr/>
        </p:nvCxnSpPr>
        <p:spPr>
          <a:xfrm flipH="1" rot="10800000">
            <a:off x="1028747" y="1556385"/>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150" name="Google Shape;150;p5"/>
          <p:cNvGrpSpPr/>
          <p:nvPr/>
        </p:nvGrpSpPr>
        <p:grpSpPr>
          <a:xfrm>
            <a:off x="0" y="8713589"/>
            <a:ext cx="18288000" cy="1573411"/>
            <a:chOff x="0" y="-38100"/>
            <a:chExt cx="4816593" cy="414396"/>
          </a:xfrm>
        </p:grpSpPr>
        <p:sp>
          <p:nvSpPr>
            <p:cNvPr id="151" name="Google Shape;151;p5"/>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152" name="Google Shape;152;p5"/>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3" name="Google Shape;153;p5"/>
          <p:cNvGrpSpPr/>
          <p:nvPr/>
        </p:nvGrpSpPr>
        <p:grpSpPr>
          <a:xfrm>
            <a:off x="15257045" y="7988185"/>
            <a:ext cx="5572626" cy="2298815"/>
            <a:chOff x="0" y="-38100"/>
            <a:chExt cx="1467688" cy="605449"/>
          </a:xfrm>
        </p:grpSpPr>
        <p:sp>
          <p:nvSpPr>
            <p:cNvPr id="154" name="Google Shape;154;p5"/>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155" name="Google Shape;155;p5"/>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6" name="Google Shape;156;p5"/>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157" name="Google Shape;157;p5"/>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158" name="Google Shape;158;p5"/>
          <p:cNvSpPr txBox="1"/>
          <p:nvPr/>
        </p:nvSpPr>
        <p:spPr>
          <a:xfrm>
            <a:off x="1028747" y="1999828"/>
            <a:ext cx="13413214" cy="5044057"/>
          </a:xfrm>
          <a:prstGeom prst="rect">
            <a:avLst/>
          </a:prstGeom>
          <a:noFill/>
          <a:ln>
            <a:noFill/>
          </a:ln>
        </p:spPr>
        <p:txBody>
          <a:bodyPr anchorCtr="0" anchor="t" bIns="0" lIns="0" spcFirstLastPara="1" rIns="0" wrap="square" tIns="0">
            <a:spAutoFit/>
          </a:bodyPr>
          <a:lstStyle/>
          <a:p>
            <a:pPr indent="0" lvl="0" marL="0" marR="0" rtl="0" algn="l">
              <a:lnSpc>
                <a:spcPct val="139988"/>
              </a:lnSpc>
              <a:spcBef>
                <a:spcPts val="0"/>
              </a:spcBef>
              <a:spcAft>
                <a:spcPts val="0"/>
              </a:spcAft>
              <a:buNone/>
            </a:pPr>
            <a:r>
              <a:rPr b="1" i="0" lang="en-US" sz="3556" u="none" cap="none" strike="noStrike">
                <a:solidFill>
                  <a:srgbClr val="000000"/>
                </a:solidFill>
                <a:latin typeface="Asap"/>
                <a:ea typeface="Asap"/>
                <a:cs typeface="Asap"/>
                <a:sym typeface="Asap"/>
              </a:rPr>
              <a:t>Phương pháp chọn lọc đặc trưng là LS – PIO</a:t>
            </a:r>
            <a:r>
              <a:rPr b="0" i="0" lang="en-US" sz="3556" u="none" cap="none" strike="noStrike">
                <a:solidFill>
                  <a:srgbClr val="000000"/>
                </a:solidFill>
                <a:latin typeface="Asap"/>
                <a:ea typeface="Asap"/>
                <a:cs typeface="Asap"/>
                <a:sym typeface="Asap"/>
              </a:rPr>
              <a:t>, là một cải tiến của thuật toán PIO với việc thêm vào một thuật toán tìm kiếm cục bộ </a:t>
            </a:r>
            <a:r>
              <a:rPr b="1" i="0" lang="en-US" sz="3556" u="none" cap="none" strike="noStrike">
                <a:solidFill>
                  <a:srgbClr val="000000"/>
                </a:solidFill>
                <a:latin typeface="Asap"/>
                <a:ea typeface="Asap"/>
                <a:cs typeface="Asap"/>
                <a:sym typeface="Asap"/>
              </a:rPr>
              <a:t>(Tabu và Hill Climbing)</a:t>
            </a:r>
            <a:r>
              <a:rPr b="0" i="0" lang="en-US" sz="3556" u="none" cap="none" strike="noStrike">
                <a:solidFill>
                  <a:srgbClr val="000000"/>
                </a:solidFill>
                <a:latin typeface="Asap"/>
                <a:ea typeface="Asap"/>
                <a:cs typeface="Asap"/>
                <a:sym typeface="Asap"/>
              </a:rPr>
              <a:t> để cải thiện kết quả của thuật toán PIO.</a:t>
            </a:r>
            <a:endParaRPr/>
          </a:p>
          <a:p>
            <a:pPr indent="0" lvl="0" marL="0" marR="0" rtl="0" algn="l">
              <a:lnSpc>
                <a:spcPct val="139988"/>
              </a:lnSpc>
              <a:spcBef>
                <a:spcPts val="0"/>
              </a:spcBef>
              <a:spcAft>
                <a:spcPts val="0"/>
              </a:spcAft>
              <a:buNone/>
            </a:pPr>
            <a:r>
              <a:t/>
            </a:r>
            <a:endParaRPr b="0" i="0" sz="3556" u="none" cap="none" strike="noStrike">
              <a:solidFill>
                <a:srgbClr val="000000"/>
              </a:solidFill>
              <a:latin typeface="Asap"/>
              <a:ea typeface="Asap"/>
              <a:cs typeface="Asap"/>
              <a:sym typeface="Asap"/>
            </a:endParaRPr>
          </a:p>
          <a:p>
            <a:pPr indent="0" lvl="0" marL="0" marR="0" rtl="0" algn="l">
              <a:lnSpc>
                <a:spcPct val="139988"/>
              </a:lnSpc>
              <a:spcBef>
                <a:spcPts val="0"/>
              </a:spcBef>
              <a:spcAft>
                <a:spcPts val="0"/>
              </a:spcAft>
              <a:buNone/>
            </a:pPr>
            <a:r>
              <a:rPr b="0" i="0" lang="en-US" sz="3556" u="none" cap="none" strike="noStrike">
                <a:solidFill>
                  <a:srgbClr val="000000"/>
                </a:solidFill>
                <a:latin typeface="Asap"/>
                <a:ea typeface="Asap"/>
                <a:cs typeface="Asap"/>
                <a:sym typeface="Asap"/>
              </a:rPr>
              <a:t>Sử dụng các </a:t>
            </a:r>
            <a:r>
              <a:rPr b="1" i="0" lang="en-US" sz="3556" u="none" cap="none" strike="noStrike">
                <a:solidFill>
                  <a:srgbClr val="000000"/>
                </a:solidFill>
                <a:latin typeface="Asap"/>
                <a:ea typeface="Asap"/>
                <a:cs typeface="Asap"/>
                <a:sym typeface="Asap"/>
              </a:rPr>
              <a:t>mô hình unsupervised learning</a:t>
            </a:r>
            <a:r>
              <a:rPr b="0" i="0" lang="en-US" sz="3556" u="none" cap="none" strike="noStrike">
                <a:solidFill>
                  <a:srgbClr val="000000"/>
                </a:solidFill>
                <a:latin typeface="Asap"/>
                <a:ea typeface="Asap"/>
                <a:cs typeface="Asap"/>
                <a:sym typeface="Asap"/>
              </a:rPr>
              <a:t> bao gồm</a:t>
            </a:r>
            <a:r>
              <a:rPr b="0" i="0" lang="en-US" sz="3556" u="none" cap="none" strike="noStrike">
                <a:solidFill>
                  <a:srgbClr val="4B63B7"/>
                </a:solidFill>
                <a:latin typeface="Asap"/>
                <a:ea typeface="Asap"/>
                <a:cs typeface="Asap"/>
                <a:sym typeface="Asap"/>
              </a:rPr>
              <a:t> LocalOutlierFactor, One – class support vector machine, IForest</a:t>
            </a:r>
            <a:endParaRPr/>
          </a:p>
          <a:p>
            <a:pPr indent="0" lvl="0" marL="0" marR="0" rtl="0" algn="l">
              <a:lnSpc>
                <a:spcPct val="139988"/>
              </a:lnSpc>
              <a:spcBef>
                <a:spcPts val="0"/>
              </a:spcBef>
              <a:spcAft>
                <a:spcPts val="0"/>
              </a:spcAft>
              <a:buNone/>
            </a:pPr>
            <a:r>
              <a:t/>
            </a:r>
            <a:endParaRPr b="0" i="0" sz="3556" u="none" cap="none" strike="noStrike">
              <a:solidFill>
                <a:srgbClr val="4B63B7"/>
              </a:solidFill>
              <a:latin typeface="Asap"/>
              <a:ea typeface="Asap"/>
              <a:cs typeface="Asap"/>
              <a:sym typeface="Asap"/>
            </a:endParaRPr>
          </a:p>
          <a:p>
            <a:pPr indent="0" lvl="0" marL="0" marR="0" rtl="0" algn="l">
              <a:lnSpc>
                <a:spcPct val="139988"/>
              </a:lnSpc>
              <a:spcBef>
                <a:spcPts val="0"/>
              </a:spcBef>
              <a:spcAft>
                <a:spcPts val="0"/>
              </a:spcAft>
              <a:buNone/>
            </a:pPr>
            <a:r>
              <a:rPr b="0" i="0" lang="en-US" sz="3556" u="none" cap="none" strike="noStrike">
                <a:solidFill>
                  <a:srgbClr val="000000"/>
                </a:solidFill>
                <a:latin typeface="Asap"/>
                <a:ea typeface="Asap"/>
                <a:cs typeface="Asap"/>
                <a:sym typeface="Asap"/>
              </a:rPr>
              <a:t>Tập </a:t>
            </a:r>
            <a:r>
              <a:rPr b="1" i="0" lang="en-US" sz="3556" u="none" cap="none" strike="noStrike">
                <a:solidFill>
                  <a:srgbClr val="000000"/>
                </a:solidFill>
                <a:latin typeface="Asap"/>
                <a:ea typeface="Asap"/>
                <a:cs typeface="Asap"/>
                <a:sym typeface="Asap"/>
              </a:rPr>
              <a:t>dataset</a:t>
            </a:r>
            <a:r>
              <a:rPr b="0" i="0" lang="en-US" sz="3556" u="none" cap="none" strike="noStrike">
                <a:solidFill>
                  <a:srgbClr val="000000"/>
                </a:solidFill>
                <a:latin typeface="Asap"/>
                <a:ea typeface="Asap"/>
                <a:cs typeface="Asap"/>
                <a:sym typeface="Asap"/>
              </a:rPr>
              <a:t>: KDDCUP99, NSL – KDD, UNSW – NB15 </a:t>
            </a:r>
            <a:endParaRPr/>
          </a:p>
        </p:txBody>
      </p:sp>
      <p:sp>
        <p:nvSpPr>
          <p:cNvPr id="159" name="Google Shape;159;p5"/>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160" name="Google Shape;160;p5"/>
          <p:cNvSpPr txBox="1"/>
          <p:nvPr/>
        </p:nvSpPr>
        <p:spPr>
          <a:xfrm>
            <a:off x="16381397" y="8743950"/>
            <a:ext cx="400492"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nvSpPr>
        <p:spPr>
          <a:xfrm>
            <a:off x="1028747" y="32004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4.Lý thuyết</a:t>
            </a:r>
            <a:endParaRPr/>
          </a:p>
        </p:txBody>
      </p:sp>
      <p:cxnSp>
        <p:nvCxnSpPr>
          <p:cNvPr id="166" name="Google Shape;166;p6"/>
          <p:cNvCxnSpPr/>
          <p:nvPr/>
        </p:nvCxnSpPr>
        <p:spPr>
          <a:xfrm flipH="1" rot="10800000">
            <a:off x="1028747" y="1556385"/>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167" name="Google Shape;167;p6"/>
          <p:cNvGrpSpPr/>
          <p:nvPr/>
        </p:nvGrpSpPr>
        <p:grpSpPr>
          <a:xfrm>
            <a:off x="0" y="8713589"/>
            <a:ext cx="18288000" cy="1573411"/>
            <a:chOff x="0" y="-38100"/>
            <a:chExt cx="4816593" cy="414396"/>
          </a:xfrm>
        </p:grpSpPr>
        <p:sp>
          <p:nvSpPr>
            <p:cNvPr id="168" name="Google Shape;168;p6"/>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169" name="Google Shape;169;p6"/>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6"/>
          <p:cNvGrpSpPr/>
          <p:nvPr/>
        </p:nvGrpSpPr>
        <p:grpSpPr>
          <a:xfrm>
            <a:off x="15257045" y="7988185"/>
            <a:ext cx="5572626" cy="2298815"/>
            <a:chOff x="0" y="-38100"/>
            <a:chExt cx="1467688" cy="605449"/>
          </a:xfrm>
        </p:grpSpPr>
        <p:sp>
          <p:nvSpPr>
            <p:cNvPr id="171" name="Google Shape;171;p6"/>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172" name="Google Shape;172;p6"/>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6"/>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174" name="Google Shape;174;p6"/>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175" name="Google Shape;175;p6"/>
          <p:cNvSpPr txBox="1"/>
          <p:nvPr/>
        </p:nvSpPr>
        <p:spPr>
          <a:xfrm>
            <a:off x="1028747" y="2270044"/>
            <a:ext cx="12924572" cy="4553042"/>
          </a:xfrm>
          <a:prstGeom prst="rect">
            <a:avLst/>
          </a:prstGeom>
          <a:noFill/>
          <a:ln>
            <a:noFill/>
          </a:ln>
        </p:spPr>
        <p:txBody>
          <a:bodyPr anchorCtr="0" anchor="t" bIns="0" lIns="0" spcFirstLastPara="1" rIns="0" wrap="square" tIns="0">
            <a:spAutoFit/>
          </a:bodyPr>
          <a:lstStyle/>
          <a:p>
            <a:pPr indent="-554843" lvl="1" marL="1109685" marR="0" rtl="0" algn="l">
              <a:lnSpc>
                <a:spcPct val="140007"/>
              </a:lnSpc>
              <a:spcBef>
                <a:spcPts val="0"/>
              </a:spcBef>
              <a:spcAft>
                <a:spcPts val="0"/>
              </a:spcAft>
              <a:buClr>
                <a:srgbClr val="000000"/>
              </a:buClr>
              <a:buSzPts val="5139"/>
              <a:buFont typeface="Asap"/>
              <a:buAutoNum type="arabicPeriod"/>
            </a:pPr>
            <a:r>
              <a:rPr b="0" i="0" lang="en-US" sz="5139" u="none" cap="none" strike="noStrike">
                <a:solidFill>
                  <a:srgbClr val="000000"/>
                </a:solidFill>
                <a:latin typeface="Asap"/>
                <a:ea typeface="Asap"/>
                <a:cs typeface="Asap"/>
                <a:sym typeface="Asap"/>
              </a:rPr>
              <a:t>Thuật toán PIO  (pigeon-inspired optimization)</a:t>
            </a:r>
            <a:endParaRPr/>
          </a:p>
          <a:p>
            <a:pPr indent="-554843" lvl="1" marL="1109685" marR="0" rtl="0" algn="l">
              <a:lnSpc>
                <a:spcPct val="140007"/>
              </a:lnSpc>
              <a:spcBef>
                <a:spcPts val="0"/>
              </a:spcBef>
              <a:spcAft>
                <a:spcPts val="0"/>
              </a:spcAft>
              <a:buClr>
                <a:srgbClr val="000000"/>
              </a:buClr>
              <a:buSzPts val="5139"/>
              <a:buFont typeface="Asap"/>
              <a:buAutoNum type="arabicPeriod"/>
            </a:pPr>
            <a:r>
              <a:rPr b="0" i="0" lang="en-US" sz="5139" u="none" cap="none" strike="noStrike">
                <a:solidFill>
                  <a:srgbClr val="000000"/>
                </a:solidFill>
                <a:latin typeface="Asap"/>
                <a:ea typeface="Asap"/>
                <a:cs typeface="Asap"/>
                <a:sym typeface="Asap"/>
              </a:rPr>
              <a:t>Thuật toán tìm kiếm cục bộ</a:t>
            </a:r>
            <a:endParaRPr/>
          </a:p>
          <a:p>
            <a:pPr indent="-739789" lvl="2" marL="2219371" marR="0" rtl="0" algn="l">
              <a:lnSpc>
                <a:spcPct val="140007"/>
              </a:lnSpc>
              <a:spcBef>
                <a:spcPts val="0"/>
              </a:spcBef>
              <a:spcAft>
                <a:spcPts val="0"/>
              </a:spcAft>
              <a:buClr>
                <a:srgbClr val="000000"/>
              </a:buClr>
              <a:buSzPts val="5139"/>
              <a:buFont typeface="Asap"/>
              <a:buAutoNum type="alphaLcPeriod"/>
            </a:pPr>
            <a:r>
              <a:rPr b="0" i="0" lang="en-US" sz="5139" u="none" cap="none" strike="noStrike">
                <a:solidFill>
                  <a:srgbClr val="000000"/>
                </a:solidFill>
                <a:latin typeface="Asap"/>
                <a:ea typeface="Asap"/>
                <a:cs typeface="Asap"/>
                <a:sym typeface="Asap"/>
              </a:rPr>
              <a:t>Thuật toán tìm kiếm Tabu</a:t>
            </a:r>
            <a:endParaRPr/>
          </a:p>
          <a:p>
            <a:pPr indent="-739789" lvl="2" marL="2219371" marR="0" rtl="0" algn="l">
              <a:lnSpc>
                <a:spcPct val="140007"/>
              </a:lnSpc>
              <a:spcBef>
                <a:spcPts val="0"/>
              </a:spcBef>
              <a:spcAft>
                <a:spcPts val="0"/>
              </a:spcAft>
              <a:buClr>
                <a:srgbClr val="000000"/>
              </a:buClr>
              <a:buSzPts val="5139"/>
              <a:buFont typeface="Asap"/>
              <a:buAutoNum type="alphaLcPeriod"/>
            </a:pPr>
            <a:r>
              <a:rPr b="0" i="0" lang="en-US" sz="5139" u="none" cap="none" strike="noStrike">
                <a:solidFill>
                  <a:srgbClr val="000000"/>
                </a:solidFill>
                <a:latin typeface="Asap"/>
                <a:ea typeface="Asap"/>
                <a:cs typeface="Asap"/>
                <a:sym typeface="Asap"/>
              </a:rPr>
              <a:t>Thuật toán tìm kiếm Hill Climbing</a:t>
            </a:r>
            <a:endParaRPr/>
          </a:p>
        </p:txBody>
      </p:sp>
      <p:sp>
        <p:nvSpPr>
          <p:cNvPr id="176" name="Google Shape;176;p6"/>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177" name="Google Shape;177;p6"/>
          <p:cNvSpPr txBox="1"/>
          <p:nvPr/>
        </p:nvSpPr>
        <p:spPr>
          <a:xfrm>
            <a:off x="16347301" y="8743950"/>
            <a:ext cx="468683"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nvSpPr>
        <p:spPr>
          <a:xfrm>
            <a:off x="1028700" y="320040"/>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4.1.Thuật toán PIO</a:t>
            </a:r>
            <a:endParaRPr/>
          </a:p>
        </p:txBody>
      </p:sp>
      <p:cxnSp>
        <p:nvCxnSpPr>
          <p:cNvPr id="183" name="Google Shape;183;p7"/>
          <p:cNvCxnSpPr/>
          <p:nvPr/>
        </p:nvCxnSpPr>
        <p:spPr>
          <a:xfrm flipH="1" rot="10800000">
            <a:off x="1306307" y="1556385"/>
            <a:ext cx="7437643" cy="19050"/>
          </a:xfrm>
          <a:prstGeom prst="straightConnector1">
            <a:avLst/>
          </a:prstGeom>
          <a:noFill/>
          <a:ln cap="flat" cmpd="sng" w="38100">
            <a:solidFill>
              <a:srgbClr val="000000"/>
            </a:solidFill>
            <a:prstDash val="solid"/>
            <a:round/>
            <a:headEnd len="sm" w="sm" type="none"/>
            <a:tailEnd len="sm" w="sm" type="none"/>
          </a:ln>
        </p:spPr>
      </p:cxnSp>
      <p:grpSp>
        <p:nvGrpSpPr>
          <p:cNvPr id="184" name="Google Shape;184;p7"/>
          <p:cNvGrpSpPr/>
          <p:nvPr/>
        </p:nvGrpSpPr>
        <p:grpSpPr>
          <a:xfrm>
            <a:off x="0" y="8713589"/>
            <a:ext cx="18288000" cy="1573411"/>
            <a:chOff x="0" y="-38100"/>
            <a:chExt cx="4816593" cy="414396"/>
          </a:xfrm>
        </p:grpSpPr>
        <p:sp>
          <p:nvSpPr>
            <p:cNvPr id="185" name="Google Shape;185;p7"/>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186" name="Google Shape;186;p7"/>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7" name="Google Shape;187;p7"/>
          <p:cNvGrpSpPr/>
          <p:nvPr/>
        </p:nvGrpSpPr>
        <p:grpSpPr>
          <a:xfrm>
            <a:off x="15257045" y="7988185"/>
            <a:ext cx="5572626" cy="2298815"/>
            <a:chOff x="0" y="-38100"/>
            <a:chExt cx="1467688" cy="605449"/>
          </a:xfrm>
        </p:grpSpPr>
        <p:sp>
          <p:nvSpPr>
            <p:cNvPr id="188" name="Google Shape;188;p7"/>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189" name="Google Shape;189;p7"/>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0" name="Google Shape;190;p7"/>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191" name="Google Shape;191;p7"/>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192" name="Google Shape;192;p7"/>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193" name="Google Shape;193;p7"/>
          <p:cNvSpPr txBox="1"/>
          <p:nvPr/>
        </p:nvSpPr>
        <p:spPr>
          <a:xfrm>
            <a:off x="16407188" y="8743950"/>
            <a:ext cx="348910"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7</a:t>
            </a:r>
            <a:endParaRPr/>
          </a:p>
        </p:txBody>
      </p:sp>
      <p:sp>
        <p:nvSpPr>
          <p:cNvPr id="194" name="Google Shape;194;p7"/>
          <p:cNvSpPr txBox="1"/>
          <p:nvPr/>
        </p:nvSpPr>
        <p:spPr>
          <a:xfrm>
            <a:off x="1306307" y="2419146"/>
            <a:ext cx="12685512" cy="5372508"/>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363" u="none" cap="none" strike="noStrike">
                <a:solidFill>
                  <a:srgbClr val="000000"/>
                </a:solidFill>
                <a:latin typeface="Asap"/>
                <a:ea typeface="Asap"/>
                <a:cs typeface="Asap"/>
                <a:sym typeface="Asap"/>
              </a:rPr>
              <a:t>Thuật toán PIO dựa trên</a:t>
            </a:r>
            <a:r>
              <a:rPr b="1" i="0" lang="en-US" sz="3363" u="none" cap="none" strike="noStrike">
                <a:solidFill>
                  <a:srgbClr val="000000"/>
                </a:solidFill>
                <a:latin typeface="Asap"/>
                <a:ea typeface="Asap"/>
                <a:cs typeface="Asap"/>
                <a:sym typeface="Asap"/>
              </a:rPr>
              <a:t> hành vi của bồ câu</a:t>
            </a:r>
            <a:r>
              <a:rPr b="0" i="0" lang="en-US" sz="3363" u="none" cap="none" strike="noStrike">
                <a:solidFill>
                  <a:srgbClr val="000000"/>
                </a:solidFill>
                <a:latin typeface="Asap"/>
                <a:ea typeface="Asap"/>
                <a:cs typeface="Asap"/>
                <a:sym typeface="Asap"/>
              </a:rPr>
              <a:t> khi tìm đường trở về nhà. Thuật toán dựa trên</a:t>
            </a:r>
            <a:r>
              <a:rPr b="1" i="0" lang="en-US" sz="3363" u="none" cap="none" strike="noStrike">
                <a:solidFill>
                  <a:srgbClr val="000000"/>
                </a:solidFill>
                <a:latin typeface="Asap"/>
                <a:ea typeface="Asap"/>
                <a:cs typeface="Asap"/>
                <a:sym typeface="Asap"/>
              </a:rPr>
              <a:t> 2 hành vi </a:t>
            </a:r>
            <a:r>
              <a:rPr b="0" i="0" lang="en-US" sz="3363" u="none" cap="none" strike="noStrike">
                <a:solidFill>
                  <a:srgbClr val="000000"/>
                </a:solidFill>
                <a:latin typeface="Asap"/>
                <a:ea typeface="Asap"/>
                <a:cs typeface="Asap"/>
                <a:sym typeface="Asap"/>
              </a:rPr>
              <a:t>gồm </a:t>
            </a:r>
            <a:endParaRPr/>
          </a:p>
          <a:p>
            <a:pPr indent="0" lvl="0" marL="0" marR="0" rtl="0" algn="l">
              <a:lnSpc>
                <a:spcPct val="139994"/>
              </a:lnSpc>
              <a:spcBef>
                <a:spcPts val="0"/>
              </a:spcBef>
              <a:spcAft>
                <a:spcPts val="0"/>
              </a:spcAft>
              <a:buNone/>
            </a:pPr>
            <a:r>
              <a:t/>
            </a:r>
            <a:endParaRPr b="0" i="0" sz="3363" u="none" cap="none" strike="noStrike">
              <a:solidFill>
                <a:srgbClr val="000000"/>
              </a:solidFill>
              <a:latin typeface="Asap"/>
              <a:ea typeface="Asap"/>
              <a:cs typeface="Asap"/>
              <a:sym typeface="Asap"/>
            </a:endParaRPr>
          </a:p>
          <a:p>
            <a:pPr indent="-363052" lvl="1" marL="726107" marR="0" rtl="0" algn="l">
              <a:lnSpc>
                <a:spcPct val="139994"/>
              </a:lnSpc>
              <a:spcBef>
                <a:spcPts val="0"/>
              </a:spcBef>
              <a:spcAft>
                <a:spcPts val="0"/>
              </a:spcAft>
              <a:buClr>
                <a:srgbClr val="000000"/>
              </a:buClr>
              <a:buSzPts val="3363"/>
              <a:buFont typeface="Arial"/>
              <a:buChar char="•"/>
            </a:pPr>
            <a:r>
              <a:rPr b="0" i="0" lang="en-US" sz="3363" u="none" cap="none" strike="noStrike">
                <a:solidFill>
                  <a:srgbClr val="000000"/>
                </a:solidFill>
                <a:latin typeface="Asap"/>
                <a:ea typeface="Asap"/>
                <a:cs typeface="Asap"/>
                <a:sym typeface="Asap"/>
              </a:rPr>
              <a:t>Thứ nhất là</a:t>
            </a:r>
            <a:r>
              <a:rPr b="1" i="0" lang="en-US" sz="3363" u="none" cap="none" strike="noStrike">
                <a:solidFill>
                  <a:srgbClr val="000000"/>
                </a:solidFill>
                <a:latin typeface="Asap"/>
                <a:ea typeface="Asap"/>
                <a:cs typeface="Asap"/>
                <a:sym typeface="Asap"/>
              </a:rPr>
              <a:t> xác định lộ trình</a:t>
            </a:r>
            <a:r>
              <a:rPr b="0" i="0" lang="en-US" sz="3363" u="none" cap="none" strike="noStrike">
                <a:solidFill>
                  <a:srgbClr val="000000"/>
                </a:solidFill>
                <a:latin typeface="Asap"/>
                <a:ea typeface="Asap"/>
                <a:cs typeface="Asap"/>
                <a:sym typeface="Asap"/>
              </a:rPr>
              <a:t> dùng sử dụng mặt trời và từ trường làm la bàn để điều chỉnh hướng đi.</a:t>
            </a:r>
            <a:endParaRPr/>
          </a:p>
          <a:p>
            <a:pPr indent="0" lvl="0" marL="0" marR="0" rtl="0" algn="l">
              <a:lnSpc>
                <a:spcPct val="139994"/>
              </a:lnSpc>
              <a:spcBef>
                <a:spcPts val="0"/>
              </a:spcBef>
              <a:spcAft>
                <a:spcPts val="0"/>
              </a:spcAft>
              <a:buNone/>
            </a:pPr>
            <a:r>
              <a:t/>
            </a:r>
            <a:endParaRPr b="0" i="0" sz="3363" u="none" cap="none" strike="noStrike">
              <a:solidFill>
                <a:srgbClr val="000000"/>
              </a:solidFill>
              <a:latin typeface="Asap"/>
              <a:ea typeface="Asap"/>
              <a:cs typeface="Asap"/>
              <a:sym typeface="Asap"/>
            </a:endParaRPr>
          </a:p>
          <a:p>
            <a:pPr indent="-363052" lvl="1" marL="726107" marR="0" rtl="0" algn="l">
              <a:lnSpc>
                <a:spcPct val="139994"/>
              </a:lnSpc>
              <a:spcBef>
                <a:spcPts val="0"/>
              </a:spcBef>
              <a:spcAft>
                <a:spcPts val="0"/>
              </a:spcAft>
              <a:buClr>
                <a:srgbClr val="000000"/>
              </a:buClr>
              <a:buSzPts val="3363"/>
              <a:buFont typeface="Arial"/>
              <a:buChar char="•"/>
            </a:pPr>
            <a:r>
              <a:rPr b="0" i="0" lang="en-US" sz="3363" u="none" cap="none" strike="noStrike">
                <a:solidFill>
                  <a:srgbClr val="000000"/>
                </a:solidFill>
                <a:latin typeface="Asap"/>
                <a:ea typeface="Asap"/>
                <a:cs typeface="Asap"/>
                <a:sym typeface="Asap"/>
              </a:rPr>
              <a:t>Thứ hai là </a:t>
            </a:r>
            <a:r>
              <a:rPr b="1" i="0" lang="en-US" sz="3363" u="none" cap="none" strike="noStrike">
                <a:solidFill>
                  <a:srgbClr val="000000"/>
                </a:solidFill>
                <a:latin typeface="Asap"/>
                <a:ea typeface="Asap"/>
                <a:cs typeface="Asap"/>
                <a:sym typeface="Asap"/>
              </a:rPr>
              <a:t>tìm đường về </a:t>
            </a:r>
            <a:r>
              <a:rPr b="0" i="0" lang="en-US" sz="3363" u="none" cap="none" strike="noStrike">
                <a:solidFill>
                  <a:srgbClr val="000000"/>
                </a:solidFill>
                <a:latin typeface="Asap"/>
                <a:ea typeface="Asap"/>
                <a:cs typeface="Asap"/>
                <a:sym typeface="Asap"/>
              </a:rPr>
              <a:t>dựa trên cảnh vật, môi trường xung quanh có quen thuộc hay không hoặc là bay theo con đầu đàn với khả năng nhận biệt môi trường tốt hơn.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nvSpPr>
        <p:spPr>
          <a:xfrm>
            <a:off x="1028770" y="329565"/>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4.1.Thuật toán PIO</a:t>
            </a:r>
            <a:endParaRPr/>
          </a:p>
        </p:txBody>
      </p:sp>
      <p:cxnSp>
        <p:nvCxnSpPr>
          <p:cNvPr id="200" name="Google Shape;200;p8"/>
          <p:cNvCxnSpPr/>
          <p:nvPr/>
        </p:nvCxnSpPr>
        <p:spPr>
          <a:xfrm>
            <a:off x="1028770" y="1537635"/>
            <a:ext cx="7715250" cy="28275"/>
          </a:xfrm>
          <a:prstGeom prst="straightConnector1">
            <a:avLst/>
          </a:prstGeom>
          <a:noFill/>
          <a:ln cap="flat" cmpd="sng" w="38100">
            <a:solidFill>
              <a:srgbClr val="000000"/>
            </a:solidFill>
            <a:prstDash val="solid"/>
            <a:round/>
            <a:headEnd len="sm" w="sm" type="none"/>
            <a:tailEnd len="sm" w="sm" type="none"/>
          </a:ln>
        </p:spPr>
      </p:cxnSp>
      <p:grpSp>
        <p:nvGrpSpPr>
          <p:cNvPr id="201" name="Google Shape;201;p8"/>
          <p:cNvGrpSpPr/>
          <p:nvPr/>
        </p:nvGrpSpPr>
        <p:grpSpPr>
          <a:xfrm>
            <a:off x="0" y="8713589"/>
            <a:ext cx="18288000" cy="1573411"/>
            <a:chOff x="0" y="-38100"/>
            <a:chExt cx="4816593" cy="414396"/>
          </a:xfrm>
        </p:grpSpPr>
        <p:sp>
          <p:nvSpPr>
            <p:cNvPr id="202" name="Google Shape;202;p8"/>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203" name="Google Shape;203;p8"/>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4" name="Google Shape;204;p8"/>
          <p:cNvGrpSpPr/>
          <p:nvPr/>
        </p:nvGrpSpPr>
        <p:grpSpPr>
          <a:xfrm>
            <a:off x="15257045" y="7988185"/>
            <a:ext cx="5572626" cy="2298815"/>
            <a:chOff x="0" y="-38100"/>
            <a:chExt cx="1467688" cy="605449"/>
          </a:xfrm>
        </p:grpSpPr>
        <p:sp>
          <p:nvSpPr>
            <p:cNvPr id="205" name="Google Shape;205;p8"/>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206" name="Google Shape;206;p8"/>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7" name="Google Shape;207;p8"/>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208" name="Google Shape;208;p8"/>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209" name="Google Shape;209;p8"/>
          <p:cNvSpPr/>
          <p:nvPr/>
        </p:nvSpPr>
        <p:spPr>
          <a:xfrm>
            <a:off x="3220788" y="2743056"/>
            <a:ext cx="11907343" cy="2533854"/>
          </a:xfrm>
          <a:custGeom>
            <a:rect b="b" l="l" r="r" t="t"/>
            <a:pathLst>
              <a:path extrusionOk="0" h="2533854" w="11907343">
                <a:moveTo>
                  <a:pt x="0" y="0"/>
                </a:moveTo>
                <a:lnTo>
                  <a:pt x="11907343" y="0"/>
                </a:lnTo>
                <a:lnTo>
                  <a:pt x="11907343" y="2533854"/>
                </a:lnTo>
                <a:lnTo>
                  <a:pt x="0" y="2533854"/>
                </a:lnTo>
                <a:lnTo>
                  <a:pt x="0" y="0"/>
                </a:lnTo>
                <a:close/>
              </a:path>
            </a:pathLst>
          </a:custGeom>
          <a:blipFill rotWithShape="1">
            <a:blip r:embed="rId4">
              <a:alphaModFix/>
            </a:blip>
            <a:stretch>
              <a:fillRect b="0" l="0" r="0" t="0"/>
            </a:stretch>
          </a:blipFill>
          <a:ln cap="sq" cmpd="sng" w="38100">
            <a:solidFill>
              <a:srgbClr val="000000"/>
            </a:solidFill>
            <a:prstDash val="solid"/>
            <a:miter lim="8000"/>
            <a:headEnd len="sm" w="sm" type="none"/>
            <a:tailEnd len="sm" w="sm" type="none"/>
          </a:ln>
        </p:spPr>
      </p:sp>
      <p:sp>
        <p:nvSpPr>
          <p:cNvPr id="210" name="Google Shape;210;p8"/>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211" name="Google Shape;211;p8"/>
          <p:cNvSpPr txBox="1"/>
          <p:nvPr/>
        </p:nvSpPr>
        <p:spPr>
          <a:xfrm>
            <a:off x="16346951" y="8743950"/>
            <a:ext cx="469385"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8</a:t>
            </a:r>
            <a:endParaRPr/>
          </a:p>
        </p:txBody>
      </p:sp>
      <p:sp>
        <p:nvSpPr>
          <p:cNvPr id="212" name="Google Shape;212;p8"/>
          <p:cNvSpPr txBox="1"/>
          <p:nvPr/>
        </p:nvSpPr>
        <p:spPr>
          <a:xfrm>
            <a:off x="1019603" y="1805731"/>
            <a:ext cx="12744625" cy="656726"/>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i="0" lang="en-US" sz="3832" u="none" cap="none" strike="noStrike">
                <a:solidFill>
                  <a:srgbClr val="000000"/>
                </a:solidFill>
                <a:latin typeface="Asap"/>
                <a:ea typeface="Asap"/>
                <a:cs typeface="Asap"/>
                <a:sym typeface="Asap"/>
              </a:rPr>
              <a:t>a)Cơ chế định vị bản đồ (map and compass operator)</a:t>
            </a:r>
            <a:endParaRPr/>
          </a:p>
        </p:txBody>
      </p:sp>
      <p:sp>
        <p:nvSpPr>
          <p:cNvPr id="213" name="Google Shape;213;p8"/>
          <p:cNvSpPr txBox="1"/>
          <p:nvPr/>
        </p:nvSpPr>
        <p:spPr>
          <a:xfrm>
            <a:off x="3002703" y="5482282"/>
            <a:ext cx="14798300" cy="2328778"/>
          </a:xfrm>
          <a:prstGeom prst="rect">
            <a:avLst/>
          </a:prstGeom>
          <a:noFill/>
          <a:ln>
            <a:noFill/>
          </a:ln>
        </p:spPr>
        <p:txBody>
          <a:bodyPr anchorCtr="0" anchor="t" bIns="0" lIns="0" spcFirstLastPara="1" rIns="0" wrap="square" tIns="0">
            <a:spAutoFit/>
          </a:bodyPr>
          <a:lstStyle/>
          <a:p>
            <a:pPr indent="-354572" lvl="1" marL="709145" marR="0" rtl="0" algn="l">
              <a:lnSpc>
                <a:spcPct val="140012"/>
              </a:lnSpc>
              <a:spcBef>
                <a:spcPts val="0"/>
              </a:spcBef>
              <a:spcAft>
                <a:spcPts val="0"/>
              </a:spcAft>
              <a:buClr>
                <a:srgbClr val="000000"/>
              </a:buClr>
              <a:buSzPts val="3284"/>
              <a:buFont typeface="Arial"/>
              <a:buChar char="•"/>
            </a:pPr>
            <a:r>
              <a:rPr b="1" i="0" lang="en-US" sz="3284" u="none" cap="none" strike="noStrike">
                <a:solidFill>
                  <a:srgbClr val="000000"/>
                </a:solidFill>
                <a:latin typeface="Asap"/>
                <a:ea typeface="Asap"/>
                <a:cs typeface="Asap"/>
                <a:sym typeface="Asap"/>
              </a:rPr>
              <a:t>rand</a:t>
            </a:r>
            <a:r>
              <a:rPr b="0" i="0" lang="en-US" sz="3284" u="none" cap="none" strike="noStrike">
                <a:solidFill>
                  <a:srgbClr val="000000"/>
                </a:solidFill>
                <a:latin typeface="Asap"/>
                <a:ea typeface="Asap"/>
                <a:cs typeface="Asap"/>
                <a:sym typeface="Asap"/>
              </a:rPr>
              <a:t> là một giá trị ngẫu nhiên từ 0 đến 1</a:t>
            </a:r>
            <a:endParaRPr/>
          </a:p>
          <a:p>
            <a:pPr indent="-354572" lvl="1" marL="709145" marR="0" rtl="0" algn="l">
              <a:lnSpc>
                <a:spcPct val="140012"/>
              </a:lnSpc>
              <a:spcBef>
                <a:spcPts val="0"/>
              </a:spcBef>
              <a:spcAft>
                <a:spcPts val="0"/>
              </a:spcAft>
              <a:buClr>
                <a:srgbClr val="000000"/>
              </a:buClr>
              <a:buSzPts val="3284"/>
              <a:buFont typeface="Arial"/>
              <a:buChar char="•"/>
            </a:pPr>
            <a:r>
              <a:rPr b="1" i="0" lang="en-US" sz="3284" u="none" cap="none" strike="noStrike">
                <a:solidFill>
                  <a:srgbClr val="000000"/>
                </a:solidFill>
                <a:latin typeface="Asap"/>
                <a:ea typeface="Asap"/>
                <a:cs typeface="Asap"/>
                <a:sym typeface="Asap"/>
              </a:rPr>
              <a:t>Xi</a:t>
            </a:r>
            <a:r>
              <a:rPr b="0" i="0" lang="en-US" sz="3284" u="none" cap="none" strike="noStrike">
                <a:solidFill>
                  <a:srgbClr val="000000"/>
                </a:solidFill>
                <a:latin typeface="Asap"/>
                <a:ea typeface="Asap"/>
                <a:cs typeface="Asap"/>
                <a:sym typeface="Asap"/>
              </a:rPr>
              <a:t> đại diện cho một nhóm đặc trưng con từ tập hợp đặc trưng gốc</a:t>
            </a:r>
            <a:endParaRPr/>
          </a:p>
          <a:p>
            <a:pPr indent="-354572" lvl="1" marL="709145" marR="0" rtl="0" algn="l">
              <a:lnSpc>
                <a:spcPct val="140012"/>
              </a:lnSpc>
              <a:spcBef>
                <a:spcPts val="0"/>
              </a:spcBef>
              <a:spcAft>
                <a:spcPts val="0"/>
              </a:spcAft>
              <a:buClr>
                <a:srgbClr val="000000"/>
              </a:buClr>
              <a:buSzPts val="3284"/>
              <a:buFont typeface="Arial"/>
              <a:buChar char="•"/>
            </a:pPr>
            <a:r>
              <a:rPr b="1" i="0" lang="en-US" sz="3284" u="none" cap="none" strike="noStrike">
                <a:solidFill>
                  <a:srgbClr val="000000"/>
                </a:solidFill>
                <a:latin typeface="Asap"/>
                <a:ea typeface="Asap"/>
                <a:cs typeface="Asap"/>
                <a:sym typeface="Asap"/>
              </a:rPr>
              <a:t>Xg</a:t>
            </a:r>
            <a:r>
              <a:rPr b="0" i="0" lang="en-US" sz="3284" u="none" cap="none" strike="noStrike">
                <a:solidFill>
                  <a:srgbClr val="000000"/>
                </a:solidFill>
                <a:latin typeface="Asap"/>
                <a:ea typeface="Asap"/>
                <a:cs typeface="Asap"/>
                <a:sym typeface="Asap"/>
              </a:rPr>
              <a:t> đại diện cho nhóm đặc trưng tốt nhất (phù hợp với mục tiêu đồ án)</a:t>
            </a:r>
            <a:endParaRPr/>
          </a:p>
          <a:p>
            <a:pPr indent="-354572" lvl="1" marL="709145" marR="0" rtl="0" algn="l">
              <a:lnSpc>
                <a:spcPct val="140012"/>
              </a:lnSpc>
              <a:spcBef>
                <a:spcPts val="0"/>
              </a:spcBef>
              <a:spcAft>
                <a:spcPts val="0"/>
              </a:spcAft>
              <a:buClr>
                <a:srgbClr val="000000"/>
              </a:buClr>
              <a:buSzPts val="3284"/>
              <a:buFont typeface="Arial"/>
              <a:buChar char="•"/>
            </a:pPr>
            <a:r>
              <a:rPr b="1" i="0" lang="en-US" sz="3284" u="none" cap="none" strike="noStrike">
                <a:solidFill>
                  <a:srgbClr val="000000"/>
                </a:solidFill>
                <a:latin typeface="Asap"/>
                <a:ea typeface="Asap"/>
                <a:cs typeface="Asap"/>
                <a:sym typeface="Asap"/>
              </a:rPr>
              <a:t>Vi</a:t>
            </a:r>
            <a:r>
              <a:rPr b="0" i="0" lang="en-US" sz="3284" u="none" cap="none" strike="noStrike">
                <a:solidFill>
                  <a:srgbClr val="000000"/>
                </a:solidFill>
                <a:latin typeface="Asap"/>
                <a:ea typeface="Asap"/>
                <a:cs typeface="Asap"/>
                <a:sym typeface="Asap"/>
              </a:rPr>
              <a:t> đại diện cho mức độ thay đổi theo hướng tốt hơn theo Xg.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nvSpPr>
        <p:spPr>
          <a:xfrm>
            <a:off x="1028747" y="354208"/>
            <a:ext cx="15430500" cy="12363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7200" u="none" cap="none" strike="noStrike">
                <a:solidFill>
                  <a:srgbClr val="000000"/>
                </a:solidFill>
                <a:latin typeface="Public Sans"/>
                <a:ea typeface="Public Sans"/>
                <a:cs typeface="Public Sans"/>
                <a:sym typeface="Public Sans"/>
              </a:rPr>
              <a:t>4.1.Thuật toán PIO</a:t>
            </a:r>
            <a:endParaRPr/>
          </a:p>
        </p:txBody>
      </p:sp>
      <p:cxnSp>
        <p:nvCxnSpPr>
          <p:cNvPr id="219" name="Google Shape;219;p9"/>
          <p:cNvCxnSpPr/>
          <p:nvPr/>
        </p:nvCxnSpPr>
        <p:spPr>
          <a:xfrm flipH="1" rot="10800000">
            <a:off x="1028747" y="1590553"/>
            <a:ext cx="7715250" cy="19050"/>
          </a:xfrm>
          <a:prstGeom prst="straightConnector1">
            <a:avLst/>
          </a:prstGeom>
          <a:noFill/>
          <a:ln cap="flat" cmpd="sng" w="38100">
            <a:solidFill>
              <a:srgbClr val="000000"/>
            </a:solidFill>
            <a:prstDash val="solid"/>
            <a:round/>
            <a:headEnd len="sm" w="sm" type="none"/>
            <a:tailEnd len="sm" w="sm" type="none"/>
          </a:ln>
        </p:spPr>
      </p:cxnSp>
      <p:grpSp>
        <p:nvGrpSpPr>
          <p:cNvPr id="220" name="Google Shape;220;p9"/>
          <p:cNvGrpSpPr/>
          <p:nvPr/>
        </p:nvGrpSpPr>
        <p:grpSpPr>
          <a:xfrm>
            <a:off x="0" y="8713589"/>
            <a:ext cx="18288000" cy="1573411"/>
            <a:chOff x="0" y="-38100"/>
            <a:chExt cx="4816593" cy="414396"/>
          </a:xfrm>
        </p:grpSpPr>
        <p:sp>
          <p:nvSpPr>
            <p:cNvPr id="221" name="Google Shape;221;p9"/>
            <p:cNvSpPr/>
            <p:nvPr/>
          </p:nvSpPr>
          <p:spPr>
            <a:xfrm>
              <a:off x="0" y="0"/>
              <a:ext cx="4816592" cy="376296"/>
            </a:xfrm>
            <a:custGeom>
              <a:rect b="b" l="l" r="r" t="t"/>
              <a:pathLst>
                <a:path extrusionOk="0" h="376296" w="4816592">
                  <a:moveTo>
                    <a:pt x="0" y="0"/>
                  </a:moveTo>
                  <a:lnTo>
                    <a:pt x="4816592" y="0"/>
                  </a:lnTo>
                  <a:lnTo>
                    <a:pt x="4816592" y="376296"/>
                  </a:lnTo>
                  <a:lnTo>
                    <a:pt x="0" y="376296"/>
                  </a:lnTo>
                  <a:close/>
                </a:path>
              </a:pathLst>
            </a:custGeom>
            <a:solidFill>
              <a:srgbClr val="9DD5F2"/>
            </a:solidFill>
            <a:ln>
              <a:noFill/>
            </a:ln>
          </p:spPr>
        </p:sp>
        <p:sp>
          <p:nvSpPr>
            <p:cNvPr id="222" name="Google Shape;222;p9"/>
            <p:cNvSpPr txBox="1"/>
            <p:nvPr/>
          </p:nvSpPr>
          <p:spPr>
            <a:xfrm>
              <a:off x="0" y="-38100"/>
              <a:ext cx="4816593" cy="414396"/>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9"/>
          <p:cNvGrpSpPr/>
          <p:nvPr/>
        </p:nvGrpSpPr>
        <p:grpSpPr>
          <a:xfrm>
            <a:off x="15257045" y="7988185"/>
            <a:ext cx="5572626" cy="2298815"/>
            <a:chOff x="0" y="-38100"/>
            <a:chExt cx="1467688" cy="605449"/>
          </a:xfrm>
        </p:grpSpPr>
        <p:sp>
          <p:nvSpPr>
            <p:cNvPr id="224" name="Google Shape;224;p9"/>
            <p:cNvSpPr/>
            <p:nvPr/>
          </p:nvSpPr>
          <p:spPr>
            <a:xfrm>
              <a:off x="0" y="0"/>
              <a:ext cx="1467688" cy="567349"/>
            </a:xfrm>
            <a:custGeom>
              <a:rect b="b" l="l" r="r" t="t"/>
              <a:pathLst>
                <a:path extrusionOk="0" h="567349" w="1467688">
                  <a:moveTo>
                    <a:pt x="203200" y="0"/>
                  </a:moveTo>
                  <a:lnTo>
                    <a:pt x="1467688" y="0"/>
                  </a:lnTo>
                  <a:lnTo>
                    <a:pt x="1264488" y="567349"/>
                  </a:lnTo>
                  <a:lnTo>
                    <a:pt x="0" y="567349"/>
                  </a:lnTo>
                  <a:lnTo>
                    <a:pt x="203200" y="0"/>
                  </a:lnTo>
                  <a:close/>
                </a:path>
              </a:pathLst>
            </a:custGeom>
            <a:solidFill>
              <a:srgbClr val="2E99D3"/>
            </a:solidFill>
            <a:ln>
              <a:noFill/>
            </a:ln>
          </p:spPr>
        </p:sp>
        <p:sp>
          <p:nvSpPr>
            <p:cNvPr id="225" name="Google Shape;225;p9"/>
            <p:cNvSpPr txBox="1"/>
            <p:nvPr/>
          </p:nvSpPr>
          <p:spPr>
            <a:xfrm>
              <a:off x="101600" y="-38100"/>
              <a:ext cx="1264488" cy="60544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9"/>
          <p:cNvSpPr/>
          <p:nvPr/>
        </p:nvSpPr>
        <p:spPr>
          <a:xfrm>
            <a:off x="314325" y="8997229"/>
            <a:ext cx="1428750" cy="1154040"/>
          </a:xfrm>
          <a:custGeom>
            <a:rect b="b" l="l" r="r" t="t"/>
            <a:pathLst>
              <a:path extrusionOk="0" h="1154040" w="1428750">
                <a:moveTo>
                  <a:pt x="0" y="0"/>
                </a:moveTo>
                <a:lnTo>
                  <a:pt x="1428750" y="0"/>
                </a:lnTo>
                <a:lnTo>
                  <a:pt x="1428750" y="1154040"/>
                </a:lnTo>
                <a:lnTo>
                  <a:pt x="0" y="1154040"/>
                </a:lnTo>
                <a:lnTo>
                  <a:pt x="0" y="0"/>
                </a:lnTo>
                <a:close/>
              </a:path>
            </a:pathLst>
          </a:custGeom>
          <a:blipFill rotWithShape="1">
            <a:blip r:embed="rId3">
              <a:alphaModFix/>
            </a:blip>
            <a:stretch>
              <a:fillRect b="0" l="0" r="0" t="0"/>
            </a:stretch>
          </a:blipFill>
          <a:ln>
            <a:noFill/>
          </a:ln>
        </p:spPr>
      </p:sp>
      <p:cxnSp>
        <p:nvCxnSpPr>
          <p:cNvPr id="227" name="Google Shape;227;p9"/>
          <p:cNvCxnSpPr/>
          <p:nvPr/>
        </p:nvCxnSpPr>
        <p:spPr>
          <a:xfrm>
            <a:off x="1951226" y="8993981"/>
            <a:ext cx="0" cy="1157287"/>
          </a:xfrm>
          <a:prstGeom prst="straightConnector1">
            <a:avLst/>
          </a:prstGeom>
          <a:noFill/>
          <a:ln cap="flat" cmpd="sng" w="38100">
            <a:solidFill>
              <a:srgbClr val="000000"/>
            </a:solidFill>
            <a:prstDash val="solid"/>
            <a:round/>
            <a:headEnd len="sm" w="sm" type="none"/>
            <a:tailEnd len="sm" w="sm" type="none"/>
          </a:ln>
        </p:spPr>
      </p:cxnSp>
      <p:sp>
        <p:nvSpPr>
          <p:cNvPr id="228" name="Google Shape;228;p9"/>
          <p:cNvSpPr/>
          <p:nvPr/>
        </p:nvSpPr>
        <p:spPr>
          <a:xfrm>
            <a:off x="3258828" y="3813157"/>
            <a:ext cx="12454776" cy="3189833"/>
          </a:xfrm>
          <a:custGeom>
            <a:rect b="b" l="l" r="r" t="t"/>
            <a:pathLst>
              <a:path extrusionOk="0" h="3189833" w="12454776">
                <a:moveTo>
                  <a:pt x="0" y="0"/>
                </a:moveTo>
                <a:lnTo>
                  <a:pt x="12454776" y="0"/>
                </a:lnTo>
                <a:lnTo>
                  <a:pt x="12454776" y="3189833"/>
                </a:lnTo>
                <a:lnTo>
                  <a:pt x="0" y="3189833"/>
                </a:lnTo>
                <a:lnTo>
                  <a:pt x="0" y="0"/>
                </a:lnTo>
                <a:close/>
              </a:path>
            </a:pathLst>
          </a:custGeom>
          <a:blipFill rotWithShape="1">
            <a:blip r:embed="rId4">
              <a:alphaModFix/>
            </a:blip>
            <a:stretch>
              <a:fillRect b="0" l="0" r="0" t="0"/>
            </a:stretch>
          </a:blipFill>
          <a:ln cap="sq" cmpd="sng" w="38100">
            <a:solidFill>
              <a:srgbClr val="000000"/>
            </a:solidFill>
            <a:prstDash val="solid"/>
            <a:miter lim="8000"/>
            <a:headEnd len="sm" w="sm" type="none"/>
            <a:tailEnd len="sm" w="sm" type="none"/>
          </a:ln>
        </p:spPr>
      </p:sp>
      <p:sp>
        <p:nvSpPr>
          <p:cNvPr id="229" name="Google Shape;229;p9"/>
          <p:cNvSpPr txBox="1"/>
          <p:nvPr/>
        </p:nvSpPr>
        <p:spPr>
          <a:xfrm>
            <a:off x="2143314" y="9230042"/>
            <a:ext cx="1295896"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NT204</a:t>
            </a:r>
            <a:endParaRPr/>
          </a:p>
        </p:txBody>
      </p:sp>
      <p:sp>
        <p:nvSpPr>
          <p:cNvPr id="230" name="Google Shape;230;p9"/>
          <p:cNvSpPr txBox="1"/>
          <p:nvPr/>
        </p:nvSpPr>
        <p:spPr>
          <a:xfrm>
            <a:off x="16349173" y="8743950"/>
            <a:ext cx="464940" cy="1008856"/>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894" u="none" cap="none" strike="noStrike">
                <a:solidFill>
                  <a:srgbClr val="000000"/>
                </a:solidFill>
                <a:latin typeface="Paytone One"/>
                <a:ea typeface="Paytone One"/>
                <a:cs typeface="Paytone One"/>
                <a:sym typeface="Paytone One"/>
              </a:rPr>
              <a:t>9</a:t>
            </a:r>
            <a:endParaRPr/>
          </a:p>
        </p:txBody>
      </p:sp>
      <p:sp>
        <p:nvSpPr>
          <p:cNvPr id="231" name="Google Shape;231;p9"/>
          <p:cNvSpPr txBox="1"/>
          <p:nvPr/>
        </p:nvSpPr>
        <p:spPr>
          <a:xfrm>
            <a:off x="1028747" y="1999828"/>
            <a:ext cx="12911929" cy="1351105"/>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882" u="none" cap="none" strike="noStrike">
                <a:solidFill>
                  <a:srgbClr val="000000"/>
                </a:solidFill>
                <a:latin typeface="Asap"/>
                <a:ea typeface="Asap"/>
                <a:cs typeface="Asap"/>
                <a:sym typeface="Asap"/>
              </a:rPr>
              <a:t>b)Cơ chế môi trường (landmark operator)</a:t>
            </a:r>
            <a:endParaRPr/>
          </a:p>
          <a:p>
            <a:pPr indent="0" lvl="0" marL="0" marR="0" rtl="0" algn="l">
              <a:lnSpc>
                <a:spcPct val="140005"/>
              </a:lnSpc>
              <a:spcBef>
                <a:spcPts val="0"/>
              </a:spcBef>
              <a:spcAft>
                <a:spcPts val="0"/>
              </a:spcAft>
              <a:buNone/>
            </a:pPr>
            <a:r>
              <a:t/>
            </a:r>
            <a:endParaRPr b="1" i="0" sz="3882" u="none" cap="none" strike="noStrike">
              <a:solidFill>
                <a:srgbClr val="000000"/>
              </a:solidFill>
              <a:latin typeface="Asap"/>
              <a:ea typeface="Asap"/>
              <a:cs typeface="Asap"/>
              <a:sym typeface="Asap"/>
            </a:endParaRPr>
          </a:p>
        </p:txBody>
      </p:sp>
      <p:sp>
        <p:nvSpPr>
          <p:cNvPr id="232" name="Google Shape;232;p9"/>
          <p:cNvSpPr txBox="1"/>
          <p:nvPr/>
        </p:nvSpPr>
        <p:spPr>
          <a:xfrm>
            <a:off x="3258828" y="6936315"/>
            <a:ext cx="12454776" cy="117957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3327" u="none" cap="none" strike="noStrike">
                <a:solidFill>
                  <a:srgbClr val="000000"/>
                </a:solidFill>
                <a:latin typeface="Asap"/>
                <a:ea typeface="Asap"/>
                <a:cs typeface="Asap"/>
                <a:sym typeface="Asap"/>
              </a:rPr>
              <a:t>Fitness đại diện cho chất lượng của mỗi nhóm đặc trưng con được tính bằng công thức (6) dựa trên số lượng đặc trưng, chỉ số FPR, TPR:</a:t>
            </a:r>
            <a:endParaRPr/>
          </a:p>
        </p:txBody>
      </p:sp>
      <p:sp>
        <p:nvSpPr>
          <p:cNvPr id="233" name="Google Shape;233;p9"/>
          <p:cNvSpPr txBox="1"/>
          <p:nvPr/>
        </p:nvSpPr>
        <p:spPr>
          <a:xfrm>
            <a:off x="1028747" y="3030686"/>
            <a:ext cx="15552900" cy="5121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3327" u="none" cap="none" strike="noStrike">
                <a:solidFill>
                  <a:srgbClr val="000000"/>
                </a:solidFill>
                <a:latin typeface="Asap"/>
                <a:ea typeface="Asap"/>
                <a:cs typeface="Asap"/>
                <a:sym typeface="Asap"/>
              </a:rPr>
              <a:t>Tất cả con bồ câu sẽ được cập </a:t>
            </a:r>
            <a:r>
              <a:rPr lang="en-US" sz="3327">
                <a:latin typeface="Asap"/>
                <a:ea typeface="Asap"/>
                <a:cs typeface="Asap"/>
                <a:sym typeface="Asap"/>
              </a:rPr>
              <a:t>nhật</a:t>
            </a:r>
            <a:r>
              <a:rPr b="0" i="0" lang="en-US" sz="3327" u="none" cap="none" strike="noStrike">
                <a:solidFill>
                  <a:srgbClr val="000000"/>
                </a:solidFill>
                <a:latin typeface="Asap"/>
                <a:ea typeface="Asap"/>
                <a:cs typeface="Asap"/>
                <a:sym typeface="Asap"/>
              </a:rPr>
              <a:t> vị trí đến vị trí tốt nhất theo công thức (4) và (5):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