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0287000" cx="18288000"/>
  <p:notesSz cx="6858000" cy="9144000"/>
  <p:embeddedFontLst>
    <p:embeddedFont>
      <p:font typeface="Helvetica Neue"/>
      <p:regular r:id="rId28"/>
      <p:bold r:id="rId29"/>
      <p:italic r:id="rId30"/>
      <p:boldItalic r:id="rId31"/>
    </p:embeddedFont>
    <p:embeddedFont>
      <p:font typeface="DM Sans"/>
      <p:regular r:id="rId32"/>
      <p:bold r:id="rId33"/>
      <p:italic r:id="rId34"/>
      <p:boldItalic r:id="rId35"/>
    </p:embeddedFont>
    <p:embeddedFont>
      <p:font typeface="Open Sans"/>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8" roundtripDataSignature="AMtx7mi3cyjWF9MB43RW8kk3+4C+FCM/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33" Type="http://schemas.openxmlformats.org/officeDocument/2006/relationships/font" Target="fonts/DMSans-bold.fntdata"/><Relationship Id="rId10" Type="http://schemas.openxmlformats.org/officeDocument/2006/relationships/slide" Target="slides/slide5.xml"/><Relationship Id="rId32" Type="http://schemas.openxmlformats.org/officeDocument/2006/relationships/font" Target="fonts/DMSans-regular.fntdata"/><Relationship Id="rId13" Type="http://schemas.openxmlformats.org/officeDocument/2006/relationships/slide" Target="slides/slide8.xml"/><Relationship Id="rId35" Type="http://schemas.openxmlformats.org/officeDocument/2006/relationships/font" Target="fonts/DMSans-boldItalic.fntdata"/><Relationship Id="rId12" Type="http://schemas.openxmlformats.org/officeDocument/2006/relationships/slide" Target="slides/slide7.xml"/><Relationship Id="rId34" Type="http://schemas.openxmlformats.org/officeDocument/2006/relationships/font" Target="fonts/DMSans-italic.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1792288" y="612775"/>
            <a:ext cx="5486400" cy="4114800"/>
          </a:xfrm>
          <a:prstGeom prst="rect">
            <a:avLst/>
          </a:prstGeom>
          <a:noFill/>
          <a:ln>
            <a:noFill/>
          </a:ln>
        </p:spPr>
      </p:sp>
      <p:sp>
        <p:nvSpPr>
          <p:cNvPr id="64" name="Google Shape;64;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8558926" y="7027166"/>
            <a:ext cx="9729074" cy="3259834"/>
            <a:chOff x="0" y="-57150"/>
            <a:chExt cx="6539885" cy="2191261"/>
          </a:xfrm>
        </p:grpSpPr>
        <p:sp>
          <p:nvSpPr>
            <p:cNvPr id="85" name="Google Shape;85;p1"/>
            <p:cNvSpPr/>
            <p:nvPr/>
          </p:nvSpPr>
          <p:spPr>
            <a:xfrm>
              <a:off x="0" y="0"/>
              <a:ext cx="6539885" cy="2134111"/>
            </a:xfrm>
            <a:custGeom>
              <a:rect b="b" l="l" r="r" t="t"/>
              <a:pathLst>
                <a:path extrusionOk="0" h="2134111" w="6539885">
                  <a:moveTo>
                    <a:pt x="0" y="0"/>
                  </a:moveTo>
                  <a:lnTo>
                    <a:pt x="6539885" y="0"/>
                  </a:lnTo>
                  <a:lnTo>
                    <a:pt x="6539885" y="2134111"/>
                  </a:lnTo>
                  <a:lnTo>
                    <a:pt x="0" y="2134111"/>
                  </a:lnTo>
                  <a:close/>
                </a:path>
              </a:pathLst>
            </a:custGeom>
            <a:solidFill>
              <a:srgbClr val="00B0DB"/>
            </a:solidFill>
            <a:ln>
              <a:noFill/>
            </a:ln>
          </p:spPr>
        </p:sp>
        <p:sp>
          <p:nvSpPr>
            <p:cNvPr id="86" name="Google Shape;86;p1"/>
            <p:cNvSpPr txBox="1"/>
            <p:nvPr/>
          </p:nvSpPr>
          <p:spPr>
            <a:xfrm>
              <a:off x="0" y="-57150"/>
              <a:ext cx="6539885" cy="219126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87" name="Google Shape;87;p1"/>
          <p:cNvCxnSpPr/>
          <p:nvPr/>
        </p:nvCxnSpPr>
        <p:spPr>
          <a:xfrm>
            <a:off x="0" y="7112185"/>
            <a:ext cx="18288000" cy="0"/>
          </a:xfrm>
          <a:prstGeom prst="straightConnector1">
            <a:avLst/>
          </a:prstGeom>
          <a:noFill/>
          <a:ln cap="flat" cmpd="sng" w="28575">
            <a:solidFill>
              <a:srgbClr val="D9D9D9"/>
            </a:solidFill>
            <a:prstDash val="solid"/>
            <a:round/>
            <a:headEnd len="sm" w="sm" type="none"/>
            <a:tailEnd len="sm" w="sm" type="none"/>
          </a:ln>
        </p:spPr>
      </p:cxnSp>
      <p:sp>
        <p:nvSpPr>
          <p:cNvPr id="88" name="Google Shape;88;p1"/>
          <p:cNvSpPr txBox="1"/>
          <p:nvPr/>
        </p:nvSpPr>
        <p:spPr>
          <a:xfrm>
            <a:off x="1433628" y="3346317"/>
            <a:ext cx="15825672" cy="375158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9700" u="none" cap="none" strike="noStrike">
                <a:solidFill>
                  <a:srgbClr val="414042"/>
                </a:solidFill>
                <a:latin typeface="Helvetica Neue"/>
                <a:ea typeface="Helvetica Neue"/>
                <a:cs typeface="Helvetica Neue"/>
                <a:sym typeface="Helvetica Neue"/>
              </a:rPr>
              <a:t>Triển khai hệ thống SIEM/Threat Hunting với OSSEC</a:t>
            </a:r>
            <a:endParaRPr/>
          </a:p>
        </p:txBody>
      </p:sp>
      <p:cxnSp>
        <p:nvCxnSpPr>
          <p:cNvPr id="89" name="Google Shape;89;p1"/>
          <p:cNvCxnSpPr/>
          <p:nvPr/>
        </p:nvCxnSpPr>
        <p:spPr>
          <a:xfrm>
            <a:off x="0" y="3151054"/>
            <a:ext cx="18288000" cy="0"/>
          </a:xfrm>
          <a:prstGeom prst="straightConnector1">
            <a:avLst/>
          </a:prstGeom>
          <a:noFill/>
          <a:ln cap="flat" cmpd="sng" w="28575">
            <a:solidFill>
              <a:srgbClr val="D9D9D9"/>
            </a:solidFill>
            <a:prstDash val="solid"/>
            <a:round/>
            <a:headEnd len="sm" w="sm" type="none"/>
            <a:tailEnd len="sm" w="sm" type="none"/>
          </a:ln>
        </p:spPr>
      </p:cxnSp>
      <p:sp>
        <p:nvSpPr>
          <p:cNvPr id="90" name="Google Shape;90;p1"/>
          <p:cNvSpPr txBox="1"/>
          <p:nvPr/>
        </p:nvSpPr>
        <p:spPr>
          <a:xfrm>
            <a:off x="8837430" y="7442192"/>
            <a:ext cx="6325998" cy="2533852"/>
          </a:xfrm>
          <a:prstGeom prst="rect">
            <a:avLst/>
          </a:prstGeom>
          <a:noFill/>
          <a:ln>
            <a:noFill/>
          </a:ln>
        </p:spPr>
        <p:txBody>
          <a:bodyPr anchorCtr="0" anchor="t" bIns="0" lIns="0" spcFirstLastPara="1" rIns="0" wrap="square" tIns="0">
            <a:spAutoFit/>
          </a:bodyPr>
          <a:lstStyle/>
          <a:p>
            <a:pPr indent="0" lvl="0" marL="0" marR="0" rtl="0" algn="l">
              <a:lnSpc>
                <a:spcPct val="109983"/>
              </a:lnSpc>
              <a:spcBef>
                <a:spcPts val="0"/>
              </a:spcBef>
              <a:spcAft>
                <a:spcPts val="0"/>
              </a:spcAft>
              <a:buNone/>
            </a:pPr>
            <a:r>
              <a:rPr b="0" i="0" lang="en-US" sz="3005" u="none" cap="none" strike="noStrike">
                <a:solidFill>
                  <a:srgbClr val="FFFFFF"/>
                </a:solidFill>
                <a:latin typeface="DM Sans"/>
                <a:ea typeface="DM Sans"/>
                <a:cs typeface="DM Sans"/>
                <a:sym typeface="DM Sans"/>
              </a:rPr>
              <a:t>Nhóm 11:</a:t>
            </a:r>
            <a:endParaRPr/>
          </a:p>
          <a:p>
            <a:pPr indent="0" lvl="0" marL="0" marR="0" rtl="0" algn="l">
              <a:lnSpc>
                <a:spcPct val="109983"/>
              </a:lnSpc>
              <a:spcBef>
                <a:spcPts val="0"/>
              </a:spcBef>
              <a:spcAft>
                <a:spcPts val="0"/>
              </a:spcAft>
              <a:buNone/>
            </a:pPr>
            <a:r>
              <a:rPr b="0" i="0" lang="en-US" sz="3005" u="none" cap="none" strike="noStrike">
                <a:solidFill>
                  <a:srgbClr val="FFFFFF"/>
                </a:solidFill>
                <a:latin typeface="DM Sans"/>
                <a:ea typeface="DM Sans"/>
                <a:cs typeface="DM Sans"/>
                <a:sym typeface="DM Sans"/>
              </a:rPr>
              <a:t>21520435 - Nguyễn Thế Sơn </a:t>
            </a:r>
            <a:endParaRPr/>
          </a:p>
          <a:p>
            <a:pPr indent="0" lvl="0" marL="0" marR="0" rtl="0" algn="l">
              <a:lnSpc>
                <a:spcPct val="109983"/>
              </a:lnSpc>
              <a:spcBef>
                <a:spcPts val="0"/>
              </a:spcBef>
              <a:spcAft>
                <a:spcPts val="0"/>
              </a:spcAft>
              <a:buNone/>
            </a:pPr>
            <a:r>
              <a:rPr b="0" i="0" lang="en-US" sz="3005" u="none" cap="none" strike="noStrike">
                <a:solidFill>
                  <a:srgbClr val="FFFFFF"/>
                </a:solidFill>
                <a:latin typeface="DM Sans"/>
                <a:ea typeface="DM Sans"/>
                <a:cs typeface="DM Sans"/>
                <a:sym typeface="DM Sans"/>
              </a:rPr>
              <a:t>21520747 - Nguyễn Viết Dũng </a:t>
            </a:r>
            <a:endParaRPr/>
          </a:p>
          <a:p>
            <a:pPr indent="0" lvl="0" marL="0" marR="0" rtl="0" algn="l">
              <a:lnSpc>
                <a:spcPct val="109983"/>
              </a:lnSpc>
              <a:spcBef>
                <a:spcPts val="0"/>
              </a:spcBef>
              <a:spcAft>
                <a:spcPts val="0"/>
              </a:spcAft>
              <a:buNone/>
            </a:pPr>
            <a:r>
              <a:rPr b="0" i="0" lang="en-US" sz="3005" u="none" cap="none" strike="noStrike">
                <a:solidFill>
                  <a:srgbClr val="FFFFFF"/>
                </a:solidFill>
                <a:latin typeface="DM Sans"/>
                <a:ea typeface="DM Sans"/>
                <a:cs typeface="DM Sans"/>
                <a:sym typeface="DM Sans"/>
              </a:rPr>
              <a:t>21520840 - Lê Quang Hiển </a:t>
            </a:r>
            <a:endParaRPr/>
          </a:p>
          <a:p>
            <a:pPr indent="0" lvl="0" marL="0" marR="0" rtl="0" algn="l">
              <a:lnSpc>
                <a:spcPct val="109983"/>
              </a:lnSpc>
              <a:spcBef>
                <a:spcPts val="0"/>
              </a:spcBef>
              <a:spcAft>
                <a:spcPts val="0"/>
              </a:spcAft>
              <a:buNone/>
            </a:pPr>
            <a:r>
              <a:rPr b="0" i="0" lang="en-US" sz="3005" u="none" cap="none" strike="noStrike">
                <a:solidFill>
                  <a:srgbClr val="FFFFFF"/>
                </a:solidFill>
                <a:latin typeface="DM Sans"/>
                <a:ea typeface="DM Sans"/>
                <a:cs typeface="DM Sans"/>
                <a:sym typeface="DM Sans"/>
              </a:rPr>
              <a:t>21521195 - Trần Lê Minh Ngọc </a:t>
            </a:r>
            <a:endParaRPr/>
          </a:p>
          <a:p>
            <a:pPr indent="0" lvl="0" marL="0" marR="0" rtl="0" algn="l">
              <a:lnSpc>
                <a:spcPct val="109983"/>
              </a:lnSpc>
              <a:spcBef>
                <a:spcPts val="0"/>
              </a:spcBef>
              <a:spcAft>
                <a:spcPts val="0"/>
              </a:spcAft>
              <a:buNone/>
            </a:pPr>
            <a:r>
              <a:rPr b="0" i="0" lang="en-US" sz="3005" u="none" cap="none" strike="noStrike">
                <a:solidFill>
                  <a:srgbClr val="FFFFFF"/>
                </a:solidFill>
                <a:latin typeface="DM Sans"/>
                <a:ea typeface="DM Sans"/>
                <a:cs typeface="DM Sans"/>
                <a:sym typeface="DM Sans"/>
              </a:rPr>
              <a:t>21521242 - Lưu Thị Huỳnh Như </a:t>
            </a:r>
            <a:endParaRPr/>
          </a:p>
        </p:txBody>
      </p:sp>
      <p:cxnSp>
        <p:nvCxnSpPr>
          <p:cNvPr id="91" name="Google Shape;91;p1"/>
          <p:cNvCxnSpPr/>
          <p:nvPr/>
        </p:nvCxnSpPr>
        <p:spPr>
          <a:xfrm>
            <a:off x="16127089" y="8747218"/>
            <a:ext cx="1132211" cy="0"/>
          </a:xfrm>
          <a:prstGeom prst="straightConnector1">
            <a:avLst/>
          </a:prstGeom>
          <a:noFill/>
          <a:ln cap="rnd" cmpd="sng" w="95250">
            <a:solidFill>
              <a:srgbClr val="FFFFFF"/>
            </a:solidFill>
            <a:prstDash val="solid"/>
            <a:round/>
            <a:headEnd len="sm" w="sm" type="none"/>
            <a:tailEnd len="med" w="med" type="stealth"/>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cxnSp>
        <p:nvCxnSpPr>
          <p:cNvPr id="194" name="Google Shape;194;p10"/>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95" name="Google Shape;195;p10"/>
          <p:cNvGrpSpPr/>
          <p:nvPr/>
        </p:nvGrpSpPr>
        <p:grpSpPr>
          <a:xfrm>
            <a:off x="0" y="943681"/>
            <a:ext cx="9448523" cy="1716895"/>
            <a:chOff x="0" y="-57150"/>
            <a:chExt cx="6351299" cy="1154097"/>
          </a:xfrm>
        </p:grpSpPr>
        <p:sp>
          <p:nvSpPr>
            <p:cNvPr id="196" name="Google Shape;196;p10"/>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197" name="Google Shape;197;p10"/>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10"/>
          <p:cNvSpPr txBox="1"/>
          <p:nvPr/>
        </p:nvSpPr>
        <p:spPr>
          <a:xfrm>
            <a:off x="755548" y="2902347"/>
            <a:ext cx="9927657"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Kiến trúc - Firewalls, Switchs và Routers </a:t>
            </a:r>
            <a:endParaRPr/>
          </a:p>
        </p:txBody>
      </p:sp>
      <p:sp>
        <p:nvSpPr>
          <p:cNvPr id="199" name="Google Shape;199;p10"/>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200" name="Google Shape;200;p10"/>
          <p:cNvSpPr txBox="1"/>
          <p:nvPr/>
        </p:nvSpPr>
        <p:spPr>
          <a:xfrm>
            <a:off x="755548" y="4286939"/>
            <a:ext cx="16151245" cy="159766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Việc tích hợp OSSEC với các thiết bị tường lửa (firewall), switch và router giúp tăng cường khả năng giám sát bảo mật và phát hiện sớm các mối đe dọa, quản lý và giám sát tập trung giúp đơn hóa việc quản lý trong bảo mật hệ thống mạng.</a:t>
            </a:r>
            <a:endParaRPr/>
          </a:p>
        </p:txBody>
      </p:sp>
      <p:cxnSp>
        <p:nvCxnSpPr>
          <p:cNvPr id="201" name="Google Shape;201;p10"/>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cxnSp>
        <p:nvCxnSpPr>
          <p:cNvPr id="206" name="Google Shape;206;p11"/>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207" name="Google Shape;207;p11"/>
          <p:cNvGrpSpPr/>
          <p:nvPr/>
        </p:nvGrpSpPr>
        <p:grpSpPr>
          <a:xfrm>
            <a:off x="0" y="943681"/>
            <a:ext cx="9448523" cy="1716895"/>
            <a:chOff x="0" y="-57150"/>
            <a:chExt cx="6351299" cy="1154097"/>
          </a:xfrm>
        </p:grpSpPr>
        <p:sp>
          <p:nvSpPr>
            <p:cNvPr id="208" name="Google Shape;208;p11"/>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209" name="Google Shape;209;p11"/>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11"/>
          <p:cNvSpPr txBox="1"/>
          <p:nvPr/>
        </p:nvSpPr>
        <p:spPr>
          <a:xfrm>
            <a:off x="755548" y="2902347"/>
            <a:ext cx="9927657"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Cài đặt HIDS OSSEC </a:t>
            </a:r>
            <a:endParaRPr/>
          </a:p>
        </p:txBody>
      </p:sp>
      <p:sp>
        <p:nvSpPr>
          <p:cNvPr id="211" name="Google Shape;211;p11"/>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212" name="Google Shape;212;p11"/>
          <p:cNvSpPr txBox="1"/>
          <p:nvPr/>
        </p:nvSpPr>
        <p:spPr>
          <a:xfrm>
            <a:off x="601627" y="4286939"/>
            <a:ext cx="16151245" cy="268351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Có ba cách cài đặt HIDS OSSEC trong hệ thống mạng: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Local installation</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Agent installation</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Server installation</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p:txBody>
      </p:sp>
      <p:cxnSp>
        <p:nvCxnSpPr>
          <p:cNvPr id="213" name="Google Shape;213;p11"/>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cxnSp>
        <p:nvCxnSpPr>
          <p:cNvPr id="218" name="Google Shape;218;p12"/>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219" name="Google Shape;219;p12"/>
          <p:cNvGrpSpPr/>
          <p:nvPr/>
        </p:nvGrpSpPr>
        <p:grpSpPr>
          <a:xfrm>
            <a:off x="0" y="943681"/>
            <a:ext cx="9448523" cy="1716895"/>
            <a:chOff x="0" y="-57150"/>
            <a:chExt cx="6351299" cy="1154097"/>
          </a:xfrm>
        </p:grpSpPr>
        <p:sp>
          <p:nvSpPr>
            <p:cNvPr id="220" name="Google Shape;220;p12"/>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221" name="Google Shape;221;p12"/>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12"/>
          <p:cNvSpPr txBox="1"/>
          <p:nvPr/>
        </p:nvSpPr>
        <p:spPr>
          <a:xfrm>
            <a:off x="755548" y="2902347"/>
            <a:ext cx="9927657"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Cài đặt HIDS OSSEC - Local installation</a:t>
            </a:r>
            <a:endParaRPr/>
          </a:p>
        </p:txBody>
      </p:sp>
      <p:sp>
        <p:nvSpPr>
          <p:cNvPr id="223" name="Google Shape;223;p12"/>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224" name="Google Shape;224;p12"/>
          <p:cNvSpPr txBox="1"/>
          <p:nvPr/>
        </p:nvSpPr>
        <p:spPr>
          <a:xfrm>
            <a:off x="601627" y="4286939"/>
            <a:ext cx="16151245" cy="4312285"/>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Được sử dụng để bảo vệ một host đơn lẻ</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Ưu điểm:</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Dễ quản lý</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Có thể được tùy chỉnh cho hệ thống mà nó được cài đặt.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Nhược điểm: nếu sau này muốn gửi các cảnh báo của mình đến một OSSEC server trung tâm, phải gỡ local installation và chạy một Agent installation.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p:txBody>
      </p:sp>
      <p:cxnSp>
        <p:nvCxnSpPr>
          <p:cNvPr id="225" name="Google Shape;225;p12"/>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cxnSp>
        <p:nvCxnSpPr>
          <p:cNvPr id="230" name="Google Shape;230;p13"/>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231" name="Google Shape;231;p13"/>
          <p:cNvGrpSpPr/>
          <p:nvPr/>
        </p:nvGrpSpPr>
        <p:grpSpPr>
          <a:xfrm>
            <a:off x="0" y="943681"/>
            <a:ext cx="9448523" cy="1716895"/>
            <a:chOff x="0" y="-57150"/>
            <a:chExt cx="6351299" cy="1154097"/>
          </a:xfrm>
        </p:grpSpPr>
        <p:sp>
          <p:nvSpPr>
            <p:cNvPr id="232" name="Google Shape;232;p13"/>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233" name="Google Shape;233;p13"/>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4" name="Google Shape;234;p13"/>
          <p:cNvSpPr txBox="1"/>
          <p:nvPr/>
        </p:nvSpPr>
        <p:spPr>
          <a:xfrm>
            <a:off x="755548" y="2902347"/>
            <a:ext cx="9927657"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Cài đặt HIDS OSSEC - Agent installation</a:t>
            </a:r>
            <a:endParaRPr/>
          </a:p>
        </p:txBody>
      </p:sp>
      <p:sp>
        <p:nvSpPr>
          <p:cNvPr id="235" name="Google Shape;235;p13"/>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236" name="Google Shape;236;p13"/>
          <p:cNvSpPr txBox="1"/>
          <p:nvPr/>
        </p:nvSpPr>
        <p:spPr>
          <a:xfrm>
            <a:off x="601627" y="4286939"/>
            <a:ext cx="16151245" cy="4312285"/>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Sử dụng để bảo vệ các host trong khi report lại cho một OSSEC server trung tâm.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Cho phép triển khai tính bảo mật mà OSSEC cung cấp trên server mà bạn chọn và tập trung thông tin của bạn bằng cách gửi các cảnh báo về lại một OSSEC server duy nhất.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Giảm bớt công việc và tài nguyên cần thiết để quản lý và duy trì các hoạt động ghi nhật ký trên các agent đã triển khai và đảm bảo rằng các alert được tạo ra không được lưu trữ trên hệ thống</a:t>
            </a:r>
            <a:endParaRPr/>
          </a:p>
        </p:txBody>
      </p:sp>
      <p:cxnSp>
        <p:nvCxnSpPr>
          <p:cNvPr id="237" name="Google Shape;237;p13"/>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cxnSp>
        <p:nvCxnSpPr>
          <p:cNvPr id="242" name="Google Shape;242;p14"/>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243" name="Google Shape;243;p14"/>
          <p:cNvGrpSpPr/>
          <p:nvPr/>
        </p:nvGrpSpPr>
        <p:grpSpPr>
          <a:xfrm>
            <a:off x="0" y="943681"/>
            <a:ext cx="9448523" cy="1716895"/>
            <a:chOff x="0" y="-57150"/>
            <a:chExt cx="6351299" cy="1154097"/>
          </a:xfrm>
        </p:grpSpPr>
        <p:sp>
          <p:nvSpPr>
            <p:cNvPr id="244" name="Google Shape;244;p14"/>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245" name="Google Shape;245;p14"/>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6" name="Google Shape;246;p14"/>
          <p:cNvSpPr txBox="1"/>
          <p:nvPr/>
        </p:nvSpPr>
        <p:spPr>
          <a:xfrm>
            <a:off x="755548" y="2902347"/>
            <a:ext cx="9927657"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Cài đặt HIDS OSSEC - Server installation</a:t>
            </a:r>
            <a:endParaRPr/>
          </a:p>
        </p:txBody>
      </p:sp>
      <p:sp>
        <p:nvSpPr>
          <p:cNvPr id="247" name="Google Shape;247;p14"/>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248" name="Google Shape;248;p14"/>
          <p:cNvSpPr txBox="1"/>
          <p:nvPr/>
        </p:nvSpPr>
        <p:spPr>
          <a:xfrm>
            <a:off x="601627" y="4286939"/>
            <a:ext cx="16151245" cy="485521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Sử dụng để tổng hợp thông tin từ các OSSEC Agents và thu thập các sự kiện syslog từ các thiết bị nằm trong hệ thống mà server quản lý.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Server installation được khuyến nghị nếu đã triển khai nhiều Agent installation trên khắp tổ chức của mình và cần thu thập các cảnh báo được tạo ra từ các máy chủ.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Vai trò của một máy chủ OSSEC là thu thập tất cả các cảnh báo từ các Agent installation đã triển khai và cung cấp một cái nhìn tổng quan về những gì đang được báo cáo.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p:txBody>
      </p:sp>
      <p:cxnSp>
        <p:nvCxnSpPr>
          <p:cNvPr id="249" name="Google Shape;249;p14"/>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15"/>
          <p:cNvGrpSpPr/>
          <p:nvPr/>
        </p:nvGrpSpPr>
        <p:grpSpPr>
          <a:xfrm>
            <a:off x="-38100" y="943681"/>
            <a:ext cx="8863914" cy="2378426"/>
            <a:chOff x="0" y="-57150"/>
            <a:chExt cx="5958324" cy="1598779"/>
          </a:xfrm>
        </p:grpSpPr>
        <p:sp>
          <p:nvSpPr>
            <p:cNvPr id="255" name="Google Shape;255;p15"/>
            <p:cNvSpPr/>
            <p:nvPr/>
          </p:nvSpPr>
          <p:spPr>
            <a:xfrm>
              <a:off x="0" y="0"/>
              <a:ext cx="5958324" cy="1541629"/>
            </a:xfrm>
            <a:custGeom>
              <a:rect b="b" l="l" r="r" t="t"/>
              <a:pathLst>
                <a:path extrusionOk="0" h="1541629" w="5958324">
                  <a:moveTo>
                    <a:pt x="0" y="0"/>
                  </a:moveTo>
                  <a:lnTo>
                    <a:pt x="5958324" y="0"/>
                  </a:lnTo>
                  <a:lnTo>
                    <a:pt x="5958324" y="1541629"/>
                  </a:lnTo>
                  <a:lnTo>
                    <a:pt x="0" y="1541629"/>
                  </a:lnTo>
                  <a:close/>
                </a:path>
              </a:pathLst>
            </a:custGeom>
            <a:solidFill>
              <a:srgbClr val="00B0DB"/>
            </a:solidFill>
            <a:ln>
              <a:noFill/>
            </a:ln>
          </p:spPr>
        </p:sp>
        <p:sp>
          <p:nvSpPr>
            <p:cNvPr id="256" name="Google Shape;256;p15"/>
            <p:cNvSpPr txBox="1"/>
            <p:nvPr/>
          </p:nvSpPr>
          <p:spPr>
            <a:xfrm>
              <a:off x="0" y="-57150"/>
              <a:ext cx="5958324" cy="159877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57" name="Google Shape;257;p15"/>
          <p:cNvCxnSpPr/>
          <p:nvPr/>
        </p:nvCxnSpPr>
        <p:spPr>
          <a:xfrm>
            <a:off x="0" y="9229725"/>
            <a:ext cx="18288000" cy="0"/>
          </a:xfrm>
          <a:prstGeom prst="straightConnector1">
            <a:avLst/>
          </a:prstGeom>
          <a:noFill/>
          <a:ln cap="flat" cmpd="sng" w="28575">
            <a:solidFill>
              <a:srgbClr val="D9D9D9"/>
            </a:solidFill>
            <a:prstDash val="solid"/>
            <a:round/>
            <a:headEnd len="sm" w="sm" type="none"/>
            <a:tailEnd len="sm" w="sm" type="none"/>
          </a:ln>
        </p:spPr>
      </p:cxnSp>
      <p:cxnSp>
        <p:nvCxnSpPr>
          <p:cNvPr id="258" name="Google Shape;258;p15"/>
          <p:cNvCxnSpPr/>
          <p:nvPr/>
        </p:nvCxnSpPr>
        <p:spPr>
          <a:xfrm>
            <a:off x="-38100" y="3336395"/>
            <a:ext cx="18288000" cy="0"/>
          </a:xfrm>
          <a:prstGeom prst="straightConnector1">
            <a:avLst/>
          </a:prstGeom>
          <a:noFill/>
          <a:ln cap="flat" cmpd="sng" w="28575">
            <a:solidFill>
              <a:srgbClr val="D9D9D9"/>
            </a:solidFill>
            <a:prstDash val="solid"/>
            <a:round/>
            <a:headEnd len="sm" w="sm" type="none"/>
            <a:tailEnd len="sm" w="sm" type="none"/>
          </a:ln>
        </p:spPr>
      </p:cxnSp>
      <p:cxnSp>
        <p:nvCxnSpPr>
          <p:cNvPr id="259" name="Google Shape;259;p15"/>
          <p:cNvCxnSpPr/>
          <p:nvPr/>
        </p:nvCxnSpPr>
        <p:spPr>
          <a:xfrm>
            <a:off x="9401175" y="1028700"/>
            <a:ext cx="9039225" cy="0"/>
          </a:xfrm>
          <a:prstGeom prst="straightConnector1">
            <a:avLst/>
          </a:prstGeom>
          <a:noFill/>
          <a:ln cap="flat" cmpd="sng" w="28575">
            <a:solidFill>
              <a:srgbClr val="D9D9D9"/>
            </a:solidFill>
            <a:prstDash val="solid"/>
            <a:round/>
            <a:headEnd len="sm" w="sm" type="none"/>
            <a:tailEnd len="sm" w="sm" type="none"/>
          </a:ln>
        </p:spPr>
      </p:cxnSp>
      <p:sp>
        <p:nvSpPr>
          <p:cNvPr id="260" name="Google Shape;260;p15"/>
          <p:cNvSpPr/>
          <p:nvPr/>
        </p:nvSpPr>
        <p:spPr>
          <a:xfrm>
            <a:off x="8825814" y="0"/>
            <a:ext cx="9462186" cy="10176642"/>
          </a:xfrm>
          <a:custGeom>
            <a:rect b="b" l="l" r="r" t="t"/>
            <a:pathLst>
              <a:path extrusionOk="0" h="10176642" w="9462186">
                <a:moveTo>
                  <a:pt x="0" y="0"/>
                </a:moveTo>
                <a:lnTo>
                  <a:pt x="9462186" y="0"/>
                </a:lnTo>
                <a:lnTo>
                  <a:pt x="9462186" y="10176642"/>
                </a:lnTo>
                <a:lnTo>
                  <a:pt x="0" y="10176642"/>
                </a:lnTo>
                <a:lnTo>
                  <a:pt x="0" y="0"/>
                </a:lnTo>
                <a:close/>
              </a:path>
            </a:pathLst>
          </a:custGeom>
          <a:blipFill rotWithShape="1">
            <a:blip r:embed="rId3">
              <a:alphaModFix/>
            </a:blip>
            <a:stretch>
              <a:fillRect b="0" l="0" r="0" t="0"/>
            </a:stretch>
          </a:blipFill>
          <a:ln>
            <a:noFill/>
          </a:ln>
        </p:spPr>
      </p:sp>
      <p:sp>
        <p:nvSpPr>
          <p:cNvPr id="261" name="Google Shape;261;p15"/>
          <p:cNvSpPr txBox="1"/>
          <p:nvPr/>
        </p:nvSpPr>
        <p:spPr>
          <a:xfrm>
            <a:off x="256263" y="1679709"/>
            <a:ext cx="8294238"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Kiến trúc hệ thống</a:t>
            </a:r>
            <a:endParaRPr/>
          </a:p>
        </p:txBody>
      </p:sp>
      <p:sp>
        <p:nvSpPr>
          <p:cNvPr id="262" name="Google Shape;262;p15"/>
          <p:cNvSpPr txBox="1"/>
          <p:nvPr/>
        </p:nvSpPr>
        <p:spPr>
          <a:xfrm>
            <a:off x="281764" y="3798357"/>
            <a:ext cx="8224186" cy="485521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Router/Firewall: FortiGate7.0.14 (1 vCPU, 2gb RAM)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Switch: CiscoIOSvL215 (1 vCPU, 768mb RAM)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Workstation: win7 (2 vCPU, 2gb RAM)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Web/File Server: ubuntu20.04 (1 vCPU, 1gb RAM)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OSSEC-Manager: ubuntu20.04 (2 vCPU, 2gb RAM)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p16"/>
          <p:cNvGrpSpPr/>
          <p:nvPr/>
        </p:nvGrpSpPr>
        <p:grpSpPr>
          <a:xfrm>
            <a:off x="0" y="-85019"/>
            <a:ext cx="8413729" cy="3798807"/>
            <a:chOff x="0" y="-57150"/>
            <a:chExt cx="5655710" cy="2553559"/>
          </a:xfrm>
        </p:grpSpPr>
        <p:sp>
          <p:nvSpPr>
            <p:cNvPr id="268" name="Google Shape;268;p16"/>
            <p:cNvSpPr/>
            <p:nvPr/>
          </p:nvSpPr>
          <p:spPr>
            <a:xfrm>
              <a:off x="0" y="0"/>
              <a:ext cx="5655710" cy="2496409"/>
            </a:xfrm>
            <a:custGeom>
              <a:rect b="b" l="l" r="r" t="t"/>
              <a:pathLst>
                <a:path extrusionOk="0" h="2496409" w="5655710">
                  <a:moveTo>
                    <a:pt x="0" y="0"/>
                  </a:moveTo>
                  <a:lnTo>
                    <a:pt x="5655710" y="0"/>
                  </a:lnTo>
                  <a:lnTo>
                    <a:pt x="5655710" y="2496409"/>
                  </a:lnTo>
                  <a:lnTo>
                    <a:pt x="0" y="2496409"/>
                  </a:lnTo>
                  <a:close/>
                </a:path>
              </a:pathLst>
            </a:custGeom>
            <a:solidFill>
              <a:srgbClr val="00B0DB"/>
            </a:solidFill>
            <a:ln>
              <a:noFill/>
            </a:ln>
          </p:spPr>
        </p:sp>
        <p:sp>
          <p:nvSpPr>
            <p:cNvPr id="269" name="Google Shape;269;p16"/>
            <p:cNvSpPr txBox="1"/>
            <p:nvPr/>
          </p:nvSpPr>
          <p:spPr>
            <a:xfrm>
              <a:off x="0" y="-57150"/>
              <a:ext cx="5655710" cy="25535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0" name="Google Shape;270;p16"/>
          <p:cNvSpPr txBox="1"/>
          <p:nvPr/>
        </p:nvSpPr>
        <p:spPr>
          <a:xfrm>
            <a:off x="2101832" y="697538"/>
            <a:ext cx="4210065" cy="22637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Kịch bản tấn công </a:t>
            </a:r>
            <a:endParaRPr/>
          </a:p>
        </p:txBody>
      </p:sp>
      <p:sp>
        <p:nvSpPr>
          <p:cNvPr id="271" name="Google Shape;271;p16"/>
          <p:cNvSpPr txBox="1"/>
          <p:nvPr/>
        </p:nvSpPr>
        <p:spPr>
          <a:xfrm>
            <a:off x="749017" y="4123055"/>
            <a:ext cx="16238616" cy="5398135"/>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Mục đích: Phát hiện xâm nhập qua phân tích Log và từ đó kiểm tra tính năng Active response của OSSEC</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Triển khai: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Dựng một website có lỗ hổng chủ đích để attacker có thể dễ dàng khai thác lỗ hổng trên website đó.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Sau khi web bị tấn công, sẽ gửi logs về cho OSSEC manager. Thông qua phân tích các thông báo vào nhật kí từ logs được gửi về, OSSEC sẽ phát hiện đây là hành vi tấn công xâm nhập vào hệ thống và tiến hành tự block IP attacker không cho attacker có quyền truy cập vào website của hệ thống.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p:txBody>
      </p:sp>
      <p:cxnSp>
        <p:nvCxnSpPr>
          <p:cNvPr id="272" name="Google Shape;272;p16"/>
          <p:cNvCxnSpPr/>
          <p:nvPr/>
        </p:nvCxnSpPr>
        <p:spPr>
          <a:xfrm>
            <a:off x="0" y="9229725"/>
            <a:ext cx="18288000" cy="0"/>
          </a:xfrm>
          <a:prstGeom prst="straightConnector1">
            <a:avLst/>
          </a:prstGeom>
          <a:noFill/>
          <a:ln cap="flat" cmpd="sng" w="28575">
            <a:solidFill>
              <a:srgbClr val="D9D9D9"/>
            </a:solidFill>
            <a:prstDash val="solid"/>
            <a:round/>
            <a:headEnd len="sm" w="sm" type="none"/>
            <a:tailEnd len="sm" w="sm" type="none"/>
          </a:ln>
        </p:spPr>
      </p:cxnSp>
      <p:cxnSp>
        <p:nvCxnSpPr>
          <p:cNvPr id="273" name="Google Shape;273;p16"/>
          <p:cNvCxnSpPr/>
          <p:nvPr/>
        </p:nvCxnSpPr>
        <p:spPr>
          <a:xfrm>
            <a:off x="0" y="3713788"/>
            <a:ext cx="18288000" cy="0"/>
          </a:xfrm>
          <a:prstGeom prst="straightConnector1">
            <a:avLst/>
          </a:prstGeom>
          <a:noFill/>
          <a:ln cap="flat" cmpd="sng" w="28575">
            <a:solidFill>
              <a:srgbClr val="D9D9D9"/>
            </a:solidFill>
            <a:prstDash val="solid"/>
            <a:round/>
            <a:headEnd len="sm" w="sm" type="none"/>
            <a:tailEnd len="sm" w="sm" type="none"/>
          </a:ln>
        </p:spPr>
      </p:cxnSp>
      <p:sp>
        <p:nvSpPr>
          <p:cNvPr id="274" name="Google Shape;274;p16"/>
          <p:cNvSpPr txBox="1"/>
          <p:nvPr/>
        </p:nvSpPr>
        <p:spPr>
          <a:xfrm>
            <a:off x="8413729" y="2317166"/>
            <a:ext cx="8573903" cy="12597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Kịch bản 1: </a:t>
            </a:r>
            <a:endParaRPr/>
          </a:p>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Tấn công Web vùng DMZ</a:t>
            </a:r>
            <a:endParaRPr/>
          </a:p>
        </p:txBody>
      </p:sp>
      <p:cxnSp>
        <p:nvCxnSpPr>
          <p:cNvPr id="275" name="Google Shape;275;p16"/>
          <p:cNvCxnSpPr/>
          <p:nvPr/>
        </p:nvCxnSpPr>
        <p:spPr>
          <a:xfrm rot="5400000">
            <a:off x="12130088" y="5129212"/>
            <a:ext cx="10287000" cy="0"/>
          </a:xfrm>
          <a:prstGeom prst="straightConnector1">
            <a:avLst/>
          </a:prstGeom>
          <a:noFill/>
          <a:ln cap="flat" cmpd="sng" w="28575">
            <a:solidFill>
              <a:srgbClr val="D9D9D9"/>
            </a:solidFill>
            <a:prstDash val="solid"/>
            <a:round/>
            <a:headEnd len="sm" w="sm" type="none"/>
            <a:tailEnd len="sm" w="sm" type="none"/>
          </a:ln>
        </p:spPr>
      </p:cxnSp>
      <p:grpSp>
        <p:nvGrpSpPr>
          <p:cNvPr id="276" name="Google Shape;276;p16"/>
          <p:cNvGrpSpPr/>
          <p:nvPr/>
        </p:nvGrpSpPr>
        <p:grpSpPr>
          <a:xfrm>
            <a:off x="17287875" y="3657344"/>
            <a:ext cx="1000125" cy="5586670"/>
            <a:chOff x="0" y="-57150"/>
            <a:chExt cx="672284" cy="3755360"/>
          </a:xfrm>
        </p:grpSpPr>
        <p:sp>
          <p:nvSpPr>
            <p:cNvPr id="277" name="Google Shape;277;p16"/>
            <p:cNvSpPr/>
            <p:nvPr/>
          </p:nvSpPr>
          <p:spPr>
            <a:xfrm>
              <a:off x="0" y="0"/>
              <a:ext cx="672284" cy="3698210"/>
            </a:xfrm>
            <a:custGeom>
              <a:rect b="b" l="l" r="r" t="t"/>
              <a:pathLst>
                <a:path extrusionOk="0" h="3698210" w="672284">
                  <a:moveTo>
                    <a:pt x="0" y="0"/>
                  </a:moveTo>
                  <a:lnTo>
                    <a:pt x="672284" y="0"/>
                  </a:lnTo>
                  <a:lnTo>
                    <a:pt x="672284" y="3698210"/>
                  </a:lnTo>
                  <a:lnTo>
                    <a:pt x="0" y="3698210"/>
                  </a:lnTo>
                  <a:close/>
                </a:path>
              </a:pathLst>
            </a:custGeom>
            <a:solidFill>
              <a:srgbClr val="00B0DB"/>
            </a:solidFill>
            <a:ln>
              <a:noFill/>
            </a:ln>
          </p:spPr>
        </p:sp>
        <p:sp>
          <p:nvSpPr>
            <p:cNvPr id="278" name="Google Shape;278;p16"/>
            <p:cNvSpPr txBox="1"/>
            <p:nvPr/>
          </p:nvSpPr>
          <p:spPr>
            <a:xfrm>
              <a:off x="0" y="-57150"/>
              <a:ext cx="672284" cy="37553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7"/>
          <p:cNvSpPr/>
          <p:nvPr/>
        </p:nvSpPr>
        <p:spPr>
          <a:xfrm>
            <a:off x="3083912" y="0"/>
            <a:ext cx="12120177" cy="10287000"/>
          </a:xfrm>
          <a:custGeom>
            <a:rect b="b" l="l" r="r" t="t"/>
            <a:pathLst>
              <a:path extrusionOk="0" h="10287000" w="12120177">
                <a:moveTo>
                  <a:pt x="0" y="0"/>
                </a:moveTo>
                <a:lnTo>
                  <a:pt x="12120176" y="0"/>
                </a:lnTo>
                <a:lnTo>
                  <a:pt x="12120176"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18"/>
          <p:cNvGrpSpPr/>
          <p:nvPr/>
        </p:nvGrpSpPr>
        <p:grpSpPr>
          <a:xfrm>
            <a:off x="0" y="-85019"/>
            <a:ext cx="8413729" cy="3798807"/>
            <a:chOff x="0" y="-57150"/>
            <a:chExt cx="5655710" cy="2553559"/>
          </a:xfrm>
        </p:grpSpPr>
        <p:sp>
          <p:nvSpPr>
            <p:cNvPr id="289" name="Google Shape;289;p18"/>
            <p:cNvSpPr/>
            <p:nvPr/>
          </p:nvSpPr>
          <p:spPr>
            <a:xfrm>
              <a:off x="0" y="0"/>
              <a:ext cx="5655710" cy="2496409"/>
            </a:xfrm>
            <a:custGeom>
              <a:rect b="b" l="l" r="r" t="t"/>
              <a:pathLst>
                <a:path extrusionOk="0" h="2496409" w="5655710">
                  <a:moveTo>
                    <a:pt x="0" y="0"/>
                  </a:moveTo>
                  <a:lnTo>
                    <a:pt x="5655710" y="0"/>
                  </a:lnTo>
                  <a:lnTo>
                    <a:pt x="5655710" y="2496409"/>
                  </a:lnTo>
                  <a:lnTo>
                    <a:pt x="0" y="2496409"/>
                  </a:lnTo>
                  <a:close/>
                </a:path>
              </a:pathLst>
            </a:custGeom>
            <a:solidFill>
              <a:srgbClr val="00B0DB"/>
            </a:solidFill>
            <a:ln>
              <a:noFill/>
            </a:ln>
          </p:spPr>
        </p:sp>
        <p:sp>
          <p:nvSpPr>
            <p:cNvPr id="290" name="Google Shape;290;p18"/>
            <p:cNvSpPr txBox="1"/>
            <p:nvPr/>
          </p:nvSpPr>
          <p:spPr>
            <a:xfrm>
              <a:off x="0" y="-57150"/>
              <a:ext cx="5655710" cy="25535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1" name="Google Shape;291;p18"/>
          <p:cNvSpPr txBox="1"/>
          <p:nvPr/>
        </p:nvSpPr>
        <p:spPr>
          <a:xfrm>
            <a:off x="2101832" y="697538"/>
            <a:ext cx="4210065" cy="22637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Kịch bản tấn công </a:t>
            </a:r>
            <a:endParaRPr/>
          </a:p>
        </p:txBody>
      </p:sp>
      <p:sp>
        <p:nvSpPr>
          <p:cNvPr id="292" name="Google Shape;292;p18"/>
          <p:cNvSpPr txBox="1"/>
          <p:nvPr/>
        </p:nvSpPr>
        <p:spPr>
          <a:xfrm>
            <a:off x="749017" y="4123055"/>
            <a:ext cx="16238616" cy="485521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Mục đích: Kiểm tra khả năng phát hiện Rootkit.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Triển khai: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Dựng một website có lỗ hổng chủ đích để attacker có thể dễ dàng khai thác và cài đặt rootkit lên webserver.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Sau khi trang web bị tấn công và đồng thời rootkit được cài đặt thành công, nhóm sẽ sử dụng hệ thống phát hiện xâm nhập OSSEC để giám sát và ghi nhận các hoạt động đáng ngờ.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-&gt; Đánh giá khả năng của OSSEC trong việc phát hiện các dấu hiệu, các nguồn xâm nhập bất thường và khả năng phát hiện rootkit. </a:t>
            </a:r>
            <a:endParaRPr/>
          </a:p>
        </p:txBody>
      </p:sp>
      <p:cxnSp>
        <p:nvCxnSpPr>
          <p:cNvPr id="293" name="Google Shape;293;p18"/>
          <p:cNvCxnSpPr/>
          <p:nvPr/>
        </p:nvCxnSpPr>
        <p:spPr>
          <a:xfrm>
            <a:off x="0" y="9229725"/>
            <a:ext cx="18288000" cy="0"/>
          </a:xfrm>
          <a:prstGeom prst="straightConnector1">
            <a:avLst/>
          </a:prstGeom>
          <a:noFill/>
          <a:ln cap="flat" cmpd="sng" w="28575">
            <a:solidFill>
              <a:srgbClr val="D9D9D9"/>
            </a:solidFill>
            <a:prstDash val="solid"/>
            <a:round/>
            <a:headEnd len="sm" w="sm" type="none"/>
            <a:tailEnd len="sm" w="sm" type="none"/>
          </a:ln>
        </p:spPr>
      </p:cxnSp>
      <p:cxnSp>
        <p:nvCxnSpPr>
          <p:cNvPr id="294" name="Google Shape;294;p18"/>
          <p:cNvCxnSpPr/>
          <p:nvPr/>
        </p:nvCxnSpPr>
        <p:spPr>
          <a:xfrm>
            <a:off x="0" y="3713788"/>
            <a:ext cx="18288000" cy="0"/>
          </a:xfrm>
          <a:prstGeom prst="straightConnector1">
            <a:avLst/>
          </a:prstGeom>
          <a:noFill/>
          <a:ln cap="flat" cmpd="sng" w="28575">
            <a:solidFill>
              <a:srgbClr val="D9D9D9"/>
            </a:solidFill>
            <a:prstDash val="solid"/>
            <a:round/>
            <a:headEnd len="sm" w="sm" type="none"/>
            <a:tailEnd len="sm" w="sm" type="none"/>
          </a:ln>
        </p:spPr>
      </p:cxnSp>
      <p:sp>
        <p:nvSpPr>
          <p:cNvPr id="295" name="Google Shape;295;p18"/>
          <p:cNvSpPr txBox="1"/>
          <p:nvPr/>
        </p:nvSpPr>
        <p:spPr>
          <a:xfrm>
            <a:off x="8413729" y="2317166"/>
            <a:ext cx="8573903" cy="12597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Kịch bản 2: </a:t>
            </a:r>
            <a:endParaRPr/>
          </a:p>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Rootkit detection</a:t>
            </a:r>
            <a:endParaRPr/>
          </a:p>
        </p:txBody>
      </p:sp>
      <p:cxnSp>
        <p:nvCxnSpPr>
          <p:cNvPr id="296" name="Google Shape;296;p18"/>
          <p:cNvCxnSpPr/>
          <p:nvPr/>
        </p:nvCxnSpPr>
        <p:spPr>
          <a:xfrm rot="5400000">
            <a:off x="12130088" y="5129212"/>
            <a:ext cx="10287000" cy="0"/>
          </a:xfrm>
          <a:prstGeom prst="straightConnector1">
            <a:avLst/>
          </a:prstGeom>
          <a:noFill/>
          <a:ln cap="flat" cmpd="sng" w="28575">
            <a:solidFill>
              <a:srgbClr val="D9D9D9"/>
            </a:solidFill>
            <a:prstDash val="solid"/>
            <a:round/>
            <a:headEnd len="sm" w="sm" type="none"/>
            <a:tailEnd len="sm" w="sm" type="none"/>
          </a:ln>
        </p:spPr>
      </p:cxnSp>
      <p:grpSp>
        <p:nvGrpSpPr>
          <p:cNvPr id="297" name="Google Shape;297;p18"/>
          <p:cNvGrpSpPr/>
          <p:nvPr/>
        </p:nvGrpSpPr>
        <p:grpSpPr>
          <a:xfrm>
            <a:off x="17287875" y="3657344"/>
            <a:ext cx="1000125" cy="5586670"/>
            <a:chOff x="0" y="-57150"/>
            <a:chExt cx="672284" cy="3755360"/>
          </a:xfrm>
        </p:grpSpPr>
        <p:sp>
          <p:nvSpPr>
            <p:cNvPr id="298" name="Google Shape;298;p18"/>
            <p:cNvSpPr/>
            <p:nvPr/>
          </p:nvSpPr>
          <p:spPr>
            <a:xfrm>
              <a:off x="0" y="0"/>
              <a:ext cx="672284" cy="3698210"/>
            </a:xfrm>
            <a:custGeom>
              <a:rect b="b" l="l" r="r" t="t"/>
              <a:pathLst>
                <a:path extrusionOk="0" h="3698210" w="672284">
                  <a:moveTo>
                    <a:pt x="0" y="0"/>
                  </a:moveTo>
                  <a:lnTo>
                    <a:pt x="672284" y="0"/>
                  </a:lnTo>
                  <a:lnTo>
                    <a:pt x="672284" y="3698210"/>
                  </a:lnTo>
                  <a:lnTo>
                    <a:pt x="0" y="3698210"/>
                  </a:lnTo>
                  <a:close/>
                </a:path>
              </a:pathLst>
            </a:custGeom>
            <a:solidFill>
              <a:srgbClr val="00B0DB"/>
            </a:solidFill>
            <a:ln>
              <a:noFill/>
            </a:ln>
          </p:spPr>
        </p:sp>
        <p:sp>
          <p:nvSpPr>
            <p:cNvPr id="299" name="Google Shape;299;p18"/>
            <p:cNvSpPr txBox="1"/>
            <p:nvPr/>
          </p:nvSpPr>
          <p:spPr>
            <a:xfrm>
              <a:off x="0" y="-57150"/>
              <a:ext cx="672284" cy="37553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9"/>
          <p:cNvSpPr/>
          <p:nvPr/>
        </p:nvSpPr>
        <p:spPr>
          <a:xfrm>
            <a:off x="1483005" y="270227"/>
            <a:ext cx="15321990" cy="9746546"/>
          </a:xfrm>
          <a:custGeom>
            <a:rect b="b" l="l" r="r" t="t"/>
            <a:pathLst>
              <a:path extrusionOk="0" h="9746546" w="15321990">
                <a:moveTo>
                  <a:pt x="0" y="0"/>
                </a:moveTo>
                <a:lnTo>
                  <a:pt x="15321990" y="0"/>
                </a:lnTo>
                <a:lnTo>
                  <a:pt x="15321990" y="9746546"/>
                </a:lnTo>
                <a:lnTo>
                  <a:pt x="0" y="974654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cxnSp>
        <p:nvCxnSpPr>
          <p:cNvPr id="96" name="Google Shape;96;p2"/>
          <p:cNvCxnSpPr/>
          <p:nvPr/>
        </p:nvCxnSpPr>
        <p:spPr>
          <a:xfrm>
            <a:off x="0" y="9229725"/>
            <a:ext cx="18288000" cy="0"/>
          </a:xfrm>
          <a:prstGeom prst="straightConnector1">
            <a:avLst/>
          </a:prstGeom>
          <a:noFill/>
          <a:ln cap="flat" cmpd="sng" w="28575">
            <a:solidFill>
              <a:srgbClr val="D9D9D9"/>
            </a:solidFill>
            <a:prstDash val="solid"/>
            <a:round/>
            <a:headEnd len="sm" w="sm" type="none"/>
            <a:tailEnd len="sm" w="sm" type="none"/>
          </a:ln>
        </p:spPr>
      </p:cxnSp>
      <p:cxnSp>
        <p:nvCxnSpPr>
          <p:cNvPr id="97" name="Google Shape;97;p2"/>
          <p:cNvCxnSpPr/>
          <p:nvPr/>
        </p:nvCxnSpPr>
        <p:spPr>
          <a:xfrm>
            <a:off x="0" y="1000125"/>
            <a:ext cx="18288000" cy="0"/>
          </a:xfrm>
          <a:prstGeom prst="straightConnector1">
            <a:avLst/>
          </a:prstGeom>
          <a:noFill/>
          <a:ln cap="flat" cmpd="sng" w="28575">
            <a:solidFill>
              <a:srgbClr val="D9D9D9"/>
            </a:solidFill>
            <a:prstDash val="solid"/>
            <a:round/>
            <a:headEnd len="sm" w="sm" type="none"/>
            <a:tailEnd len="sm" w="sm" type="none"/>
          </a:ln>
        </p:spPr>
      </p:cxnSp>
      <p:sp>
        <p:nvSpPr>
          <p:cNvPr id="98" name="Google Shape;98;p2"/>
          <p:cNvSpPr txBox="1"/>
          <p:nvPr/>
        </p:nvSpPr>
        <p:spPr>
          <a:xfrm>
            <a:off x="1543979" y="3892186"/>
            <a:ext cx="872366" cy="3280411"/>
          </a:xfrm>
          <a:prstGeom prst="rect">
            <a:avLst/>
          </a:prstGeom>
          <a:noFill/>
          <a:ln>
            <a:noFill/>
          </a:ln>
        </p:spPr>
        <p:txBody>
          <a:bodyPr anchorCtr="0" anchor="t" bIns="0" lIns="0" spcFirstLastPara="1" rIns="0" wrap="square" tIns="0">
            <a:spAutoFit/>
          </a:bodyPr>
          <a:lstStyle/>
          <a:p>
            <a:pPr indent="0" lvl="0" marL="0" marR="0" rtl="0" algn="l">
              <a:lnSpc>
                <a:spcPct val="180021"/>
              </a:lnSpc>
              <a:spcBef>
                <a:spcPts val="0"/>
              </a:spcBef>
              <a:spcAft>
                <a:spcPts val="0"/>
              </a:spcAft>
              <a:buNone/>
            </a:pPr>
            <a:r>
              <a:rPr b="1" i="0" lang="en-US" sz="3699" u="none" cap="none" strike="noStrike">
                <a:solidFill>
                  <a:srgbClr val="006EA4"/>
                </a:solidFill>
                <a:latin typeface="Open Sans"/>
                <a:ea typeface="Open Sans"/>
                <a:cs typeface="Open Sans"/>
                <a:sym typeface="Open Sans"/>
              </a:rPr>
              <a:t>01</a:t>
            </a:r>
            <a:endParaRPr/>
          </a:p>
          <a:p>
            <a:pPr indent="0" lvl="0" marL="0" marR="0" rtl="0" algn="l">
              <a:lnSpc>
                <a:spcPct val="180021"/>
              </a:lnSpc>
              <a:spcBef>
                <a:spcPts val="0"/>
              </a:spcBef>
              <a:spcAft>
                <a:spcPts val="0"/>
              </a:spcAft>
              <a:buNone/>
            </a:pPr>
            <a:r>
              <a:rPr b="1" i="0" lang="en-US" sz="3699" u="none" cap="none" strike="noStrike">
                <a:solidFill>
                  <a:srgbClr val="006EA4"/>
                </a:solidFill>
                <a:latin typeface="Open Sans"/>
                <a:ea typeface="Open Sans"/>
                <a:cs typeface="Open Sans"/>
                <a:sym typeface="Open Sans"/>
              </a:rPr>
              <a:t>02</a:t>
            </a:r>
            <a:endParaRPr/>
          </a:p>
          <a:p>
            <a:pPr indent="0" lvl="0" marL="0" marR="0" rtl="0" algn="l">
              <a:lnSpc>
                <a:spcPct val="180021"/>
              </a:lnSpc>
              <a:spcBef>
                <a:spcPts val="0"/>
              </a:spcBef>
              <a:spcAft>
                <a:spcPts val="0"/>
              </a:spcAft>
              <a:buNone/>
            </a:pPr>
            <a:r>
              <a:rPr b="1" i="0" lang="en-US" sz="3699" u="none" cap="none" strike="noStrike">
                <a:solidFill>
                  <a:srgbClr val="006EA4"/>
                </a:solidFill>
                <a:latin typeface="Open Sans"/>
                <a:ea typeface="Open Sans"/>
                <a:cs typeface="Open Sans"/>
                <a:sym typeface="Open Sans"/>
              </a:rPr>
              <a:t>03</a:t>
            </a:r>
            <a:endParaRPr/>
          </a:p>
          <a:p>
            <a:pPr indent="0" lvl="0" marL="0" marR="0" rtl="0" algn="l">
              <a:lnSpc>
                <a:spcPct val="180021"/>
              </a:lnSpc>
              <a:spcBef>
                <a:spcPts val="0"/>
              </a:spcBef>
              <a:spcAft>
                <a:spcPts val="0"/>
              </a:spcAft>
              <a:buNone/>
            </a:pPr>
            <a:r>
              <a:t/>
            </a:r>
            <a:endParaRPr b="1" i="0" sz="3699" u="none" cap="none" strike="noStrike">
              <a:solidFill>
                <a:srgbClr val="006EA4"/>
              </a:solidFill>
              <a:latin typeface="Open Sans"/>
              <a:ea typeface="Open Sans"/>
              <a:cs typeface="Open Sans"/>
              <a:sym typeface="Open Sans"/>
            </a:endParaRPr>
          </a:p>
        </p:txBody>
      </p:sp>
      <p:sp>
        <p:nvSpPr>
          <p:cNvPr id="99" name="Google Shape;99;p2"/>
          <p:cNvSpPr txBox="1"/>
          <p:nvPr/>
        </p:nvSpPr>
        <p:spPr>
          <a:xfrm>
            <a:off x="2606845" y="3892186"/>
            <a:ext cx="6537155" cy="3280411"/>
          </a:xfrm>
          <a:prstGeom prst="rect">
            <a:avLst/>
          </a:prstGeom>
          <a:noFill/>
          <a:ln>
            <a:noFill/>
          </a:ln>
        </p:spPr>
        <p:txBody>
          <a:bodyPr anchorCtr="0" anchor="t" bIns="0" lIns="0" spcFirstLastPara="1" rIns="0" wrap="square" tIns="0">
            <a:spAutoFit/>
          </a:bodyPr>
          <a:lstStyle/>
          <a:p>
            <a:pPr indent="0" lvl="0" marL="0" marR="0" rtl="0" algn="l">
              <a:lnSpc>
                <a:spcPct val="180021"/>
              </a:lnSpc>
              <a:spcBef>
                <a:spcPts val="0"/>
              </a:spcBef>
              <a:spcAft>
                <a:spcPts val="0"/>
              </a:spcAft>
              <a:buNone/>
            </a:pPr>
            <a:r>
              <a:rPr b="0" i="0" lang="en-US" sz="3699" u="none" cap="none" strike="noStrike">
                <a:solidFill>
                  <a:srgbClr val="414042"/>
                </a:solidFill>
                <a:latin typeface="DM Sans"/>
                <a:ea typeface="DM Sans"/>
                <a:cs typeface="DM Sans"/>
                <a:sym typeface="DM Sans"/>
              </a:rPr>
              <a:t>OSSEC</a:t>
            </a:r>
            <a:endParaRPr/>
          </a:p>
          <a:p>
            <a:pPr indent="0" lvl="0" marL="0" marR="0" rtl="0" algn="l">
              <a:lnSpc>
                <a:spcPct val="180021"/>
              </a:lnSpc>
              <a:spcBef>
                <a:spcPts val="0"/>
              </a:spcBef>
              <a:spcAft>
                <a:spcPts val="0"/>
              </a:spcAft>
              <a:buNone/>
            </a:pPr>
            <a:r>
              <a:rPr b="0" i="0" lang="en-US" sz="3699" u="none" cap="none" strike="noStrike">
                <a:solidFill>
                  <a:srgbClr val="414042"/>
                </a:solidFill>
                <a:latin typeface="DM Sans"/>
                <a:ea typeface="DM Sans"/>
                <a:cs typeface="DM Sans"/>
                <a:sym typeface="DM Sans"/>
              </a:rPr>
              <a:t>Kiến trúc hệ thống</a:t>
            </a:r>
            <a:endParaRPr/>
          </a:p>
          <a:p>
            <a:pPr indent="0" lvl="0" marL="0" marR="0" rtl="0" algn="l">
              <a:lnSpc>
                <a:spcPct val="180021"/>
              </a:lnSpc>
              <a:spcBef>
                <a:spcPts val="0"/>
              </a:spcBef>
              <a:spcAft>
                <a:spcPts val="0"/>
              </a:spcAft>
              <a:buNone/>
            </a:pPr>
            <a:r>
              <a:rPr b="0" i="0" lang="en-US" sz="3699" u="none" cap="none" strike="noStrike">
                <a:solidFill>
                  <a:srgbClr val="414042"/>
                </a:solidFill>
                <a:latin typeface="DM Sans"/>
                <a:ea typeface="DM Sans"/>
                <a:cs typeface="DM Sans"/>
                <a:sym typeface="DM Sans"/>
              </a:rPr>
              <a:t>Kịch bản demo và kết quả</a:t>
            </a:r>
            <a:endParaRPr/>
          </a:p>
          <a:p>
            <a:pPr indent="0" lvl="0" marL="0" marR="0" rtl="0" algn="l">
              <a:lnSpc>
                <a:spcPct val="180021"/>
              </a:lnSpc>
              <a:spcBef>
                <a:spcPts val="0"/>
              </a:spcBef>
              <a:spcAft>
                <a:spcPts val="0"/>
              </a:spcAft>
              <a:buNone/>
            </a:pPr>
            <a:r>
              <a:t/>
            </a:r>
            <a:endParaRPr b="0" i="0" sz="3699" u="none" cap="none" strike="noStrike">
              <a:solidFill>
                <a:srgbClr val="414042"/>
              </a:solidFill>
              <a:latin typeface="DM Sans"/>
              <a:ea typeface="DM Sans"/>
              <a:cs typeface="DM Sans"/>
              <a:sym typeface="DM Sans"/>
            </a:endParaRPr>
          </a:p>
        </p:txBody>
      </p:sp>
      <p:cxnSp>
        <p:nvCxnSpPr>
          <p:cNvPr id="100" name="Google Shape;100;p2"/>
          <p:cNvCxnSpPr/>
          <p:nvPr/>
        </p:nvCxnSpPr>
        <p:spPr>
          <a:xfrm>
            <a:off x="0" y="3016158"/>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01" name="Google Shape;101;p2"/>
          <p:cNvGrpSpPr/>
          <p:nvPr/>
        </p:nvGrpSpPr>
        <p:grpSpPr>
          <a:xfrm>
            <a:off x="0" y="943681"/>
            <a:ext cx="7968138" cy="2101052"/>
            <a:chOff x="0" y="-57150"/>
            <a:chExt cx="5356183" cy="1412328"/>
          </a:xfrm>
        </p:grpSpPr>
        <p:sp>
          <p:nvSpPr>
            <p:cNvPr id="102" name="Google Shape;102;p2"/>
            <p:cNvSpPr/>
            <p:nvPr/>
          </p:nvSpPr>
          <p:spPr>
            <a:xfrm>
              <a:off x="0" y="0"/>
              <a:ext cx="5356183" cy="1355178"/>
            </a:xfrm>
            <a:custGeom>
              <a:rect b="b" l="l" r="r" t="t"/>
              <a:pathLst>
                <a:path extrusionOk="0" h="1355178" w="5356183">
                  <a:moveTo>
                    <a:pt x="0" y="0"/>
                  </a:moveTo>
                  <a:lnTo>
                    <a:pt x="5356183" y="0"/>
                  </a:lnTo>
                  <a:lnTo>
                    <a:pt x="5356183" y="1355178"/>
                  </a:lnTo>
                  <a:lnTo>
                    <a:pt x="0" y="1355178"/>
                  </a:lnTo>
                  <a:close/>
                </a:path>
              </a:pathLst>
            </a:custGeom>
            <a:solidFill>
              <a:srgbClr val="00B0DB"/>
            </a:solidFill>
            <a:ln>
              <a:noFill/>
            </a:ln>
          </p:spPr>
        </p:sp>
        <p:sp>
          <p:nvSpPr>
            <p:cNvPr id="103" name="Google Shape;103;p2"/>
            <p:cNvSpPr txBox="1"/>
            <p:nvPr/>
          </p:nvSpPr>
          <p:spPr>
            <a:xfrm>
              <a:off x="0" y="-57150"/>
              <a:ext cx="5356183" cy="141232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2"/>
          <p:cNvSpPr txBox="1"/>
          <p:nvPr/>
        </p:nvSpPr>
        <p:spPr>
          <a:xfrm>
            <a:off x="1543979" y="1481089"/>
            <a:ext cx="5626687" cy="1149356"/>
          </a:xfrm>
          <a:prstGeom prst="rect">
            <a:avLst/>
          </a:prstGeom>
          <a:noFill/>
          <a:ln>
            <a:noFill/>
          </a:ln>
        </p:spPr>
        <p:txBody>
          <a:bodyPr anchorCtr="0" anchor="t" bIns="0" lIns="0" spcFirstLastPara="1" rIns="0" wrap="square" tIns="0">
            <a:spAutoFit/>
          </a:bodyPr>
          <a:lstStyle/>
          <a:p>
            <a:pPr indent="0" lvl="0" marL="0" marR="0" rtl="0" algn="just">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Nội dung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p20"/>
          <p:cNvGrpSpPr/>
          <p:nvPr/>
        </p:nvGrpSpPr>
        <p:grpSpPr>
          <a:xfrm>
            <a:off x="0" y="-85019"/>
            <a:ext cx="8413729" cy="3798807"/>
            <a:chOff x="0" y="-57150"/>
            <a:chExt cx="5655710" cy="2553559"/>
          </a:xfrm>
        </p:grpSpPr>
        <p:sp>
          <p:nvSpPr>
            <p:cNvPr id="310" name="Google Shape;310;p20"/>
            <p:cNvSpPr/>
            <p:nvPr/>
          </p:nvSpPr>
          <p:spPr>
            <a:xfrm>
              <a:off x="0" y="0"/>
              <a:ext cx="5655710" cy="2496409"/>
            </a:xfrm>
            <a:custGeom>
              <a:rect b="b" l="l" r="r" t="t"/>
              <a:pathLst>
                <a:path extrusionOk="0" h="2496409" w="5655710">
                  <a:moveTo>
                    <a:pt x="0" y="0"/>
                  </a:moveTo>
                  <a:lnTo>
                    <a:pt x="5655710" y="0"/>
                  </a:lnTo>
                  <a:lnTo>
                    <a:pt x="5655710" y="2496409"/>
                  </a:lnTo>
                  <a:lnTo>
                    <a:pt x="0" y="2496409"/>
                  </a:lnTo>
                  <a:close/>
                </a:path>
              </a:pathLst>
            </a:custGeom>
            <a:solidFill>
              <a:srgbClr val="00B0DB"/>
            </a:solidFill>
            <a:ln>
              <a:noFill/>
            </a:ln>
          </p:spPr>
        </p:sp>
        <p:sp>
          <p:nvSpPr>
            <p:cNvPr id="311" name="Google Shape;311;p20"/>
            <p:cNvSpPr txBox="1"/>
            <p:nvPr/>
          </p:nvSpPr>
          <p:spPr>
            <a:xfrm>
              <a:off x="0" y="-57150"/>
              <a:ext cx="5655710" cy="25535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2" name="Google Shape;312;p20"/>
          <p:cNvSpPr txBox="1"/>
          <p:nvPr/>
        </p:nvSpPr>
        <p:spPr>
          <a:xfrm>
            <a:off x="2101832" y="697538"/>
            <a:ext cx="4210065" cy="22637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Kịch bản tấn công </a:t>
            </a:r>
            <a:endParaRPr/>
          </a:p>
        </p:txBody>
      </p:sp>
      <p:sp>
        <p:nvSpPr>
          <p:cNvPr id="313" name="Google Shape;313;p20"/>
          <p:cNvSpPr txBox="1"/>
          <p:nvPr/>
        </p:nvSpPr>
        <p:spPr>
          <a:xfrm>
            <a:off x="749017" y="4123055"/>
            <a:ext cx="16238616" cy="485521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Mục đích: Kiểm tra tính năng phát hiện xâm nhập qua phân tích logs và kiểm tra tính toàn vẹn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Triển khai: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Attacker sẽ tấn công WebServer của tổ chức thông qua việc tận dụng các lỗ hổng có sẵn trên máy chủ. Họ có thể xâm nhập vào hệ thống và chiếm quyền điều khiển hoàn toàn trên shell của WebServer.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Tiếp theo, attacker sử dụng một loạt các kỹ thuật để thực hiện Lateral Movement, mục tiêu là chiếm quyền kiểm soát trên shell của các máy trạm trong mạng nội bộ.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p:txBody>
      </p:sp>
      <p:cxnSp>
        <p:nvCxnSpPr>
          <p:cNvPr id="314" name="Google Shape;314;p20"/>
          <p:cNvCxnSpPr/>
          <p:nvPr/>
        </p:nvCxnSpPr>
        <p:spPr>
          <a:xfrm>
            <a:off x="0" y="9229725"/>
            <a:ext cx="18288000" cy="0"/>
          </a:xfrm>
          <a:prstGeom prst="straightConnector1">
            <a:avLst/>
          </a:prstGeom>
          <a:noFill/>
          <a:ln cap="flat" cmpd="sng" w="28575">
            <a:solidFill>
              <a:srgbClr val="D9D9D9"/>
            </a:solidFill>
            <a:prstDash val="solid"/>
            <a:round/>
            <a:headEnd len="sm" w="sm" type="none"/>
            <a:tailEnd len="sm" w="sm" type="none"/>
          </a:ln>
        </p:spPr>
      </p:cxnSp>
      <p:cxnSp>
        <p:nvCxnSpPr>
          <p:cNvPr id="315" name="Google Shape;315;p20"/>
          <p:cNvCxnSpPr/>
          <p:nvPr/>
        </p:nvCxnSpPr>
        <p:spPr>
          <a:xfrm>
            <a:off x="0" y="3713788"/>
            <a:ext cx="18288000" cy="0"/>
          </a:xfrm>
          <a:prstGeom prst="straightConnector1">
            <a:avLst/>
          </a:prstGeom>
          <a:noFill/>
          <a:ln cap="flat" cmpd="sng" w="28575">
            <a:solidFill>
              <a:srgbClr val="D9D9D9"/>
            </a:solidFill>
            <a:prstDash val="solid"/>
            <a:round/>
            <a:headEnd len="sm" w="sm" type="none"/>
            <a:tailEnd len="sm" w="sm" type="none"/>
          </a:ln>
        </p:spPr>
      </p:cxnSp>
      <p:sp>
        <p:nvSpPr>
          <p:cNvPr id="316" name="Google Shape;316;p20"/>
          <p:cNvSpPr txBox="1"/>
          <p:nvPr/>
        </p:nvSpPr>
        <p:spPr>
          <a:xfrm>
            <a:off x="8413729" y="1767513"/>
            <a:ext cx="8573903" cy="1900057"/>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Kịch bản 3: </a:t>
            </a:r>
            <a:endParaRPr/>
          </a:p>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Thực hiện tấn công Lateral movement: Từ WebServer sang workstation </a:t>
            </a:r>
            <a:endParaRPr/>
          </a:p>
        </p:txBody>
      </p:sp>
      <p:cxnSp>
        <p:nvCxnSpPr>
          <p:cNvPr id="317" name="Google Shape;317;p20"/>
          <p:cNvCxnSpPr/>
          <p:nvPr/>
        </p:nvCxnSpPr>
        <p:spPr>
          <a:xfrm rot="5400000">
            <a:off x="12130088" y="5129212"/>
            <a:ext cx="10287000" cy="0"/>
          </a:xfrm>
          <a:prstGeom prst="straightConnector1">
            <a:avLst/>
          </a:prstGeom>
          <a:noFill/>
          <a:ln cap="flat" cmpd="sng" w="28575">
            <a:solidFill>
              <a:srgbClr val="D9D9D9"/>
            </a:solidFill>
            <a:prstDash val="solid"/>
            <a:round/>
            <a:headEnd len="sm" w="sm" type="none"/>
            <a:tailEnd len="sm" w="sm" type="none"/>
          </a:ln>
        </p:spPr>
      </p:cxnSp>
      <p:grpSp>
        <p:nvGrpSpPr>
          <p:cNvPr id="318" name="Google Shape;318;p20"/>
          <p:cNvGrpSpPr/>
          <p:nvPr/>
        </p:nvGrpSpPr>
        <p:grpSpPr>
          <a:xfrm>
            <a:off x="17287875" y="3657344"/>
            <a:ext cx="1000125" cy="5586670"/>
            <a:chOff x="0" y="-57150"/>
            <a:chExt cx="672284" cy="3755360"/>
          </a:xfrm>
        </p:grpSpPr>
        <p:sp>
          <p:nvSpPr>
            <p:cNvPr id="319" name="Google Shape;319;p20"/>
            <p:cNvSpPr/>
            <p:nvPr/>
          </p:nvSpPr>
          <p:spPr>
            <a:xfrm>
              <a:off x="0" y="0"/>
              <a:ext cx="672284" cy="3698210"/>
            </a:xfrm>
            <a:custGeom>
              <a:rect b="b" l="l" r="r" t="t"/>
              <a:pathLst>
                <a:path extrusionOk="0" h="3698210" w="672284">
                  <a:moveTo>
                    <a:pt x="0" y="0"/>
                  </a:moveTo>
                  <a:lnTo>
                    <a:pt x="672284" y="0"/>
                  </a:lnTo>
                  <a:lnTo>
                    <a:pt x="672284" y="3698210"/>
                  </a:lnTo>
                  <a:lnTo>
                    <a:pt x="0" y="3698210"/>
                  </a:lnTo>
                  <a:close/>
                </a:path>
              </a:pathLst>
            </a:custGeom>
            <a:solidFill>
              <a:srgbClr val="00B0DB"/>
            </a:solidFill>
            <a:ln>
              <a:noFill/>
            </a:ln>
          </p:spPr>
        </p:sp>
        <p:sp>
          <p:nvSpPr>
            <p:cNvPr id="320" name="Google Shape;320;p20"/>
            <p:cNvSpPr txBox="1"/>
            <p:nvPr/>
          </p:nvSpPr>
          <p:spPr>
            <a:xfrm>
              <a:off x="0" y="-57150"/>
              <a:ext cx="672284" cy="375535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p:nvPr/>
        </p:nvSpPr>
        <p:spPr>
          <a:xfrm>
            <a:off x="2176416" y="299247"/>
            <a:ext cx="13935167" cy="9688506"/>
          </a:xfrm>
          <a:custGeom>
            <a:rect b="b" l="l" r="r" t="t"/>
            <a:pathLst>
              <a:path extrusionOk="0" h="9688506" w="13935167">
                <a:moveTo>
                  <a:pt x="0" y="0"/>
                </a:moveTo>
                <a:lnTo>
                  <a:pt x="13935168" y="0"/>
                </a:lnTo>
                <a:lnTo>
                  <a:pt x="13935168" y="9688506"/>
                </a:lnTo>
                <a:lnTo>
                  <a:pt x="0" y="9688506"/>
                </a:lnTo>
                <a:lnTo>
                  <a:pt x="0" y="0"/>
                </a:lnTo>
                <a:close/>
              </a:path>
            </a:pathLst>
          </a:custGeom>
          <a:blipFill rotWithShape="1">
            <a:blip r:embed="rId3">
              <a:alphaModFix/>
            </a:blip>
            <a:stretch>
              <a:fillRect b="-7639" l="0" r="0" t="-171"/>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cxnSp>
        <p:nvCxnSpPr>
          <p:cNvPr id="330" name="Google Shape;330;p22"/>
          <p:cNvCxnSpPr/>
          <p:nvPr/>
        </p:nvCxnSpPr>
        <p:spPr>
          <a:xfrm rot="5400000">
            <a:off x="-4100512" y="5129212"/>
            <a:ext cx="10287000" cy="0"/>
          </a:xfrm>
          <a:prstGeom prst="straightConnector1">
            <a:avLst/>
          </a:prstGeom>
          <a:noFill/>
          <a:ln cap="flat" cmpd="sng" w="28575">
            <a:solidFill>
              <a:srgbClr val="D9D9D9"/>
            </a:solidFill>
            <a:prstDash val="solid"/>
            <a:round/>
            <a:headEnd len="sm" w="sm" type="none"/>
            <a:tailEnd len="sm" w="sm" type="none"/>
          </a:ln>
        </p:spPr>
      </p:cxnSp>
      <p:cxnSp>
        <p:nvCxnSpPr>
          <p:cNvPr id="331" name="Google Shape;331;p22"/>
          <p:cNvCxnSpPr/>
          <p:nvPr/>
        </p:nvCxnSpPr>
        <p:spPr>
          <a:xfrm rot="5400000">
            <a:off x="12130088" y="5129212"/>
            <a:ext cx="10287000" cy="0"/>
          </a:xfrm>
          <a:prstGeom prst="straightConnector1">
            <a:avLst/>
          </a:prstGeom>
          <a:noFill/>
          <a:ln cap="flat" cmpd="sng" w="28575">
            <a:solidFill>
              <a:srgbClr val="D9D9D9"/>
            </a:solidFill>
            <a:prstDash val="solid"/>
            <a:round/>
            <a:headEnd len="sm" w="sm" type="none"/>
            <a:tailEnd len="sm" w="sm" type="none"/>
          </a:ln>
        </p:spPr>
      </p:cxnSp>
      <p:grpSp>
        <p:nvGrpSpPr>
          <p:cNvPr id="332" name="Google Shape;332;p22"/>
          <p:cNvGrpSpPr/>
          <p:nvPr/>
        </p:nvGrpSpPr>
        <p:grpSpPr>
          <a:xfrm>
            <a:off x="0" y="3074741"/>
            <a:ext cx="17287875" cy="4318794"/>
            <a:chOff x="0" y="-57150"/>
            <a:chExt cx="11620912" cy="2903094"/>
          </a:xfrm>
        </p:grpSpPr>
        <p:sp>
          <p:nvSpPr>
            <p:cNvPr id="333" name="Google Shape;333;p22"/>
            <p:cNvSpPr/>
            <p:nvPr/>
          </p:nvSpPr>
          <p:spPr>
            <a:xfrm>
              <a:off x="0" y="0"/>
              <a:ext cx="11620912" cy="2845944"/>
            </a:xfrm>
            <a:custGeom>
              <a:rect b="b" l="l" r="r" t="t"/>
              <a:pathLst>
                <a:path extrusionOk="0" h="2845944" w="11620912">
                  <a:moveTo>
                    <a:pt x="0" y="0"/>
                  </a:moveTo>
                  <a:lnTo>
                    <a:pt x="11620912" y="0"/>
                  </a:lnTo>
                  <a:lnTo>
                    <a:pt x="11620912" y="2845944"/>
                  </a:lnTo>
                  <a:lnTo>
                    <a:pt x="0" y="2845944"/>
                  </a:lnTo>
                  <a:close/>
                </a:path>
              </a:pathLst>
            </a:custGeom>
            <a:solidFill>
              <a:srgbClr val="00B0DB"/>
            </a:solidFill>
            <a:ln>
              <a:noFill/>
            </a:ln>
          </p:spPr>
        </p:sp>
        <p:sp>
          <p:nvSpPr>
            <p:cNvPr id="334" name="Google Shape;334;p22"/>
            <p:cNvSpPr txBox="1"/>
            <p:nvPr/>
          </p:nvSpPr>
          <p:spPr>
            <a:xfrm>
              <a:off x="0" y="-57150"/>
              <a:ext cx="11620912" cy="290309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5" name="Google Shape;335;p22"/>
          <p:cNvSpPr txBox="1"/>
          <p:nvPr/>
        </p:nvSpPr>
        <p:spPr>
          <a:xfrm>
            <a:off x="1748650" y="4066974"/>
            <a:ext cx="14819275" cy="2514597"/>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US" sz="8999" u="none" cap="none" strike="noStrike">
                <a:solidFill>
                  <a:srgbClr val="FFFFFF"/>
                </a:solidFill>
                <a:latin typeface="Helvetica Neue"/>
                <a:ea typeface="Helvetica Neue"/>
                <a:cs typeface="Helvetica Neue"/>
                <a:sym typeface="Helvetica Neue"/>
              </a:rPr>
              <a:t>THANK YOU </a:t>
            </a:r>
            <a:endParaRPr/>
          </a:p>
          <a:p>
            <a:pPr indent="0" lvl="0" marL="0" marR="0" rtl="0" algn="l">
              <a:lnSpc>
                <a:spcPct val="110001"/>
              </a:lnSpc>
              <a:spcBef>
                <a:spcPts val="0"/>
              </a:spcBef>
              <a:spcAft>
                <a:spcPts val="0"/>
              </a:spcAft>
              <a:buNone/>
            </a:pPr>
            <a:r>
              <a:rPr b="0" i="0" lang="en-US" sz="8999" u="none" cap="none" strike="noStrike">
                <a:solidFill>
                  <a:srgbClr val="FFFFFF"/>
                </a:solidFill>
                <a:latin typeface="Helvetica Neue"/>
                <a:ea typeface="Helvetica Neue"/>
                <a:cs typeface="Helvetica Neue"/>
                <a:sym typeface="Helvetica Neue"/>
              </a:rPr>
              <a:t>FOR YOUR ATTENTION </a:t>
            </a:r>
            <a:endParaRPr/>
          </a:p>
        </p:txBody>
      </p:sp>
      <p:cxnSp>
        <p:nvCxnSpPr>
          <p:cNvPr id="336" name="Google Shape;336;p22"/>
          <p:cNvCxnSpPr/>
          <p:nvPr/>
        </p:nvCxnSpPr>
        <p:spPr>
          <a:xfrm>
            <a:off x="0" y="9258300"/>
            <a:ext cx="18288000" cy="0"/>
          </a:xfrm>
          <a:prstGeom prst="straightConnector1">
            <a:avLst/>
          </a:prstGeom>
          <a:noFill/>
          <a:ln cap="flat" cmpd="sng" w="28575">
            <a:solidFill>
              <a:srgbClr val="D9D9D9"/>
            </a:solidFill>
            <a:prstDash val="solid"/>
            <a:round/>
            <a:headEnd len="sm" w="sm" type="none"/>
            <a:tailEnd len="sm" w="sm" type="none"/>
          </a:ln>
        </p:spPr>
      </p:cxnSp>
      <p:cxnSp>
        <p:nvCxnSpPr>
          <p:cNvPr id="337" name="Google Shape;337;p22"/>
          <p:cNvCxnSpPr/>
          <p:nvPr/>
        </p:nvCxnSpPr>
        <p:spPr>
          <a:xfrm rot="5400000">
            <a:off x="12579607" y="1565593"/>
            <a:ext cx="315976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cxnSp>
        <p:nvCxnSpPr>
          <p:cNvPr id="109" name="Google Shape;109;p3"/>
          <p:cNvCxnSpPr/>
          <p:nvPr/>
        </p:nvCxnSpPr>
        <p:spPr>
          <a:xfrm>
            <a:off x="0" y="3895334"/>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10" name="Google Shape;110;p3"/>
          <p:cNvGrpSpPr/>
          <p:nvPr/>
        </p:nvGrpSpPr>
        <p:grpSpPr>
          <a:xfrm>
            <a:off x="0" y="943681"/>
            <a:ext cx="9448523" cy="1716895"/>
            <a:chOff x="0" y="-57150"/>
            <a:chExt cx="6351299" cy="1154097"/>
          </a:xfrm>
        </p:grpSpPr>
        <p:sp>
          <p:nvSpPr>
            <p:cNvPr id="111" name="Google Shape;111;p3"/>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112" name="Google Shape;112;p3"/>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3" name="Google Shape;113;p3"/>
          <p:cNvSpPr txBox="1"/>
          <p:nvPr/>
        </p:nvSpPr>
        <p:spPr>
          <a:xfrm>
            <a:off x="755548" y="2902347"/>
            <a:ext cx="5407080"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Khái niệm</a:t>
            </a:r>
            <a:endParaRPr/>
          </a:p>
        </p:txBody>
      </p:sp>
      <p:sp>
        <p:nvSpPr>
          <p:cNvPr id="114" name="Google Shape;114;p3"/>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115" name="Google Shape;115;p3"/>
          <p:cNvSpPr txBox="1"/>
          <p:nvPr/>
        </p:nvSpPr>
        <p:spPr>
          <a:xfrm>
            <a:off x="755548" y="4128696"/>
            <a:ext cx="15971671" cy="3226435"/>
          </a:xfrm>
          <a:prstGeom prst="rect">
            <a:avLst/>
          </a:prstGeom>
          <a:noFill/>
          <a:ln>
            <a:noFill/>
          </a:ln>
        </p:spPr>
        <p:txBody>
          <a:bodyPr anchorCtr="0" anchor="t" bIns="0" lIns="0" spcFirstLastPara="1" rIns="0" wrap="square" tIns="0">
            <a:spAutoFit/>
          </a:bodyPr>
          <a:lstStyle/>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OSSEC là một hệ thống phát hiện xâm nhập dựa trên host (HIDS), được thiết kế để giám sát và bảo vệ các máy chủ và hệ thống trong một mạng lưới.</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OSSEC sử dụng các kỹ thuật: phân tích nhật ký, giám sát tệp tin, và kiểm tra tính toàn vẹn của hệ thống để phát hiện các hành động bất thường và độc hại.</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Cung cấp cảnh báo thời gian thực và các biện pháp phòng ngừa và phản ứng tự động để ngăn chặn các mối đe dọa tiềm ẩn.</a:t>
            </a:r>
            <a:endParaRPr/>
          </a:p>
        </p:txBody>
      </p:sp>
      <p:cxnSp>
        <p:nvCxnSpPr>
          <p:cNvPr id="116" name="Google Shape;116;p3"/>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cxnSp>
        <p:nvCxnSpPr>
          <p:cNvPr id="121" name="Google Shape;121;p4"/>
          <p:cNvCxnSpPr/>
          <p:nvPr/>
        </p:nvCxnSpPr>
        <p:spPr>
          <a:xfrm>
            <a:off x="0" y="3869680"/>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22" name="Google Shape;122;p4"/>
          <p:cNvGrpSpPr/>
          <p:nvPr/>
        </p:nvGrpSpPr>
        <p:grpSpPr>
          <a:xfrm>
            <a:off x="0" y="943681"/>
            <a:ext cx="9448523" cy="1716895"/>
            <a:chOff x="0" y="-57150"/>
            <a:chExt cx="6351299" cy="1154097"/>
          </a:xfrm>
        </p:grpSpPr>
        <p:sp>
          <p:nvSpPr>
            <p:cNvPr id="123" name="Google Shape;123;p4"/>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124" name="Google Shape;124;p4"/>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4"/>
          <p:cNvSpPr txBox="1"/>
          <p:nvPr/>
        </p:nvSpPr>
        <p:spPr>
          <a:xfrm>
            <a:off x="755548" y="2902347"/>
            <a:ext cx="5407080"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Chức năng</a:t>
            </a:r>
            <a:endParaRPr/>
          </a:p>
        </p:txBody>
      </p:sp>
      <p:sp>
        <p:nvSpPr>
          <p:cNvPr id="126" name="Google Shape;126;p4"/>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127" name="Google Shape;127;p4"/>
          <p:cNvSpPr txBox="1"/>
          <p:nvPr/>
        </p:nvSpPr>
        <p:spPr>
          <a:xfrm>
            <a:off x="755548" y="5052219"/>
            <a:ext cx="15971671" cy="3226435"/>
          </a:xfrm>
          <a:prstGeom prst="rect">
            <a:avLst/>
          </a:prstGeom>
          <a:noFill/>
          <a:ln>
            <a:noFill/>
          </a:ln>
        </p:spPr>
        <p:txBody>
          <a:bodyPr anchorCtr="0" anchor="t" bIns="0" lIns="0" spcFirstLastPara="1" rIns="0" wrap="square" tIns="0">
            <a:spAutoFit/>
          </a:bodyPr>
          <a:lstStyle/>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Phát hiện xâm nhập dựa trên log (LIDs)</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Phát hiện Rootkit và Phần mềm độc hại</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Phản ứng chủ động</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Đánh giá mức độ tuân thủ chính sách an toàn thông tin</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Giám sát tính toàn vẹn tệp tin (FIM)</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Thu thập danh sách tài nguyên hệ thống</a:t>
            </a:r>
            <a:endParaRPr/>
          </a:p>
        </p:txBody>
      </p:sp>
      <p:cxnSp>
        <p:nvCxnSpPr>
          <p:cNvPr id="128" name="Google Shape;128;p4"/>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cxnSp>
        <p:nvCxnSpPr>
          <p:cNvPr id="133" name="Google Shape;133;p5"/>
          <p:cNvCxnSpPr/>
          <p:nvPr/>
        </p:nvCxnSpPr>
        <p:spPr>
          <a:xfrm>
            <a:off x="-19050" y="3869680"/>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34" name="Google Shape;134;p5"/>
          <p:cNvGrpSpPr/>
          <p:nvPr/>
        </p:nvGrpSpPr>
        <p:grpSpPr>
          <a:xfrm>
            <a:off x="0" y="943681"/>
            <a:ext cx="9448523" cy="1716895"/>
            <a:chOff x="0" y="-57150"/>
            <a:chExt cx="6351299" cy="1154097"/>
          </a:xfrm>
        </p:grpSpPr>
        <p:sp>
          <p:nvSpPr>
            <p:cNvPr id="135" name="Google Shape;135;p5"/>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136" name="Google Shape;136;p5"/>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37" name="Google Shape;137;p5"/>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
        <p:nvSpPr>
          <p:cNvPr id="138" name="Google Shape;138;p5"/>
          <p:cNvSpPr/>
          <p:nvPr/>
        </p:nvSpPr>
        <p:spPr>
          <a:xfrm>
            <a:off x="8776981" y="3225245"/>
            <a:ext cx="9491969" cy="6503897"/>
          </a:xfrm>
          <a:custGeom>
            <a:rect b="b" l="l" r="r" t="t"/>
            <a:pathLst>
              <a:path extrusionOk="0" h="6503897" w="9491969">
                <a:moveTo>
                  <a:pt x="0" y="0"/>
                </a:moveTo>
                <a:lnTo>
                  <a:pt x="9491969" y="0"/>
                </a:lnTo>
                <a:lnTo>
                  <a:pt x="9491969" y="6503897"/>
                </a:lnTo>
                <a:lnTo>
                  <a:pt x="0" y="6503897"/>
                </a:lnTo>
                <a:lnTo>
                  <a:pt x="0" y="0"/>
                </a:lnTo>
                <a:close/>
              </a:path>
            </a:pathLst>
          </a:custGeom>
          <a:blipFill rotWithShape="1">
            <a:blip r:embed="rId3">
              <a:alphaModFix/>
            </a:blip>
            <a:stretch>
              <a:fillRect b="0" l="0" r="0" t="-22253"/>
            </a:stretch>
          </a:blipFill>
          <a:ln>
            <a:noFill/>
          </a:ln>
        </p:spPr>
      </p:sp>
      <p:sp>
        <p:nvSpPr>
          <p:cNvPr id="139" name="Google Shape;139;p5"/>
          <p:cNvSpPr txBox="1"/>
          <p:nvPr/>
        </p:nvSpPr>
        <p:spPr>
          <a:xfrm>
            <a:off x="755548" y="2902347"/>
            <a:ext cx="5407080"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Kiến trúc</a:t>
            </a:r>
            <a:endParaRPr/>
          </a:p>
        </p:txBody>
      </p:sp>
      <p:sp>
        <p:nvSpPr>
          <p:cNvPr id="140" name="Google Shape;140;p5"/>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141" name="Google Shape;141;p5"/>
          <p:cNvSpPr txBox="1"/>
          <p:nvPr/>
        </p:nvSpPr>
        <p:spPr>
          <a:xfrm>
            <a:off x="755548" y="5052219"/>
            <a:ext cx="8021434" cy="3226435"/>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Hoạt động theo mô hình Server-Agent/Agentless, bao gồm các thành phần:</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OSSEC Manager (Server)</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Agent và Agentless trong OSSEC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Ảo hóa (Virtualization) / VMWare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Firewalls, Switchs và Routers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cxnSp>
        <p:nvCxnSpPr>
          <p:cNvPr id="146" name="Google Shape;146;p6"/>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47" name="Google Shape;147;p6"/>
          <p:cNvGrpSpPr/>
          <p:nvPr/>
        </p:nvGrpSpPr>
        <p:grpSpPr>
          <a:xfrm>
            <a:off x="0" y="943681"/>
            <a:ext cx="9448523" cy="1716895"/>
            <a:chOff x="0" y="-57150"/>
            <a:chExt cx="6351299" cy="1154097"/>
          </a:xfrm>
        </p:grpSpPr>
        <p:sp>
          <p:nvSpPr>
            <p:cNvPr id="148" name="Google Shape;148;p6"/>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149" name="Google Shape;149;p6"/>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6"/>
          <p:cNvSpPr txBox="1"/>
          <p:nvPr/>
        </p:nvSpPr>
        <p:spPr>
          <a:xfrm>
            <a:off x="755548" y="2902347"/>
            <a:ext cx="8388452"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Kiến trúc - OSSEC Manager (Server)</a:t>
            </a:r>
            <a:endParaRPr/>
          </a:p>
        </p:txBody>
      </p:sp>
      <p:sp>
        <p:nvSpPr>
          <p:cNvPr id="151" name="Google Shape;151;p6"/>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152" name="Google Shape;152;p6"/>
          <p:cNvSpPr txBox="1"/>
          <p:nvPr/>
        </p:nvSpPr>
        <p:spPr>
          <a:xfrm>
            <a:off x="755548" y="4286939"/>
            <a:ext cx="15971671" cy="485521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Đóng vai trò trung tâm, chịu trách nhiệm chính trong việc phân tích, lưu trữ và quản lý các log file từ các agent và các thiết bị không có Agent (Agentless).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Vai Trò và Chức Năng:</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Phân Tích Dữ Liệu</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Quản Lý Các Agent</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Gửi Cảnh Báo</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Lưu Trữ Log File</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Kiểm Tra Tính Toàn Vẹn của File</a:t>
            </a:r>
            <a:endParaRPr/>
          </a:p>
        </p:txBody>
      </p:sp>
      <p:cxnSp>
        <p:nvCxnSpPr>
          <p:cNvPr id="153" name="Google Shape;153;p6"/>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cxnSp>
        <p:nvCxnSpPr>
          <p:cNvPr id="158" name="Google Shape;158;p7"/>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59" name="Google Shape;159;p7"/>
          <p:cNvGrpSpPr/>
          <p:nvPr/>
        </p:nvGrpSpPr>
        <p:grpSpPr>
          <a:xfrm>
            <a:off x="0" y="943681"/>
            <a:ext cx="9448523" cy="1716895"/>
            <a:chOff x="0" y="-57150"/>
            <a:chExt cx="6351299" cy="1154097"/>
          </a:xfrm>
        </p:grpSpPr>
        <p:sp>
          <p:nvSpPr>
            <p:cNvPr id="160" name="Google Shape;160;p7"/>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161" name="Google Shape;161;p7"/>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7"/>
          <p:cNvSpPr txBox="1"/>
          <p:nvPr/>
        </p:nvSpPr>
        <p:spPr>
          <a:xfrm>
            <a:off x="755548" y="2902347"/>
            <a:ext cx="9927657"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Kiến trúc - Agent và Agentless trong OSSEC </a:t>
            </a:r>
            <a:endParaRPr/>
          </a:p>
        </p:txBody>
      </p:sp>
      <p:sp>
        <p:nvSpPr>
          <p:cNvPr id="163" name="Google Shape;163;p7"/>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164" name="Google Shape;164;p7"/>
          <p:cNvSpPr txBox="1"/>
          <p:nvPr/>
        </p:nvSpPr>
        <p:spPr>
          <a:xfrm>
            <a:off x="551223" y="4058339"/>
            <a:ext cx="16253859" cy="599567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300" u="none" cap="none" strike="noStrike">
                <a:solidFill>
                  <a:srgbClr val="414042"/>
                </a:solidFill>
                <a:latin typeface="Open Sans"/>
                <a:ea typeface="Open Sans"/>
                <a:cs typeface="Open Sans"/>
                <a:sym typeface="Open Sans"/>
              </a:rPr>
              <a:t>Agent</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Một phần mềm nhỏ được cài đặt trên mỗi máy hoặc thiết bị cần giám sát. Agent này chịu trách nhiệm thu thập dữ liệu và gửi về OSSEC Manager để phân tích.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Ưu điểm: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Thu Thập Dữ Liệu Chi Tiết</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Phản Ứng Nhanh Chóng</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Độ Tin Cậy Cao</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Nhược điểm: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Yêu Cầu Cài Đặt Phần Mềm</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Sử Dụng Tài Nguyên</a:t>
            </a:r>
            <a:endParaRPr/>
          </a:p>
        </p:txBody>
      </p:sp>
      <p:cxnSp>
        <p:nvCxnSpPr>
          <p:cNvPr id="165" name="Google Shape;165;p7"/>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cxnSp>
        <p:nvCxnSpPr>
          <p:cNvPr id="170" name="Google Shape;170;p8"/>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71" name="Google Shape;171;p8"/>
          <p:cNvGrpSpPr/>
          <p:nvPr/>
        </p:nvGrpSpPr>
        <p:grpSpPr>
          <a:xfrm>
            <a:off x="0" y="943681"/>
            <a:ext cx="9448523" cy="1716895"/>
            <a:chOff x="0" y="-57150"/>
            <a:chExt cx="6351299" cy="1154097"/>
          </a:xfrm>
        </p:grpSpPr>
        <p:sp>
          <p:nvSpPr>
            <p:cNvPr id="172" name="Google Shape;172;p8"/>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173" name="Google Shape;173;p8"/>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8"/>
          <p:cNvSpPr txBox="1"/>
          <p:nvPr/>
        </p:nvSpPr>
        <p:spPr>
          <a:xfrm>
            <a:off x="755548" y="2902347"/>
            <a:ext cx="9927657"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Kiến trúc - Agent và Agentless trong OSSEC </a:t>
            </a:r>
            <a:endParaRPr/>
          </a:p>
        </p:txBody>
      </p:sp>
      <p:sp>
        <p:nvSpPr>
          <p:cNvPr id="175" name="Google Shape;175;p8"/>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176" name="Google Shape;176;p8"/>
          <p:cNvSpPr txBox="1"/>
          <p:nvPr/>
        </p:nvSpPr>
        <p:spPr>
          <a:xfrm>
            <a:off x="551223" y="4058339"/>
            <a:ext cx="16253859" cy="599567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300" u="none" cap="none" strike="noStrike">
                <a:solidFill>
                  <a:srgbClr val="414042"/>
                </a:solidFill>
                <a:latin typeface="Open Sans"/>
                <a:ea typeface="Open Sans"/>
                <a:cs typeface="Open Sans"/>
                <a:sym typeface="Open Sans"/>
              </a:rPr>
              <a:t>Agentless</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Không yêu cầu cài đặt phần mềm Agent trên thiết bị. Thay vào đó, OSSEC Manager sử dụng các giao thức và công cụ từ xa để thu thập dữ liệu từ thiết bị cần giám sát. </a:t>
            </a:r>
            <a:endParaRPr/>
          </a:p>
          <a:p>
            <a:pPr indent="0" lvl="0" marL="0" marR="0" rtl="0" algn="just">
              <a:lnSpc>
                <a:spcPct val="140012"/>
              </a:lnSpc>
              <a:spcBef>
                <a:spcPts val="0"/>
              </a:spcBef>
              <a:spcAft>
                <a:spcPts val="0"/>
              </a:spcAft>
              <a:buNone/>
            </a:pPr>
            <a:r>
              <a:t/>
            </a:r>
            <a:endParaRPr b="0" i="0" sz="3099" u="none" cap="none" strike="noStrike">
              <a:solidFill>
                <a:srgbClr val="414042"/>
              </a:solidFill>
              <a:latin typeface="Open Sans"/>
              <a:ea typeface="Open Sans"/>
              <a:cs typeface="Open Sans"/>
              <a:sym typeface="Open Sans"/>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Ưu điểm: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Dễ Dàng Triển Khai: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Giảm Tải Tài Nguyên: </a:t>
            </a:r>
            <a:endParaRPr/>
          </a:p>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Nhược điểm: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Giới Hạn Dữ Liệu Thu Thập</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Phụ Thuộc Vào Kết Nối Mạng Nội Bộ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Hạn Chế Khả Năng Phản Ứng</a:t>
            </a:r>
            <a:endParaRPr/>
          </a:p>
        </p:txBody>
      </p:sp>
      <p:cxnSp>
        <p:nvCxnSpPr>
          <p:cNvPr id="177" name="Google Shape;177;p8"/>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9"/>
          <p:cNvCxnSpPr/>
          <p:nvPr/>
        </p:nvCxnSpPr>
        <p:spPr>
          <a:xfrm>
            <a:off x="0" y="3844027"/>
            <a:ext cx="18288000" cy="0"/>
          </a:xfrm>
          <a:prstGeom prst="straightConnector1">
            <a:avLst/>
          </a:prstGeom>
          <a:noFill/>
          <a:ln cap="flat" cmpd="sng" w="28575">
            <a:solidFill>
              <a:srgbClr val="D9D9D9"/>
            </a:solidFill>
            <a:prstDash val="solid"/>
            <a:round/>
            <a:headEnd len="sm" w="sm" type="none"/>
            <a:tailEnd len="sm" w="sm" type="none"/>
          </a:ln>
        </p:spPr>
      </p:cxnSp>
      <p:grpSp>
        <p:nvGrpSpPr>
          <p:cNvPr id="183" name="Google Shape;183;p9"/>
          <p:cNvGrpSpPr/>
          <p:nvPr/>
        </p:nvGrpSpPr>
        <p:grpSpPr>
          <a:xfrm>
            <a:off x="0" y="943681"/>
            <a:ext cx="9448523" cy="1716895"/>
            <a:chOff x="0" y="-57150"/>
            <a:chExt cx="6351299" cy="1154097"/>
          </a:xfrm>
        </p:grpSpPr>
        <p:sp>
          <p:nvSpPr>
            <p:cNvPr id="184" name="Google Shape;184;p9"/>
            <p:cNvSpPr/>
            <p:nvPr/>
          </p:nvSpPr>
          <p:spPr>
            <a:xfrm>
              <a:off x="0" y="0"/>
              <a:ext cx="6351299" cy="1096947"/>
            </a:xfrm>
            <a:custGeom>
              <a:rect b="b" l="l" r="r" t="t"/>
              <a:pathLst>
                <a:path extrusionOk="0" h="1096947" w="6351299">
                  <a:moveTo>
                    <a:pt x="0" y="0"/>
                  </a:moveTo>
                  <a:lnTo>
                    <a:pt x="6351299" y="0"/>
                  </a:lnTo>
                  <a:lnTo>
                    <a:pt x="6351299" y="1096947"/>
                  </a:lnTo>
                  <a:lnTo>
                    <a:pt x="0" y="1096947"/>
                  </a:lnTo>
                  <a:close/>
                </a:path>
              </a:pathLst>
            </a:custGeom>
            <a:solidFill>
              <a:srgbClr val="00B0DB"/>
            </a:solidFill>
            <a:ln>
              <a:noFill/>
            </a:ln>
          </p:spPr>
        </p:sp>
        <p:sp>
          <p:nvSpPr>
            <p:cNvPr id="185" name="Google Shape;185;p9"/>
            <p:cNvSpPr txBox="1"/>
            <p:nvPr/>
          </p:nvSpPr>
          <p:spPr>
            <a:xfrm>
              <a:off x="0" y="-57150"/>
              <a:ext cx="6351299" cy="115409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6" name="Google Shape;186;p9"/>
          <p:cNvSpPr txBox="1"/>
          <p:nvPr/>
        </p:nvSpPr>
        <p:spPr>
          <a:xfrm>
            <a:off x="755548" y="2902347"/>
            <a:ext cx="9927657" cy="617220"/>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3899" u="none" cap="none" strike="noStrike">
                <a:solidFill>
                  <a:srgbClr val="006EA4"/>
                </a:solidFill>
                <a:latin typeface="Helvetica Neue"/>
                <a:ea typeface="Helvetica Neue"/>
                <a:cs typeface="Helvetica Neue"/>
                <a:sym typeface="Helvetica Neue"/>
              </a:rPr>
              <a:t>Kiến trúc - Ảo hóa (Virtualization) / VMWare  </a:t>
            </a:r>
            <a:endParaRPr/>
          </a:p>
        </p:txBody>
      </p:sp>
      <p:sp>
        <p:nvSpPr>
          <p:cNvPr id="187" name="Google Shape;187;p9"/>
          <p:cNvSpPr txBox="1"/>
          <p:nvPr/>
        </p:nvSpPr>
        <p:spPr>
          <a:xfrm>
            <a:off x="355032" y="1303300"/>
            <a:ext cx="6208111"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FFFFFF"/>
                </a:solidFill>
                <a:latin typeface="Helvetica Neue"/>
                <a:ea typeface="Helvetica Neue"/>
                <a:cs typeface="Helvetica Neue"/>
                <a:sym typeface="Helvetica Neue"/>
              </a:rPr>
              <a:t>OSSEC</a:t>
            </a:r>
            <a:endParaRPr/>
          </a:p>
        </p:txBody>
      </p:sp>
      <p:sp>
        <p:nvSpPr>
          <p:cNvPr id="188" name="Google Shape;188;p9"/>
          <p:cNvSpPr txBox="1"/>
          <p:nvPr/>
        </p:nvSpPr>
        <p:spPr>
          <a:xfrm>
            <a:off x="755548" y="4077389"/>
            <a:ext cx="16151245" cy="3769360"/>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099" u="none" cap="none" strike="noStrike">
                <a:solidFill>
                  <a:srgbClr val="414042"/>
                </a:solidFill>
                <a:latin typeface="Open Sans"/>
                <a:ea typeface="Open Sans"/>
                <a:cs typeface="Open Sans"/>
                <a:sym typeface="Open Sans"/>
              </a:rPr>
              <a:t>OSSEC có thể được cấu hình để giám sát lưu lượng mạng giữa các máy ảo. Điều này giúp phát hiện các cuộc tấn công mạng nội bộ giữa các VM, như tấn công DDoS, brute force, và các hoạt động mã độc.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OSSEC Agent có thể được cài đặt trên từng máy ảo để giám sát các hoạt động bảo mật cụ thể trên mỗi VM, thu thập log và gửi về OSSEC Manager để phân tích. </a:t>
            </a:r>
            <a:endParaRPr/>
          </a:p>
          <a:p>
            <a:pPr indent="-334644" lvl="1" marL="669289" marR="0" rtl="0" algn="just">
              <a:lnSpc>
                <a:spcPct val="140012"/>
              </a:lnSpc>
              <a:spcBef>
                <a:spcPts val="0"/>
              </a:spcBef>
              <a:spcAft>
                <a:spcPts val="0"/>
              </a:spcAft>
              <a:buClr>
                <a:srgbClr val="414042"/>
              </a:buClr>
              <a:buSzPts val="3099"/>
              <a:buFont typeface="Arial"/>
              <a:buChar char="•"/>
            </a:pPr>
            <a:r>
              <a:rPr b="0" i="0" lang="en-US" sz="3099" u="none" cap="none" strike="noStrike">
                <a:solidFill>
                  <a:srgbClr val="414042"/>
                </a:solidFill>
                <a:latin typeface="Open Sans"/>
                <a:ea typeface="Open Sans"/>
                <a:cs typeface="Open Sans"/>
                <a:sym typeface="Open Sans"/>
              </a:rPr>
              <a:t>OSSEC Manager có thể được cài đặt trên host ảo hóa để giám sát các log file của hệ điều hành host, phát hiện các bất thường và sự kiện bảo mật quan trọng.</a:t>
            </a:r>
            <a:endParaRPr/>
          </a:p>
        </p:txBody>
      </p:sp>
      <p:cxnSp>
        <p:nvCxnSpPr>
          <p:cNvPr id="189" name="Google Shape;189;p9"/>
          <p:cNvCxnSpPr/>
          <p:nvPr/>
        </p:nvCxnSpPr>
        <p:spPr>
          <a:xfrm rot="-5400000">
            <a:off x="12101513" y="5129213"/>
            <a:ext cx="10287000" cy="0"/>
          </a:xfrm>
          <a:prstGeom prst="straightConnector1">
            <a:avLst/>
          </a:prstGeom>
          <a:noFill/>
          <a:ln cap="flat" cmpd="sng" w="28575">
            <a:solidFill>
              <a:srgbClr val="D9D9D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