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10287000" cx="18288000"/>
  <p:notesSz cx="6858000" cy="9144000"/>
  <p:embeddedFontLst>
    <p:embeddedFont>
      <p:font typeface="Arimo"/>
      <p:regular r:id="rId31"/>
      <p:bold r:id="rId32"/>
      <p:italic r:id="rId33"/>
      <p:boldItalic r:id="rId34"/>
    </p:embeddedFont>
    <p:embeddedFont>
      <p:font typeface="Nunito"/>
      <p:bold r:id="rId35"/>
      <p:boldItalic r:id="rId36"/>
    </p:embeddedFont>
    <p:embeddedFont>
      <p:font typeface="Nunito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1" roundtripDataSignature="AMtx7miad7mGfyAqbgCHCj60RluFLeoc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Light-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m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rimo-italic.fntdata"/><Relationship Id="rId10" Type="http://schemas.openxmlformats.org/officeDocument/2006/relationships/slide" Target="slides/slide5.xml"/><Relationship Id="rId32" Type="http://schemas.openxmlformats.org/officeDocument/2006/relationships/font" Target="fonts/Arimo-bold.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Arimo-boldItalic.fntdata"/><Relationship Id="rId15" Type="http://schemas.openxmlformats.org/officeDocument/2006/relationships/slide" Target="slides/slide10.xml"/><Relationship Id="rId37" Type="http://schemas.openxmlformats.org/officeDocument/2006/relationships/font" Target="fonts/NunitoLight-regular.fntdata"/><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39" Type="http://schemas.openxmlformats.org/officeDocument/2006/relationships/font" Target="fonts/NunitoLight-italic.fntdata"/><Relationship Id="rId16" Type="http://schemas.openxmlformats.org/officeDocument/2006/relationships/slide" Target="slides/slide11.xml"/><Relationship Id="rId38" Type="http://schemas.openxmlformats.org/officeDocument/2006/relationships/font" Target="fonts/Nunito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5"/>
          <p:cNvSpPr/>
          <p:nvPr>
            <p:ph idx="2" type="pic"/>
          </p:nvPr>
        </p:nvSpPr>
        <p:spPr>
          <a:xfrm>
            <a:off x="1792288" y="612775"/>
            <a:ext cx="5486400" cy="4114800"/>
          </a:xfrm>
          <a:prstGeom prst="rect">
            <a:avLst/>
          </a:prstGeom>
          <a:noFill/>
          <a:ln>
            <a:noFill/>
          </a:ln>
        </p:spPr>
      </p:sp>
      <p:sp>
        <p:nvSpPr>
          <p:cNvPr id="64" name="Google Shape;64;p3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1.png"/><Relationship Id="rId10" Type="http://schemas.openxmlformats.org/officeDocument/2006/relationships/image" Target="../media/image34.png"/><Relationship Id="rId13" Type="http://schemas.openxmlformats.org/officeDocument/2006/relationships/image" Target="../media/image25.png"/><Relationship Id="rId12" Type="http://schemas.openxmlformats.org/officeDocument/2006/relationships/image" Target="../media/image3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26.png"/><Relationship Id="rId14" Type="http://schemas.openxmlformats.org/officeDocument/2006/relationships/image" Target="../media/image43.png"/><Relationship Id="rId5" Type="http://schemas.openxmlformats.org/officeDocument/2006/relationships/image" Target="../media/image9.png"/><Relationship Id="rId6" Type="http://schemas.openxmlformats.org/officeDocument/2006/relationships/image" Target="../media/image18.png"/><Relationship Id="rId7" Type="http://schemas.openxmlformats.org/officeDocument/2006/relationships/image" Target="../media/image13.png"/><Relationship Id="rId8"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2.png"/><Relationship Id="rId4" Type="http://schemas.openxmlformats.org/officeDocument/2006/relationships/image" Target="../media/image7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122.png"/><Relationship Id="rId5" Type="http://schemas.openxmlformats.org/officeDocument/2006/relationships/image" Target="../media/image13.png"/><Relationship Id="rId6" Type="http://schemas.openxmlformats.org/officeDocument/2006/relationships/image" Target="../media/image26.png"/><Relationship Id="rId7" Type="http://schemas.openxmlformats.org/officeDocument/2006/relationships/image" Target="../media/image31.png"/><Relationship Id="rId8"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26.png"/><Relationship Id="rId7" Type="http://schemas.openxmlformats.org/officeDocument/2006/relationships/image" Target="../media/image31.png"/><Relationship Id="rId8" Type="http://schemas.openxmlformats.org/officeDocument/2006/relationships/image" Target="../media/image25.png"/></Relationships>
</file>

<file path=ppt/slides/_rels/slide18.xml.rels><?xml version="1.0" encoding="UTF-8" standalone="yes"?><Relationships xmlns="http://schemas.openxmlformats.org/package/2006/relationships"><Relationship Id="rId11" Type="http://schemas.openxmlformats.org/officeDocument/2006/relationships/image" Target="../media/image159.png"/><Relationship Id="rId10" Type="http://schemas.openxmlformats.org/officeDocument/2006/relationships/image" Target="../media/image158.png"/><Relationship Id="rId12" Type="http://schemas.openxmlformats.org/officeDocument/2006/relationships/image" Target="../media/image164.png"/><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154.png"/><Relationship Id="rId5" Type="http://schemas.openxmlformats.org/officeDocument/2006/relationships/image" Target="../media/image13.png"/><Relationship Id="rId6" Type="http://schemas.openxmlformats.org/officeDocument/2006/relationships/image" Target="../media/image26.png"/><Relationship Id="rId7" Type="http://schemas.openxmlformats.org/officeDocument/2006/relationships/image" Target="../media/image31.png"/><Relationship Id="rId8"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9.png"/><Relationship Id="rId4" Type="http://schemas.openxmlformats.org/officeDocument/2006/relationships/image" Target="../media/image160.png"/><Relationship Id="rId5" Type="http://schemas.openxmlformats.org/officeDocument/2006/relationships/image" Target="../media/image16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67.png"/><Relationship Id="rId4" Type="http://schemas.openxmlformats.org/officeDocument/2006/relationships/image" Target="../media/image16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26.png"/><Relationship Id="rId7" Type="http://schemas.openxmlformats.org/officeDocument/2006/relationships/image" Target="../media/image31.png"/><Relationship Id="rId8"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2.png"/><Relationship Id="rId4" Type="http://schemas.openxmlformats.org/officeDocument/2006/relationships/image" Target="../media/image8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4.png"/><Relationship Id="rId4" Type="http://schemas.openxmlformats.org/officeDocument/2006/relationships/image" Target="../media/image111.png"/><Relationship Id="rId5" Type="http://schemas.openxmlformats.org/officeDocument/2006/relationships/image" Target="../media/image1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234197"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85" name="Google Shape;85;p1"/>
          <p:cNvSpPr/>
          <p:nvPr/>
        </p:nvSpPr>
        <p:spPr>
          <a:xfrm>
            <a:off x="234197" y="17906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86" name="Google Shape;86;p1"/>
          <p:cNvSpPr/>
          <p:nvPr/>
        </p:nvSpPr>
        <p:spPr>
          <a:xfrm>
            <a:off x="11584761"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87" name="Google Shape;87;p1"/>
          <p:cNvSpPr/>
          <p:nvPr/>
        </p:nvSpPr>
        <p:spPr>
          <a:xfrm>
            <a:off x="17874299" y="6594549"/>
            <a:ext cx="413701" cy="395177"/>
          </a:xfrm>
          <a:custGeom>
            <a:rect b="b" l="l" r="r" t="t"/>
            <a:pathLst>
              <a:path extrusionOk="0" h="395177" w="413701">
                <a:moveTo>
                  <a:pt x="0" y="0"/>
                </a:moveTo>
                <a:lnTo>
                  <a:pt x="413701" y="0"/>
                </a:lnTo>
                <a:lnTo>
                  <a:pt x="413701" y="395177"/>
                </a:lnTo>
                <a:lnTo>
                  <a:pt x="0" y="395177"/>
                </a:lnTo>
                <a:lnTo>
                  <a:pt x="0" y="0"/>
                </a:lnTo>
                <a:close/>
              </a:path>
            </a:pathLst>
          </a:custGeom>
          <a:blipFill rotWithShape="1">
            <a:blip r:embed="rId4">
              <a:alphaModFix/>
            </a:blip>
            <a:stretch>
              <a:fillRect b="0" l="0" r="0" t="0"/>
            </a:stretch>
          </a:blipFill>
          <a:ln>
            <a:noFill/>
          </a:ln>
        </p:spPr>
      </p:sp>
      <p:sp>
        <p:nvSpPr>
          <p:cNvPr id="88" name="Google Shape;88;p1"/>
          <p:cNvSpPr/>
          <p:nvPr/>
        </p:nvSpPr>
        <p:spPr>
          <a:xfrm>
            <a:off x="17874299" y="1648637"/>
            <a:ext cx="413701" cy="395177"/>
          </a:xfrm>
          <a:custGeom>
            <a:rect b="b" l="l" r="r" t="t"/>
            <a:pathLst>
              <a:path extrusionOk="0" h="395177" w="413701">
                <a:moveTo>
                  <a:pt x="0" y="0"/>
                </a:moveTo>
                <a:lnTo>
                  <a:pt x="413701" y="0"/>
                </a:lnTo>
                <a:lnTo>
                  <a:pt x="413701" y="395177"/>
                </a:lnTo>
                <a:lnTo>
                  <a:pt x="0" y="395177"/>
                </a:lnTo>
                <a:lnTo>
                  <a:pt x="0" y="0"/>
                </a:lnTo>
                <a:close/>
              </a:path>
            </a:pathLst>
          </a:custGeom>
          <a:blipFill rotWithShape="1">
            <a:blip r:embed="rId4">
              <a:alphaModFix/>
            </a:blip>
            <a:stretch>
              <a:fillRect b="0" l="0" r="0" t="0"/>
            </a:stretch>
          </a:blipFill>
          <a:ln>
            <a:noFill/>
          </a:ln>
        </p:spPr>
      </p:sp>
      <p:sp>
        <p:nvSpPr>
          <p:cNvPr id="89" name="Google Shape;89;p1"/>
          <p:cNvSpPr/>
          <p:nvPr/>
        </p:nvSpPr>
        <p:spPr>
          <a:xfrm>
            <a:off x="4965243" y="17906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90" name="Google Shape;90;p1"/>
          <p:cNvSpPr/>
          <p:nvPr/>
        </p:nvSpPr>
        <p:spPr>
          <a:xfrm>
            <a:off x="16315807"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91" name="Google Shape;91;p1"/>
          <p:cNvSpPr/>
          <p:nvPr/>
        </p:nvSpPr>
        <p:spPr>
          <a:xfrm>
            <a:off x="16315807"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92" name="Google Shape;92;p1"/>
          <p:cNvSpPr/>
          <p:nvPr/>
        </p:nvSpPr>
        <p:spPr>
          <a:xfrm>
            <a:off x="2599720"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93" name="Google Shape;93;p1"/>
          <p:cNvSpPr/>
          <p:nvPr/>
        </p:nvSpPr>
        <p:spPr>
          <a:xfrm>
            <a:off x="2599720" y="17906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94" name="Google Shape;94;p1"/>
          <p:cNvSpPr/>
          <p:nvPr/>
        </p:nvSpPr>
        <p:spPr>
          <a:xfrm>
            <a:off x="13950284"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95" name="Google Shape;95;p1"/>
          <p:cNvSpPr/>
          <p:nvPr/>
        </p:nvSpPr>
        <p:spPr>
          <a:xfrm>
            <a:off x="17874299" y="4121593"/>
            <a:ext cx="413701" cy="395177"/>
          </a:xfrm>
          <a:custGeom>
            <a:rect b="b" l="l" r="r" t="t"/>
            <a:pathLst>
              <a:path extrusionOk="0" h="395177" w="413701">
                <a:moveTo>
                  <a:pt x="0" y="0"/>
                </a:moveTo>
                <a:lnTo>
                  <a:pt x="413701" y="0"/>
                </a:lnTo>
                <a:lnTo>
                  <a:pt x="413701" y="395177"/>
                </a:lnTo>
                <a:lnTo>
                  <a:pt x="0" y="395177"/>
                </a:lnTo>
                <a:lnTo>
                  <a:pt x="0" y="0"/>
                </a:lnTo>
                <a:close/>
              </a:path>
            </a:pathLst>
          </a:custGeom>
          <a:blipFill rotWithShape="1">
            <a:blip r:embed="rId6">
              <a:alphaModFix/>
            </a:blip>
            <a:stretch>
              <a:fillRect b="0" l="0" r="0" t="0"/>
            </a:stretch>
          </a:blipFill>
          <a:ln>
            <a:noFill/>
          </a:ln>
        </p:spPr>
      </p:sp>
      <p:sp>
        <p:nvSpPr>
          <p:cNvPr id="96" name="Google Shape;96;p1"/>
          <p:cNvSpPr/>
          <p:nvPr/>
        </p:nvSpPr>
        <p:spPr>
          <a:xfrm>
            <a:off x="17874299" y="9067504"/>
            <a:ext cx="413701" cy="395177"/>
          </a:xfrm>
          <a:custGeom>
            <a:rect b="b" l="l" r="r" t="t"/>
            <a:pathLst>
              <a:path extrusionOk="0" h="395177" w="413701">
                <a:moveTo>
                  <a:pt x="0" y="0"/>
                </a:moveTo>
                <a:lnTo>
                  <a:pt x="413701" y="0"/>
                </a:lnTo>
                <a:lnTo>
                  <a:pt x="413701" y="395177"/>
                </a:lnTo>
                <a:lnTo>
                  <a:pt x="0" y="395177"/>
                </a:lnTo>
                <a:lnTo>
                  <a:pt x="0" y="0"/>
                </a:lnTo>
                <a:close/>
              </a:path>
            </a:pathLst>
          </a:custGeom>
          <a:blipFill rotWithShape="1">
            <a:blip r:embed="rId6">
              <a:alphaModFix/>
            </a:blip>
            <a:stretch>
              <a:fillRect b="0" l="0" r="0" t="0"/>
            </a:stretch>
          </a:blipFill>
          <a:ln>
            <a:noFill/>
          </a:ln>
        </p:spPr>
      </p:sp>
      <p:sp>
        <p:nvSpPr>
          <p:cNvPr id="97" name="Google Shape;97;p1"/>
          <p:cNvSpPr/>
          <p:nvPr/>
        </p:nvSpPr>
        <p:spPr>
          <a:xfrm>
            <a:off x="7330767" y="17906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98" name="Google Shape;98;p1"/>
          <p:cNvSpPr/>
          <p:nvPr/>
        </p:nvSpPr>
        <p:spPr>
          <a:xfrm>
            <a:off x="1022704"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7">
              <a:alphaModFix/>
            </a:blip>
            <a:stretch>
              <a:fillRect b="0" l="0" r="0" t="0"/>
            </a:stretch>
          </a:blipFill>
          <a:ln>
            <a:noFill/>
          </a:ln>
        </p:spPr>
      </p:sp>
      <p:sp>
        <p:nvSpPr>
          <p:cNvPr id="99" name="Google Shape;99;p1"/>
          <p:cNvSpPr/>
          <p:nvPr/>
        </p:nvSpPr>
        <p:spPr>
          <a:xfrm>
            <a:off x="1022704" y="17906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7">
              <a:alphaModFix/>
            </a:blip>
            <a:stretch>
              <a:fillRect b="0" l="0" r="0" t="0"/>
            </a:stretch>
          </a:blipFill>
          <a:ln>
            <a:noFill/>
          </a:ln>
        </p:spPr>
      </p:sp>
      <p:sp>
        <p:nvSpPr>
          <p:cNvPr id="100" name="Google Shape;100;p1"/>
          <p:cNvSpPr/>
          <p:nvPr/>
        </p:nvSpPr>
        <p:spPr>
          <a:xfrm>
            <a:off x="12373268"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7">
              <a:alphaModFix/>
            </a:blip>
            <a:stretch>
              <a:fillRect b="0" l="0" r="0" t="0"/>
            </a:stretch>
          </a:blipFill>
          <a:ln>
            <a:noFill/>
          </a:ln>
        </p:spPr>
      </p:sp>
      <p:sp>
        <p:nvSpPr>
          <p:cNvPr id="101" name="Google Shape;101;p1"/>
          <p:cNvSpPr/>
          <p:nvPr/>
        </p:nvSpPr>
        <p:spPr>
          <a:xfrm>
            <a:off x="17874299" y="5770230"/>
            <a:ext cx="413701" cy="395177"/>
          </a:xfrm>
          <a:custGeom>
            <a:rect b="b" l="l" r="r" t="t"/>
            <a:pathLst>
              <a:path extrusionOk="0" h="395177" w="413701">
                <a:moveTo>
                  <a:pt x="0" y="0"/>
                </a:moveTo>
                <a:lnTo>
                  <a:pt x="413701" y="0"/>
                </a:lnTo>
                <a:lnTo>
                  <a:pt x="413701" y="395177"/>
                </a:lnTo>
                <a:lnTo>
                  <a:pt x="0" y="395177"/>
                </a:lnTo>
                <a:lnTo>
                  <a:pt x="0" y="0"/>
                </a:lnTo>
                <a:close/>
              </a:path>
            </a:pathLst>
          </a:custGeom>
          <a:blipFill rotWithShape="1">
            <a:blip r:embed="rId8">
              <a:alphaModFix/>
            </a:blip>
            <a:stretch>
              <a:fillRect b="0" l="0" r="0" t="0"/>
            </a:stretch>
          </a:blipFill>
          <a:ln>
            <a:noFill/>
          </a:ln>
        </p:spPr>
      </p:sp>
      <p:sp>
        <p:nvSpPr>
          <p:cNvPr id="102" name="Google Shape;102;p1"/>
          <p:cNvSpPr/>
          <p:nvPr/>
        </p:nvSpPr>
        <p:spPr>
          <a:xfrm>
            <a:off x="17874299" y="824319"/>
            <a:ext cx="413701" cy="395177"/>
          </a:xfrm>
          <a:custGeom>
            <a:rect b="b" l="l" r="r" t="t"/>
            <a:pathLst>
              <a:path extrusionOk="0" h="395177" w="413701">
                <a:moveTo>
                  <a:pt x="0" y="0"/>
                </a:moveTo>
                <a:lnTo>
                  <a:pt x="413701" y="0"/>
                </a:lnTo>
                <a:lnTo>
                  <a:pt x="413701" y="395177"/>
                </a:lnTo>
                <a:lnTo>
                  <a:pt x="0" y="395177"/>
                </a:lnTo>
                <a:lnTo>
                  <a:pt x="0" y="0"/>
                </a:lnTo>
                <a:close/>
              </a:path>
            </a:pathLst>
          </a:custGeom>
          <a:blipFill rotWithShape="1">
            <a:blip r:embed="rId8">
              <a:alphaModFix/>
            </a:blip>
            <a:stretch>
              <a:fillRect b="0" l="0" r="0" t="0"/>
            </a:stretch>
          </a:blipFill>
          <a:ln>
            <a:noFill/>
          </a:ln>
        </p:spPr>
      </p:sp>
      <p:sp>
        <p:nvSpPr>
          <p:cNvPr id="103" name="Google Shape;103;p1"/>
          <p:cNvSpPr/>
          <p:nvPr/>
        </p:nvSpPr>
        <p:spPr>
          <a:xfrm>
            <a:off x="5753751" y="17906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7">
              <a:alphaModFix/>
            </a:blip>
            <a:stretch>
              <a:fillRect b="0" l="0" r="0" t="0"/>
            </a:stretch>
          </a:blipFill>
          <a:ln>
            <a:noFill/>
          </a:ln>
        </p:spPr>
      </p:sp>
      <p:sp>
        <p:nvSpPr>
          <p:cNvPr id="104" name="Google Shape;104;p1"/>
          <p:cNvSpPr/>
          <p:nvPr/>
        </p:nvSpPr>
        <p:spPr>
          <a:xfrm>
            <a:off x="17104315"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7">
              <a:alphaModFix/>
            </a:blip>
            <a:stretch>
              <a:fillRect b="0" l="0" r="0" t="0"/>
            </a:stretch>
          </a:blipFill>
          <a:ln>
            <a:noFill/>
          </a:ln>
        </p:spPr>
      </p:sp>
      <p:sp>
        <p:nvSpPr>
          <p:cNvPr id="105" name="Google Shape;105;p1"/>
          <p:cNvSpPr/>
          <p:nvPr/>
        </p:nvSpPr>
        <p:spPr>
          <a:xfrm>
            <a:off x="17104315"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7">
              <a:alphaModFix/>
            </a:blip>
            <a:stretch>
              <a:fillRect b="0" l="0" r="0" t="0"/>
            </a:stretch>
          </a:blipFill>
          <a:ln>
            <a:noFill/>
          </a:ln>
        </p:spPr>
      </p:sp>
      <p:sp>
        <p:nvSpPr>
          <p:cNvPr id="106" name="Google Shape;106;p1"/>
          <p:cNvSpPr/>
          <p:nvPr/>
        </p:nvSpPr>
        <p:spPr>
          <a:xfrm>
            <a:off x="10007745"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9">
              <a:alphaModFix/>
            </a:blip>
            <a:stretch>
              <a:fillRect b="0" l="0" r="0" t="0"/>
            </a:stretch>
          </a:blipFill>
          <a:ln>
            <a:noFill/>
          </a:ln>
        </p:spPr>
      </p:sp>
      <p:sp>
        <p:nvSpPr>
          <p:cNvPr id="107" name="Google Shape;107;p1"/>
          <p:cNvSpPr/>
          <p:nvPr/>
        </p:nvSpPr>
        <p:spPr>
          <a:xfrm>
            <a:off x="3388228" y="17906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9">
              <a:alphaModFix/>
            </a:blip>
            <a:stretch>
              <a:fillRect b="0" l="0" r="0" t="0"/>
            </a:stretch>
          </a:blipFill>
          <a:ln>
            <a:noFill/>
          </a:ln>
        </p:spPr>
      </p:sp>
      <p:sp>
        <p:nvSpPr>
          <p:cNvPr id="108" name="Google Shape;108;p1"/>
          <p:cNvSpPr/>
          <p:nvPr/>
        </p:nvSpPr>
        <p:spPr>
          <a:xfrm>
            <a:off x="14738792"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9">
              <a:alphaModFix/>
            </a:blip>
            <a:stretch>
              <a:fillRect b="0" l="0" r="0" t="0"/>
            </a:stretch>
          </a:blipFill>
          <a:ln>
            <a:noFill/>
          </a:ln>
        </p:spPr>
      </p:sp>
      <p:sp>
        <p:nvSpPr>
          <p:cNvPr id="109" name="Google Shape;109;p1"/>
          <p:cNvSpPr/>
          <p:nvPr/>
        </p:nvSpPr>
        <p:spPr>
          <a:xfrm>
            <a:off x="17874299" y="3297274"/>
            <a:ext cx="413701" cy="395177"/>
          </a:xfrm>
          <a:custGeom>
            <a:rect b="b" l="l" r="r" t="t"/>
            <a:pathLst>
              <a:path extrusionOk="0" h="395177" w="413701">
                <a:moveTo>
                  <a:pt x="0" y="0"/>
                </a:moveTo>
                <a:lnTo>
                  <a:pt x="413701" y="0"/>
                </a:lnTo>
                <a:lnTo>
                  <a:pt x="413701" y="395177"/>
                </a:lnTo>
                <a:lnTo>
                  <a:pt x="0" y="395177"/>
                </a:lnTo>
                <a:lnTo>
                  <a:pt x="0" y="0"/>
                </a:lnTo>
                <a:close/>
              </a:path>
            </a:pathLst>
          </a:custGeom>
          <a:blipFill rotWithShape="1">
            <a:blip r:embed="rId10">
              <a:alphaModFix/>
            </a:blip>
            <a:stretch>
              <a:fillRect b="0" l="0" r="0" t="0"/>
            </a:stretch>
          </a:blipFill>
          <a:ln>
            <a:noFill/>
          </a:ln>
        </p:spPr>
      </p:sp>
      <p:sp>
        <p:nvSpPr>
          <p:cNvPr id="110" name="Google Shape;110;p1"/>
          <p:cNvSpPr/>
          <p:nvPr/>
        </p:nvSpPr>
        <p:spPr>
          <a:xfrm>
            <a:off x="17874299" y="8243186"/>
            <a:ext cx="413701" cy="395177"/>
          </a:xfrm>
          <a:custGeom>
            <a:rect b="b" l="l" r="r" t="t"/>
            <a:pathLst>
              <a:path extrusionOk="0" h="395177" w="413701">
                <a:moveTo>
                  <a:pt x="0" y="0"/>
                </a:moveTo>
                <a:lnTo>
                  <a:pt x="413701" y="0"/>
                </a:lnTo>
                <a:lnTo>
                  <a:pt x="413701" y="395177"/>
                </a:lnTo>
                <a:lnTo>
                  <a:pt x="0" y="395177"/>
                </a:lnTo>
                <a:lnTo>
                  <a:pt x="0" y="0"/>
                </a:lnTo>
                <a:close/>
              </a:path>
            </a:pathLst>
          </a:custGeom>
          <a:blipFill rotWithShape="1">
            <a:blip r:embed="rId10">
              <a:alphaModFix/>
            </a:blip>
            <a:stretch>
              <a:fillRect b="0" l="0" r="0" t="0"/>
            </a:stretch>
          </a:blipFill>
          <a:ln>
            <a:noFill/>
          </a:ln>
        </p:spPr>
      </p:sp>
      <p:sp>
        <p:nvSpPr>
          <p:cNvPr id="111" name="Google Shape;111;p1"/>
          <p:cNvSpPr/>
          <p:nvPr/>
        </p:nvSpPr>
        <p:spPr>
          <a:xfrm>
            <a:off x="14738792"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9">
              <a:alphaModFix/>
            </a:blip>
            <a:stretch>
              <a:fillRect b="0" l="0" r="0" t="0"/>
            </a:stretch>
          </a:blipFill>
          <a:ln>
            <a:noFill/>
          </a:ln>
        </p:spPr>
      </p:sp>
      <p:sp>
        <p:nvSpPr>
          <p:cNvPr id="112" name="Google Shape;112;p1"/>
          <p:cNvSpPr/>
          <p:nvPr/>
        </p:nvSpPr>
        <p:spPr>
          <a:xfrm>
            <a:off x="1811212"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11">
              <a:alphaModFix/>
            </a:blip>
            <a:stretch>
              <a:fillRect b="0" l="0" r="0" t="0"/>
            </a:stretch>
          </a:blipFill>
          <a:ln>
            <a:noFill/>
          </a:ln>
        </p:spPr>
      </p:sp>
      <p:sp>
        <p:nvSpPr>
          <p:cNvPr id="113" name="Google Shape;113;p1"/>
          <p:cNvSpPr/>
          <p:nvPr/>
        </p:nvSpPr>
        <p:spPr>
          <a:xfrm>
            <a:off x="1811212" y="17906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11">
              <a:alphaModFix/>
            </a:blip>
            <a:stretch>
              <a:fillRect b="0" l="0" r="0" t="0"/>
            </a:stretch>
          </a:blipFill>
          <a:ln>
            <a:noFill/>
          </a:ln>
        </p:spPr>
      </p:sp>
      <p:sp>
        <p:nvSpPr>
          <p:cNvPr id="114" name="Google Shape;114;p1"/>
          <p:cNvSpPr/>
          <p:nvPr/>
        </p:nvSpPr>
        <p:spPr>
          <a:xfrm>
            <a:off x="13161776"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11">
              <a:alphaModFix/>
            </a:blip>
            <a:stretch>
              <a:fillRect b="0" l="0" r="0" t="0"/>
            </a:stretch>
          </a:blipFill>
          <a:ln>
            <a:noFill/>
          </a:ln>
        </p:spPr>
      </p:sp>
      <p:sp>
        <p:nvSpPr>
          <p:cNvPr id="115" name="Google Shape;115;p1"/>
          <p:cNvSpPr/>
          <p:nvPr/>
        </p:nvSpPr>
        <p:spPr>
          <a:xfrm>
            <a:off x="17874299" y="4945912"/>
            <a:ext cx="413701" cy="395177"/>
          </a:xfrm>
          <a:custGeom>
            <a:rect b="b" l="l" r="r" t="t"/>
            <a:pathLst>
              <a:path extrusionOk="0" h="395177" w="413701">
                <a:moveTo>
                  <a:pt x="0" y="0"/>
                </a:moveTo>
                <a:lnTo>
                  <a:pt x="413701" y="0"/>
                </a:lnTo>
                <a:lnTo>
                  <a:pt x="413701" y="395177"/>
                </a:lnTo>
                <a:lnTo>
                  <a:pt x="0" y="395177"/>
                </a:lnTo>
                <a:lnTo>
                  <a:pt x="0" y="0"/>
                </a:lnTo>
                <a:close/>
              </a:path>
            </a:pathLst>
          </a:custGeom>
          <a:blipFill rotWithShape="1">
            <a:blip r:embed="rId12">
              <a:alphaModFix/>
            </a:blip>
            <a:stretch>
              <a:fillRect b="0" l="0" r="0" t="0"/>
            </a:stretch>
          </a:blipFill>
          <a:ln>
            <a:noFill/>
          </a:ln>
        </p:spPr>
      </p:sp>
      <p:sp>
        <p:nvSpPr>
          <p:cNvPr id="116" name="Google Shape;116;p1"/>
          <p:cNvSpPr/>
          <p:nvPr/>
        </p:nvSpPr>
        <p:spPr>
          <a:xfrm>
            <a:off x="6542259" y="17906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11">
              <a:alphaModFix/>
            </a:blip>
            <a:stretch>
              <a:fillRect b="0" l="0" r="0" t="0"/>
            </a:stretch>
          </a:blipFill>
          <a:ln>
            <a:noFill/>
          </a:ln>
        </p:spPr>
      </p:sp>
      <p:sp>
        <p:nvSpPr>
          <p:cNvPr id="117" name="Google Shape;117;p1"/>
          <p:cNvSpPr/>
          <p:nvPr/>
        </p:nvSpPr>
        <p:spPr>
          <a:xfrm>
            <a:off x="17892823"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11">
              <a:alphaModFix/>
            </a:blip>
            <a:stretch>
              <a:fillRect b="0" l="0" r="0" t="0"/>
            </a:stretch>
          </a:blipFill>
          <a:ln>
            <a:noFill/>
          </a:ln>
        </p:spPr>
      </p:sp>
      <p:sp>
        <p:nvSpPr>
          <p:cNvPr id="118" name="Google Shape;118;p1"/>
          <p:cNvSpPr/>
          <p:nvPr/>
        </p:nvSpPr>
        <p:spPr>
          <a:xfrm>
            <a:off x="17892823"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11">
              <a:alphaModFix/>
            </a:blip>
            <a:stretch>
              <a:fillRect b="0" l="0" r="0" t="0"/>
            </a:stretch>
          </a:blipFill>
          <a:ln>
            <a:noFill/>
          </a:ln>
        </p:spPr>
      </p:sp>
      <p:sp>
        <p:nvSpPr>
          <p:cNvPr id="119" name="Google Shape;119;p1"/>
          <p:cNvSpPr/>
          <p:nvPr/>
        </p:nvSpPr>
        <p:spPr>
          <a:xfrm>
            <a:off x="10796253"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13">
              <a:alphaModFix/>
            </a:blip>
            <a:stretch>
              <a:fillRect b="0" l="0" r="0" t="0"/>
            </a:stretch>
          </a:blipFill>
          <a:ln>
            <a:noFill/>
          </a:ln>
        </p:spPr>
      </p:sp>
      <p:sp>
        <p:nvSpPr>
          <p:cNvPr id="120" name="Google Shape;120;p1"/>
          <p:cNvSpPr/>
          <p:nvPr/>
        </p:nvSpPr>
        <p:spPr>
          <a:xfrm>
            <a:off x="4176736" y="17906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13">
              <a:alphaModFix/>
            </a:blip>
            <a:stretch>
              <a:fillRect b="0" l="0" r="0" t="0"/>
            </a:stretch>
          </a:blipFill>
          <a:ln>
            <a:noFill/>
          </a:ln>
        </p:spPr>
      </p:sp>
      <p:sp>
        <p:nvSpPr>
          <p:cNvPr id="121" name="Google Shape;121;p1"/>
          <p:cNvSpPr/>
          <p:nvPr/>
        </p:nvSpPr>
        <p:spPr>
          <a:xfrm>
            <a:off x="15527300" y="98828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13">
              <a:alphaModFix/>
            </a:blip>
            <a:stretch>
              <a:fillRect b="0" l="0" r="0" t="0"/>
            </a:stretch>
          </a:blipFill>
          <a:ln>
            <a:noFill/>
          </a:ln>
        </p:spPr>
      </p:sp>
      <p:sp>
        <p:nvSpPr>
          <p:cNvPr id="122" name="Google Shape;122;p1"/>
          <p:cNvSpPr/>
          <p:nvPr/>
        </p:nvSpPr>
        <p:spPr>
          <a:xfrm>
            <a:off x="17874299" y="2472956"/>
            <a:ext cx="413701" cy="395177"/>
          </a:xfrm>
          <a:custGeom>
            <a:rect b="b" l="l" r="r" t="t"/>
            <a:pathLst>
              <a:path extrusionOk="0" h="395177" w="413701">
                <a:moveTo>
                  <a:pt x="0" y="0"/>
                </a:moveTo>
                <a:lnTo>
                  <a:pt x="413701" y="0"/>
                </a:lnTo>
                <a:lnTo>
                  <a:pt x="413701" y="395177"/>
                </a:lnTo>
                <a:lnTo>
                  <a:pt x="0" y="395177"/>
                </a:lnTo>
                <a:lnTo>
                  <a:pt x="0" y="0"/>
                </a:lnTo>
                <a:close/>
              </a:path>
            </a:pathLst>
          </a:custGeom>
          <a:blipFill rotWithShape="1">
            <a:blip r:embed="rId14">
              <a:alphaModFix/>
            </a:blip>
            <a:stretch>
              <a:fillRect b="0" l="0" r="0" t="0"/>
            </a:stretch>
          </a:blipFill>
          <a:ln>
            <a:noFill/>
          </a:ln>
        </p:spPr>
      </p:sp>
      <p:sp>
        <p:nvSpPr>
          <p:cNvPr id="123" name="Google Shape;123;p1"/>
          <p:cNvSpPr/>
          <p:nvPr/>
        </p:nvSpPr>
        <p:spPr>
          <a:xfrm>
            <a:off x="17874299" y="7418867"/>
            <a:ext cx="413701" cy="395177"/>
          </a:xfrm>
          <a:custGeom>
            <a:rect b="b" l="l" r="r" t="t"/>
            <a:pathLst>
              <a:path extrusionOk="0" h="395177" w="413701">
                <a:moveTo>
                  <a:pt x="0" y="0"/>
                </a:moveTo>
                <a:lnTo>
                  <a:pt x="413701" y="0"/>
                </a:lnTo>
                <a:lnTo>
                  <a:pt x="413701" y="395177"/>
                </a:lnTo>
                <a:lnTo>
                  <a:pt x="0" y="395177"/>
                </a:lnTo>
                <a:lnTo>
                  <a:pt x="0" y="0"/>
                </a:lnTo>
                <a:close/>
              </a:path>
            </a:pathLst>
          </a:custGeom>
          <a:blipFill rotWithShape="1">
            <a:blip r:embed="rId14">
              <a:alphaModFix/>
            </a:blip>
            <a:stretch>
              <a:fillRect b="0" l="0" r="0" t="0"/>
            </a:stretch>
          </a:blipFill>
          <a:ln>
            <a:noFill/>
          </a:ln>
        </p:spPr>
      </p:sp>
      <p:sp>
        <p:nvSpPr>
          <p:cNvPr id="124" name="Google Shape;124;p1"/>
          <p:cNvSpPr/>
          <p:nvPr/>
        </p:nvSpPr>
        <p:spPr>
          <a:xfrm>
            <a:off x="15527300"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13">
              <a:alphaModFix/>
            </a:blip>
            <a:stretch>
              <a:fillRect b="0" l="0" r="0" t="0"/>
            </a:stretch>
          </a:blipFill>
          <a:ln>
            <a:noFill/>
          </a:ln>
        </p:spPr>
      </p:sp>
      <p:sp>
        <p:nvSpPr>
          <p:cNvPr id="125" name="Google Shape;125;p1"/>
          <p:cNvSpPr txBox="1"/>
          <p:nvPr/>
        </p:nvSpPr>
        <p:spPr>
          <a:xfrm>
            <a:off x="2599240" y="730796"/>
            <a:ext cx="14108939" cy="4946479"/>
          </a:xfrm>
          <a:prstGeom prst="rect">
            <a:avLst/>
          </a:prstGeom>
          <a:noFill/>
          <a:ln>
            <a:noFill/>
          </a:ln>
        </p:spPr>
        <p:txBody>
          <a:bodyPr anchorCtr="0" anchor="t" bIns="0" lIns="0" spcFirstLastPara="1" rIns="0" wrap="square" tIns="0">
            <a:spAutoFit/>
          </a:bodyPr>
          <a:lstStyle/>
          <a:p>
            <a:pPr indent="0" lvl="0" marL="0" marR="0" rtl="0" algn="ctr">
              <a:lnSpc>
                <a:spcPct val="140022"/>
              </a:lnSpc>
              <a:spcBef>
                <a:spcPts val="0"/>
              </a:spcBef>
              <a:spcAft>
                <a:spcPts val="0"/>
              </a:spcAft>
              <a:buNone/>
            </a:pPr>
            <a:r>
              <a:rPr b="0" i="0" lang="en-US" sz="7001" u="none" cap="none" strike="noStrike">
                <a:solidFill>
                  <a:srgbClr val="171616"/>
                </a:solidFill>
                <a:latin typeface="Arimo"/>
                <a:ea typeface="Arimo"/>
                <a:cs typeface="Arimo"/>
                <a:sym typeface="Arimo"/>
              </a:rPr>
              <a:t>XAI FOR INTRUSION DETECTION SYSTEM: COMPARING EXPLANATIONS BASED ON GLOBAL AND LOCAL SCOPE</a:t>
            </a:r>
            <a:endParaRPr/>
          </a:p>
        </p:txBody>
      </p:sp>
      <p:sp>
        <p:nvSpPr>
          <p:cNvPr id="126" name="Google Shape;126;p1"/>
          <p:cNvSpPr txBox="1"/>
          <p:nvPr/>
        </p:nvSpPr>
        <p:spPr>
          <a:xfrm rot="5400000">
            <a:off x="-989825" y="1553416"/>
            <a:ext cx="2740713" cy="292669"/>
          </a:xfrm>
          <a:prstGeom prst="rect">
            <a:avLst/>
          </a:prstGeom>
          <a:noFill/>
          <a:ln>
            <a:noFill/>
          </a:ln>
        </p:spPr>
        <p:txBody>
          <a:bodyPr anchorCtr="0" anchor="t" bIns="0" lIns="0" spcFirstLastPara="1" rIns="0" wrap="square" tIns="0">
            <a:spAutoFit/>
          </a:bodyPr>
          <a:lstStyle/>
          <a:p>
            <a:pPr indent="0" lvl="0" marL="0" marR="0" rtl="0" algn="l">
              <a:lnSpc>
                <a:spcPct val="129958"/>
              </a:lnSpc>
              <a:spcBef>
                <a:spcPts val="0"/>
              </a:spcBef>
              <a:spcAft>
                <a:spcPts val="0"/>
              </a:spcAft>
              <a:buNone/>
            </a:pPr>
            <a:r>
              <a:rPr b="1" i="0" lang="en-US" sz="1699" u="none" cap="none" strike="noStrike">
                <a:solidFill>
                  <a:srgbClr val="FFFFFF"/>
                </a:solidFill>
                <a:latin typeface="Nunito"/>
                <a:ea typeface="Nunito"/>
                <a:cs typeface="Nunito"/>
                <a:sym typeface="Nunito"/>
              </a:rPr>
              <a:t>NAME SURNAME</a:t>
            </a:r>
            <a:endParaRPr/>
          </a:p>
        </p:txBody>
      </p:sp>
      <p:sp>
        <p:nvSpPr>
          <p:cNvPr id="127" name="Google Shape;127;p1"/>
          <p:cNvSpPr txBox="1"/>
          <p:nvPr/>
        </p:nvSpPr>
        <p:spPr>
          <a:xfrm>
            <a:off x="9752338" y="6646977"/>
            <a:ext cx="6761058" cy="2554275"/>
          </a:xfrm>
          <a:prstGeom prst="rect">
            <a:avLst/>
          </a:prstGeom>
          <a:noFill/>
          <a:ln>
            <a:noFill/>
          </a:ln>
        </p:spPr>
        <p:txBody>
          <a:bodyPr anchorCtr="0" anchor="t" bIns="0" lIns="0" spcFirstLastPara="1" rIns="0" wrap="square" tIns="0">
            <a:spAutoFit/>
          </a:bodyPr>
          <a:lstStyle/>
          <a:p>
            <a:pPr indent="0" lvl="0" marL="0" marR="0" rtl="0" algn="just">
              <a:lnSpc>
                <a:spcPct val="139972"/>
              </a:lnSpc>
              <a:spcBef>
                <a:spcPts val="0"/>
              </a:spcBef>
              <a:spcAft>
                <a:spcPts val="0"/>
              </a:spcAft>
              <a:buNone/>
            </a:pPr>
            <a:r>
              <a:rPr b="0" i="0" lang="en-US" sz="2942" u="none" cap="none" strike="noStrike">
                <a:solidFill>
                  <a:srgbClr val="171616"/>
                </a:solidFill>
                <a:latin typeface="Nunito Light"/>
                <a:ea typeface="Nunito Light"/>
                <a:cs typeface="Nunito Light"/>
                <a:sym typeface="Nunito Light"/>
              </a:rPr>
              <a:t>Nhóm 3:</a:t>
            </a:r>
            <a:endParaRPr/>
          </a:p>
          <a:p>
            <a:pPr indent="0" lvl="0" marL="0" marR="0" rtl="0" algn="just">
              <a:lnSpc>
                <a:spcPct val="139870"/>
              </a:lnSpc>
              <a:spcBef>
                <a:spcPts val="0"/>
              </a:spcBef>
              <a:spcAft>
                <a:spcPts val="0"/>
              </a:spcAft>
              <a:buNone/>
            </a:pPr>
            <a:r>
              <a:rPr b="0" i="0" lang="en-US" sz="2942" u="none" cap="none" strike="noStrike">
                <a:solidFill>
                  <a:srgbClr val="171616"/>
                </a:solidFill>
                <a:latin typeface="Nunito Light"/>
                <a:ea typeface="Nunito Light"/>
                <a:cs typeface="Nunito Light"/>
                <a:sym typeface="Nunito Light"/>
              </a:rPr>
              <a:t>21522434 Võ Thị Quỳnh Như</a:t>
            </a:r>
            <a:endParaRPr/>
          </a:p>
          <a:p>
            <a:pPr indent="0" lvl="0" marL="0" marR="0" rtl="0" algn="just">
              <a:lnSpc>
                <a:spcPct val="139870"/>
              </a:lnSpc>
              <a:spcBef>
                <a:spcPts val="0"/>
              </a:spcBef>
              <a:spcAft>
                <a:spcPts val="0"/>
              </a:spcAft>
              <a:buNone/>
            </a:pPr>
            <a:r>
              <a:rPr b="0" i="0" lang="en-US" sz="2942" u="none" cap="none" strike="noStrike">
                <a:solidFill>
                  <a:srgbClr val="171616"/>
                </a:solidFill>
                <a:latin typeface="Nunito Light"/>
                <a:ea typeface="Nunito Light"/>
                <a:cs typeface="Nunito Light"/>
                <a:sym typeface="Nunito Light"/>
              </a:rPr>
              <a:t>21522457 Lê Huỳnh Tuấn Phong</a:t>
            </a:r>
            <a:endParaRPr/>
          </a:p>
          <a:p>
            <a:pPr indent="0" lvl="0" marL="0" marR="0" rtl="0" algn="just">
              <a:lnSpc>
                <a:spcPct val="139870"/>
              </a:lnSpc>
              <a:spcBef>
                <a:spcPts val="0"/>
              </a:spcBef>
              <a:spcAft>
                <a:spcPts val="0"/>
              </a:spcAft>
              <a:buNone/>
            </a:pPr>
            <a:r>
              <a:rPr b="0" i="0" lang="en-US" sz="2942" u="none" cap="none" strike="noStrike">
                <a:solidFill>
                  <a:srgbClr val="171616"/>
                </a:solidFill>
                <a:latin typeface="Nunito Light"/>
                <a:ea typeface="Nunito Light"/>
                <a:cs typeface="Nunito Light"/>
                <a:sym typeface="Nunito Light"/>
              </a:rPr>
              <a:t>21522439 Phan Văn Ninh</a:t>
            </a:r>
            <a:endParaRPr/>
          </a:p>
          <a:p>
            <a:pPr indent="0" lvl="0" marL="0" marR="0" rtl="0" algn="just">
              <a:lnSpc>
                <a:spcPct val="139972"/>
              </a:lnSpc>
              <a:spcBef>
                <a:spcPts val="0"/>
              </a:spcBef>
              <a:spcAft>
                <a:spcPts val="0"/>
              </a:spcAft>
              <a:buNone/>
            </a:pPr>
            <a:r>
              <a:rPr b="0" i="0" lang="en-US" sz="2942" u="none" cap="none" strike="noStrike">
                <a:solidFill>
                  <a:srgbClr val="171616"/>
                </a:solidFill>
                <a:latin typeface="Nunito Light"/>
                <a:ea typeface="Nunito Light"/>
                <a:cs typeface="Nunito Light"/>
                <a:sym typeface="Nunito Light"/>
              </a:rPr>
              <a:t>21521202 Nguyễn Đức Tuấn Nguyên</a:t>
            </a:r>
            <a:endParaRPr/>
          </a:p>
        </p:txBody>
      </p:sp>
      <p:sp>
        <p:nvSpPr>
          <p:cNvPr id="128" name="Google Shape;128;p1"/>
          <p:cNvSpPr txBox="1"/>
          <p:nvPr/>
        </p:nvSpPr>
        <p:spPr>
          <a:xfrm>
            <a:off x="9752338" y="5929606"/>
            <a:ext cx="5126427" cy="496875"/>
          </a:xfrm>
          <a:prstGeom prst="rect">
            <a:avLst/>
          </a:prstGeom>
          <a:noFill/>
          <a:ln>
            <a:noFill/>
          </a:ln>
        </p:spPr>
        <p:txBody>
          <a:bodyPr anchorCtr="0" anchor="t" bIns="0" lIns="0" spcFirstLastPara="1" rIns="0" wrap="square" tIns="0">
            <a:spAutoFit/>
          </a:bodyPr>
          <a:lstStyle/>
          <a:p>
            <a:pPr indent="0" lvl="0" marL="0" marR="0" rtl="0" algn="l">
              <a:lnSpc>
                <a:spcPct val="139972"/>
              </a:lnSpc>
              <a:spcBef>
                <a:spcPts val="0"/>
              </a:spcBef>
              <a:spcAft>
                <a:spcPts val="0"/>
              </a:spcAft>
              <a:buNone/>
            </a:pPr>
            <a:r>
              <a:rPr b="0" i="0" lang="en-US" sz="2942" u="none" cap="none" strike="noStrike">
                <a:solidFill>
                  <a:srgbClr val="171616"/>
                </a:solidFill>
                <a:latin typeface="Nunito Light"/>
                <a:ea typeface="Nunito Light"/>
                <a:cs typeface="Nunito Light"/>
                <a:sym typeface="Nunito Light"/>
              </a:rPr>
              <a:t>GVHD: ThS. Đỗ Hoàng Hiển</a:t>
            </a:r>
            <a:endParaRPr/>
          </a:p>
        </p:txBody>
      </p:sp>
      <p:sp>
        <p:nvSpPr>
          <p:cNvPr id="129" name="Google Shape;129;p1"/>
          <p:cNvSpPr txBox="1"/>
          <p:nvPr/>
        </p:nvSpPr>
        <p:spPr>
          <a:xfrm>
            <a:off x="16708179" y="9150793"/>
            <a:ext cx="791314" cy="521258"/>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0"/>
          <p:cNvSpPr txBox="1"/>
          <p:nvPr/>
        </p:nvSpPr>
        <p:spPr>
          <a:xfrm>
            <a:off x="2218672" y="3881734"/>
            <a:ext cx="12849589" cy="4597878"/>
          </a:xfrm>
          <a:prstGeom prst="rect">
            <a:avLst/>
          </a:prstGeom>
          <a:noFill/>
          <a:ln>
            <a:noFill/>
          </a:ln>
        </p:spPr>
        <p:txBody>
          <a:bodyPr anchorCtr="0" anchor="t" bIns="0" lIns="0" spcFirstLastPara="1" rIns="0" wrap="square" tIns="0">
            <a:spAutoFit/>
          </a:bodyPr>
          <a:lstStyle/>
          <a:p>
            <a:pPr indent="0" lvl="0" marL="0" marR="0" rtl="0" algn="just">
              <a:lnSpc>
                <a:spcPct val="228052"/>
              </a:lnSpc>
              <a:spcBef>
                <a:spcPts val="0"/>
              </a:spcBef>
              <a:spcAft>
                <a:spcPts val="0"/>
              </a:spcAft>
              <a:buNone/>
            </a:pPr>
            <a:r>
              <a:rPr b="0" i="0" lang="en-US" sz="2727" u="none" cap="none" strike="noStrike">
                <a:solidFill>
                  <a:srgbClr val="171616"/>
                </a:solidFill>
                <a:latin typeface="Nunito Light"/>
                <a:ea typeface="Nunito Light"/>
                <a:cs typeface="Nunito Light"/>
                <a:sym typeface="Nunito Light"/>
              </a:rPr>
              <a:t>o Cung cấp giải thích cục bộ dễ hiểu.</a:t>
            </a:r>
            <a:endParaRPr/>
          </a:p>
          <a:p>
            <a:pPr indent="0" lvl="0" marL="0" marR="0" rtl="0" algn="just">
              <a:lnSpc>
                <a:spcPct val="228052"/>
              </a:lnSpc>
              <a:spcBef>
                <a:spcPts val="0"/>
              </a:spcBef>
              <a:spcAft>
                <a:spcPts val="0"/>
              </a:spcAft>
              <a:buNone/>
            </a:pPr>
            <a:r>
              <a:rPr b="0" i="0" lang="en-US" sz="2727" u="none" cap="none" strike="noStrike">
                <a:solidFill>
                  <a:srgbClr val="171616"/>
                </a:solidFill>
                <a:latin typeface="Nunito Light"/>
                <a:ea typeface="Nunito Light"/>
                <a:cs typeface="Nunito Light"/>
                <a:sym typeface="Nunito Light"/>
              </a:rPr>
              <a:t>o Hỗ trợ cho nhiều loại mô hình học máy khác nhau.</a:t>
            </a:r>
            <a:endParaRPr/>
          </a:p>
          <a:p>
            <a:pPr indent="0" lvl="0" marL="0" marR="0" rtl="0" algn="just">
              <a:lnSpc>
                <a:spcPct val="228052"/>
              </a:lnSpc>
              <a:spcBef>
                <a:spcPts val="0"/>
              </a:spcBef>
              <a:spcAft>
                <a:spcPts val="0"/>
              </a:spcAft>
              <a:buNone/>
            </a:pPr>
            <a:r>
              <a:rPr b="0" i="0" lang="en-US" sz="2727" u="none" cap="none" strike="noStrike">
                <a:solidFill>
                  <a:srgbClr val="171616"/>
                </a:solidFill>
                <a:latin typeface="Nunito Light"/>
                <a:ea typeface="Nunito Light"/>
                <a:cs typeface="Nunito Light"/>
                <a:sym typeface="Nunito Light"/>
              </a:rPr>
              <a:t>o Có thể giải thích các quyết định cụ thể của mô hình, giúp người dùng hiểu rõ hơn về lý do đằng sau một dự đoán cụ thể.</a:t>
            </a:r>
            <a:endParaRPr/>
          </a:p>
          <a:p>
            <a:pPr indent="0" lvl="0" marL="0" marR="0" rtl="0" algn="just">
              <a:lnSpc>
                <a:spcPct val="228052"/>
              </a:lnSpc>
              <a:spcBef>
                <a:spcPts val="0"/>
              </a:spcBef>
              <a:spcAft>
                <a:spcPts val="0"/>
              </a:spcAft>
              <a:buNone/>
            </a:pPr>
            <a:r>
              <a:t/>
            </a:r>
            <a:endParaRPr b="0" i="0" sz="2727" u="none" cap="none" strike="noStrike">
              <a:solidFill>
                <a:srgbClr val="171616"/>
              </a:solidFill>
              <a:latin typeface="Nunito Light"/>
              <a:ea typeface="Nunito Light"/>
              <a:cs typeface="Nunito Light"/>
              <a:sym typeface="Nunito Light"/>
            </a:endParaRPr>
          </a:p>
          <a:p>
            <a:pPr indent="0" lvl="0" marL="0" marR="0" rtl="0" algn="just">
              <a:lnSpc>
                <a:spcPct val="228052"/>
              </a:lnSpc>
              <a:spcBef>
                <a:spcPts val="0"/>
              </a:spcBef>
              <a:spcAft>
                <a:spcPts val="0"/>
              </a:spcAft>
              <a:buNone/>
            </a:pPr>
            <a:r>
              <a:t/>
            </a:r>
            <a:endParaRPr b="0" i="0" sz="2727" u="none" cap="none" strike="noStrike">
              <a:solidFill>
                <a:srgbClr val="171616"/>
              </a:solidFill>
              <a:latin typeface="Nunito Light"/>
              <a:ea typeface="Nunito Light"/>
              <a:cs typeface="Nunito Light"/>
              <a:sym typeface="Nunito Light"/>
            </a:endParaRPr>
          </a:p>
        </p:txBody>
      </p:sp>
      <p:sp>
        <p:nvSpPr>
          <p:cNvPr id="229" name="Google Shape;229;p10"/>
          <p:cNvSpPr txBox="1"/>
          <p:nvPr/>
        </p:nvSpPr>
        <p:spPr>
          <a:xfrm>
            <a:off x="1028700" y="819150"/>
            <a:ext cx="14292414" cy="1009625"/>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5998" u="none" cap="none" strike="noStrike">
                <a:solidFill>
                  <a:srgbClr val="171616"/>
                </a:solidFill>
                <a:latin typeface="Nunito Light"/>
                <a:ea typeface="Nunito Light"/>
                <a:cs typeface="Nunito Light"/>
                <a:sym typeface="Nunito Light"/>
              </a:rPr>
              <a:t>SHapley Additive exPlanations (SHAP)</a:t>
            </a:r>
            <a:endParaRPr/>
          </a:p>
        </p:txBody>
      </p:sp>
      <p:sp>
        <p:nvSpPr>
          <p:cNvPr id="230" name="Google Shape;230;p10"/>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1"/>
          <p:cNvSpPr/>
          <p:nvPr/>
        </p:nvSpPr>
        <p:spPr>
          <a:xfrm>
            <a:off x="10283709" y="0"/>
            <a:ext cx="8004291" cy="555967"/>
          </a:xfrm>
          <a:custGeom>
            <a:rect b="b" l="l" r="r" t="t"/>
            <a:pathLst>
              <a:path extrusionOk="0" h="555967" w="8004291">
                <a:moveTo>
                  <a:pt x="0" y="0"/>
                </a:moveTo>
                <a:lnTo>
                  <a:pt x="8004291" y="0"/>
                </a:lnTo>
                <a:lnTo>
                  <a:pt x="8004291" y="555967"/>
                </a:lnTo>
                <a:lnTo>
                  <a:pt x="0" y="555967"/>
                </a:lnTo>
                <a:lnTo>
                  <a:pt x="0" y="0"/>
                </a:lnTo>
                <a:close/>
              </a:path>
            </a:pathLst>
          </a:custGeom>
          <a:blipFill rotWithShape="1">
            <a:blip r:embed="rId3">
              <a:alphaModFix/>
            </a:blip>
            <a:stretch>
              <a:fillRect b="0" l="0" r="0" t="0"/>
            </a:stretch>
          </a:blipFill>
          <a:ln>
            <a:noFill/>
          </a:ln>
        </p:spPr>
      </p:sp>
      <p:sp>
        <p:nvSpPr>
          <p:cNvPr id="236" name="Google Shape;236;p11"/>
          <p:cNvSpPr/>
          <p:nvPr/>
        </p:nvSpPr>
        <p:spPr>
          <a:xfrm rot="10800000">
            <a:off x="0" y="9731033"/>
            <a:ext cx="8004291" cy="555967"/>
          </a:xfrm>
          <a:custGeom>
            <a:rect b="b" l="l" r="r" t="t"/>
            <a:pathLst>
              <a:path extrusionOk="0" h="555967" w="8004291">
                <a:moveTo>
                  <a:pt x="0" y="0"/>
                </a:moveTo>
                <a:lnTo>
                  <a:pt x="8004291" y="0"/>
                </a:lnTo>
                <a:lnTo>
                  <a:pt x="8004291" y="555967"/>
                </a:lnTo>
                <a:lnTo>
                  <a:pt x="0" y="555967"/>
                </a:lnTo>
                <a:lnTo>
                  <a:pt x="0" y="0"/>
                </a:lnTo>
                <a:close/>
              </a:path>
            </a:pathLst>
          </a:custGeom>
          <a:blipFill rotWithShape="1">
            <a:blip r:embed="rId3">
              <a:alphaModFix/>
            </a:blip>
            <a:stretch>
              <a:fillRect b="0" l="0" r="0" t="0"/>
            </a:stretch>
          </a:blipFill>
          <a:ln>
            <a:noFill/>
          </a:ln>
        </p:spPr>
      </p:sp>
      <p:sp>
        <p:nvSpPr>
          <p:cNvPr id="237" name="Google Shape;237;p11"/>
          <p:cNvSpPr/>
          <p:nvPr/>
        </p:nvSpPr>
        <p:spPr>
          <a:xfrm>
            <a:off x="8671713" y="2778361"/>
            <a:ext cx="8587587" cy="6024888"/>
          </a:xfrm>
          <a:custGeom>
            <a:rect b="b" l="l" r="r" t="t"/>
            <a:pathLst>
              <a:path extrusionOk="0" h="6024888" w="8587587">
                <a:moveTo>
                  <a:pt x="0" y="0"/>
                </a:moveTo>
                <a:lnTo>
                  <a:pt x="8587587" y="0"/>
                </a:lnTo>
                <a:lnTo>
                  <a:pt x="8587587" y="6024888"/>
                </a:lnTo>
                <a:lnTo>
                  <a:pt x="0" y="6024888"/>
                </a:lnTo>
                <a:lnTo>
                  <a:pt x="0" y="0"/>
                </a:lnTo>
                <a:close/>
              </a:path>
            </a:pathLst>
          </a:custGeom>
          <a:blipFill rotWithShape="1">
            <a:blip r:embed="rId4">
              <a:alphaModFix/>
            </a:blip>
            <a:stretch>
              <a:fillRect b="0" l="0" r="0" t="0"/>
            </a:stretch>
          </a:blipFill>
          <a:ln>
            <a:noFill/>
          </a:ln>
        </p:spPr>
      </p:sp>
      <p:sp>
        <p:nvSpPr>
          <p:cNvPr id="238" name="Google Shape;238;p11"/>
          <p:cNvSpPr txBox="1"/>
          <p:nvPr/>
        </p:nvSpPr>
        <p:spPr>
          <a:xfrm>
            <a:off x="1221602" y="1111514"/>
            <a:ext cx="13064253" cy="1009622"/>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999" u="none" cap="none" strike="noStrike">
                <a:solidFill>
                  <a:srgbClr val="000000"/>
                </a:solidFill>
                <a:latin typeface="Nunito Light"/>
                <a:ea typeface="Nunito Light"/>
                <a:cs typeface="Nunito Light"/>
                <a:sym typeface="Nunito Light"/>
              </a:rPr>
              <a:t>Contextual importance and utility (CIU)</a:t>
            </a:r>
            <a:endParaRPr/>
          </a:p>
        </p:txBody>
      </p:sp>
      <p:sp>
        <p:nvSpPr>
          <p:cNvPr id="239" name="Google Shape;239;p11"/>
          <p:cNvSpPr txBox="1"/>
          <p:nvPr/>
        </p:nvSpPr>
        <p:spPr>
          <a:xfrm>
            <a:off x="1028700" y="3182525"/>
            <a:ext cx="7109984" cy="4274294"/>
          </a:xfrm>
          <a:prstGeom prst="rect">
            <a:avLst/>
          </a:prstGeom>
          <a:noFill/>
          <a:ln>
            <a:noFill/>
          </a:ln>
        </p:spPr>
        <p:txBody>
          <a:bodyPr anchorCtr="0" anchor="t" bIns="0" lIns="0" spcFirstLastPara="1" rIns="0" wrap="square" tIns="0">
            <a:spAutoFit/>
          </a:bodyPr>
          <a:lstStyle/>
          <a:p>
            <a:pPr indent="0" lvl="0" marL="0" marR="0" rtl="0" algn="just">
              <a:lnSpc>
                <a:spcPct val="139933"/>
              </a:lnSpc>
              <a:spcBef>
                <a:spcPts val="0"/>
              </a:spcBef>
              <a:spcAft>
                <a:spcPts val="0"/>
              </a:spcAft>
              <a:buNone/>
            </a:pPr>
            <a:r>
              <a:rPr b="0" i="0" lang="en-US" sz="2727" u="none" cap="none" strike="noStrike">
                <a:solidFill>
                  <a:srgbClr val="171616"/>
                </a:solidFill>
                <a:latin typeface="Nunito Light"/>
                <a:ea typeface="Nunito Light"/>
                <a:cs typeface="Nunito Light"/>
                <a:sym typeface="Nunito Light"/>
              </a:rPr>
              <a:t>Contextual Importance and Utility (CIU) là một khái niệm được sử dụng để đánh giá tầm quan trọng và tính hữu ích của thông tin trong một bối cảnh cụ thể. CIU không chỉ xem xét tầm quan trọng của các đặc trưng mà còn đánh giá cách mà các đặc trưng này có thể được sử dụng để đạt được mục tiêu cụ thể trong một ngữ cảnh nhất định.</a:t>
            </a:r>
            <a:endParaRPr/>
          </a:p>
          <a:p>
            <a:pPr indent="0" lvl="0" marL="0" marR="0" rtl="0" algn="just">
              <a:lnSpc>
                <a:spcPct val="140044"/>
              </a:lnSpc>
              <a:spcBef>
                <a:spcPts val="0"/>
              </a:spcBef>
              <a:spcAft>
                <a:spcPts val="0"/>
              </a:spcAft>
              <a:buNone/>
            </a:pPr>
            <a:r>
              <a:t/>
            </a:r>
            <a:endParaRPr b="0" i="0" sz="2727" u="none" cap="none" strike="noStrike">
              <a:solidFill>
                <a:srgbClr val="171616"/>
              </a:solidFill>
              <a:latin typeface="Nunito Light"/>
              <a:ea typeface="Nunito Light"/>
              <a:cs typeface="Nunito Light"/>
              <a:sym typeface="Nunito Light"/>
            </a:endParaRPr>
          </a:p>
        </p:txBody>
      </p:sp>
      <p:sp>
        <p:nvSpPr>
          <p:cNvPr id="240" name="Google Shape;240;p11"/>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2"/>
          <p:cNvSpPr txBox="1"/>
          <p:nvPr/>
        </p:nvSpPr>
        <p:spPr>
          <a:xfrm>
            <a:off x="1221602" y="1111514"/>
            <a:ext cx="13064253" cy="1009622"/>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0" i="0" lang="en-US" sz="5999" u="none" cap="none" strike="noStrike">
                <a:solidFill>
                  <a:srgbClr val="000000"/>
                </a:solidFill>
                <a:latin typeface="Nunito Light"/>
                <a:ea typeface="Nunito Light"/>
                <a:cs typeface="Nunito Light"/>
                <a:sym typeface="Nunito Light"/>
              </a:rPr>
              <a:t>Contextual importance and utility (CIU)</a:t>
            </a:r>
            <a:endParaRPr/>
          </a:p>
        </p:txBody>
      </p:sp>
      <p:sp>
        <p:nvSpPr>
          <p:cNvPr id="246" name="Google Shape;246;p12"/>
          <p:cNvSpPr txBox="1"/>
          <p:nvPr/>
        </p:nvSpPr>
        <p:spPr>
          <a:xfrm>
            <a:off x="2052821" y="3404809"/>
            <a:ext cx="13631264" cy="3172582"/>
          </a:xfrm>
          <a:prstGeom prst="rect">
            <a:avLst/>
          </a:prstGeom>
          <a:noFill/>
          <a:ln>
            <a:noFill/>
          </a:ln>
        </p:spPr>
        <p:txBody>
          <a:bodyPr anchorCtr="0" anchor="t" bIns="0" lIns="0" spcFirstLastPara="1" rIns="0" wrap="square" tIns="0">
            <a:spAutoFit/>
          </a:bodyPr>
          <a:lstStyle/>
          <a:p>
            <a:pPr indent="0" lvl="0" marL="0" marR="0" rtl="0" algn="just">
              <a:lnSpc>
                <a:spcPct val="238063"/>
              </a:lnSpc>
              <a:spcBef>
                <a:spcPts val="0"/>
              </a:spcBef>
              <a:spcAft>
                <a:spcPts val="0"/>
              </a:spcAft>
              <a:buNone/>
            </a:pPr>
            <a:r>
              <a:rPr b="0" i="0" lang="en-US" sz="2727" u="none" cap="none" strike="noStrike">
                <a:solidFill>
                  <a:srgbClr val="171616"/>
                </a:solidFill>
                <a:latin typeface="Nunito Light"/>
                <a:ea typeface="Nunito Light"/>
                <a:cs typeface="Nunito Light"/>
                <a:sym typeface="Nunito Light"/>
              </a:rPr>
              <a:t>o Cung cấp giải thích ngữ cảnh cụ thể và chi tiết.</a:t>
            </a:r>
            <a:endParaRPr/>
          </a:p>
          <a:p>
            <a:pPr indent="0" lvl="0" marL="0" marR="0" rtl="0" algn="just">
              <a:lnSpc>
                <a:spcPct val="238063"/>
              </a:lnSpc>
              <a:spcBef>
                <a:spcPts val="0"/>
              </a:spcBef>
              <a:spcAft>
                <a:spcPts val="0"/>
              </a:spcAft>
              <a:buNone/>
            </a:pPr>
            <a:r>
              <a:rPr b="0" i="0" lang="en-US" sz="2727" u="none" cap="none" strike="noStrike">
                <a:solidFill>
                  <a:srgbClr val="171616"/>
                </a:solidFill>
                <a:latin typeface="Nunito Light"/>
                <a:ea typeface="Nunito Light"/>
                <a:cs typeface="Nunito Light"/>
                <a:sym typeface="Nunito Light"/>
              </a:rPr>
              <a:t>o Giúp xác định các đặc trưng quan trọng và tiện ích trong từng trường hợp cụ thể.</a:t>
            </a:r>
            <a:endParaRPr/>
          </a:p>
          <a:p>
            <a:pPr indent="0" lvl="0" marL="0" marR="0" rtl="0" algn="just">
              <a:lnSpc>
                <a:spcPct val="238063"/>
              </a:lnSpc>
              <a:spcBef>
                <a:spcPts val="0"/>
              </a:spcBef>
              <a:spcAft>
                <a:spcPts val="0"/>
              </a:spcAft>
              <a:buNone/>
            </a:pPr>
            <a:r>
              <a:rPr b="0" i="0" lang="en-US" sz="2727" u="none" cap="none" strike="noStrike">
                <a:solidFill>
                  <a:srgbClr val="171616"/>
                </a:solidFill>
                <a:latin typeface="Nunito Light"/>
                <a:ea typeface="Nunito Light"/>
                <a:cs typeface="Nunito Light"/>
                <a:sym typeface="Nunito Light"/>
              </a:rPr>
              <a:t>o Hỗ trợ phân tích ngữ cảnh, giúp cải thiện sự hiểu biết về mô hình và quyết định của nó.</a:t>
            </a:r>
            <a:endParaRPr/>
          </a:p>
          <a:p>
            <a:pPr indent="0" lvl="0" marL="0" marR="0" rtl="0" algn="just">
              <a:lnSpc>
                <a:spcPct val="238063"/>
              </a:lnSpc>
              <a:spcBef>
                <a:spcPts val="0"/>
              </a:spcBef>
              <a:spcAft>
                <a:spcPts val="0"/>
              </a:spcAft>
              <a:buNone/>
            </a:pPr>
            <a:r>
              <a:t/>
            </a:r>
            <a:endParaRPr b="0" i="0" sz="2727" u="none" cap="none" strike="noStrike">
              <a:solidFill>
                <a:srgbClr val="171616"/>
              </a:solidFill>
              <a:latin typeface="Nunito Light"/>
              <a:ea typeface="Nunito Light"/>
              <a:cs typeface="Nunito Light"/>
              <a:sym typeface="Nunito Light"/>
            </a:endParaRPr>
          </a:p>
        </p:txBody>
      </p:sp>
      <p:sp>
        <p:nvSpPr>
          <p:cNvPr id="247" name="Google Shape;247;p12"/>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12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3"/>
          <p:cNvSpPr/>
          <p:nvPr/>
        </p:nvSpPr>
        <p:spPr>
          <a:xfrm>
            <a:off x="0" y="6569738"/>
            <a:ext cx="442330" cy="3717262"/>
          </a:xfrm>
          <a:custGeom>
            <a:rect b="b" l="l" r="r" t="t"/>
            <a:pathLst>
              <a:path extrusionOk="0" h="3717262" w="442330">
                <a:moveTo>
                  <a:pt x="0" y="0"/>
                </a:moveTo>
                <a:lnTo>
                  <a:pt x="442330" y="0"/>
                </a:lnTo>
                <a:lnTo>
                  <a:pt x="442330" y="3717262"/>
                </a:lnTo>
                <a:lnTo>
                  <a:pt x="0" y="3717262"/>
                </a:lnTo>
                <a:lnTo>
                  <a:pt x="0" y="0"/>
                </a:lnTo>
                <a:close/>
              </a:path>
            </a:pathLst>
          </a:custGeom>
          <a:blipFill rotWithShape="1">
            <a:blip r:embed="rId3">
              <a:alphaModFix/>
            </a:blip>
            <a:stretch>
              <a:fillRect b="0" l="0" r="0" t="0"/>
            </a:stretch>
          </a:blipFill>
          <a:ln>
            <a:noFill/>
          </a:ln>
        </p:spPr>
      </p:sp>
      <p:sp>
        <p:nvSpPr>
          <p:cNvPr id="253" name="Google Shape;253;p13"/>
          <p:cNvSpPr/>
          <p:nvPr/>
        </p:nvSpPr>
        <p:spPr>
          <a:xfrm>
            <a:off x="17865476" y="1668"/>
            <a:ext cx="442330" cy="3717262"/>
          </a:xfrm>
          <a:custGeom>
            <a:rect b="b" l="l" r="r" t="t"/>
            <a:pathLst>
              <a:path extrusionOk="0" h="3717262" w="442330">
                <a:moveTo>
                  <a:pt x="0" y="0"/>
                </a:moveTo>
                <a:lnTo>
                  <a:pt x="442330" y="0"/>
                </a:lnTo>
                <a:lnTo>
                  <a:pt x="442330" y="3717262"/>
                </a:lnTo>
                <a:lnTo>
                  <a:pt x="0" y="3717262"/>
                </a:lnTo>
                <a:lnTo>
                  <a:pt x="0" y="0"/>
                </a:lnTo>
                <a:close/>
              </a:path>
            </a:pathLst>
          </a:custGeom>
          <a:blipFill rotWithShape="1">
            <a:blip r:embed="rId3">
              <a:alphaModFix/>
            </a:blip>
            <a:stretch>
              <a:fillRect b="0" l="0" r="0" t="0"/>
            </a:stretch>
          </a:blipFill>
          <a:ln>
            <a:noFill/>
          </a:ln>
        </p:spPr>
      </p:sp>
      <p:sp>
        <p:nvSpPr>
          <p:cNvPr id="254" name="Google Shape;254;p13"/>
          <p:cNvSpPr txBox="1"/>
          <p:nvPr/>
        </p:nvSpPr>
        <p:spPr>
          <a:xfrm rot="5400000">
            <a:off x="14530812" y="1423919"/>
            <a:ext cx="2740713" cy="292669"/>
          </a:xfrm>
          <a:prstGeom prst="rect">
            <a:avLst/>
          </a:prstGeom>
          <a:noFill/>
          <a:ln>
            <a:noFill/>
          </a:ln>
        </p:spPr>
        <p:txBody>
          <a:bodyPr anchorCtr="0" anchor="t" bIns="0" lIns="0" spcFirstLastPara="1" rIns="0" wrap="square" tIns="0">
            <a:spAutoFit/>
          </a:bodyPr>
          <a:lstStyle/>
          <a:p>
            <a:pPr indent="0" lvl="0" marL="0" marR="0" rtl="0" algn="l">
              <a:lnSpc>
                <a:spcPct val="129958"/>
              </a:lnSpc>
              <a:spcBef>
                <a:spcPts val="0"/>
              </a:spcBef>
              <a:spcAft>
                <a:spcPts val="0"/>
              </a:spcAft>
              <a:buNone/>
            </a:pPr>
            <a:r>
              <a:rPr b="1" i="0" lang="en-US" sz="1699" u="none" cap="none" strike="noStrike">
                <a:solidFill>
                  <a:srgbClr val="FFFFFF"/>
                </a:solidFill>
                <a:latin typeface="Nunito"/>
                <a:ea typeface="Nunito"/>
                <a:cs typeface="Nunito"/>
                <a:sym typeface="Nunito"/>
              </a:rPr>
              <a:t>NAME SURNAME</a:t>
            </a:r>
            <a:endParaRPr/>
          </a:p>
        </p:txBody>
      </p:sp>
      <p:sp>
        <p:nvSpPr>
          <p:cNvPr id="255" name="Google Shape;255;p13"/>
          <p:cNvSpPr txBox="1"/>
          <p:nvPr/>
        </p:nvSpPr>
        <p:spPr>
          <a:xfrm>
            <a:off x="1450232" y="819150"/>
            <a:ext cx="10189878" cy="1009625"/>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5998" u="none" cap="none" strike="noStrike">
                <a:solidFill>
                  <a:srgbClr val="171616"/>
                </a:solidFill>
                <a:latin typeface="Nunito Light"/>
                <a:ea typeface="Nunito Light"/>
                <a:cs typeface="Nunito Light"/>
                <a:sym typeface="Nunito Light"/>
              </a:rPr>
              <a:t>Phương pháp thực hiện</a:t>
            </a:r>
            <a:endParaRPr/>
          </a:p>
        </p:txBody>
      </p:sp>
      <p:sp>
        <p:nvSpPr>
          <p:cNvPr id="256" name="Google Shape;256;p13"/>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13</a:t>
            </a:r>
            <a:endParaRPr/>
          </a:p>
        </p:txBody>
      </p:sp>
      <p:sp>
        <p:nvSpPr>
          <p:cNvPr id="257" name="Google Shape;257;p13"/>
          <p:cNvSpPr txBox="1"/>
          <p:nvPr/>
        </p:nvSpPr>
        <p:spPr>
          <a:xfrm>
            <a:off x="1616535" y="2315940"/>
            <a:ext cx="13949871" cy="2369294"/>
          </a:xfrm>
          <a:prstGeom prst="rect">
            <a:avLst/>
          </a:prstGeom>
          <a:noFill/>
          <a:ln>
            <a:noFill/>
          </a:ln>
        </p:spPr>
        <p:txBody>
          <a:bodyPr anchorCtr="0" anchor="t" bIns="0" lIns="0" spcFirstLastPara="1" rIns="0" wrap="square" tIns="0">
            <a:spAutoFit/>
          </a:bodyPr>
          <a:lstStyle/>
          <a:p>
            <a:pPr indent="-294487" lvl="1" marL="588975" marR="0" rtl="0" algn="just">
              <a:lnSpc>
                <a:spcPct val="139933"/>
              </a:lnSpc>
              <a:spcBef>
                <a:spcPts val="0"/>
              </a:spcBef>
              <a:spcAft>
                <a:spcPts val="0"/>
              </a:spcAft>
              <a:buClr>
                <a:srgbClr val="000000"/>
              </a:buClr>
              <a:buSzPts val="2727"/>
              <a:buFont typeface="Arial"/>
              <a:buChar char="•"/>
            </a:pPr>
            <a:r>
              <a:rPr b="0" i="0" lang="en-US" sz="2727" u="none" cap="none" strike="noStrike">
                <a:solidFill>
                  <a:srgbClr val="000000"/>
                </a:solidFill>
                <a:latin typeface="Nunito Light"/>
                <a:ea typeface="Nunito Light"/>
                <a:cs typeface="Nunito Light"/>
                <a:sym typeface="Nunito Light"/>
              </a:rPr>
              <a:t>Sử dụng các phương pháp XAI để giải thích các quyết định của các mô hình phân loại dựa trên cây như Random Forest và các thuật toán tăng cường cây như Extreme Gradient Boosting và Light Gradient Boosting được áp dụng trên các tập dữ liệu bảo mật của NSL-KDD và Kaggle.</a:t>
            </a:r>
            <a:endParaRPr/>
          </a:p>
          <a:p>
            <a:pPr indent="0" lvl="0" marL="0" marR="0" rtl="0" algn="just">
              <a:lnSpc>
                <a:spcPct val="140044"/>
              </a:lnSpc>
              <a:spcBef>
                <a:spcPts val="0"/>
              </a:spcBef>
              <a:spcAft>
                <a:spcPts val="0"/>
              </a:spcAft>
              <a:buNone/>
            </a:pPr>
            <a:r>
              <a:t/>
            </a:r>
            <a:endParaRPr b="0" i="0" sz="2727" u="none" cap="none" strike="noStrike">
              <a:solidFill>
                <a:srgbClr val="000000"/>
              </a:solidFill>
              <a:latin typeface="Nunito Light"/>
              <a:ea typeface="Nunito Light"/>
              <a:cs typeface="Nunito Light"/>
              <a:sym typeface="Nunito Light"/>
            </a:endParaRPr>
          </a:p>
        </p:txBody>
      </p:sp>
      <p:sp>
        <p:nvSpPr>
          <p:cNvPr id="258" name="Google Shape;258;p13"/>
          <p:cNvSpPr txBox="1"/>
          <p:nvPr/>
        </p:nvSpPr>
        <p:spPr>
          <a:xfrm>
            <a:off x="1638660" y="4637610"/>
            <a:ext cx="14116174" cy="2842763"/>
          </a:xfrm>
          <a:prstGeom prst="rect">
            <a:avLst/>
          </a:prstGeom>
          <a:noFill/>
          <a:ln>
            <a:noFill/>
          </a:ln>
        </p:spPr>
        <p:txBody>
          <a:bodyPr anchorCtr="0" anchor="t" bIns="0" lIns="0" spcFirstLastPara="1" rIns="0" wrap="square" tIns="0">
            <a:spAutoFit/>
          </a:bodyPr>
          <a:lstStyle/>
          <a:p>
            <a:pPr indent="-294487" lvl="1" marL="588975" marR="0" rtl="0" algn="just">
              <a:lnSpc>
                <a:spcPct val="138027"/>
              </a:lnSpc>
              <a:spcBef>
                <a:spcPts val="0"/>
              </a:spcBef>
              <a:spcAft>
                <a:spcPts val="0"/>
              </a:spcAft>
              <a:buClr>
                <a:srgbClr val="000000"/>
              </a:buClr>
              <a:buSzPts val="2727"/>
              <a:buFont typeface="Arial"/>
              <a:buChar char="•"/>
            </a:pPr>
            <a:r>
              <a:rPr b="0" i="0" lang="en-US" sz="2727" u="none" cap="none" strike="noStrike">
                <a:solidFill>
                  <a:srgbClr val="000000"/>
                </a:solidFill>
                <a:latin typeface="Nunito Light"/>
                <a:ea typeface="Nunito Light"/>
                <a:cs typeface="Nunito Light"/>
                <a:sym typeface="Nunito Light"/>
              </a:rPr>
              <a:t>So sánh và đánh giá các phương pháp giải thích độc lập với mô hình hiện đang phổ biến từ cả phạm vi global(Permutation Importance và SHapley Additive exPlanation) và local( Local Interpretable Model-Agnostic Explanation (LIME).</a:t>
            </a:r>
            <a:endParaRPr/>
          </a:p>
          <a:p>
            <a:pPr indent="0" lvl="0" marL="0" marR="0" rtl="0" algn="just">
              <a:lnSpc>
                <a:spcPct val="138027"/>
              </a:lnSpc>
              <a:spcBef>
                <a:spcPts val="0"/>
              </a:spcBef>
              <a:spcAft>
                <a:spcPts val="0"/>
              </a:spcAft>
              <a:buNone/>
            </a:pPr>
            <a:r>
              <a:t/>
            </a:r>
            <a:endParaRPr b="0" i="0" sz="2727" u="none" cap="none" strike="noStrike">
              <a:solidFill>
                <a:srgbClr val="000000"/>
              </a:solidFill>
              <a:latin typeface="Nunito Light"/>
              <a:ea typeface="Nunito Light"/>
              <a:cs typeface="Nunito Light"/>
              <a:sym typeface="Nunito Light"/>
            </a:endParaRPr>
          </a:p>
          <a:p>
            <a:pPr indent="-294487" lvl="1" marL="588975" marR="0" rtl="0" algn="just">
              <a:lnSpc>
                <a:spcPct val="138027"/>
              </a:lnSpc>
              <a:spcBef>
                <a:spcPts val="0"/>
              </a:spcBef>
              <a:spcAft>
                <a:spcPts val="0"/>
              </a:spcAft>
              <a:buClr>
                <a:srgbClr val="000000"/>
              </a:buClr>
              <a:buSzPts val="2727"/>
              <a:buFont typeface="Arial"/>
              <a:buChar char="•"/>
            </a:pPr>
            <a:r>
              <a:rPr b="0" i="0" lang="en-US" sz="2727" u="none" cap="none" strike="noStrike">
                <a:solidFill>
                  <a:srgbClr val="000000"/>
                </a:solidFill>
                <a:latin typeface="Nunito Light"/>
                <a:ea typeface="Nunito Light"/>
                <a:cs typeface="Nunito Light"/>
                <a:sym typeface="Nunito Light"/>
              </a:rPr>
              <a:t>Nghiên cứu các biến thể tấn công DoS của NSL-KDD và tác động của các đặc điểm vào hiệu suất dự đoán.</a:t>
            </a:r>
            <a:endParaRPr/>
          </a:p>
        </p:txBody>
      </p:sp>
      <p:sp>
        <p:nvSpPr>
          <p:cNvPr id="259" name="Google Shape;259;p13"/>
          <p:cNvSpPr txBox="1"/>
          <p:nvPr/>
        </p:nvSpPr>
        <p:spPr>
          <a:xfrm>
            <a:off x="1638660" y="7975673"/>
            <a:ext cx="14116174" cy="937763"/>
          </a:xfrm>
          <a:prstGeom prst="rect">
            <a:avLst/>
          </a:prstGeom>
          <a:noFill/>
          <a:ln>
            <a:noFill/>
          </a:ln>
        </p:spPr>
        <p:txBody>
          <a:bodyPr anchorCtr="0" anchor="t" bIns="0" lIns="0" spcFirstLastPara="1" rIns="0" wrap="square" tIns="0">
            <a:spAutoFit/>
          </a:bodyPr>
          <a:lstStyle/>
          <a:p>
            <a:pPr indent="-294487" lvl="1" marL="588975" marR="0" rtl="0" algn="just">
              <a:lnSpc>
                <a:spcPct val="138027"/>
              </a:lnSpc>
              <a:spcBef>
                <a:spcPts val="0"/>
              </a:spcBef>
              <a:spcAft>
                <a:spcPts val="0"/>
              </a:spcAft>
              <a:buClr>
                <a:srgbClr val="000000"/>
              </a:buClr>
              <a:buSzPts val="2727"/>
              <a:buFont typeface="Arial"/>
              <a:buChar char="•"/>
            </a:pPr>
            <a:r>
              <a:rPr b="0" i="0" lang="en-US" sz="2727" u="none" cap="none" strike="noStrike">
                <a:solidFill>
                  <a:srgbClr val="000000"/>
                </a:solidFill>
                <a:latin typeface="Nunito Light"/>
                <a:ea typeface="Nunito Light"/>
                <a:cs typeface="Nunito Light"/>
                <a:sym typeface="Nunito Light"/>
              </a:rPr>
              <a:t>Lấy ra 15 đặc trưng quan trong từ PI và SHAP đưa vào mô hình huấn luyện và so sánh hiệu suất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4"/>
          <p:cNvSpPr/>
          <p:nvPr/>
        </p:nvSpPr>
        <p:spPr>
          <a:xfrm>
            <a:off x="4360927" y="2742894"/>
            <a:ext cx="8785429" cy="6041174"/>
          </a:xfrm>
          <a:custGeom>
            <a:rect b="b" l="l" r="r" t="t"/>
            <a:pathLst>
              <a:path extrusionOk="0" h="6041174" w="8785429">
                <a:moveTo>
                  <a:pt x="0" y="0"/>
                </a:moveTo>
                <a:lnTo>
                  <a:pt x="8785429" y="0"/>
                </a:lnTo>
                <a:lnTo>
                  <a:pt x="8785429" y="6041174"/>
                </a:lnTo>
                <a:lnTo>
                  <a:pt x="0" y="6041174"/>
                </a:lnTo>
                <a:lnTo>
                  <a:pt x="0" y="0"/>
                </a:lnTo>
                <a:close/>
              </a:path>
            </a:pathLst>
          </a:custGeom>
          <a:blipFill rotWithShape="1">
            <a:blip r:embed="rId3">
              <a:alphaModFix/>
            </a:blip>
            <a:stretch>
              <a:fillRect b="0" l="0" r="0" t="0"/>
            </a:stretch>
          </a:blipFill>
          <a:ln>
            <a:noFill/>
          </a:ln>
        </p:spPr>
      </p:sp>
      <p:sp>
        <p:nvSpPr>
          <p:cNvPr id="265" name="Google Shape;265;p14"/>
          <p:cNvSpPr txBox="1"/>
          <p:nvPr/>
        </p:nvSpPr>
        <p:spPr>
          <a:xfrm>
            <a:off x="1450232" y="819150"/>
            <a:ext cx="10189878" cy="1009625"/>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5998" u="none" cap="none" strike="noStrike">
                <a:solidFill>
                  <a:srgbClr val="171616"/>
                </a:solidFill>
                <a:latin typeface="Nunito Light"/>
                <a:ea typeface="Nunito Light"/>
                <a:cs typeface="Nunito Light"/>
                <a:sym typeface="Nunito Light"/>
              </a:rPr>
              <a:t>Phương pháp thực hiện</a:t>
            </a:r>
            <a:endParaRPr/>
          </a:p>
        </p:txBody>
      </p:sp>
      <p:sp>
        <p:nvSpPr>
          <p:cNvPr id="266" name="Google Shape;266;p14"/>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14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5"/>
          <p:cNvSpPr/>
          <p:nvPr/>
        </p:nvSpPr>
        <p:spPr>
          <a:xfrm>
            <a:off x="9295243"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272" name="Google Shape;272;p15"/>
          <p:cNvSpPr/>
          <p:nvPr/>
        </p:nvSpPr>
        <p:spPr>
          <a:xfrm>
            <a:off x="12878732"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273" name="Google Shape;273;p15"/>
          <p:cNvSpPr/>
          <p:nvPr/>
        </p:nvSpPr>
        <p:spPr>
          <a:xfrm>
            <a:off x="7701087"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274" name="Google Shape;274;p15"/>
          <p:cNvSpPr/>
          <p:nvPr/>
        </p:nvSpPr>
        <p:spPr>
          <a:xfrm>
            <a:off x="11284576"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275" name="Google Shape;275;p15"/>
          <p:cNvSpPr/>
          <p:nvPr/>
        </p:nvSpPr>
        <p:spPr>
          <a:xfrm>
            <a:off x="11686477"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4">
              <a:alphaModFix/>
            </a:blip>
            <a:stretch>
              <a:fillRect b="0" l="0" r="0" t="0"/>
            </a:stretch>
          </a:blipFill>
          <a:ln>
            <a:noFill/>
          </a:ln>
        </p:spPr>
      </p:sp>
      <p:sp>
        <p:nvSpPr>
          <p:cNvPr id="276" name="Google Shape;276;p15"/>
          <p:cNvSpPr/>
          <p:nvPr/>
        </p:nvSpPr>
        <p:spPr>
          <a:xfrm>
            <a:off x="15269967"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4">
              <a:alphaModFix/>
            </a:blip>
            <a:stretch>
              <a:fillRect b="0" l="0" r="0" t="0"/>
            </a:stretch>
          </a:blipFill>
          <a:ln>
            <a:noFill/>
          </a:ln>
        </p:spPr>
      </p:sp>
      <p:sp>
        <p:nvSpPr>
          <p:cNvPr id="277" name="Google Shape;277;p15"/>
          <p:cNvSpPr/>
          <p:nvPr/>
        </p:nvSpPr>
        <p:spPr>
          <a:xfrm>
            <a:off x="10092321"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278" name="Google Shape;278;p15"/>
          <p:cNvSpPr/>
          <p:nvPr/>
        </p:nvSpPr>
        <p:spPr>
          <a:xfrm>
            <a:off x="13675811"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279" name="Google Shape;279;p15"/>
          <p:cNvSpPr/>
          <p:nvPr/>
        </p:nvSpPr>
        <p:spPr>
          <a:xfrm>
            <a:off x="8498165"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280" name="Google Shape;280;p15"/>
          <p:cNvSpPr/>
          <p:nvPr/>
        </p:nvSpPr>
        <p:spPr>
          <a:xfrm>
            <a:off x="12081654"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281" name="Google Shape;281;p15"/>
          <p:cNvSpPr/>
          <p:nvPr/>
        </p:nvSpPr>
        <p:spPr>
          <a:xfrm>
            <a:off x="12483555"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6">
              <a:alphaModFix/>
            </a:blip>
            <a:stretch>
              <a:fillRect b="0" l="0" r="0" t="0"/>
            </a:stretch>
          </a:blipFill>
          <a:ln>
            <a:noFill/>
          </a:ln>
        </p:spPr>
      </p:sp>
      <p:sp>
        <p:nvSpPr>
          <p:cNvPr id="282" name="Google Shape;282;p15"/>
          <p:cNvSpPr/>
          <p:nvPr/>
        </p:nvSpPr>
        <p:spPr>
          <a:xfrm>
            <a:off x="16067045"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6">
              <a:alphaModFix/>
            </a:blip>
            <a:stretch>
              <a:fillRect b="0" l="0" r="0" t="0"/>
            </a:stretch>
          </a:blipFill>
          <a:ln>
            <a:noFill/>
          </a:ln>
        </p:spPr>
      </p:sp>
      <p:sp>
        <p:nvSpPr>
          <p:cNvPr id="283" name="Google Shape;283;p15"/>
          <p:cNvSpPr/>
          <p:nvPr/>
        </p:nvSpPr>
        <p:spPr>
          <a:xfrm>
            <a:off x="10889399"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7">
              <a:alphaModFix/>
            </a:blip>
            <a:stretch>
              <a:fillRect b="0" l="0" r="0" t="0"/>
            </a:stretch>
          </a:blipFill>
          <a:ln>
            <a:noFill/>
          </a:ln>
        </p:spPr>
      </p:sp>
      <p:sp>
        <p:nvSpPr>
          <p:cNvPr id="284" name="Google Shape;284;p15"/>
          <p:cNvSpPr/>
          <p:nvPr/>
        </p:nvSpPr>
        <p:spPr>
          <a:xfrm>
            <a:off x="14472889"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7">
              <a:alphaModFix/>
            </a:blip>
            <a:stretch>
              <a:fillRect b="0" l="0" r="0" t="0"/>
            </a:stretch>
          </a:blipFill>
          <a:ln>
            <a:noFill/>
          </a:ln>
        </p:spPr>
      </p:sp>
      <p:sp>
        <p:nvSpPr>
          <p:cNvPr id="285" name="Google Shape;285;p15"/>
          <p:cNvSpPr/>
          <p:nvPr/>
        </p:nvSpPr>
        <p:spPr>
          <a:xfrm>
            <a:off x="13280634"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8">
              <a:alphaModFix/>
            </a:blip>
            <a:stretch>
              <a:fillRect b="0" l="0" r="0" t="0"/>
            </a:stretch>
          </a:blipFill>
          <a:ln>
            <a:noFill/>
          </a:ln>
        </p:spPr>
      </p:sp>
      <p:sp>
        <p:nvSpPr>
          <p:cNvPr id="286" name="Google Shape;286;p15"/>
          <p:cNvSpPr/>
          <p:nvPr/>
        </p:nvSpPr>
        <p:spPr>
          <a:xfrm>
            <a:off x="16864123"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8">
              <a:alphaModFix/>
            </a:blip>
            <a:stretch>
              <a:fillRect b="0" l="0" r="0" t="0"/>
            </a:stretch>
          </a:blipFill>
          <a:ln>
            <a:noFill/>
          </a:ln>
        </p:spPr>
      </p:sp>
      <p:sp>
        <p:nvSpPr>
          <p:cNvPr id="287" name="Google Shape;287;p15"/>
          <p:cNvSpPr/>
          <p:nvPr/>
        </p:nvSpPr>
        <p:spPr>
          <a:xfrm>
            <a:off x="2512984"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288" name="Google Shape;288;p15"/>
          <p:cNvSpPr/>
          <p:nvPr/>
        </p:nvSpPr>
        <p:spPr>
          <a:xfrm>
            <a:off x="918827"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289" name="Google Shape;289;p15"/>
          <p:cNvSpPr/>
          <p:nvPr/>
        </p:nvSpPr>
        <p:spPr>
          <a:xfrm>
            <a:off x="4904218"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4">
              <a:alphaModFix/>
            </a:blip>
            <a:stretch>
              <a:fillRect b="0" l="0" r="0" t="0"/>
            </a:stretch>
          </a:blipFill>
          <a:ln>
            <a:noFill/>
          </a:ln>
        </p:spPr>
      </p:sp>
      <p:sp>
        <p:nvSpPr>
          <p:cNvPr id="290" name="Google Shape;290;p15"/>
          <p:cNvSpPr/>
          <p:nvPr/>
        </p:nvSpPr>
        <p:spPr>
          <a:xfrm>
            <a:off x="3310062"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291" name="Google Shape;291;p15"/>
          <p:cNvSpPr/>
          <p:nvPr/>
        </p:nvSpPr>
        <p:spPr>
          <a:xfrm>
            <a:off x="1715905"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292" name="Google Shape;292;p15"/>
          <p:cNvSpPr/>
          <p:nvPr/>
        </p:nvSpPr>
        <p:spPr>
          <a:xfrm>
            <a:off x="5701296"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6">
              <a:alphaModFix/>
            </a:blip>
            <a:stretch>
              <a:fillRect b="0" l="0" r="0" t="0"/>
            </a:stretch>
          </a:blipFill>
          <a:ln>
            <a:noFill/>
          </a:ln>
        </p:spPr>
      </p:sp>
      <p:sp>
        <p:nvSpPr>
          <p:cNvPr id="293" name="Google Shape;293;p15"/>
          <p:cNvSpPr/>
          <p:nvPr/>
        </p:nvSpPr>
        <p:spPr>
          <a:xfrm>
            <a:off x="4107140"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7">
              <a:alphaModFix/>
            </a:blip>
            <a:stretch>
              <a:fillRect b="0" l="0" r="0" t="0"/>
            </a:stretch>
          </a:blipFill>
          <a:ln>
            <a:noFill/>
          </a:ln>
        </p:spPr>
      </p:sp>
      <p:sp>
        <p:nvSpPr>
          <p:cNvPr id="294" name="Google Shape;294;p15"/>
          <p:cNvSpPr/>
          <p:nvPr/>
        </p:nvSpPr>
        <p:spPr>
          <a:xfrm>
            <a:off x="6498374"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8">
              <a:alphaModFix/>
            </a:blip>
            <a:stretch>
              <a:fillRect b="0" l="0" r="0" t="0"/>
            </a:stretch>
          </a:blipFill>
          <a:ln>
            <a:noFill/>
          </a:ln>
        </p:spPr>
      </p:sp>
      <p:sp>
        <p:nvSpPr>
          <p:cNvPr id="295" name="Google Shape;295;p15"/>
          <p:cNvSpPr txBox="1"/>
          <p:nvPr/>
        </p:nvSpPr>
        <p:spPr>
          <a:xfrm>
            <a:off x="1798902" y="3125117"/>
            <a:ext cx="14641361" cy="940544"/>
          </a:xfrm>
          <a:prstGeom prst="rect">
            <a:avLst/>
          </a:prstGeom>
          <a:noFill/>
          <a:ln>
            <a:noFill/>
          </a:ln>
        </p:spPr>
        <p:txBody>
          <a:bodyPr anchorCtr="0" anchor="t" bIns="0" lIns="0" spcFirstLastPara="1" rIns="0" wrap="square" tIns="0">
            <a:spAutoFit/>
          </a:bodyPr>
          <a:lstStyle/>
          <a:p>
            <a:pPr indent="-294487" lvl="1" marL="588975" marR="0" rtl="0" algn="just">
              <a:lnSpc>
                <a:spcPct val="139933"/>
              </a:lnSpc>
              <a:spcBef>
                <a:spcPts val="0"/>
              </a:spcBef>
              <a:spcAft>
                <a:spcPts val="0"/>
              </a:spcAft>
              <a:buClr>
                <a:srgbClr val="000000"/>
              </a:buClr>
              <a:buSzPts val="2727"/>
              <a:buFont typeface="Arial"/>
              <a:buChar char="•"/>
            </a:pPr>
            <a:r>
              <a:rPr b="0" i="0" lang="en-US" sz="2727" u="none" cap="none" strike="noStrike">
                <a:solidFill>
                  <a:srgbClr val="000000"/>
                </a:solidFill>
                <a:latin typeface="Nunito Light"/>
                <a:ea typeface="Nunito Light"/>
                <a:cs typeface="Nunito Light"/>
                <a:sym typeface="Nunito Light"/>
              </a:rPr>
              <a:t>Kaggle IDS</a:t>
            </a:r>
            <a:endParaRPr/>
          </a:p>
          <a:p>
            <a:pPr indent="-294487" lvl="1" marL="588975" marR="0" rtl="0" algn="just">
              <a:lnSpc>
                <a:spcPct val="140044"/>
              </a:lnSpc>
              <a:spcBef>
                <a:spcPts val="0"/>
              </a:spcBef>
              <a:spcAft>
                <a:spcPts val="0"/>
              </a:spcAft>
              <a:buClr>
                <a:srgbClr val="000000"/>
              </a:buClr>
              <a:buSzPts val="2727"/>
              <a:buFont typeface="Arial"/>
              <a:buChar char="•"/>
            </a:pPr>
            <a:r>
              <a:rPr b="0" i="0" lang="en-US" sz="2727" u="none" cap="none" strike="noStrike">
                <a:solidFill>
                  <a:srgbClr val="000000"/>
                </a:solidFill>
                <a:latin typeface="Nunito Light"/>
                <a:ea typeface="Nunito Light"/>
                <a:cs typeface="Nunito Light"/>
                <a:sym typeface="Nunito Light"/>
              </a:rPr>
              <a:t>NSL-KDD</a:t>
            </a:r>
            <a:endParaRPr/>
          </a:p>
        </p:txBody>
      </p:sp>
      <p:sp>
        <p:nvSpPr>
          <p:cNvPr id="296" name="Google Shape;296;p15"/>
          <p:cNvSpPr/>
          <p:nvPr/>
        </p:nvSpPr>
        <p:spPr>
          <a:xfrm>
            <a:off x="1983821" y="5143500"/>
            <a:ext cx="14724358" cy="2424132"/>
          </a:xfrm>
          <a:custGeom>
            <a:rect b="b" l="l" r="r" t="t"/>
            <a:pathLst>
              <a:path extrusionOk="0" h="2424132" w="14724358">
                <a:moveTo>
                  <a:pt x="0" y="0"/>
                </a:moveTo>
                <a:lnTo>
                  <a:pt x="14724358" y="0"/>
                </a:lnTo>
                <a:lnTo>
                  <a:pt x="14724358" y="2424132"/>
                </a:lnTo>
                <a:lnTo>
                  <a:pt x="0" y="2424132"/>
                </a:lnTo>
                <a:lnTo>
                  <a:pt x="0" y="0"/>
                </a:lnTo>
                <a:close/>
              </a:path>
            </a:pathLst>
          </a:custGeom>
          <a:blipFill rotWithShape="1">
            <a:blip r:embed="rId9">
              <a:alphaModFix/>
            </a:blip>
            <a:stretch>
              <a:fillRect b="0" l="0" r="0" t="0"/>
            </a:stretch>
          </a:blipFill>
          <a:ln>
            <a:noFill/>
          </a:ln>
        </p:spPr>
      </p:sp>
      <p:sp>
        <p:nvSpPr>
          <p:cNvPr id="297" name="Google Shape;297;p15"/>
          <p:cNvSpPr txBox="1"/>
          <p:nvPr/>
        </p:nvSpPr>
        <p:spPr>
          <a:xfrm rot="5400000">
            <a:off x="15640101" y="2054303"/>
            <a:ext cx="2740713" cy="292669"/>
          </a:xfrm>
          <a:prstGeom prst="rect">
            <a:avLst/>
          </a:prstGeom>
          <a:noFill/>
          <a:ln>
            <a:noFill/>
          </a:ln>
        </p:spPr>
        <p:txBody>
          <a:bodyPr anchorCtr="0" anchor="t" bIns="0" lIns="0" spcFirstLastPara="1" rIns="0" wrap="square" tIns="0">
            <a:spAutoFit/>
          </a:bodyPr>
          <a:lstStyle/>
          <a:p>
            <a:pPr indent="0" lvl="0" marL="0" marR="0" rtl="0" algn="l">
              <a:lnSpc>
                <a:spcPct val="129958"/>
              </a:lnSpc>
              <a:spcBef>
                <a:spcPts val="0"/>
              </a:spcBef>
              <a:spcAft>
                <a:spcPts val="0"/>
              </a:spcAft>
              <a:buNone/>
            </a:pPr>
            <a:r>
              <a:rPr b="1" i="0" lang="en-US" sz="1699" u="none" cap="none" strike="noStrike">
                <a:solidFill>
                  <a:srgbClr val="FFFFFF"/>
                </a:solidFill>
                <a:latin typeface="Nunito"/>
                <a:ea typeface="Nunito"/>
                <a:cs typeface="Nunito"/>
                <a:sym typeface="Nunito"/>
              </a:rPr>
              <a:t>NAME SURNAME</a:t>
            </a:r>
            <a:endParaRPr/>
          </a:p>
        </p:txBody>
      </p:sp>
      <p:sp>
        <p:nvSpPr>
          <p:cNvPr id="298" name="Google Shape;298;p15"/>
          <p:cNvSpPr txBox="1"/>
          <p:nvPr/>
        </p:nvSpPr>
        <p:spPr>
          <a:xfrm>
            <a:off x="1028700" y="819150"/>
            <a:ext cx="9860699" cy="1009625"/>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5998" u="none" cap="none" strike="noStrike">
                <a:solidFill>
                  <a:srgbClr val="171616"/>
                </a:solidFill>
                <a:latin typeface="Nunito Light"/>
                <a:ea typeface="Nunito Light"/>
                <a:cs typeface="Nunito Light"/>
                <a:sym typeface="Nunito Light"/>
              </a:rPr>
              <a:t>Thực nghiệm</a:t>
            </a:r>
            <a:endParaRPr/>
          </a:p>
        </p:txBody>
      </p:sp>
      <p:sp>
        <p:nvSpPr>
          <p:cNvPr id="299" name="Google Shape;299;p15"/>
          <p:cNvSpPr txBox="1"/>
          <p:nvPr/>
        </p:nvSpPr>
        <p:spPr>
          <a:xfrm>
            <a:off x="1609143" y="1943843"/>
            <a:ext cx="4889230" cy="797859"/>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4700" u="none" cap="none" strike="noStrike">
                <a:solidFill>
                  <a:srgbClr val="171616"/>
                </a:solidFill>
                <a:latin typeface="Nunito Light"/>
                <a:ea typeface="Nunito Light"/>
                <a:cs typeface="Nunito Light"/>
                <a:sym typeface="Nunito Light"/>
              </a:rPr>
              <a:t>Bộ dữ liệu</a:t>
            </a:r>
            <a:endParaRPr/>
          </a:p>
        </p:txBody>
      </p:sp>
      <p:sp>
        <p:nvSpPr>
          <p:cNvPr id="300" name="Google Shape;300;p15"/>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a:ea typeface="Nunito"/>
                <a:cs typeface="Nunito"/>
                <a:sym typeface="Nunito"/>
              </a:rPr>
              <a:t>15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6"/>
          <p:cNvSpPr/>
          <p:nvPr/>
        </p:nvSpPr>
        <p:spPr>
          <a:xfrm>
            <a:off x="7206981" y="3967134"/>
            <a:ext cx="11081019" cy="4753333"/>
          </a:xfrm>
          <a:custGeom>
            <a:rect b="b" l="l" r="r" t="t"/>
            <a:pathLst>
              <a:path extrusionOk="0" h="4753333" w="11081019">
                <a:moveTo>
                  <a:pt x="0" y="0"/>
                </a:moveTo>
                <a:lnTo>
                  <a:pt x="11081019" y="0"/>
                </a:lnTo>
                <a:lnTo>
                  <a:pt x="11081019" y="4753333"/>
                </a:lnTo>
                <a:lnTo>
                  <a:pt x="0" y="4753333"/>
                </a:lnTo>
                <a:lnTo>
                  <a:pt x="0" y="0"/>
                </a:lnTo>
                <a:close/>
              </a:path>
            </a:pathLst>
          </a:custGeom>
          <a:blipFill rotWithShape="1">
            <a:blip r:embed="rId3">
              <a:alphaModFix/>
            </a:blip>
            <a:stretch>
              <a:fillRect b="0" l="0" r="0" t="0"/>
            </a:stretch>
          </a:blipFill>
          <a:ln>
            <a:noFill/>
          </a:ln>
        </p:spPr>
      </p:sp>
      <p:sp>
        <p:nvSpPr>
          <p:cNvPr id="306" name="Google Shape;306;p16"/>
          <p:cNvSpPr txBox="1"/>
          <p:nvPr/>
        </p:nvSpPr>
        <p:spPr>
          <a:xfrm>
            <a:off x="1028700" y="819150"/>
            <a:ext cx="9860699" cy="1009625"/>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5998" u="none" cap="none" strike="noStrike">
                <a:solidFill>
                  <a:srgbClr val="171616"/>
                </a:solidFill>
                <a:latin typeface="Nunito Light"/>
                <a:ea typeface="Nunito Light"/>
                <a:cs typeface="Nunito Light"/>
                <a:sym typeface="Nunito Light"/>
              </a:rPr>
              <a:t>Thực nghiệm</a:t>
            </a:r>
            <a:endParaRPr/>
          </a:p>
        </p:txBody>
      </p:sp>
      <p:sp>
        <p:nvSpPr>
          <p:cNvPr id="307" name="Google Shape;307;p16"/>
          <p:cNvSpPr txBox="1"/>
          <p:nvPr/>
        </p:nvSpPr>
        <p:spPr>
          <a:xfrm>
            <a:off x="1609143" y="1943843"/>
            <a:ext cx="4889230" cy="797859"/>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4700" u="none" cap="none" strike="noStrike">
                <a:solidFill>
                  <a:srgbClr val="171616"/>
                </a:solidFill>
                <a:latin typeface="Nunito Light"/>
                <a:ea typeface="Nunito Light"/>
                <a:cs typeface="Nunito Light"/>
                <a:sym typeface="Nunito Light"/>
              </a:rPr>
              <a:t>Bộ dữ liệu</a:t>
            </a:r>
            <a:endParaRPr/>
          </a:p>
        </p:txBody>
      </p:sp>
      <p:sp>
        <p:nvSpPr>
          <p:cNvPr id="308" name="Google Shape;308;p16"/>
          <p:cNvSpPr txBox="1"/>
          <p:nvPr/>
        </p:nvSpPr>
        <p:spPr>
          <a:xfrm>
            <a:off x="1945242" y="2884577"/>
            <a:ext cx="3398215" cy="552112"/>
          </a:xfrm>
          <a:prstGeom prst="rect">
            <a:avLst/>
          </a:prstGeom>
          <a:noFill/>
          <a:ln>
            <a:noFill/>
          </a:ln>
        </p:spPr>
        <p:txBody>
          <a:bodyPr anchorCtr="0" anchor="t" bIns="0" lIns="0" spcFirstLastPara="1" rIns="0" wrap="square" tIns="0">
            <a:spAutoFit/>
          </a:bodyPr>
          <a:lstStyle/>
          <a:p>
            <a:pPr indent="0" lvl="0" marL="0" marR="0" rtl="0" algn="just">
              <a:lnSpc>
                <a:spcPct val="140018"/>
              </a:lnSpc>
              <a:spcBef>
                <a:spcPts val="0"/>
              </a:spcBef>
              <a:spcAft>
                <a:spcPts val="0"/>
              </a:spcAft>
              <a:buNone/>
            </a:pPr>
            <a:r>
              <a:rPr b="0" i="0" lang="en-US" sz="3266" u="none" cap="none" strike="noStrike">
                <a:solidFill>
                  <a:srgbClr val="171616"/>
                </a:solidFill>
                <a:latin typeface="Nunito Light"/>
                <a:ea typeface="Nunito Light"/>
                <a:cs typeface="Nunito Light"/>
                <a:sym typeface="Nunito Light"/>
              </a:rPr>
              <a:t>NSL-KDD</a:t>
            </a:r>
            <a:endParaRPr/>
          </a:p>
        </p:txBody>
      </p:sp>
      <p:sp>
        <p:nvSpPr>
          <p:cNvPr id="309" name="Google Shape;309;p16"/>
          <p:cNvSpPr txBox="1"/>
          <p:nvPr/>
        </p:nvSpPr>
        <p:spPr>
          <a:xfrm>
            <a:off x="1291554" y="3969923"/>
            <a:ext cx="5206820" cy="4750544"/>
          </a:xfrm>
          <a:prstGeom prst="rect">
            <a:avLst/>
          </a:prstGeom>
          <a:noFill/>
          <a:ln>
            <a:noFill/>
          </a:ln>
        </p:spPr>
        <p:txBody>
          <a:bodyPr anchorCtr="0" anchor="t" bIns="0" lIns="0" spcFirstLastPara="1" rIns="0" wrap="square" tIns="0">
            <a:spAutoFit/>
          </a:bodyPr>
          <a:lstStyle/>
          <a:p>
            <a:pPr indent="0" lvl="0" marL="0" marR="0" rtl="0" algn="just">
              <a:lnSpc>
                <a:spcPct val="139933"/>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 DOS: back, land, Neptune, pod, smurf, teardrop</a:t>
            </a:r>
            <a:endParaRPr/>
          </a:p>
          <a:p>
            <a:pPr indent="0" lvl="0" marL="0" marR="0" rtl="0" algn="just">
              <a:lnSpc>
                <a:spcPct val="139933"/>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 Probe: ipsweep, nmap, portsweep, satan</a:t>
            </a:r>
            <a:endParaRPr/>
          </a:p>
          <a:p>
            <a:pPr indent="0" lvl="0" marL="0" marR="0" rtl="0" algn="just">
              <a:lnSpc>
                <a:spcPct val="139933"/>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 R2L: Spy, wareclient, ftp-write, guesspasswd, imap,multihop, phf, warezmaster</a:t>
            </a:r>
            <a:endParaRPr/>
          </a:p>
          <a:p>
            <a:pPr indent="0" lvl="0" marL="0" marR="0" rtl="0" algn="just">
              <a:lnSpc>
                <a:spcPct val="139933"/>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 U2R: bufferflow, loadmodule, perl, rootkit</a:t>
            </a:r>
            <a:endParaRPr/>
          </a:p>
          <a:p>
            <a:pPr indent="0" lvl="0" marL="0" marR="0" rtl="0" algn="just">
              <a:lnSpc>
                <a:spcPct val="140044"/>
              </a:lnSpc>
              <a:spcBef>
                <a:spcPts val="0"/>
              </a:spcBef>
              <a:spcAft>
                <a:spcPts val="0"/>
              </a:spcAft>
              <a:buNone/>
            </a:pPr>
            <a:r>
              <a:t/>
            </a:r>
            <a:endParaRPr b="0" i="0" sz="2727" u="none" cap="none" strike="noStrike">
              <a:solidFill>
                <a:srgbClr val="000000"/>
              </a:solidFill>
              <a:latin typeface="Nunito Light"/>
              <a:ea typeface="Nunito Light"/>
              <a:cs typeface="Nunito Light"/>
              <a:sym typeface="Nunito Light"/>
            </a:endParaRPr>
          </a:p>
        </p:txBody>
      </p:sp>
      <p:sp>
        <p:nvSpPr>
          <p:cNvPr id="310" name="Google Shape;310;p16"/>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16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7"/>
          <p:cNvSpPr/>
          <p:nvPr/>
        </p:nvSpPr>
        <p:spPr>
          <a:xfrm>
            <a:off x="9295243"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316" name="Google Shape;316;p17"/>
          <p:cNvSpPr/>
          <p:nvPr/>
        </p:nvSpPr>
        <p:spPr>
          <a:xfrm>
            <a:off x="12878732"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317" name="Google Shape;317;p17"/>
          <p:cNvSpPr/>
          <p:nvPr/>
        </p:nvSpPr>
        <p:spPr>
          <a:xfrm>
            <a:off x="7701087"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318" name="Google Shape;318;p17"/>
          <p:cNvSpPr/>
          <p:nvPr/>
        </p:nvSpPr>
        <p:spPr>
          <a:xfrm>
            <a:off x="11284576"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319" name="Google Shape;319;p17"/>
          <p:cNvSpPr/>
          <p:nvPr/>
        </p:nvSpPr>
        <p:spPr>
          <a:xfrm>
            <a:off x="11686477"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4">
              <a:alphaModFix/>
            </a:blip>
            <a:stretch>
              <a:fillRect b="0" l="0" r="0" t="0"/>
            </a:stretch>
          </a:blipFill>
          <a:ln>
            <a:noFill/>
          </a:ln>
        </p:spPr>
      </p:sp>
      <p:sp>
        <p:nvSpPr>
          <p:cNvPr id="320" name="Google Shape;320;p17"/>
          <p:cNvSpPr/>
          <p:nvPr/>
        </p:nvSpPr>
        <p:spPr>
          <a:xfrm>
            <a:off x="15269967"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4">
              <a:alphaModFix/>
            </a:blip>
            <a:stretch>
              <a:fillRect b="0" l="0" r="0" t="0"/>
            </a:stretch>
          </a:blipFill>
          <a:ln>
            <a:noFill/>
          </a:ln>
        </p:spPr>
      </p:sp>
      <p:sp>
        <p:nvSpPr>
          <p:cNvPr id="321" name="Google Shape;321;p17"/>
          <p:cNvSpPr/>
          <p:nvPr/>
        </p:nvSpPr>
        <p:spPr>
          <a:xfrm>
            <a:off x="10092321"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322" name="Google Shape;322;p17"/>
          <p:cNvSpPr/>
          <p:nvPr/>
        </p:nvSpPr>
        <p:spPr>
          <a:xfrm>
            <a:off x="13675811"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323" name="Google Shape;323;p17"/>
          <p:cNvSpPr/>
          <p:nvPr/>
        </p:nvSpPr>
        <p:spPr>
          <a:xfrm>
            <a:off x="8498165"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324" name="Google Shape;324;p17"/>
          <p:cNvSpPr/>
          <p:nvPr/>
        </p:nvSpPr>
        <p:spPr>
          <a:xfrm>
            <a:off x="12081654"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325" name="Google Shape;325;p17"/>
          <p:cNvSpPr/>
          <p:nvPr/>
        </p:nvSpPr>
        <p:spPr>
          <a:xfrm>
            <a:off x="12483555"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6">
              <a:alphaModFix/>
            </a:blip>
            <a:stretch>
              <a:fillRect b="0" l="0" r="0" t="0"/>
            </a:stretch>
          </a:blipFill>
          <a:ln>
            <a:noFill/>
          </a:ln>
        </p:spPr>
      </p:sp>
      <p:sp>
        <p:nvSpPr>
          <p:cNvPr id="326" name="Google Shape;326;p17"/>
          <p:cNvSpPr/>
          <p:nvPr/>
        </p:nvSpPr>
        <p:spPr>
          <a:xfrm>
            <a:off x="16067045"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6">
              <a:alphaModFix/>
            </a:blip>
            <a:stretch>
              <a:fillRect b="0" l="0" r="0" t="0"/>
            </a:stretch>
          </a:blipFill>
          <a:ln>
            <a:noFill/>
          </a:ln>
        </p:spPr>
      </p:sp>
      <p:sp>
        <p:nvSpPr>
          <p:cNvPr id="327" name="Google Shape;327;p17"/>
          <p:cNvSpPr/>
          <p:nvPr/>
        </p:nvSpPr>
        <p:spPr>
          <a:xfrm>
            <a:off x="10889399"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7">
              <a:alphaModFix/>
            </a:blip>
            <a:stretch>
              <a:fillRect b="0" l="0" r="0" t="0"/>
            </a:stretch>
          </a:blipFill>
          <a:ln>
            <a:noFill/>
          </a:ln>
        </p:spPr>
      </p:sp>
      <p:sp>
        <p:nvSpPr>
          <p:cNvPr id="328" name="Google Shape;328;p17"/>
          <p:cNvSpPr/>
          <p:nvPr/>
        </p:nvSpPr>
        <p:spPr>
          <a:xfrm>
            <a:off x="14472889"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7">
              <a:alphaModFix/>
            </a:blip>
            <a:stretch>
              <a:fillRect b="0" l="0" r="0" t="0"/>
            </a:stretch>
          </a:blipFill>
          <a:ln>
            <a:noFill/>
          </a:ln>
        </p:spPr>
      </p:sp>
      <p:sp>
        <p:nvSpPr>
          <p:cNvPr id="329" name="Google Shape;329;p17"/>
          <p:cNvSpPr/>
          <p:nvPr/>
        </p:nvSpPr>
        <p:spPr>
          <a:xfrm>
            <a:off x="13280634"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8">
              <a:alphaModFix/>
            </a:blip>
            <a:stretch>
              <a:fillRect b="0" l="0" r="0" t="0"/>
            </a:stretch>
          </a:blipFill>
          <a:ln>
            <a:noFill/>
          </a:ln>
        </p:spPr>
      </p:sp>
      <p:sp>
        <p:nvSpPr>
          <p:cNvPr id="330" name="Google Shape;330;p17"/>
          <p:cNvSpPr/>
          <p:nvPr/>
        </p:nvSpPr>
        <p:spPr>
          <a:xfrm>
            <a:off x="16864123"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8">
              <a:alphaModFix/>
            </a:blip>
            <a:stretch>
              <a:fillRect b="0" l="0" r="0" t="0"/>
            </a:stretch>
          </a:blipFill>
          <a:ln>
            <a:noFill/>
          </a:ln>
        </p:spPr>
      </p:sp>
      <p:sp>
        <p:nvSpPr>
          <p:cNvPr id="331" name="Google Shape;331;p17"/>
          <p:cNvSpPr/>
          <p:nvPr/>
        </p:nvSpPr>
        <p:spPr>
          <a:xfrm>
            <a:off x="2512984"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332" name="Google Shape;332;p17"/>
          <p:cNvSpPr/>
          <p:nvPr/>
        </p:nvSpPr>
        <p:spPr>
          <a:xfrm>
            <a:off x="918827"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333" name="Google Shape;333;p17"/>
          <p:cNvSpPr/>
          <p:nvPr/>
        </p:nvSpPr>
        <p:spPr>
          <a:xfrm>
            <a:off x="4904218"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4">
              <a:alphaModFix/>
            </a:blip>
            <a:stretch>
              <a:fillRect b="0" l="0" r="0" t="0"/>
            </a:stretch>
          </a:blipFill>
          <a:ln>
            <a:noFill/>
          </a:ln>
        </p:spPr>
      </p:sp>
      <p:sp>
        <p:nvSpPr>
          <p:cNvPr id="334" name="Google Shape;334;p17"/>
          <p:cNvSpPr/>
          <p:nvPr/>
        </p:nvSpPr>
        <p:spPr>
          <a:xfrm>
            <a:off x="3310062"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335" name="Google Shape;335;p17"/>
          <p:cNvSpPr/>
          <p:nvPr/>
        </p:nvSpPr>
        <p:spPr>
          <a:xfrm>
            <a:off x="1715905"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336" name="Google Shape;336;p17"/>
          <p:cNvSpPr/>
          <p:nvPr/>
        </p:nvSpPr>
        <p:spPr>
          <a:xfrm>
            <a:off x="5701296"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6">
              <a:alphaModFix/>
            </a:blip>
            <a:stretch>
              <a:fillRect b="0" l="0" r="0" t="0"/>
            </a:stretch>
          </a:blipFill>
          <a:ln>
            <a:noFill/>
          </a:ln>
        </p:spPr>
      </p:sp>
      <p:sp>
        <p:nvSpPr>
          <p:cNvPr id="337" name="Google Shape;337;p17"/>
          <p:cNvSpPr/>
          <p:nvPr/>
        </p:nvSpPr>
        <p:spPr>
          <a:xfrm>
            <a:off x="4107140"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7">
              <a:alphaModFix/>
            </a:blip>
            <a:stretch>
              <a:fillRect b="0" l="0" r="0" t="0"/>
            </a:stretch>
          </a:blipFill>
          <a:ln>
            <a:noFill/>
          </a:ln>
        </p:spPr>
      </p:sp>
      <p:sp>
        <p:nvSpPr>
          <p:cNvPr id="338" name="Google Shape;338;p17"/>
          <p:cNvSpPr/>
          <p:nvPr/>
        </p:nvSpPr>
        <p:spPr>
          <a:xfrm>
            <a:off x="6498374"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8">
              <a:alphaModFix/>
            </a:blip>
            <a:stretch>
              <a:fillRect b="0" l="0" r="0" t="0"/>
            </a:stretch>
          </a:blipFill>
          <a:ln>
            <a:noFill/>
          </a:ln>
        </p:spPr>
      </p:sp>
      <p:sp>
        <p:nvSpPr>
          <p:cNvPr id="339" name="Google Shape;339;p17"/>
          <p:cNvSpPr txBox="1"/>
          <p:nvPr/>
        </p:nvSpPr>
        <p:spPr>
          <a:xfrm rot="5400000">
            <a:off x="15640101" y="2054303"/>
            <a:ext cx="2740713" cy="292669"/>
          </a:xfrm>
          <a:prstGeom prst="rect">
            <a:avLst/>
          </a:prstGeom>
          <a:noFill/>
          <a:ln>
            <a:noFill/>
          </a:ln>
        </p:spPr>
        <p:txBody>
          <a:bodyPr anchorCtr="0" anchor="t" bIns="0" lIns="0" spcFirstLastPara="1" rIns="0" wrap="square" tIns="0">
            <a:spAutoFit/>
          </a:bodyPr>
          <a:lstStyle/>
          <a:p>
            <a:pPr indent="0" lvl="0" marL="0" marR="0" rtl="0" algn="l">
              <a:lnSpc>
                <a:spcPct val="129958"/>
              </a:lnSpc>
              <a:spcBef>
                <a:spcPts val="0"/>
              </a:spcBef>
              <a:spcAft>
                <a:spcPts val="0"/>
              </a:spcAft>
              <a:buNone/>
            </a:pPr>
            <a:r>
              <a:rPr b="1" i="0" lang="en-US" sz="1699" u="none" cap="none" strike="noStrike">
                <a:solidFill>
                  <a:srgbClr val="FFFFFF"/>
                </a:solidFill>
                <a:latin typeface="Nunito"/>
                <a:ea typeface="Nunito"/>
                <a:cs typeface="Nunito"/>
                <a:sym typeface="Nunito"/>
              </a:rPr>
              <a:t>NAME SURNAME</a:t>
            </a:r>
            <a:endParaRPr/>
          </a:p>
        </p:txBody>
      </p:sp>
      <p:sp>
        <p:nvSpPr>
          <p:cNvPr id="340" name="Google Shape;340;p17"/>
          <p:cNvSpPr txBox="1"/>
          <p:nvPr/>
        </p:nvSpPr>
        <p:spPr>
          <a:xfrm>
            <a:off x="1028700" y="819150"/>
            <a:ext cx="9860699" cy="1009625"/>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5998" u="none" cap="none" strike="noStrike">
                <a:solidFill>
                  <a:srgbClr val="171616"/>
                </a:solidFill>
                <a:latin typeface="Nunito Light"/>
                <a:ea typeface="Nunito Light"/>
                <a:cs typeface="Nunito Light"/>
                <a:sym typeface="Nunito Light"/>
              </a:rPr>
              <a:t>Thực nghiệm</a:t>
            </a:r>
            <a:endParaRPr/>
          </a:p>
        </p:txBody>
      </p:sp>
      <p:sp>
        <p:nvSpPr>
          <p:cNvPr id="341" name="Google Shape;341;p17"/>
          <p:cNvSpPr txBox="1"/>
          <p:nvPr/>
        </p:nvSpPr>
        <p:spPr>
          <a:xfrm>
            <a:off x="1609143" y="1943843"/>
            <a:ext cx="4889230" cy="797859"/>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4700" u="none" cap="none" strike="noStrike">
                <a:solidFill>
                  <a:srgbClr val="171616"/>
                </a:solidFill>
                <a:latin typeface="Nunito Light"/>
                <a:ea typeface="Nunito Light"/>
                <a:cs typeface="Nunito Light"/>
                <a:sym typeface="Nunito Light"/>
              </a:rPr>
              <a:t>Thư viện sử dụng</a:t>
            </a:r>
            <a:endParaRPr/>
          </a:p>
        </p:txBody>
      </p:sp>
      <p:sp>
        <p:nvSpPr>
          <p:cNvPr id="342" name="Google Shape;342;p17"/>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17</a:t>
            </a:r>
            <a:endParaRPr/>
          </a:p>
        </p:txBody>
      </p:sp>
      <p:sp>
        <p:nvSpPr>
          <p:cNvPr id="343" name="Google Shape;343;p17"/>
          <p:cNvSpPr txBox="1"/>
          <p:nvPr/>
        </p:nvSpPr>
        <p:spPr>
          <a:xfrm>
            <a:off x="2083250" y="3217952"/>
            <a:ext cx="6013014" cy="1892883"/>
          </a:xfrm>
          <a:prstGeom prst="rect">
            <a:avLst/>
          </a:prstGeom>
          <a:noFill/>
          <a:ln>
            <a:noFill/>
          </a:ln>
        </p:spPr>
        <p:txBody>
          <a:bodyPr anchorCtr="0" anchor="t" bIns="0" lIns="0" spcFirstLastPara="1" rIns="0" wrap="square" tIns="0">
            <a:spAutoFit/>
          </a:bodyPr>
          <a:lstStyle/>
          <a:p>
            <a:pPr indent="0" lvl="0" marL="0" marR="0" rtl="0" algn="l">
              <a:lnSpc>
                <a:spcPct val="140044"/>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Machine Learning Algorithm:</a:t>
            </a:r>
            <a:endParaRPr/>
          </a:p>
          <a:p>
            <a:pPr indent="0" lvl="0" marL="0" marR="0" rtl="0" algn="l">
              <a:lnSpc>
                <a:spcPct val="140044"/>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 Random Forest classifier - Scikit learn</a:t>
            </a:r>
            <a:endParaRPr/>
          </a:p>
          <a:p>
            <a:pPr indent="0" lvl="0" marL="0" marR="0" rtl="0" algn="l">
              <a:lnSpc>
                <a:spcPct val="140044"/>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 XGBoost - Scikit learn</a:t>
            </a:r>
            <a:endParaRPr/>
          </a:p>
          <a:p>
            <a:pPr indent="0" lvl="0" marL="0" marR="0" rtl="0" algn="l">
              <a:lnSpc>
                <a:spcPct val="140044"/>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 Light Gradient Boosting - lightgbm</a:t>
            </a:r>
            <a:endParaRPr/>
          </a:p>
        </p:txBody>
      </p:sp>
      <p:sp>
        <p:nvSpPr>
          <p:cNvPr id="344" name="Google Shape;344;p17"/>
          <p:cNvSpPr txBox="1"/>
          <p:nvPr/>
        </p:nvSpPr>
        <p:spPr>
          <a:xfrm>
            <a:off x="2083250" y="5723978"/>
            <a:ext cx="11905298" cy="1892883"/>
          </a:xfrm>
          <a:prstGeom prst="rect">
            <a:avLst/>
          </a:prstGeom>
          <a:noFill/>
          <a:ln>
            <a:noFill/>
          </a:ln>
        </p:spPr>
        <p:txBody>
          <a:bodyPr anchorCtr="0" anchor="t" bIns="0" lIns="0" spcFirstLastPara="1" rIns="0" wrap="square" tIns="0">
            <a:spAutoFit/>
          </a:bodyPr>
          <a:lstStyle/>
          <a:p>
            <a:pPr indent="0" lvl="0" marL="0" marR="0" rtl="0" algn="just">
              <a:lnSpc>
                <a:spcPct val="140044"/>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XAI methods:</a:t>
            </a:r>
            <a:endParaRPr/>
          </a:p>
          <a:p>
            <a:pPr indent="0" lvl="0" marL="0" marR="0" rtl="0" algn="just">
              <a:lnSpc>
                <a:spcPct val="140044"/>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 Permutation Importance - Scikit learn</a:t>
            </a:r>
            <a:endParaRPr/>
          </a:p>
          <a:p>
            <a:pPr indent="0" lvl="0" marL="0" marR="0" rtl="0" algn="just">
              <a:lnSpc>
                <a:spcPct val="140044"/>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 SHapley Additive exPlanations - shap python package</a:t>
            </a:r>
            <a:endParaRPr/>
          </a:p>
          <a:p>
            <a:pPr indent="0" lvl="0" marL="0" marR="0" rtl="0" algn="just">
              <a:lnSpc>
                <a:spcPct val="140044"/>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 Local Interpretable Model Agnostic Explanations - lime python package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8"/>
          <p:cNvSpPr/>
          <p:nvPr/>
        </p:nvSpPr>
        <p:spPr>
          <a:xfrm>
            <a:off x="9295243"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350" name="Google Shape;350;p18"/>
          <p:cNvSpPr/>
          <p:nvPr/>
        </p:nvSpPr>
        <p:spPr>
          <a:xfrm>
            <a:off x="12878732"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351" name="Google Shape;351;p18"/>
          <p:cNvSpPr/>
          <p:nvPr/>
        </p:nvSpPr>
        <p:spPr>
          <a:xfrm>
            <a:off x="7701087"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352" name="Google Shape;352;p18"/>
          <p:cNvSpPr/>
          <p:nvPr/>
        </p:nvSpPr>
        <p:spPr>
          <a:xfrm>
            <a:off x="11284576"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353" name="Google Shape;353;p18"/>
          <p:cNvSpPr/>
          <p:nvPr/>
        </p:nvSpPr>
        <p:spPr>
          <a:xfrm>
            <a:off x="11686477"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4">
              <a:alphaModFix/>
            </a:blip>
            <a:stretch>
              <a:fillRect b="0" l="0" r="0" t="0"/>
            </a:stretch>
          </a:blipFill>
          <a:ln>
            <a:noFill/>
          </a:ln>
        </p:spPr>
      </p:sp>
      <p:sp>
        <p:nvSpPr>
          <p:cNvPr id="354" name="Google Shape;354;p18"/>
          <p:cNvSpPr/>
          <p:nvPr/>
        </p:nvSpPr>
        <p:spPr>
          <a:xfrm>
            <a:off x="15269967"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4">
              <a:alphaModFix/>
            </a:blip>
            <a:stretch>
              <a:fillRect b="0" l="0" r="0" t="0"/>
            </a:stretch>
          </a:blipFill>
          <a:ln>
            <a:noFill/>
          </a:ln>
        </p:spPr>
      </p:sp>
      <p:sp>
        <p:nvSpPr>
          <p:cNvPr id="355" name="Google Shape;355;p18"/>
          <p:cNvSpPr/>
          <p:nvPr/>
        </p:nvSpPr>
        <p:spPr>
          <a:xfrm>
            <a:off x="10092321"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356" name="Google Shape;356;p18"/>
          <p:cNvSpPr/>
          <p:nvPr/>
        </p:nvSpPr>
        <p:spPr>
          <a:xfrm>
            <a:off x="13675811"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357" name="Google Shape;357;p18"/>
          <p:cNvSpPr/>
          <p:nvPr/>
        </p:nvSpPr>
        <p:spPr>
          <a:xfrm>
            <a:off x="8498165"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358" name="Google Shape;358;p18"/>
          <p:cNvSpPr/>
          <p:nvPr/>
        </p:nvSpPr>
        <p:spPr>
          <a:xfrm>
            <a:off x="12081654"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359" name="Google Shape;359;p18"/>
          <p:cNvSpPr/>
          <p:nvPr/>
        </p:nvSpPr>
        <p:spPr>
          <a:xfrm>
            <a:off x="12483555"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6">
              <a:alphaModFix/>
            </a:blip>
            <a:stretch>
              <a:fillRect b="0" l="0" r="0" t="0"/>
            </a:stretch>
          </a:blipFill>
          <a:ln>
            <a:noFill/>
          </a:ln>
        </p:spPr>
      </p:sp>
      <p:sp>
        <p:nvSpPr>
          <p:cNvPr id="360" name="Google Shape;360;p18"/>
          <p:cNvSpPr/>
          <p:nvPr/>
        </p:nvSpPr>
        <p:spPr>
          <a:xfrm>
            <a:off x="16067045"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6">
              <a:alphaModFix/>
            </a:blip>
            <a:stretch>
              <a:fillRect b="0" l="0" r="0" t="0"/>
            </a:stretch>
          </a:blipFill>
          <a:ln>
            <a:noFill/>
          </a:ln>
        </p:spPr>
      </p:sp>
      <p:sp>
        <p:nvSpPr>
          <p:cNvPr id="361" name="Google Shape;361;p18"/>
          <p:cNvSpPr/>
          <p:nvPr/>
        </p:nvSpPr>
        <p:spPr>
          <a:xfrm>
            <a:off x="10889399"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7">
              <a:alphaModFix/>
            </a:blip>
            <a:stretch>
              <a:fillRect b="0" l="0" r="0" t="0"/>
            </a:stretch>
          </a:blipFill>
          <a:ln>
            <a:noFill/>
          </a:ln>
        </p:spPr>
      </p:sp>
      <p:sp>
        <p:nvSpPr>
          <p:cNvPr id="362" name="Google Shape;362;p18"/>
          <p:cNvSpPr/>
          <p:nvPr/>
        </p:nvSpPr>
        <p:spPr>
          <a:xfrm>
            <a:off x="14472889"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7">
              <a:alphaModFix/>
            </a:blip>
            <a:stretch>
              <a:fillRect b="0" l="0" r="0" t="0"/>
            </a:stretch>
          </a:blipFill>
          <a:ln>
            <a:noFill/>
          </a:ln>
        </p:spPr>
      </p:sp>
      <p:sp>
        <p:nvSpPr>
          <p:cNvPr id="363" name="Google Shape;363;p18"/>
          <p:cNvSpPr/>
          <p:nvPr/>
        </p:nvSpPr>
        <p:spPr>
          <a:xfrm>
            <a:off x="13280634"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8">
              <a:alphaModFix/>
            </a:blip>
            <a:stretch>
              <a:fillRect b="0" l="0" r="0" t="0"/>
            </a:stretch>
          </a:blipFill>
          <a:ln>
            <a:noFill/>
          </a:ln>
        </p:spPr>
      </p:sp>
      <p:sp>
        <p:nvSpPr>
          <p:cNvPr id="364" name="Google Shape;364;p18"/>
          <p:cNvSpPr/>
          <p:nvPr/>
        </p:nvSpPr>
        <p:spPr>
          <a:xfrm>
            <a:off x="16864123"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8">
              <a:alphaModFix/>
            </a:blip>
            <a:stretch>
              <a:fillRect b="0" l="0" r="0" t="0"/>
            </a:stretch>
          </a:blipFill>
          <a:ln>
            <a:noFill/>
          </a:ln>
        </p:spPr>
      </p:sp>
      <p:sp>
        <p:nvSpPr>
          <p:cNvPr id="365" name="Google Shape;365;p18"/>
          <p:cNvSpPr/>
          <p:nvPr/>
        </p:nvSpPr>
        <p:spPr>
          <a:xfrm>
            <a:off x="2512984"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366" name="Google Shape;366;p18"/>
          <p:cNvSpPr/>
          <p:nvPr/>
        </p:nvSpPr>
        <p:spPr>
          <a:xfrm>
            <a:off x="918827"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367" name="Google Shape;367;p18"/>
          <p:cNvSpPr/>
          <p:nvPr/>
        </p:nvSpPr>
        <p:spPr>
          <a:xfrm>
            <a:off x="4904218"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4">
              <a:alphaModFix/>
            </a:blip>
            <a:stretch>
              <a:fillRect b="0" l="0" r="0" t="0"/>
            </a:stretch>
          </a:blipFill>
          <a:ln>
            <a:noFill/>
          </a:ln>
        </p:spPr>
      </p:sp>
      <p:sp>
        <p:nvSpPr>
          <p:cNvPr id="368" name="Google Shape;368;p18"/>
          <p:cNvSpPr/>
          <p:nvPr/>
        </p:nvSpPr>
        <p:spPr>
          <a:xfrm>
            <a:off x="3310062"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369" name="Google Shape;369;p18"/>
          <p:cNvSpPr/>
          <p:nvPr/>
        </p:nvSpPr>
        <p:spPr>
          <a:xfrm>
            <a:off x="1715905"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370" name="Google Shape;370;p18"/>
          <p:cNvSpPr/>
          <p:nvPr/>
        </p:nvSpPr>
        <p:spPr>
          <a:xfrm>
            <a:off x="5701296"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6">
              <a:alphaModFix/>
            </a:blip>
            <a:stretch>
              <a:fillRect b="0" l="0" r="0" t="0"/>
            </a:stretch>
          </a:blipFill>
          <a:ln>
            <a:noFill/>
          </a:ln>
        </p:spPr>
      </p:sp>
      <p:sp>
        <p:nvSpPr>
          <p:cNvPr id="371" name="Google Shape;371;p18"/>
          <p:cNvSpPr/>
          <p:nvPr/>
        </p:nvSpPr>
        <p:spPr>
          <a:xfrm>
            <a:off x="4107140"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7">
              <a:alphaModFix/>
            </a:blip>
            <a:stretch>
              <a:fillRect b="0" l="0" r="0" t="0"/>
            </a:stretch>
          </a:blipFill>
          <a:ln>
            <a:noFill/>
          </a:ln>
        </p:spPr>
      </p:sp>
      <p:sp>
        <p:nvSpPr>
          <p:cNvPr id="372" name="Google Shape;372;p18"/>
          <p:cNvSpPr/>
          <p:nvPr/>
        </p:nvSpPr>
        <p:spPr>
          <a:xfrm>
            <a:off x="6498374"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8">
              <a:alphaModFix/>
            </a:blip>
            <a:stretch>
              <a:fillRect b="0" l="0" r="0" t="0"/>
            </a:stretch>
          </a:blipFill>
          <a:ln>
            <a:noFill/>
          </a:ln>
        </p:spPr>
      </p:sp>
      <p:sp>
        <p:nvSpPr>
          <p:cNvPr id="373" name="Google Shape;373;p18"/>
          <p:cNvSpPr/>
          <p:nvPr/>
        </p:nvSpPr>
        <p:spPr>
          <a:xfrm>
            <a:off x="5701296" y="2741702"/>
            <a:ext cx="6120643" cy="1267706"/>
          </a:xfrm>
          <a:custGeom>
            <a:rect b="b" l="l" r="r" t="t"/>
            <a:pathLst>
              <a:path extrusionOk="0" h="1267706" w="6120643">
                <a:moveTo>
                  <a:pt x="0" y="0"/>
                </a:moveTo>
                <a:lnTo>
                  <a:pt x="6120643" y="0"/>
                </a:lnTo>
                <a:lnTo>
                  <a:pt x="6120643" y="1267706"/>
                </a:lnTo>
                <a:lnTo>
                  <a:pt x="0" y="1267706"/>
                </a:lnTo>
                <a:lnTo>
                  <a:pt x="0" y="0"/>
                </a:lnTo>
                <a:close/>
              </a:path>
            </a:pathLst>
          </a:custGeom>
          <a:blipFill rotWithShape="1">
            <a:blip r:embed="rId9">
              <a:alphaModFix/>
            </a:blip>
            <a:stretch>
              <a:fillRect b="0" l="0" r="0" t="0"/>
            </a:stretch>
          </a:blipFill>
          <a:ln>
            <a:noFill/>
          </a:ln>
        </p:spPr>
      </p:sp>
      <p:sp>
        <p:nvSpPr>
          <p:cNvPr id="374" name="Google Shape;374;p18"/>
          <p:cNvSpPr/>
          <p:nvPr/>
        </p:nvSpPr>
        <p:spPr>
          <a:xfrm>
            <a:off x="5898884" y="4209433"/>
            <a:ext cx="4479985" cy="1341586"/>
          </a:xfrm>
          <a:custGeom>
            <a:rect b="b" l="l" r="r" t="t"/>
            <a:pathLst>
              <a:path extrusionOk="0" h="1341586" w="4479985">
                <a:moveTo>
                  <a:pt x="0" y="0"/>
                </a:moveTo>
                <a:lnTo>
                  <a:pt x="4479985" y="0"/>
                </a:lnTo>
                <a:lnTo>
                  <a:pt x="4479985" y="1341586"/>
                </a:lnTo>
                <a:lnTo>
                  <a:pt x="0" y="1341586"/>
                </a:lnTo>
                <a:lnTo>
                  <a:pt x="0" y="0"/>
                </a:lnTo>
                <a:close/>
              </a:path>
            </a:pathLst>
          </a:custGeom>
          <a:blipFill rotWithShape="1">
            <a:blip r:embed="rId10">
              <a:alphaModFix/>
            </a:blip>
            <a:stretch>
              <a:fillRect b="0" l="-2423" r="0" t="0"/>
            </a:stretch>
          </a:blipFill>
          <a:ln>
            <a:noFill/>
          </a:ln>
        </p:spPr>
      </p:sp>
      <p:sp>
        <p:nvSpPr>
          <p:cNvPr id="375" name="Google Shape;375;p18"/>
          <p:cNvSpPr/>
          <p:nvPr/>
        </p:nvSpPr>
        <p:spPr>
          <a:xfrm>
            <a:off x="5999546" y="5751044"/>
            <a:ext cx="4092775" cy="1389987"/>
          </a:xfrm>
          <a:custGeom>
            <a:rect b="b" l="l" r="r" t="t"/>
            <a:pathLst>
              <a:path extrusionOk="0" h="1389987" w="4092775">
                <a:moveTo>
                  <a:pt x="0" y="0"/>
                </a:moveTo>
                <a:lnTo>
                  <a:pt x="4092775" y="0"/>
                </a:lnTo>
                <a:lnTo>
                  <a:pt x="4092775" y="1389987"/>
                </a:lnTo>
                <a:lnTo>
                  <a:pt x="0" y="1389987"/>
                </a:lnTo>
                <a:lnTo>
                  <a:pt x="0" y="0"/>
                </a:lnTo>
                <a:close/>
              </a:path>
            </a:pathLst>
          </a:custGeom>
          <a:blipFill rotWithShape="1">
            <a:blip r:embed="rId11">
              <a:alphaModFix/>
            </a:blip>
            <a:stretch>
              <a:fillRect b="0" l="-3553" r="0" t="0"/>
            </a:stretch>
          </a:blipFill>
          <a:ln>
            <a:noFill/>
          </a:ln>
        </p:spPr>
      </p:sp>
      <p:sp>
        <p:nvSpPr>
          <p:cNvPr id="376" name="Google Shape;376;p18"/>
          <p:cNvSpPr/>
          <p:nvPr/>
        </p:nvSpPr>
        <p:spPr>
          <a:xfrm>
            <a:off x="5959049" y="7341056"/>
            <a:ext cx="5689061" cy="1490425"/>
          </a:xfrm>
          <a:custGeom>
            <a:rect b="b" l="l" r="r" t="t"/>
            <a:pathLst>
              <a:path extrusionOk="0" h="1490425" w="5689061">
                <a:moveTo>
                  <a:pt x="0" y="0"/>
                </a:moveTo>
                <a:lnTo>
                  <a:pt x="5689062" y="0"/>
                </a:lnTo>
                <a:lnTo>
                  <a:pt x="5689062" y="1490425"/>
                </a:lnTo>
                <a:lnTo>
                  <a:pt x="0" y="1490425"/>
                </a:lnTo>
                <a:lnTo>
                  <a:pt x="0" y="0"/>
                </a:lnTo>
                <a:close/>
              </a:path>
            </a:pathLst>
          </a:custGeom>
          <a:blipFill rotWithShape="1">
            <a:blip r:embed="rId12">
              <a:alphaModFix/>
            </a:blip>
            <a:stretch>
              <a:fillRect b="0" l="0" r="0" t="0"/>
            </a:stretch>
          </a:blipFill>
          <a:ln>
            <a:noFill/>
          </a:ln>
        </p:spPr>
      </p:sp>
      <p:sp>
        <p:nvSpPr>
          <p:cNvPr id="377" name="Google Shape;377;p18"/>
          <p:cNvSpPr txBox="1"/>
          <p:nvPr/>
        </p:nvSpPr>
        <p:spPr>
          <a:xfrm rot="5400000">
            <a:off x="15640101" y="2054303"/>
            <a:ext cx="2740713" cy="292669"/>
          </a:xfrm>
          <a:prstGeom prst="rect">
            <a:avLst/>
          </a:prstGeom>
          <a:noFill/>
          <a:ln>
            <a:noFill/>
          </a:ln>
        </p:spPr>
        <p:txBody>
          <a:bodyPr anchorCtr="0" anchor="t" bIns="0" lIns="0" spcFirstLastPara="1" rIns="0" wrap="square" tIns="0">
            <a:spAutoFit/>
          </a:bodyPr>
          <a:lstStyle/>
          <a:p>
            <a:pPr indent="0" lvl="0" marL="0" marR="0" rtl="0" algn="l">
              <a:lnSpc>
                <a:spcPct val="129958"/>
              </a:lnSpc>
              <a:spcBef>
                <a:spcPts val="0"/>
              </a:spcBef>
              <a:spcAft>
                <a:spcPts val="0"/>
              </a:spcAft>
              <a:buNone/>
            </a:pPr>
            <a:r>
              <a:rPr b="1" i="0" lang="en-US" sz="1699" u="none" cap="none" strike="noStrike">
                <a:solidFill>
                  <a:srgbClr val="FFFFFF"/>
                </a:solidFill>
                <a:latin typeface="Nunito"/>
                <a:ea typeface="Nunito"/>
                <a:cs typeface="Nunito"/>
                <a:sym typeface="Nunito"/>
              </a:rPr>
              <a:t>NAME SURNAME</a:t>
            </a:r>
            <a:endParaRPr/>
          </a:p>
        </p:txBody>
      </p:sp>
      <p:sp>
        <p:nvSpPr>
          <p:cNvPr id="378" name="Google Shape;378;p18"/>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18</a:t>
            </a:r>
            <a:endParaRPr/>
          </a:p>
        </p:txBody>
      </p:sp>
      <p:sp>
        <p:nvSpPr>
          <p:cNvPr id="379" name="Google Shape;379;p18"/>
          <p:cNvSpPr txBox="1"/>
          <p:nvPr/>
        </p:nvSpPr>
        <p:spPr>
          <a:xfrm>
            <a:off x="1028700" y="819150"/>
            <a:ext cx="9860699" cy="1009625"/>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5998" u="none" cap="none" strike="noStrike">
                <a:solidFill>
                  <a:srgbClr val="171616"/>
                </a:solidFill>
                <a:latin typeface="Nunito Light"/>
                <a:ea typeface="Nunito Light"/>
                <a:cs typeface="Nunito Light"/>
                <a:sym typeface="Nunito Light"/>
              </a:rPr>
              <a:t>Thực nghiệm</a:t>
            </a:r>
            <a:endParaRPr/>
          </a:p>
        </p:txBody>
      </p:sp>
      <p:sp>
        <p:nvSpPr>
          <p:cNvPr id="380" name="Google Shape;380;p18"/>
          <p:cNvSpPr txBox="1"/>
          <p:nvPr/>
        </p:nvSpPr>
        <p:spPr>
          <a:xfrm>
            <a:off x="1609143" y="1943843"/>
            <a:ext cx="4889230" cy="797859"/>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4700" u="none" cap="none" strike="noStrike">
                <a:solidFill>
                  <a:srgbClr val="171616"/>
                </a:solidFill>
                <a:latin typeface="Nunito Light"/>
                <a:ea typeface="Nunito Light"/>
                <a:cs typeface="Nunito Light"/>
                <a:sym typeface="Nunito Light"/>
              </a:rPr>
              <a:t>Tiêu chí đánh giá</a:t>
            </a:r>
            <a:endParaRPr/>
          </a:p>
        </p:txBody>
      </p:sp>
      <p:sp>
        <p:nvSpPr>
          <p:cNvPr id="381" name="Google Shape;381;p18"/>
          <p:cNvSpPr txBox="1"/>
          <p:nvPr/>
        </p:nvSpPr>
        <p:spPr>
          <a:xfrm>
            <a:off x="2251243" y="2982476"/>
            <a:ext cx="2512814" cy="588518"/>
          </a:xfrm>
          <a:prstGeom prst="rect">
            <a:avLst/>
          </a:prstGeom>
          <a:noFill/>
          <a:ln>
            <a:noFill/>
          </a:ln>
        </p:spPr>
        <p:txBody>
          <a:bodyPr anchorCtr="0" anchor="t" bIns="0" lIns="0" spcFirstLastPara="1" rIns="0" wrap="square" tIns="0">
            <a:spAutoFit/>
          </a:bodyPr>
          <a:lstStyle/>
          <a:p>
            <a:pPr indent="-373096" lvl="1" marL="746193" marR="0" rtl="0" algn="l">
              <a:lnSpc>
                <a:spcPct val="139988"/>
              </a:lnSpc>
              <a:spcBef>
                <a:spcPts val="0"/>
              </a:spcBef>
              <a:spcAft>
                <a:spcPts val="0"/>
              </a:spcAft>
              <a:buClr>
                <a:srgbClr val="000000"/>
              </a:buClr>
              <a:buSzPts val="3456"/>
              <a:buFont typeface="Arial"/>
              <a:buChar char="•"/>
            </a:pPr>
            <a:r>
              <a:rPr b="0" i="0" lang="en-US" sz="3456" u="none" cap="none" strike="noStrike">
                <a:solidFill>
                  <a:srgbClr val="000000"/>
                </a:solidFill>
                <a:latin typeface="Nunito Light"/>
                <a:ea typeface="Nunito Light"/>
                <a:cs typeface="Nunito Light"/>
                <a:sym typeface="Nunito Light"/>
              </a:rPr>
              <a:t>Accuracy</a:t>
            </a:r>
            <a:endParaRPr/>
          </a:p>
        </p:txBody>
      </p:sp>
      <p:sp>
        <p:nvSpPr>
          <p:cNvPr id="382" name="Google Shape;382;p18"/>
          <p:cNvSpPr txBox="1"/>
          <p:nvPr/>
        </p:nvSpPr>
        <p:spPr>
          <a:xfrm>
            <a:off x="2251243" y="4554982"/>
            <a:ext cx="2526030" cy="588518"/>
          </a:xfrm>
          <a:prstGeom prst="rect">
            <a:avLst/>
          </a:prstGeom>
          <a:noFill/>
          <a:ln>
            <a:noFill/>
          </a:ln>
        </p:spPr>
        <p:txBody>
          <a:bodyPr anchorCtr="0" anchor="t" bIns="0" lIns="0" spcFirstLastPara="1" rIns="0" wrap="square" tIns="0">
            <a:spAutoFit/>
          </a:bodyPr>
          <a:lstStyle/>
          <a:p>
            <a:pPr indent="-373096" lvl="1" marL="746193" marR="0" rtl="0" algn="l">
              <a:lnSpc>
                <a:spcPct val="139988"/>
              </a:lnSpc>
              <a:spcBef>
                <a:spcPts val="0"/>
              </a:spcBef>
              <a:spcAft>
                <a:spcPts val="0"/>
              </a:spcAft>
              <a:buClr>
                <a:srgbClr val="000000"/>
              </a:buClr>
              <a:buSzPts val="3456"/>
              <a:buFont typeface="Arial"/>
              <a:buChar char="•"/>
            </a:pPr>
            <a:r>
              <a:rPr b="0" i="0" lang="en-US" sz="3456" u="none" cap="none" strike="noStrike">
                <a:solidFill>
                  <a:srgbClr val="000000"/>
                </a:solidFill>
                <a:latin typeface="Nunito"/>
                <a:ea typeface="Nunito"/>
                <a:cs typeface="Nunito"/>
                <a:sym typeface="Nunito"/>
              </a:rPr>
              <a:t>Precision</a:t>
            </a:r>
            <a:endParaRPr/>
          </a:p>
        </p:txBody>
      </p:sp>
      <p:sp>
        <p:nvSpPr>
          <p:cNvPr id="383" name="Google Shape;383;p18"/>
          <p:cNvSpPr txBox="1"/>
          <p:nvPr/>
        </p:nvSpPr>
        <p:spPr>
          <a:xfrm>
            <a:off x="2251243" y="6118441"/>
            <a:ext cx="1948458" cy="588518"/>
          </a:xfrm>
          <a:prstGeom prst="rect">
            <a:avLst/>
          </a:prstGeom>
          <a:noFill/>
          <a:ln>
            <a:noFill/>
          </a:ln>
        </p:spPr>
        <p:txBody>
          <a:bodyPr anchorCtr="0" anchor="t" bIns="0" lIns="0" spcFirstLastPara="1" rIns="0" wrap="square" tIns="0">
            <a:spAutoFit/>
          </a:bodyPr>
          <a:lstStyle/>
          <a:p>
            <a:pPr indent="-373096" lvl="1" marL="746193" marR="0" rtl="0" algn="l">
              <a:lnSpc>
                <a:spcPct val="139988"/>
              </a:lnSpc>
              <a:spcBef>
                <a:spcPts val="0"/>
              </a:spcBef>
              <a:spcAft>
                <a:spcPts val="0"/>
              </a:spcAft>
              <a:buClr>
                <a:srgbClr val="000000"/>
              </a:buClr>
              <a:buSzPts val="3456"/>
              <a:buFont typeface="Arial"/>
              <a:buChar char="•"/>
            </a:pPr>
            <a:r>
              <a:rPr b="0" i="0" lang="en-US" sz="3456" u="none" cap="none" strike="noStrike">
                <a:solidFill>
                  <a:srgbClr val="000000"/>
                </a:solidFill>
                <a:latin typeface="Nunito Light"/>
                <a:ea typeface="Nunito Light"/>
                <a:cs typeface="Nunito Light"/>
                <a:sym typeface="Nunito Light"/>
              </a:rPr>
              <a:t>Recall</a:t>
            </a:r>
            <a:endParaRPr/>
          </a:p>
        </p:txBody>
      </p:sp>
      <p:sp>
        <p:nvSpPr>
          <p:cNvPr id="384" name="Google Shape;384;p18"/>
          <p:cNvSpPr txBox="1"/>
          <p:nvPr/>
        </p:nvSpPr>
        <p:spPr>
          <a:xfrm>
            <a:off x="2251243" y="7758672"/>
            <a:ext cx="2464594" cy="588518"/>
          </a:xfrm>
          <a:prstGeom prst="rect">
            <a:avLst/>
          </a:prstGeom>
          <a:noFill/>
          <a:ln>
            <a:noFill/>
          </a:ln>
        </p:spPr>
        <p:txBody>
          <a:bodyPr anchorCtr="0" anchor="t" bIns="0" lIns="0" spcFirstLastPara="1" rIns="0" wrap="square" tIns="0">
            <a:spAutoFit/>
          </a:bodyPr>
          <a:lstStyle/>
          <a:p>
            <a:pPr indent="-373096" lvl="1" marL="746193" marR="0" rtl="0" algn="l">
              <a:lnSpc>
                <a:spcPct val="139988"/>
              </a:lnSpc>
              <a:spcBef>
                <a:spcPts val="0"/>
              </a:spcBef>
              <a:spcAft>
                <a:spcPts val="0"/>
              </a:spcAft>
              <a:buClr>
                <a:srgbClr val="000000"/>
              </a:buClr>
              <a:buSzPts val="3456"/>
              <a:buFont typeface="Arial"/>
              <a:buChar char="•"/>
            </a:pPr>
            <a:r>
              <a:rPr b="0" i="0" lang="en-US" sz="3456" u="none" cap="none" strike="noStrike">
                <a:solidFill>
                  <a:srgbClr val="000000"/>
                </a:solidFill>
                <a:latin typeface="Nunito Light"/>
                <a:ea typeface="Nunito Light"/>
                <a:cs typeface="Nunito Light"/>
                <a:sym typeface="Nunito Light"/>
              </a:rPr>
              <a:t>F1-score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9"/>
          <p:cNvSpPr/>
          <p:nvPr/>
        </p:nvSpPr>
        <p:spPr>
          <a:xfrm>
            <a:off x="0" y="9642293"/>
            <a:ext cx="6979531" cy="661014"/>
          </a:xfrm>
          <a:custGeom>
            <a:rect b="b" l="l" r="r" t="t"/>
            <a:pathLst>
              <a:path extrusionOk="0" h="661014" w="6979531">
                <a:moveTo>
                  <a:pt x="0" y="0"/>
                </a:moveTo>
                <a:lnTo>
                  <a:pt x="6979531" y="0"/>
                </a:lnTo>
                <a:lnTo>
                  <a:pt x="6979531" y="661014"/>
                </a:lnTo>
                <a:lnTo>
                  <a:pt x="0" y="661014"/>
                </a:lnTo>
                <a:lnTo>
                  <a:pt x="0" y="0"/>
                </a:lnTo>
                <a:close/>
              </a:path>
            </a:pathLst>
          </a:custGeom>
          <a:blipFill rotWithShape="1">
            <a:blip r:embed="rId3">
              <a:alphaModFix/>
            </a:blip>
            <a:stretch>
              <a:fillRect b="0" l="0" r="0" t="0"/>
            </a:stretch>
          </a:blipFill>
          <a:ln>
            <a:noFill/>
          </a:ln>
        </p:spPr>
      </p:sp>
      <p:sp>
        <p:nvSpPr>
          <p:cNvPr id="390" name="Google Shape;390;p19"/>
          <p:cNvSpPr/>
          <p:nvPr/>
        </p:nvSpPr>
        <p:spPr>
          <a:xfrm>
            <a:off x="11308469" y="0"/>
            <a:ext cx="6979531" cy="661014"/>
          </a:xfrm>
          <a:custGeom>
            <a:rect b="b" l="l" r="r" t="t"/>
            <a:pathLst>
              <a:path extrusionOk="0" h="661014" w="6979531">
                <a:moveTo>
                  <a:pt x="0" y="0"/>
                </a:moveTo>
                <a:lnTo>
                  <a:pt x="6979531" y="0"/>
                </a:lnTo>
                <a:lnTo>
                  <a:pt x="6979531" y="661014"/>
                </a:lnTo>
                <a:lnTo>
                  <a:pt x="0" y="661014"/>
                </a:lnTo>
                <a:lnTo>
                  <a:pt x="0" y="0"/>
                </a:lnTo>
                <a:close/>
              </a:path>
            </a:pathLst>
          </a:custGeom>
          <a:blipFill rotWithShape="1">
            <a:blip r:embed="rId3">
              <a:alphaModFix/>
            </a:blip>
            <a:stretch>
              <a:fillRect b="0" l="0" r="0" t="0"/>
            </a:stretch>
          </a:blipFill>
          <a:ln>
            <a:noFill/>
          </a:ln>
        </p:spPr>
      </p:sp>
      <p:sp>
        <p:nvSpPr>
          <p:cNvPr id="391" name="Google Shape;391;p19"/>
          <p:cNvSpPr/>
          <p:nvPr/>
        </p:nvSpPr>
        <p:spPr>
          <a:xfrm>
            <a:off x="1703674" y="3079073"/>
            <a:ext cx="7440326" cy="5904527"/>
          </a:xfrm>
          <a:custGeom>
            <a:rect b="b" l="l" r="r" t="t"/>
            <a:pathLst>
              <a:path extrusionOk="0" h="5904527" w="7440326">
                <a:moveTo>
                  <a:pt x="0" y="0"/>
                </a:moveTo>
                <a:lnTo>
                  <a:pt x="7440326" y="0"/>
                </a:lnTo>
                <a:lnTo>
                  <a:pt x="7440326" y="5904527"/>
                </a:lnTo>
                <a:lnTo>
                  <a:pt x="0" y="5904527"/>
                </a:lnTo>
                <a:lnTo>
                  <a:pt x="0" y="0"/>
                </a:lnTo>
                <a:close/>
              </a:path>
            </a:pathLst>
          </a:custGeom>
          <a:blipFill rotWithShape="1">
            <a:blip r:embed="rId4">
              <a:alphaModFix/>
            </a:blip>
            <a:stretch>
              <a:fillRect b="0" l="0" r="0" t="0"/>
            </a:stretch>
          </a:blipFill>
          <a:ln>
            <a:noFill/>
          </a:ln>
        </p:spPr>
      </p:sp>
      <p:sp>
        <p:nvSpPr>
          <p:cNvPr id="392" name="Google Shape;392;p19"/>
          <p:cNvSpPr/>
          <p:nvPr/>
        </p:nvSpPr>
        <p:spPr>
          <a:xfrm>
            <a:off x="9549292" y="3650844"/>
            <a:ext cx="7710008" cy="5332755"/>
          </a:xfrm>
          <a:custGeom>
            <a:rect b="b" l="l" r="r" t="t"/>
            <a:pathLst>
              <a:path extrusionOk="0" h="5332755" w="7710008">
                <a:moveTo>
                  <a:pt x="0" y="0"/>
                </a:moveTo>
                <a:lnTo>
                  <a:pt x="7710008" y="0"/>
                </a:lnTo>
                <a:lnTo>
                  <a:pt x="7710008" y="5332756"/>
                </a:lnTo>
                <a:lnTo>
                  <a:pt x="0" y="5332756"/>
                </a:lnTo>
                <a:lnTo>
                  <a:pt x="0" y="0"/>
                </a:lnTo>
                <a:close/>
              </a:path>
            </a:pathLst>
          </a:custGeom>
          <a:blipFill rotWithShape="1">
            <a:blip r:embed="rId5">
              <a:alphaModFix/>
            </a:blip>
            <a:stretch>
              <a:fillRect b="0" l="0" r="0" t="0"/>
            </a:stretch>
          </a:blipFill>
          <a:ln>
            <a:noFill/>
          </a:ln>
        </p:spPr>
      </p:sp>
      <p:sp>
        <p:nvSpPr>
          <p:cNvPr id="393" name="Google Shape;393;p19"/>
          <p:cNvSpPr txBox="1"/>
          <p:nvPr/>
        </p:nvSpPr>
        <p:spPr>
          <a:xfrm>
            <a:off x="1028700" y="819150"/>
            <a:ext cx="9860699" cy="1009625"/>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5998" u="none" cap="none" strike="noStrike">
                <a:solidFill>
                  <a:srgbClr val="171616"/>
                </a:solidFill>
                <a:latin typeface="Nunito Light"/>
                <a:ea typeface="Nunito Light"/>
                <a:cs typeface="Nunito Light"/>
                <a:sym typeface="Nunito Light"/>
              </a:rPr>
              <a:t>Kết quả thực nghiệm</a:t>
            </a:r>
            <a:endParaRPr/>
          </a:p>
        </p:txBody>
      </p:sp>
      <p:sp>
        <p:nvSpPr>
          <p:cNvPr id="394" name="Google Shape;394;p19"/>
          <p:cNvSpPr txBox="1"/>
          <p:nvPr/>
        </p:nvSpPr>
        <p:spPr>
          <a:xfrm>
            <a:off x="1703674" y="1986963"/>
            <a:ext cx="7440326" cy="777998"/>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4526" u="none" cap="none" strike="noStrike">
                <a:solidFill>
                  <a:srgbClr val="171616"/>
                </a:solidFill>
                <a:latin typeface="Nunito Light"/>
                <a:ea typeface="Nunito Light"/>
                <a:cs typeface="Nunito Light"/>
                <a:sym typeface="Nunito Light"/>
              </a:rPr>
              <a:t>Phân loại tấn công</a:t>
            </a:r>
            <a:endParaRPr/>
          </a:p>
        </p:txBody>
      </p:sp>
      <p:sp>
        <p:nvSpPr>
          <p:cNvPr id="395" name="Google Shape;395;p19"/>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nvSpPr>
        <p:spPr>
          <a:xfrm>
            <a:off x="1052863" y="681786"/>
            <a:ext cx="16206437" cy="1114426"/>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5998" u="none" cap="none" strike="noStrike">
                <a:solidFill>
                  <a:srgbClr val="171616"/>
                </a:solidFill>
                <a:latin typeface="Nunito Light"/>
                <a:ea typeface="Nunito Light"/>
                <a:cs typeface="Nunito Light"/>
                <a:sym typeface="Nunito Light"/>
              </a:rPr>
              <a:t>Bài báo tham khảo chính</a:t>
            </a:r>
            <a:endParaRPr/>
          </a:p>
        </p:txBody>
      </p:sp>
      <p:sp>
        <p:nvSpPr>
          <p:cNvPr id="135" name="Google Shape;135;p2"/>
          <p:cNvSpPr/>
          <p:nvPr/>
        </p:nvSpPr>
        <p:spPr>
          <a:xfrm>
            <a:off x="17865476" y="5835010"/>
            <a:ext cx="442330" cy="3717262"/>
          </a:xfrm>
          <a:custGeom>
            <a:rect b="b" l="l" r="r" t="t"/>
            <a:pathLst>
              <a:path extrusionOk="0" h="3717262" w="442330">
                <a:moveTo>
                  <a:pt x="0" y="0"/>
                </a:moveTo>
                <a:lnTo>
                  <a:pt x="442330" y="0"/>
                </a:lnTo>
                <a:lnTo>
                  <a:pt x="442330" y="3717262"/>
                </a:lnTo>
                <a:lnTo>
                  <a:pt x="0" y="3717262"/>
                </a:lnTo>
                <a:lnTo>
                  <a:pt x="0" y="0"/>
                </a:lnTo>
                <a:close/>
              </a:path>
            </a:pathLst>
          </a:custGeom>
          <a:blipFill rotWithShape="1">
            <a:blip r:embed="rId3">
              <a:alphaModFix/>
            </a:blip>
            <a:stretch>
              <a:fillRect b="0" l="0" r="0" t="0"/>
            </a:stretch>
          </a:blipFill>
          <a:ln>
            <a:noFill/>
          </a:ln>
        </p:spPr>
      </p:sp>
      <p:sp>
        <p:nvSpPr>
          <p:cNvPr id="136" name="Google Shape;136;p2"/>
          <p:cNvSpPr txBox="1"/>
          <p:nvPr/>
        </p:nvSpPr>
        <p:spPr>
          <a:xfrm>
            <a:off x="1427913" y="3263566"/>
            <a:ext cx="15456336" cy="1525575"/>
          </a:xfrm>
          <a:prstGeom prst="rect">
            <a:avLst/>
          </a:prstGeom>
          <a:noFill/>
          <a:ln>
            <a:noFill/>
          </a:ln>
        </p:spPr>
        <p:txBody>
          <a:bodyPr anchorCtr="0" anchor="t" bIns="0" lIns="0" spcFirstLastPara="1" rIns="0" wrap="square" tIns="0">
            <a:spAutoFit/>
          </a:bodyPr>
          <a:lstStyle/>
          <a:p>
            <a:pPr indent="0" lvl="0" marL="0" marR="0" rtl="0" algn="l">
              <a:lnSpc>
                <a:spcPct val="139972"/>
              </a:lnSpc>
              <a:spcBef>
                <a:spcPts val="0"/>
              </a:spcBef>
              <a:spcAft>
                <a:spcPts val="0"/>
              </a:spcAft>
              <a:buNone/>
            </a:pPr>
            <a:r>
              <a:rPr b="0" i="0" lang="en-US" sz="2942" u="none" cap="none" strike="noStrike">
                <a:solidFill>
                  <a:srgbClr val="171616"/>
                </a:solidFill>
                <a:latin typeface="Nunito Light"/>
                <a:ea typeface="Nunito Light"/>
                <a:cs typeface="Nunito Light"/>
                <a:sym typeface="Nunito Light"/>
              </a:rPr>
              <a:t>Hariharan, S., Rejimol Robinson, R. R., Prasad, R. R., Thomas, C., &amp; Balakrishnan, N. (2023). XAI for intrusion detection system: comparing explanations based on global and local scope. Journal of Computer Virology and Hacking Techniques, 19(2), 217-239.</a:t>
            </a:r>
            <a:endParaRPr/>
          </a:p>
        </p:txBody>
      </p:sp>
      <p:sp>
        <p:nvSpPr>
          <p:cNvPr id="137" name="Google Shape;137;p2"/>
          <p:cNvSpPr txBox="1"/>
          <p:nvPr/>
        </p:nvSpPr>
        <p:spPr>
          <a:xfrm>
            <a:off x="16708179" y="9150793"/>
            <a:ext cx="791314" cy="521258"/>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0"/>
          <p:cNvSpPr/>
          <p:nvPr/>
        </p:nvSpPr>
        <p:spPr>
          <a:xfrm>
            <a:off x="1456897" y="3296661"/>
            <a:ext cx="7933880" cy="5444169"/>
          </a:xfrm>
          <a:custGeom>
            <a:rect b="b" l="l" r="r" t="t"/>
            <a:pathLst>
              <a:path extrusionOk="0" h="5444169" w="7933880">
                <a:moveTo>
                  <a:pt x="0" y="0"/>
                </a:moveTo>
                <a:lnTo>
                  <a:pt x="7933880" y="0"/>
                </a:lnTo>
                <a:lnTo>
                  <a:pt x="7933880" y="5444169"/>
                </a:lnTo>
                <a:lnTo>
                  <a:pt x="0" y="5444169"/>
                </a:lnTo>
                <a:lnTo>
                  <a:pt x="0" y="0"/>
                </a:lnTo>
                <a:close/>
              </a:path>
            </a:pathLst>
          </a:custGeom>
          <a:blipFill rotWithShape="1">
            <a:blip r:embed="rId3">
              <a:alphaModFix/>
            </a:blip>
            <a:stretch>
              <a:fillRect b="0" l="0" r="0" t="0"/>
            </a:stretch>
          </a:blipFill>
          <a:ln>
            <a:noFill/>
          </a:ln>
        </p:spPr>
      </p:sp>
      <p:sp>
        <p:nvSpPr>
          <p:cNvPr id="401" name="Google Shape;401;p20"/>
          <p:cNvSpPr txBox="1"/>
          <p:nvPr/>
        </p:nvSpPr>
        <p:spPr>
          <a:xfrm>
            <a:off x="1028700" y="819150"/>
            <a:ext cx="9860699" cy="1009625"/>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5998" u="none" cap="none" strike="noStrike">
                <a:solidFill>
                  <a:srgbClr val="171616"/>
                </a:solidFill>
                <a:latin typeface="Nunito Light"/>
                <a:ea typeface="Nunito Light"/>
                <a:cs typeface="Nunito Light"/>
                <a:sym typeface="Nunito Light"/>
              </a:rPr>
              <a:t>Kết quả thực nghiệm</a:t>
            </a:r>
            <a:endParaRPr/>
          </a:p>
        </p:txBody>
      </p:sp>
      <p:sp>
        <p:nvSpPr>
          <p:cNvPr id="402" name="Google Shape;402;p20"/>
          <p:cNvSpPr txBox="1"/>
          <p:nvPr/>
        </p:nvSpPr>
        <p:spPr>
          <a:xfrm>
            <a:off x="1703674" y="1986963"/>
            <a:ext cx="7440326" cy="777998"/>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4526" u="none" cap="none" strike="noStrike">
                <a:solidFill>
                  <a:srgbClr val="171616"/>
                </a:solidFill>
                <a:latin typeface="Nunito Light"/>
                <a:ea typeface="Nunito Light"/>
                <a:cs typeface="Nunito Light"/>
                <a:sym typeface="Nunito Light"/>
              </a:rPr>
              <a:t>Phân loại tấn công</a:t>
            </a:r>
            <a:endParaRPr/>
          </a:p>
        </p:txBody>
      </p:sp>
      <p:sp>
        <p:nvSpPr>
          <p:cNvPr id="403" name="Google Shape;403;p20"/>
          <p:cNvSpPr txBox="1"/>
          <p:nvPr/>
        </p:nvSpPr>
        <p:spPr>
          <a:xfrm>
            <a:off x="9713569" y="3514036"/>
            <a:ext cx="8132820" cy="5226794"/>
          </a:xfrm>
          <a:prstGeom prst="rect">
            <a:avLst/>
          </a:prstGeom>
          <a:noFill/>
          <a:ln>
            <a:noFill/>
          </a:ln>
        </p:spPr>
        <p:txBody>
          <a:bodyPr anchorCtr="0" anchor="t" bIns="0" lIns="0" spcFirstLastPara="1" rIns="0" wrap="square" tIns="0">
            <a:spAutoFit/>
          </a:bodyPr>
          <a:lstStyle/>
          <a:p>
            <a:pPr indent="0" lvl="0" marL="0" marR="0" rtl="0" algn="just">
              <a:lnSpc>
                <a:spcPct val="139933"/>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  - Trên cả ba tập dữ liệu, XGBoost thường có hiệu suất tốt hơn so với RF.</a:t>
            </a:r>
            <a:endParaRPr/>
          </a:p>
          <a:p>
            <a:pPr indent="0" lvl="0" marL="0" marR="0" rtl="0" algn="just">
              <a:lnSpc>
                <a:spcPct val="139933"/>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  - Việc giảm số lượng đặc trưng từ toàn bộ xuống top 15 đặc trưng từ PI và SHAP không ảnh hưởng lớn đến hiệu suất của các mô hình, cho thấy rằng các đặc trưng quan trọng đã được giữ lại hiệu quả. Điều này cũng cho thấy tầm quan trọng của việc sử dụng các kỹ thuật lựa chọn đặc trưng (feature selection) để giảm kích thước tập dữ liệu mà vẫn giữ được hiệu suất cao.</a:t>
            </a:r>
            <a:endParaRPr/>
          </a:p>
          <a:p>
            <a:pPr indent="0" lvl="0" marL="0" marR="0" rtl="0" algn="just">
              <a:lnSpc>
                <a:spcPct val="140044"/>
              </a:lnSpc>
              <a:spcBef>
                <a:spcPts val="0"/>
              </a:spcBef>
              <a:spcAft>
                <a:spcPts val="0"/>
              </a:spcAft>
              <a:buNone/>
            </a:pPr>
            <a:r>
              <a:t/>
            </a:r>
            <a:endParaRPr b="0" i="0" sz="2727" u="none" cap="none" strike="noStrike">
              <a:solidFill>
                <a:srgbClr val="000000"/>
              </a:solidFill>
              <a:latin typeface="Nunito Light"/>
              <a:ea typeface="Nunito Light"/>
              <a:cs typeface="Nunito Light"/>
              <a:sym typeface="Nunito Light"/>
            </a:endParaRPr>
          </a:p>
        </p:txBody>
      </p:sp>
      <p:sp>
        <p:nvSpPr>
          <p:cNvPr id="404" name="Google Shape;404;p20"/>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a:ea typeface="Nunito"/>
                <a:cs typeface="Nunito"/>
                <a:sym typeface="Nunito"/>
              </a:rPr>
              <a:t>20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1"/>
          <p:cNvSpPr/>
          <p:nvPr/>
        </p:nvSpPr>
        <p:spPr>
          <a:xfrm>
            <a:off x="2107845" y="3022136"/>
            <a:ext cx="7036155" cy="6476795"/>
          </a:xfrm>
          <a:custGeom>
            <a:rect b="b" l="l" r="r" t="t"/>
            <a:pathLst>
              <a:path extrusionOk="0" h="6476795" w="7036155">
                <a:moveTo>
                  <a:pt x="0" y="0"/>
                </a:moveTo>
                <a:lnTo>
                  <a:pt x="7036155" y="0"/>
                </a:lnTo>
                <a:lnTo>
                  <a:pt x="7036155" y="6476795"/>
                </a:lnTo>
                <a:lnTo>
                  <a:pt x="0" y="6476795"/>
                </a:lnTo>
                <a:lnTo>
                  <a:pt x="0" y="0"/>
                </a:lnTo>
                <a:close/>
              </a:path>
            </a:pathLst>
          </a:custGeom>
          <a:blipFill rotWithShape="1">
            <a:blip r:embed="rId3">
              <a:alphaModFix/>
            </a:blip>
            <a:stretch>
              <a:fillRect b="0" l="0" r="0" t="0"/>
            </a:stretch>
          </a:blipFill>
          <a:ln>
            <a:noFill/>
          </a:ln>
        </p:spPr>
      </p:sp>
      <p:sp>
        <p:nvSpPr>
          <p:cNvPr id="410" name="Google Shape;410;p21"/>
          <p:cNvSpPr/>
          <p:nvPr/>
        </p:nvSpPr>
        <p:spPr>
          <a:xfrm>
            <a:off x="9552050" y="4055487"/>
            <a:ext cx="6957129" cy="5443444"/>
          </a:xfrm>
          <a:custGeom>
            <a:rect b="b" l="l" r="r" t="t"/>
            <a:pathLst>
              <a:path extrusionOk="0" h="5443444" w="6957129">
                <a:moveTo>
                  <a:pt x="0" y="0"/>
                </a:moveTo>
                <a:lnTo>
                  <a:pt x="6957129" y="0"/>
                </a:lnTo>
                <a:lnTo>
                  <a:pt x="6957129" y="5443444"/>
                </a:lnTo>
                <a:lnTo>
                  <a:pt x="0" y="5443444"/>
                </a:lnTo>
                <a:lnTo>
                  <a:pt x="0" y="0"/>
                </a:lnTo>
                <a:close/>
              </a:path>
            </a:pathLst>
          </a:custGeom>
          <a:blipFill rotWithShape="1">
            <a:blip r:embed="rId4">
              <a:alphaModFix/>
            </a:blip>
            <a:stretch>
              <a:fillRect b="0" l="0" r="0" t="0"/>
            </a:stretch>
          </a:blipFill>
          <a:ln>
            <a:noFill/>
          </a:ln>
        </p:spPr>
      </p:sp>
      <p:sp>
        <p:nvSpPr>
          <p:cNvPr id="411" name="Google Shape;411;p21"/>
          <p:cNvSpPr txBox="1"/>
          <p:nvPr/>
        </p:nvSpPr>
        <p:spPr>
          <a:xfrm>
            <a:off x="1028700" y="819150"/>
            <a:ext cx="9860699" cy="1009625"/>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5998" u="none" cap="none" strike="noStrike">
                <a:solidFill>
                  <a:srgbClr val="171616"/>
                </a:solidFill>
                <a:latin typeface="Nunito Light"/>
                <a:ea typeface="Nunito Light"/>
                <a:cs typeface="Nunito Light"/>
                <a:sym typeface="Nunito Light"/>
              </a:rPr>
              <a:t>Kết quả thực nghiệm</a:t>
            </a:r>
            <a:endParaRPr/>
          </a:p>
        </p:txBody>
      </p:sp>
      <p:sp>
        <p:nvSpPr>
          <p:cNvPr id="412" name="Google Shape;412;p21"/>
          <p:cNvSpPr txBox="1"/>
          <p:nvPr/>
        </p:nvSpPr>
        <p:spPr>
          <a:xfrm>
            <a:off x="1703674" y="1986963"/>
            <a:ext cx="7440326" cy="777998"/>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4526" u="none" cap="none" strike="noStrike">
                <a:solidFill>
                  <a:srgbClr val="171616"/>
                </a:solidFill>
                <a:latin typeface="Nunito Light"/>
                <a:ea typeface="Nunito Light"/>
                <a:cs typeface="Nunito Light"/>
                <a:sym typeface="Nunito Light"/>
              </a:rPr>
              <a:t>Nhận diện tấn công Dos</a:t>
            </a:r>
            <a:endParaRPr/>
          </a:p>
        </p:txBody>
      </p:sp>
      <p:sp>
        <p:nvSpPr>
          <p:cNvPr id="413" name="Google Shape;413;p21"/>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21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2"/>
          <p:cNvSpPr txBox="1"/>
          <p:nvPr/>
        </p:nvSpPr>
        <p:spPr>
          <a:xfrm>
            <a:off x="1028700" y="819150"/>
            <a:ext cx="9860699" cy="1009625"/>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5998" u="none" cap="none" strike="noStrike">
                <a:solidFill>
                  <a:srgbClr val="171616"/>
                </a:solidFill>
                <a:latin typeface="Nunito Light"/>
                <a:ea typeface="Nunito Light"/>
                <a:cs typeface="Nunito Light"/>
                <a:sym typeface="Nunito Light"/>
              </a:rPr>
              <a:t>Kết quả thực nghiệm</a:t>
            </a:r>
            <a:endParaRPr/>
          </a:p>
        </p:txBody>
      </p:sp>
      <p:sp>
        <p:nvSpPr>
          <p:cNvPr id="419" name="Google Shape;419;p22"/>
          <p:cNvSpPr txBox="1"/>
          <p:nvPr/>
        </p:nvSpPr>
        <p:spPr>
          <a:xfrm>
            <a:off x="1703674" y="1986963"/>
            <a:ext cx="7440326" cy="777998"/>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4526" u="none" cap="none" strike="noStrike">
                <a:solidFill>
                  <a:srgbClr val="171616"/>
                </a:solidFill>
                <a:latin typeface="Nunito Light"/>
                <a:ea typeface="Nunito Light"/>
                <a:cs typeface="Nunito Light"/>
                <a:sym typeface="Nunito Light"/>
              </a:rPr>
              <a:t>Nhận diện tấn công Dos</a:t>
            </a:r>
            <a:endParaRPr/>
          </a:p>
        </p:txBody>
      </p:sp>
      <p:sp>
        <p:nvSpPr>
          <p:cNvPr id="420" name="Google Shape;420;p22"/>
          <p:cNvSpPr txBox="1"/>
          <p:nvPr/>
        </p:nvSpPr>
        <p:spPr>
          <a:xfrm>
            <a:off x="1703674" y="3449061"/>
            <a:ext cx="13965232" cy="5119228"/>
          </a:xfrm>
          <a:prstGeom prst="rect">
            <a:avLst/>
          </a:prstGeom>
          <a:noFill/>
          <a:ln>
            <a:noFill/>
          </a:ln>
        </p:spPr>
        <p:txBody>
          <a:bodyPr anchorCtr="0" anchor="t" bIns="0" lIns="0" spcFirstLastPara="1" rIns="0" wrap="square" tIns="0">
            <a:spAutoFit/>
          </a:bodyPr>
          <a:lstStyle/>
          <a:p>
            <a:pPr indent="0" lvl="0" marL="0" marR="0" rtl="0" algn="just">
              <a:lnSpc>
                <a:spcPct val="149028"/>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 Việc giảm số lượng đặc trưng xuống top 15 từ PI và SHAP thường dẫn đến cải thiện hoặc duy trì hiệu suất tốt trên cả hai mô hình RF và LightGBM.</a:t>
            </a:r>
            <a:endParaRPr/>
          </a:p>
          <a:p>
            <a:pPr indent="0" lvl="0" marL="0" marR="0" rtl="0" algn="just">
              <a:lnSpc>
                <a:spcPct val="149028"/>
              </a:lnSpc>
              <a:spcBef>
                <a:spcPts val="0"/>
              </a:spcBef>
              <a:spcAft>
                <a:spcPts val="0"/>
              </a:spcAft>
              <a:buNone/>
            </a:pPr>
            <a:r>
              <a:t/>
            </a:r>
            <a:endParaRPr b="0" i="0" sz="2727" u="none" cap="none" strike="noStrike">
              <a:solidFill>
                <a:srgbClr val="000000"/>
              </a:solidFill>
              <a:latin typeface="Nunito Light"/>
              <a:ea typeface="Nunito Light"/>
              <a:cs typeface="Nunito Light"/>
              <a:sym typeface="Nunito Light"/>
            </a:endParaRPr>
          </a:p>
          <a:p>
            <a:pPr indent="0" lvl="0" marL="0" marR="0" rtl="0" algn="just">
              <a:lnSpc>
                <a:spcPct val="149028"/>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 Cả hai phương pháp lựa chọn đặc trưng này đều cho thấy hiệu quả trong việc giữ lại những đặc trưng quan trọng nhất, giúp mô hình đạt được hoặc thậm chí vượt trội so với khi sử dụng tất cả các đặc trưng.</a:t>
            </a:r>
            <a:endParaRPr/>
          </a:p>
          <a:p>
            <a:pPr indent="0" lvl="0" marL="0" marR="0" rtl="0" algn="just">
              <a:lnSpc>
                <a:spcPct val="149028"/>
              </a:lnSpc>
              <a:spcBef>
                <a:spcPts val="0"/>
              </a:spcBef>
              <a:spcAft>
                <a:spcPts val="0"/>
              </a:spcAft>
              <a:buNone/>
            </a:pPr>
            <a:r>
              <a:t/>
            </a:r>
            <a:endParaRPr b="0" i="0" sz="2727" u="none" cap="none" strike="noStrike">
              <a:solidFill>
                <a:srgbClr val="000000"/>
              </a:solidFill>
              <a:latin typeface="Nunito Light"/>
              <a:ea typeface="Nunito Light"/>
              <a:cs typeface="Nunito Light"/>
              <a:sym typeface="Nunito Light"/>
            </a:endParaRPr>
          </a:p>
          <a:p>
            <a:pPr indent="0" lvl="0" marL="0" marR="0" rtl="0" algn="just">
              <a:lnSpc>
                <a:spcPct val="149028"/>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 LightGBM thường cho thấy sự cải thiện lớn hơn khi sử dụng top 15 đặc trưng từ PI, trong khi RF cũng cho thấy xu hướng tương tự nhưng không rõ ràng bằng.</a:t>
            </a:r>
            <a:endParaRPr/>
          </a:p>
          <a:p>
            <a:pPr indent="0" lvl="0" marL="0" marR="0" rtl="0" algn="just">
              <a:lnSpc>
                <a:spcPct val="149028"/>
              </a:lnSpc>
              <a:spcBef>
                <a:spcPts val="0"/>
              </a:spcBef>
              <a:spcAft>
                <a:spcPts val="0"/>
              </a:spcAft>
              <a:buNone/>
            </a:pPr>
            <a:r>
              <a:t/>
            </a:r>
            <a:endParaRPr b="0" i="0" sz="2727" u="none" cap="none" strike="noStrike">
              <a:solidFill>
                <a:srgbClr val="000000"/>
              </a:solidFill>
              <a:latin typeface="Nunito Light"/>
              <a:ea typeface="Nunito Light"/>
              <a:cs typeface="Nunito Light"/>
              <a:sym typeface="Nunito Light"/>
            </a:endParaRPr>
          </a:p>
        </p:txBody>
      </p:sp>
      <p:sp>
        <p:nvSpPr>
          <p:cNvPr id="421" name="Google Shape;421;p22"/>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22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3"/>
          <p:cNvSpPr/>
          <p:nvPr/>
        </p:nvSpPr>
        <p:spPr>
          <a:xfrm>
            <a:off x="1229255" y="3022136"/>
            <a:ext cx="9660144" cy="6625386"/>
          </a:xfrm>
          <a:custGeom>
            <a:rect b="b" l="l" r="r" t="t"/>
            <a:pathLst>
              <a:path extrusionOk="0" h="6625386" w="9660144">
                <a:moveTo>
                  <a:pt x="0" y="0"/>
                </a:moveTo>
                <a:lnTo>
                  <a:pt x="9660144" y="0"/>
                </a:lnTo>
                <a:lnTo>
                  <a:pt x="9660144" y="6625387"/>
                </a:lnTo>
                <a:lnTo>
                  <a:pt x="0" y="6625387"/>
                </a:lnTo>
                <a:lnTo>
                  <a:pt x="0" y="0"/>
                </a:lnTo>
                <a:close/>
              </a:path>
            </a:pathLst>
          </a:custGeom>
          <a:blipFill rotWithShape="1">
            <a:blip r:embed="rId3">
              <a:alphaModFix/>
            </a:blip>
            <a:stretch>
              <a:fillRect b="0" l="0" r="0" t="0"/>
            </a:stretch>
          </a:blipFill>
          <a:ln>
            <a:noFill/>
          </a:ln>
        </p:spPr>
      </p:sp>
      <p:sp>
        <p:nvSpPr>
          <p:cNvPr id="427" name="Google Shape;427;p23"/>
          <p:cNvSpPr txBox="1"/>
          <p:nvPr/>
        </p:nvSpPr>
        <p:spPr>
          <a:xfrm>
            <a:off x="1028700" y="819150"/>
            <a:ext cx="9860699" cy="1009625"/>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5998" u="none" cap="none" strike="noStrike">
                <a:solidFill>
                  <a:srgbClr val="171616"/>
                </a:solidFill>
                <a:latin typeface="Nunito Light"/>
                <a:ea typeface="Nunito Light"/>
                <a:cs typeface="Nunito Light"/>
                <a:sym typeface="Nunito Light"/>
              </a:rPr>
              <a:t>Kết quả thực nghiệm</a:t>
            </a:r>
            <a:endParaRPr/>
          </a:p>
        </p:txBody>
      </p:sp>
      <p:sp>
        <p:nvSpPr>
          <p:cNvPr id="428" name="Google Shape;428;p23"/>
          <p:cNvSpPr txBox="1"/>
          <p:nvPr/>
        </p:nvSpPr>
        <p:spPr>
          <a:xfrm>
            <a:off x="1703674" y="1986963"/>
            <a:ext cx="7440326" cy="777998"/>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4526" u="none" cap="none" strike="noStrike">
                <a:solidFill>
                  <a:srgbClr val="171616"/>
                </a:solidFill>
                <a:latin typeface="Nunito"/>
                <a:ea typeface="Nunito"/>
                <a:cs typeface="Nunito"/>
                <a:sym typeface="Nunito"/>
              </a:rPr>
              <a:t>So sánh SHAP và LIME</a:t>
            </a:r>
            <a:endParaRPr/>
          </a:p>
        </p:txBody>
      </p:sp>
      <p:sp>
        <p:nvSpPr>
          <p:cNvPr id="429" name="Google Shape;429;p23"/>
          <p:cNvSpPr txBox="1"/>
          <p:nvPr/>
        </p:nvSpPr>
        <p:spPr>
          <a:xfrm>
            <a:off x="11652328" y="6277679"/>
            <a:ext cx="5606972" cy="2845544"/>
          </a:xfrm>
          <a:prstGeom prst="rect">
            <a:avLst/>
          </a:prstGeom>
          <a:noFill/>
          <a:ln>
            <a:noFill/>
          </a:ln>
        </p:spPr>
        <p:txBody>
          <a:bodyPr anchorCtr="0" anchor="t" bIns="0" lIns="0" spcFirstLastPara="1" rIns="0" wrap="square" tIns="0">
            <a:spAutoFit/>
          </a:bodyPr>
          <a:lstStyle/>
          <a:p>
            <a:pPr indent="0" lvl="0" marL="0" marR="0" rtl="0" algn="just">
              <a:lnSpc>
                <a:spcPct val="139933"/>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Việc cả hai phương pháp SHAP và LIME đều đưa ra cùng một dự đoán cho mô hình (Normal) cho thấy sự nhất quán trong giải thích của mô hình đối với instance này.</a:t>
            </a:r>
            <a:endParaRPr/>
          </a:p>
          <a:p>
            <a:pPr indent="0" lvl="0" marL="0" marR="0" rtl="0" algn="just">
              <a:lnSpc>
                <a:spcPct val="140044"/>
              </a:lnSpc>
              <a:spcBef>
                <a:spcPts val="0"/>
              </a:spcBef>
              <a:spcAft>
                <a:spcPts val="0"/>
              </a:spcAft>
              <a:buNone/>
            </a:pPr>
            <a:r>
              <a:t/>
            </a:r>
            <a:endParaRPr b="0" i="0" sz="2727" u="none" cap="none" strike="noStrike">
              <a:solidFill>
                <a:srgbClr val="000000"/>
              </a:solidFill>
              <a:latin typeface="Nunito Light"/>
              <a:ea typeface="Nunito Light"/>
              <a:cs typeface="Nunito Light"/>
              <a:sym typeface="Nunito Light"/>
            </a:endParaRPr>
          </a:p>
        </p:txBody>
      </p:sp>
      <p:sp>
        <p:nvSpPr>
          <p:cNvPr id="430" name="Google Shape;430;p23"/>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23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4"/>
          <p:cNvSpPr txBox="1"/>
          <p:nvPr/>
        </p:nvSpPr>
        <p:spPr>
          <a:xfrm>
            <a:off x="1028700" y="819150"/>
            <a:ext cx="9860699" cy="1009625"/>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5998" u="none" cap="none" strike="noStrike">
                <a:solidFill>
                  <a:srgbClr val="171616"/>
                </a:solidFill>
                <a:latin typeface="Nunito"/>
                <a:ea typeface="Nunito"/>
                <a:cs typeface="Nunito"/>
                <a:sym typeface="Nunito"/>
              </a:rPr>
              <a:t>Kết luận</a:t>
            </a:r>
            <a:endParaRPr/>
          </a:p>
        </p:txBody>
      </p:sp>
      <p:sp>
        <p:nvSpPr>
          <p:cNvPr id="436" name="Google Shape;436;p24"/>
          <p:cNvSpPr/>
          <p:nvPr/>
        </p:nvSpPr>
        <p:spPr>
          <a:xfrm>
            <a:off x="11882601" y="9729588"/>
            <a:ext cx="6221701" cy="557412"/>
          </a:xfrm>
          <a:custGeom>
            <a:rect b="b" l="l" r="r" t="t"/>
            <a:pathLst>
              <a:path extrusionOk="0" h="557412" w="6221701">
                <a:moveTo>
                  <a:pt x="0" y="0"/>
                </a:moveTo>
                <a:lnTo>
                  <a:pt x="6221701" y="0"/>
                </a:lnTo>
                <a:lnTo>
                  <a:pt x="6221701" y="557412"/>
                </a:lnTo>
                <a:lnTo>
                  <a:pt x="0" y="557412"/>
                </a:lnTo>
                <a:lnTo>
                  <a:pt x="0" y="0"/>
                </a:lnTo>
                <a:close/>
              </a:path>
            </a:pathLst>
          </a:custGeom>
          <a:blipFill rotWithShape="1">
            <a:blip r:embed="rId3">
              <a:alphaModFix/>
            </a:blip>
            <a:stretch>
              <a:fillRect b="0" l="0" r="0" t="0"/>
            </a:stretch>
          </a:blipFill>
          <a:ln>
            <a:noFill/>
          </a:ln>
        </p:spPr>
      </p:sp>
      <p:sp>
        <p:nvSpPr>
          <p:cNvPr id="437" name="Google Shape;437;p24"/>
          <p:cNvSpPr/>
          <p:nvPr/>
        </p:nvSpPr>
        <p:spPr>
          <a:xfrm>
            <a:off x="0" y="0"/>
            <a:ext cx="6221701" cy="557412"/>
          </a:xfrm>
          <a:custGeom>
            <a:rect b="b" l="l" r="r" t="t"/>
            <a:pathLst>
              <a:path extrusionOk="0" h="557412" w="6221701">
                <a:moveTo>
                  <a:pt x="0" y="0"/>
                </a:moveTo>
                <a:lnTo>
                  <a:pt x="6221701" y="0"/>
                </a:lnTo>
                <a:lnTo>
                  <a:pt x="6221701" y="557412"/>
                </a:lnTo>
                <a:lnTo>
                  <a:pt x="0" y="557412"/>
                </a:lnTo>
                <a:lnTo>
                  <a:pt x="0" y="0"/>
                </a:lnTo>
                <a:close/>
              </a:path>
            </a:pathLst>
          </a:custGeom>
          <a:blipFill rotWithShape="1">
            <a:blip r:embed="rId3">
              <a:alphaModFix/>
            </a:blip>
            <a:stretch>
              <a:fillRect b="0" l="0" r="0" t="0"/>
            </a:stretch>
          </a:blipFill>
          <a:ln>
            <a:noFill/>
          </a:ln>
        </p:spPr>
      </p:sp>
      <p:sp>
        <p:nvSpPr>
          <p:cNvPr id="438" name="Google Shape;438;p24"/>
          <p:cNvSpPr txBox="1"/>
          <p:nvPr/>
        </p:nvSpPr>
        <p:spPr>
          <a:xfrm>
            <a:off x="1709672" y="2977778"/>
            <a:ext cx="14860760" cy="4750544"/>
          </a:xfrm>
          <a:prstGeom prst="rect">
            <a:avLst/>
          </a:prstGeom>
          <a:noFill/>
          <a:ln>
            <a:noFill/>
          </a:ln>
        </p:spPr>
        <p:txBody>
          <a:bodyPr anchorCtr="0" anchor="t" bIns="0" lIns="0" spcFirstLastPara="1" rIns="0" wrap="square" tIns="0">
            <a:spAutoFit/>
          </a:bodyPr>
          <a:lstStyle/>
          <a:p>
            <a:pPr indent="0" lvl="0" marL="0" marR="0" rtl="0" algn="just">
              <a:lnSpc>
                <a:spcPct val="139933"/>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Trong đề tài này đã bao gồm:</a:t>
            </a:r>
            <a:endParaRPr/>
          </a:p>
          <a:p>
            <a:pPr indent="0" lvl="0" marL="0" marR="0" rtl="0" algn="just">
              <a:lnSpc>
                <a:spcPct val="139933"/>
              </a:lnSpc>
              <a:spcBef>
                <a:spcPts val="0"/>
              </a:spcBef>
              <a:spcAft>
                <a:spcPts val="0"/>
              </a:spcAft>
              <a:buNone/>
            </a:pPr>
            <a:r>
              <a:t/>
            </a:r>
            <a:endParaRPr b="0" i="0" sz="2727" u="none" cap="none" strike="noStrike">
              <a:solidFill>
                <a:srgbClr val="000000"/>
              </a:solidFill>
              <a:latin typeface="Nunito Light"/>
              <a:ea typeface="Nunito Light"/>
              <a:cs typeface="Nunito Light"/>
              <a:sym typeface="Nunito Light"/>
            </a:endParaRPr>
          </a:p>
          <a:p>
            <a:pPr indent="-294487" lvl="1" marL="588975" marR="0" rtl="0" algn="just">
              <a:lnSpc>
                <a:spcPct val="139933"/>
              </a:lnSpc>
              <a:spcBef>
                <a:spcPts val="0"/>
              </a:spcBef>
              <a:spcAft>
                <a:spcPts val="0"/>
              </a:spcAft>
              <a:buClr>
                <a:srgbClr val="000000"/>
              </a:buClr>
              <a:buSzPts val="2727"/>
              <a:buFont typeface="Arial"/>
              <a:buChar char="•"/>
            </a:pPr>
            <a:r>
              <a:rPr b="0" i="0" lang="en-US" sz="2727" u="none" cap="none" strike="noStrike">
                <a:solidFill>
                  <a:srgbClr val="000000"/>
                </a:solidFill>
                <a:latin typeface="Nunito Light"/>
                <a:ea typeface="Nunito Light"/>
                <a:cs typeface="Nunito Light"/>
                <a:sym typeface="Nunito Light"/>
              </a:rPr>
              <a:t>Phạm vi giải thích toàn cầu và cục bộ cùng với việc so sánh với các chỉ số đánh giá mô hình, cụ thể là accuracy, precision, recall và F1 score của 15 đặc trưng hàng đầu được thu thập từ PI và SHAP.</a:t>
            </a:r>
            <a:endParaRPr/>
          </a:p>
          <a:p>
            <a:pPr indent="0" lvl="0" marL="0" marR="0" rtl="0" algn="just">
              <a:lnSpc>
                <a:spcPct val="139933"/>
              </a:lnSpc>
              <a:spcBef>
                <a:spcPts val="0"/>
              </a:spcBef>
              <a:spcAft>
                <a:spcPts val="0"/>
              </a:spcAft>
              <a:buNone/>
            </a:pPr>
            <a:r>
              <a:t/>
            </a:r>
            <a:endParaRPr b="0" i="0" sz="2727" u="none" cap="none" strike="noStrike">
              <a:solidFill>
                <a:srgbClr val="000000"/>
              </a:solidFill>
              <a:latin typeface="Nunito Light"/>
              <a:ea typeface="Nunito Light"/>
              <a:cs typeface="Nunito Light"/>
              <a:sym typeface="Nunito Light"/>
            </a:endParaRPr>
          </a:p>
          <a:p>
            <a:pPr indent="-294487" lvl="1" marL="588975" marR="0" rtl="0" algn="just">
              <a:lnSpc>
                <a:spcPct val="139933"/>
              </a:lnSpc>
              <a:spcBef>
                <a:spcPts val="0"/>
              </a:spcBef>
              <a:spcAft>
                <a:spcPts val="0"/>
              </a:spcAft>
              <a:buClr>
                <a:srgbClr val="000000"/>
              </a:buClr>
              <a:buSzPts val="2727"/>
              <a:buFont typeface="Arial"/>
              <a:buChar char="•"/>
            </a:pPr>
            <a:r>
              <a:rPr b="0" i="0" lang="en-US" sz="2727" u="none" cap="none" strike="noStrike">
                <a:solidFill>
                  <a:srgbClr val="000000"/>
                </a:solidFill>
                <a:latin typeface="Nunito Light"/>
                <a:ea typeface="Nunito Light"/>
                <a:cs typeface="Nunito Light"/>
                <a:sym typeface="Nunito Light"/>
              </a:rPr>
              <a:t> So sánh giải thích cục bộ được thực hiện dựa trên tính nhất quán và ổn định. </a:t>
            </a:r>
            <a:endParaRPr/>
          </a:p>
          <a:p>
            <a:pPr indent="0" lvl="0" marL="0" marR="0" rtl="0" algn="just">
              <a:lnSpc>
                <a:spcPct val="139933"/>
              </a:lnSpc>
              <a:spcBef>
                <a:spcPts val="0"/>
              </a:spcBef>
              <a:spcAft>
                <a:spcPts val="0"/>
              </a:spcAft>
              <a:buNone/>
            </a:pPr>
            <a:r>
              <a:t/>
            </a:r>
            <a:endParaRPr b="0" i="0" sz="2727" u="none" cap="none" strike="noStrike">
              <a:solidFill>
                <a:srgbClr val="000000"/>
              </a:solidFill>
              <a:latin typeface="Nunito Light"/>
              <a:ea typeface="Nunito Light"/>
              <a:cs typeface="Nunito Light"/>
              <a:sym typeface="Nunito Light"/>
            </a:endParaRPr>
          </a:p>
          <a:p>
            <a:pPr indent="-294487" lvl="1" marL="588975" marR="0" rtl="0" algn="just">
              <a:lnSpc>
                <a:spcPct val="140044"/>
              </a:lnSpc>
              <a:spcBef>
                <a:spcPts val="0"/>
              </a:spcBef>
              <a:spcAft>
                <a:spcPts val="0"/>
              </a:spcAft>
              <a:buClr>
                <a:srgbClr val="000000"/>
              </a:buClr>
              <a:buSzPts val="2727"/>
              <a:buFont typeface="Arial"/>
              <a:buChar char="•"/>
            </a:pPr>
            <a:r>
              <a:rPr b="0" i="0" lang="en-US" sz="2727" u="none" cap="none" strike="noStrike">
                <a:solidFill>
                  <a:srgbClr val="000000"/>
                </a:solidFill>
                <a:latin typeface="Nunito Light"/>
                <a:ea typeface="Nunito Light"/>
                <a:cs typeface="Nunito Light"/>
                <a:sym typeface="Nunito Light"/>
              </a:rPr>
              <a:t>Trường hợp nghiên cứu với các biến thể tấn công DoS giúp nghiên cứu tác động của các đặc trưng đối với hiệu suất của mô hình, đặc biệt là đối với các cuộc tấn công DoS. V</a:t>
            </a:r>
            <a:endParaRPr/>
          </a:p>
        </p:txBody>
      </p:sp>
      <p:sp>
        <p:nvSpPr>
          <p:cNvPr id="439" name="Google Shape;439;p24"/>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24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5"/>
          <p:cNvSpPr txBox="1"/>
          <p:nvPr/>
        </p:nvSpPr>
        <p:spPr>
          <a:xfrm>
            <a:off x="1028700" y="819150"/>
            <a:ext cx="9860699" cy="1009625"/>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5998" u="none" cap="none" strike="noStrike">
                <a:solidFill>
                  <a:srgbClr val="171616"/>
                </a:solidFill>
                <a:latin typeface="Nunito"/>
                <a:ea typeface="Nunito"/>
                <a:cs typeface="Nunito"/>
                <a:sym typeface="Nunito"/>
              </a:rPr>
              <a:t>Hướng phát triển</a:t>
            </a:r>
            <a:endParaRPr/>
          </a:p>
        </p:txBody>
      </p:sp>
      <p:sp>
        <p:nvSpPr>
          <p:cNvPr id="445" name="Google Shape;445;p25"/>
          <p:cNvSpPr txBox="1"/>
          <p:nvPr/>
        </p:nvSpPr>
        <p:spPr>
          <a:xfrm>
            <a:off x="1858226" y="3605821"/>
            <a:ext cx="6938248" cy="529840"/>
          </a:xfrm>
          <a:prstGeom prst="rect">
            <a:avLst/>
          </a:prstGeom>
          <a:noFill/>
          <a:ln>
            <a:noFill/>
          </a:ln>
        </p:spPr>
        <p:txBody>
          <a:bodyPr anchorCtr="0" anchor="t" bIns="0" lIns="0" spcFirstLastPara="1" rIns="0" wrap="square" tIns="0">
            <a:spAutoFit/>
          </a:bodyPr>
          <a:lstStyle/>
          <a:p>
            <a:pPr indent="-338861" lvl="1" marL="677723" marR="0" rtl="0" algn="ctr">
              <a:lnSpc>
                <a:spcPct val="139980"/>
              </a:lnSpc>
              <a:spcBef>
                <a:spcPts val="0"/>
              </a:spcBef>
              <a:spcAft>
                <a:spcPts val="0"/>
              </a:spcAft>
              <a:buClr>
                <a:srgbClr val="171616"/>
              </a:buClr>
              <a:buSzPts val="3139"/>
              <a:buFont typeface="Arial"/>
              <a:buChar char="•"/>
            </a:pPr>
            <a:r>
              <a:rPr b="0" i="0" lang="en-US" sz="3139" u="none" cap="none" strike="noStrike">
                <a:solidFill>
                  <a:srgbClr val="171616"/>
                </a:solidFill>
                <a:latin typeface="Nunito Light"/>
                <a:ea typeface="Nunito Light"/>
                <a:cs typeface="Nunito Light"/>
                <a:sym typeface="Nunito Light"/>
              </a:rPr>
              <a:t>Tích hợp các phương pháp XAI khác</a:t>
            </a:r>
            <a:endParaRPr/>
          </a:p>
        </p:txBody>
      </p:sp>
      <p:sp>
        <p:nvSpPr>
          <p:cNvPr id="446" name="Google Shape;446;p25"/>
          <p:cNvSpPr txBox="1"/>
          <p:nvPr/>
        </p:nvSpPr>
        <p:spPr>
          <a:xfrm>
            <a:off x="1848914" y="4836257"/>
            <a:ext cx="6381750" cy="556289"/>
          </a:xfrm>
          <a:prstGeom prst="rect">
            <a:avLst/>
          </a:prstGeom>
          <a:noFill/>
          <a:ln>
            <a:noFill/>
          </a:ln>
        </p:spPr>
        <p:txBody>
          <a:bodyPr anchorCtr="0" anchor="t" bIns="0" lIns="0" spcFirstLastPara="1" rIns="0" wrap="square" tIns="0">
            <a:spAutoFit/>
          </a:bodyPr>
          <a:lstStyle/>
          <a:p>
            <a:pPr indent="-347894" lvl="1" marL="695788" marR="0" rtl="0" algn="ctr">
              <a:lnSpc>
                <a:spcPct val="140037"/>
              </a:lnSpc>
              <a:spcBef>
                <a:spcPts val="0"/>
              </a:spcBef>
              <a:spcAft>
                <a:spcPts val="0"/>
              </a:spcAft>
              <a:buClr>
                <a:srgbClr val="171616"/>
              </a:buClr>
              <a:buSzPts val="3222"/>
              <a:buFont typeface="Arial"/>
              <a:buChar char="•"/>
            </a:pPr>
            <a:r>
              <a:rPr b="0" i="0" lang="en-US" sz="3222" u="none" cap="none" strike="noStrike">
                <a:solidFill>
                  <a:srgbClr val="171616"/>
                </a:solidFill>
                <a:latin typeface="Nunito Light"/>
                <a:ea typeface="Nunito Light"/>
                <a:cs typeface="Nunito Light"/>
                <a:sym typeface="Nunito Light"/>
              </a:rPr>
              <a:t>Mở rộng tập dữ liệu và kiểm thử</a:t>
            </a:r>
            <a:endParaRPr/>
          </a:p>
        </p:txBody>
      </p:sp>
      <p:sp>
        <p:nvSpPr>
          <p:cNvPr id="447" name="Google Shape;447;p25"/>
          <p:cNvSpPr txBox="1"/>
          <p:nvPr/>
        </p:nvSpPr>
        <p:spPr>
          <a:xfrm>
            <a:off x="1859304" y="6093877"/>
            <a:ext cx="7527846" cy="530153"/>
          </a:xfrm>
          <a:prstGeom prst="rect">
            <a:avLst/>
          </a:prstGeom>
          <a:noFill/>
          <a:ln>
            <a:noFill/>
          </a:ln>
        </p:spPr>
        <p:txBody>
          <a:bodyPr anchorCtr="0" anchor="t" bIns="0" lIns="0" spcFirstLastPara="1" rIns="0" wrap="square" tIns="0">
            <a:spAutoFit/>
          </a:bodyPr>
          <a:lstStyle/>
          <a:p>
            <a:pPr indent="-337532" lvl="1" marL="675067" marR="0" rtl="0" algn="ctr">
              <a:lnSpc>
                <a:spcPct val="140019"/>
              </a:lnSpc>
              <a:spcBef>
                <a:spcPts val="0"/>
              </a:spcBef>
              <a:spcAft>
                <a:spcPts val="0"/>
              </a:spcAft>
              <a:buClr>
                <a:srgbClr val="171616"/>
              </a:buClr>
              <a:buSzPts val="3126"/>
              <a:buFont typeface="Arial"/>
              <a:buChar char="•"/>
            </a:pPr>
            <a:r>
              <a:rPr b="0" i="0" lang="en-US" sz="3126" u="none" cap="none" strike="noStrike">
                <a:solidFill>
                  <a:srgbClr val="171616"/>
                </a:solidFill>
                <a:latin typeface="Nunito Light"/>
                <a:ea typeface="Nunito Light"/>
                <a:cs typeface="Nunito Light"/>
                <a:sym typeface="Nunito Light"/>
              </a:rPr>
              <a:t>Tăng cường học sâu và học chuyển tiếp</a:t>
            </a:r>
            <a:endParaRPr/>
          </a:p>
        </p:txBody>
      </p:sp>
      <p:sp>
        <p:nvSpPr>
          <p:cNvPr id="448" name="Google Shape;448;p25"/>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25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
          <p:cNvSpPr txBox="1"/>
          <p:nvPr/>
        </p:nvSpPr>
        <p:spPr>
          <a:xfrm>
            <a:off x="1450232" y="819150"/>
            <a:ext cx="10189878" cy="1009625"/>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5998" u="none" cap="none" strike="noStrike">
                <a:solidFill>
                  <a:srgbClr val="171616"/>
                </a:solidFill>
                <a:latin typeface="Nunito Light"/>
                <a:ea typeface="Nunito Light"/>
                <a:cs typeface="Nunito Light"/>
                <a:sym typeface="Nunito Light"/>
              </a:rPr>
              <a:t>XAI</a:t>
            </a:r>
            <a:endParaRPr/>
          </a:p>
        </p:txBody>
      </p:sp>
      <p:sp>
        <p:nvSpPr>
          <p:cNvPr id="143" name="Google Shape;143;p3"/>
          <p:cNvSpPr txBox="1"/>
          <p:nvPr/>
        </p:nvSpPr>
        <p:spPr>
          <a:xfrm>
            <a:off x="1450232" y="2225194"/>
            <a:ext cx="12819374" cy="1416633"/>
          </a:xfrm>
          <a:prstGeom prst="rect">
            <a:avLst/>
          </a:prstGeom>
          <a:noFill/>
          <a:ln>
            <a:noFill/>
          </a:ln>
        </p:spPr>
        <p:txBody>
          <a:bodyPr anchorCtr="0" anchor="t" bIns="0" lIns="0" spcFirstLastPara="1" rIns="0" wrap="square" tIns="0">
            <a:spAutoFit/>
          </a:bodyPr>
          <a:lstStyle/>
          <a:p>
            <a:pPr indent="0" lvl="0" marL="0" marR="0" rtl="0" algn="l">
              <a:lnSpc>
                <a:spcPct val="140044"/>
              </a:lnSpc>
              <a:spcBef>
                <a:spcPts val="0"/>
              </a:spcBef>
              <a:spcAft>
                <a:spcPts val="0"/>
              </a:spcAft>
              <a:buNone/>
            </a:pPr>
            <a:r>
              <a:rPr b="0" i="0" lang="en-US" sz="2727" u="none" cap="none" strike="noStrike">
                <a:solidFill>
                  <a:srgbClr val="171616"/>
                </a:solidFill>
                <a:latin typeface="Nunito Light"/>
                <a:ea typeface="Nunito Light"/>
                <a:cs typeface="Nunito Light"/>
                <a:sym typeface="Nunito Light"/>
              </a:rPr>
              <a:t>Trí Tuệ Nhân Tạo Giải Thích Được (Explainable AI - XAI) đề cập đến một tập hợp các quy trình và phương pháp nhằm cung cấp giải thích rõ ràng và dễ hiểu cho con người về các quyết định được tạo ra bởi các mô hình AI và học máy.</a:t>
            </a:r>
            <a:endParaRPr/>
          </a:p>
        </p:txBody>
      </p:sp>
      <p:sp>
        <p:nvSpPr>
          <p:cNvPr id="144" name="Google Shape;144;p3"/>
          <p:cNvSpPr txBox="1"/>
          <p:nvPr/>
        </p:nvSpPr>
        <p:spPr>
          <a:xfrm>
            <a:off x="1771999" y="4115188"/>
            <a:ext cx="15487301" cy="4937264"/>
          </a:xfrm>
          <a:prstGeom prst="rect">
            <a:avLst/>
          </a:prstGeom>
          <a:noFill/>
          <a:ln>
            <a:noFill/>
          </a:ln>
        </p:spPr>
        <p:txBody>
          <a:bodyPr anchorCtr="0" anchor="t" bIns="0" lIns="0" spcFirstLastPara="1" rIns="0" wrap="square" tIns="0">
            <a:spAutoFit/>
          </a:bodyPr>
          <a:lstStyle/>
          <a:p>
            <a:pPr indent="0" lvl="0" marL="0" marR="0" rtl="0" algn="just">
              <a:lnSpc>
                <a:spcPct val="186030"/>
              </a:lnSpc>
              <a:spcBef>
                <a:spcPts val="0"/>
              </a:spcBef>
              <a:spcAft>
                <a:spcPts val="0"/>
              </a:spcAft>
              <a:buNone/>
            </a:pPr>
            <a:r>
              <a:rPr b="0" i="0" lang="en-US" sz="3028" u="none" cap="none" strike="noStrike">
                <a:solidFill>
                  <a:srgbClr val="000000"/>
                </a:solidFill>
                <a:latin typeface="Nunito Light"/>
                <a:ea typeface="Nunito Light"/>
                <a:cs typeface="Nunito Light"/>
                <a:sym typeface="Nunito Light"/>
              </a:rPr>
              <a:t>• Minh bạch (Transparency)</a:t>
            </a:r>
            <a:endParaRPr/>
          </a:p>
          <a:p>
            <a:pPr indent="0" lvl="0" marL="0" marR="0" rtl="0" algn="just">
              <a:lnSpc>
                <a:spcPct val="186030"/>
              </a:lnSpc>
              <a:spcBef>
                <a:spcPts val="0"/>
              </a:spcBef>
              <a:spcAft>
                <a:spcPts val="0"/>
              </a:spcAft>
              <a:buNone/>
            </a:pPr>
            <a:r>
              <a:rPr b="0" i="0" lang="en-US" sz="3028" u="none" cap="none" strike="noStrike">
                <a:solidFill>
                  <a:srgbClr val="000000"/>
                </a:solidFill>
                <a:latin typeface="Nunito Light"/>
                <a:ea typeface="Nunito Light"/>
                <a:cs typeface="Nunito Light"/>
                <a:sym typeface="Nunito Light"/>
              </a:rPr>
              <a:t>• Công bằng (Fairness)</a:t>
            </a:r>
            <a:endParaRPr/>
          </a:p>
          <a:p>
            <a:pPr indent="0" lvl="0" marL="0" marR="0" rtl="0" algn="just">
              <a:lnSpc>
                <a:spcPct val="186030"/>
              </a:lnSpc>
              <a:spcBef>
                <a:spcPts val="0"/>
              </a:spcBef>
              <a:spcAft>
                <a:spcPts val="0"/>
              </a:spcAft>
              <a:buNone/>
            </a:pPr>
            <a:r>
              <a:rPr b="0" i="0" lang="en-US" sz="3028" u="none" cap="none" strike="noStrike">
                <a:solidFill>
                  <a:srgbClr val="000000"/>
                </a:solidFill>
                <a:latin typeface="Nunito Light"/>
                <a:ea typeface="Nunito Light"/>
                <a:cs typeface="Nunito Light"/>
                <a:sym typeface="Nunito Light"/>
              </a:rPr>
              <a:t>• Niềm tin (Trust)</a:t>
            </a:r>
            <a:endParaRPr/>
          </a:p>
          <a:p>
            <a:pPr indent="0" lvl="0" marL="0" marR="0" rtl="0" algn="just">
              <a:lnSpc>
                <a:spcPct val="186030"/>
              </a:lnSpc>
              <a:spcBef>
                <a:spcPts val="0"/>
              </a:spcBef>
              <a:spcAft>
                <a:spcPts val="0"/>
              </a:spcAft>
              <a:buNone/>
            </a:pPr>
            <a:r>
              <a:rPr b="0" i="0" lang="en-US" sz="3028" u="none" cap="none" strike="noStrike">
                <a:solidFill>
                  <a:srgbClr val="000000"/>
                </a:solidFill>
                <a:latin typeface="Nunito Light"/>
                <a:ea typeface="Nunito Light"/>
                <a:cs typeface="Nunito Light"/>
                <a:sym typeface="Nunito Light"/>
              </a:rPr>
              <a:t>• Độ bền vững (Robustness)</a:t>
            </a:r>
            <a:endParaRPr/>
          </a:p>
          <a:p>
            <a:pPr indent="0" lvl="0" marL="0" marR="0" rtl="0" algn="just">
              <a:lnSpc>
                <a:spcPct val="186030"/>
              </a:lnSpc>
              <a:spcBef>
                <a:spcPts val="0"/>
              </a:spcBef>
              <a:spcAft>
                <a:spcPts val="0"/>
              </a:spcAft>
              <a:buNone/>
            </a:pPr>
            <a:r>
              <a:rPr b="0" i="0" lang="en-US" sz="3028" u="none" cap="none" strike="noStrike">
                <a:solidFill>
                  <a:srgbClr val="000000"/>
                </a:solidFill>
                <a:latin typeface="Nunito Light"/>
                <a:ea typeface="Nunito Light"/>
                <a:cs typeface="Nunito Light"/>
                <a:sym typeface="Nunito Light"/>
              </a:rPr>
              <a:t>• Quyền riêng tư (Privacy)</a:t>
            </a:r>
            <a:endParaRPr/>
          </a:p>
          <a:p>
            <a:pPr indent="0" lvl="0" marL="0" marR="0" rtl="0" algn="just">
              <a:lnSpc>
                <a:spcPct val="186030"/>
              </a:lnSpc>
              <a:spcBef>
                <a:spcPts val="0"/>
              </a:spcBef>
              <a:spcAft>
                <a:spcPts val="0"/>
              </a:spcAft>
              <a:buNone/>
            </a:pPr>
            <a:r>
              <a:rPr b="0" i="0" lang="en-US" sz="3028" u="none" cap="none" strike="noStrike">
                <a:solidFill>
                  <a:srgbClr val="000000"/>
                </a:solidFill>
                <a:latin typeface="Nunito Light"/>
                <a:ea typeface="Nunito Light"/>
                <a:cs typeface="Nunito Light"/>
                <a:sym typeface="Nunito Light"/>
              </a:rPr>
              <a:t>• Khả năng diễn giải (Interpretability)</a:t>
            </a:r>
            <a:endParaRPr/>
          </a:p>
          <a:p>
            <a:pPr indent="0" lvl="0" marL="0" marR="0" rtl="0" algn="just">
              <a:lnSpc>
                <a:spcPct val="186030"/>
              </a:lnSpc>
              <a:spcBef>
                <a:spcPts val="0"/>
              </a:spcBef>
              <a:spcAft>
                <a:spcPts val="0"/>
              </a:spcAft>
              <a:buNone/>
            </a:pPr>
            <a:r>
              <a:t/>
            </a:r>
            <a:endParaRPr b="0" i="0" sz="3028" u="none" cap="none" strike="noStrike">
              <a:solidFill>
                <a:srgbClr val="000000"/>
              </a:solidFill>
              <a:latin typeface="Nunito Light"/>
              <a:ea typeface="Nunito Light"/>
              <a:cs typeface="Nunito Light"/>
              <a:sym typeface="Nunito Light"/>
            </a:endParaRPr>
          </a:p>
        </p:txBody>
      </p:sp>
      <p:sp>
        <p:nvSpPr>
          <p:cNvPr id="145" name="Google Shape;145;p3"/>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4"/>
          <p:cNvSpPr/>
          <p:nvPr/>
        </p:nvSpPr>
        <p:spPr>
          <a:xfrm>
            <a:off x="9295243"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151" name="Google Shape;151;p4"/>
          <p:cNvSpPr/>
          <p:nvPr/>
        </p:nvSpPr>
        <p:spPr>
          <a:xfrm>
            <a:off x="12878732"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152" name="Google Shape;152;p4"/>
          <p:cNvSpPr/>
          <p:nvPr/>
        </p:nvSpPr>
        <p:spPr>
          <a:xfrm>
            <a:off x="7701087"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153" name="Google Shape;153;p4"/>
          <p:cNvSpPr/>
          <p:nvPr/>
        </p:nvSpPr>
        <p:spPr>
          <a:xfrm>
            <a:off x="11284576"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154" name="Google Shape;154;p4"/>
          <p:cNvSpPr/>
          <p:nvPr/>
        </p:nvSpPr>
        <p:spPr>
          <a:xfrm>
            <a:off x="11686477"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4">
              <a:alphaModFix/>
            </a:blip>
            <a:stretch>
              <a:fillRect b="0" l="0" r="0" t="0"/>
            </a:stretch>
          </a:blipFill>
          <a:ln>
            <a:noFill/>
          </a:ln>
        </p:spPr>
      </p:sp>
      <p:sp>
        <p:nvSpPr>
          <p:cNvPr id="155" name="Google Shape;155;p4"/>
          <p:cNvSpPr/>
          <p:nvPr/>
        </p:nvSpPr>
        <p:spPr>
          <a:xfrm>
            <a:off x="15269967"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4">
              <a:alphaModFix/>
            </a:blip>
            <a:stretch>
              <a:fillRect b="0" l="0" r="0" t="0"/>
            </a:stretch>
          </a:blipFill>
          <a:ln>
            <a:noFill/>
          </a:ln>
        </p:spPr>
      </p:sp>
      <p:sp>
        <p:nvSpPr>
          <p:cNvPr id="156" name="Google Shape;156;p4"/>
          <p:cNvSpPr/>
          <p:nvPr/>
        </p:nvSpPr>
        <p:spPr>
          <a:xfrm>
            <a:off x="10092321"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157" name="Google Shape;157;p4"/>
          <p:cNvSpPr/>
          <p:nvPr/>
        </p:nvSpPr>
        <p:spPr>
          <a:xfrm>
            <a:off x="13675811"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158" name="Google Shape;158;p4"/>
          <p:cNvSpPr/>
          <p:nvPr/>
        </p:nvSpPr>
        <p:spPr>
          <a:xfrm>
            <a:off x="8498165"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159" name="Google Shape;159;p4"/>
          <p:cNvSpPr/>
          <p:nvPr/>
        </p:nvSpPr>
        <p:spPr>
          <a:xfrm>
            <a:off x="12081654"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160" name="Google Shape;160;p4"/>
          <p:cNvSpPr/>
          <p:nvPr/>
        </p:nvSpPr>
        <p:spPr>
          <a:xfrm>
            <a:off x="12483555"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6">
              <a:alphaModFix/>
            </a:blip>
            <a:stretch>
              <a:fillRect b="0" l="0" r="0" t="0"/>
            </a:stretch>
          </a:blipFill>
          <a:ln>
            <a:noFill/>
          </a:ln>
        </p:spPr>
      </p:sp>
      <p:sp>
        <p:nvSpPr>
          <p:cNvPr id="161" name="Google Shape;161;p4"/>
          <p:cNvSpPr/>
          <p:nvPr/>
        </p:nvSpPr>
        <p:spPr>
          <a:xfrm>
            <a:off x="16067045"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6">
              <a:alphaModFix/>
            </a:blip>
            <a:stretch>
              <a:fillRect b="0" l="0" r="0" t="0"/>
            </a:stretch>
          </a:blipFill>
          <a:ln>
            <a:noFill/>
          </a:ln>
        </p:spPr>
      </p:sp>
      <p:sp>
        <p:nvSpPr>
          <p:cNvPr id="162" name="Google Shape;162;p4"/>
          <p:cNvSpPr/>
          <p:nvPr/>
        </p:nvSpPr>
        <p:spPr>
          <a:xfrm>
            <a:off x="10889399"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7">
              <a:alphaModFix/>
            </a:blip>
            <a:stretch>
              <a:fillRect b="0" l="0" r="0" t="0"/>
            </a:stretch>
          </a:blipFill>
          <a:ln>
            <a:noFill/>
          </a:ln>
        </p:spPr>
      </p:sp>
      <p:sp>
        <p:nvSpPr>
          <p:cNvPr id="163" name="Google Shape;163;p4"/>
          <p:cNvSpPr/>
          <p:nvPr/>
        </p:nvSpPr>
        <p:spPr>
          <a:xfrm>
            <a:off x="14472889"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7">
              <a:alphaModFix/>
            </a:blip>
            <a:stretch>
              <a:fillRect b="0" l="0" r="0" t="0"/>
            </a:stretch>
          </a:blipFill>
          <a:ln>
            <a:noFill/>
          </a:ln>
        </p:spPr>
      </p:sp>
      <p:sp>
        <p:nvSpPr>
          <p:cNvPr id="164" name="Google Shape;164;p4"/>
          <p:cNvSpPr/>
          <p:nvPr/>
        </p:nvSpPr>
        <p:spPr>
          <a:xfrm>
            <a:off x="13280634" y="9873299"/>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8">
              <a:alphaModFix/>
            </a:blip>
            <a:stretch>
              <a:fillRect b="0" l="0" r="0" t="0"/>
            </a:stretch>
          </a:blipFill>
          <a:ln>
            <a:noFill/>
          </a:ln>
        </p:spPr>
      </p:sp>
      <p:sp>
        <p:nvSpPr>
          <p:cNvPr id="165" name="Google Shape;165;p4"/>
          <p:cNvSpPr/>
          <p:nvPr/>
        </p:nvSpPr>
        <p:spPr>
          <a:xfrm>
            <a:off x="16864123" y="-30271"/>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8">
              <a:alphaModFix/>
            </a:blip>
            <a:stretch>
              <a:fillRect b="0" l="0" r="0" t="0"/>
            </a:stretch>
          </a:blipFill>
          <a:ln>
            <a:noFill/>
          </a:ln>
        </p:spPr>
      </p:sp>
      <p:sp>
        <p:nvSpPr>
          <p:cNvPr id="166" name="Google Shape;166;p4"/>
          <p:cNvSpPr/>
          <p:nvPr/>
        </p:nvSpPr>
        <p:spPr>
          <a:xfrm>
            <a:off x="2512984"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167" name="Google Shape;167;p4"/>
          <p:cNvSpPr/>
          <p:nvPr/>
        </p:nvSpPr>
        <p:spPr>
          <a:xfrm>
            <a:off x="918827"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3">
              <a:alphaModFix/>
            </a:blip>
            <a:stretch>
              <a:fillRect b="0" l="0" r="0" t="0"/>
            </a:stretch>
          </a:blipFill>
          <a:ln>
            <a:noFill/>
          </a:ln>
        </p:spPr>
      </p:sp>
      <p:sp>
        <p:nvSpPr>
          <p:cNvPr id="168" name="Google Shape;168;p4"/>
          <p:cNvSpPr/>
          <p:nvPr/>
        </p:nvSpPr>
        <p:spPr>
          <a:xfrm>
            <a:off x="4904218"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4">
              <a:alphaModFix/>
            </a:blip>
            <a:stretch>
              <a:fillRect b="0" l="0" r="0" t="0"/>
            </a:stretch>
          </a:blipFill>
          <a:ln>
            <a:noFill/>
          </a:ln>
        </p:spPr>
      </p:sp>
      <p:sp>
        <p:nvSpPr>
          <p:cNvPr id="169" name="Google Shape;169;p4"/>
          <p:cNvSpPr/>
          <p:nvPr/>
        </p:nvSpPr>
        <p:spPr>
          <a:xfrm>
            <a:off x="3310062"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170" name="Google Shape;170;p4"/>
          <p:cNvSpPr/>
          <p:nvPr/>
        </p:nvSpPr>
        <p:spPr>
          <a:xfrm>
            <a:off x="1715905"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5">
              <a:alphaModFix/>
            </a:blip>
            <a:stretch>
              <a:fillRect b="0" l="0" r="0" t="0"/>
            </a:stretch>
          </a:blipFill>
          <a:ln>
            <a:noFill/>
          </a:ln>
        </p:spPr>
      </p:sp>
      <p:sp>
        <p:nvSpPr>
          <p:cNvPr id="171" name="Google Shape;171;p4"/>
          <p:cNvSpPr/>
          <p:nvPr/>
        </p:nvSpPr>
        <p:spPr>
          <a:xfrm>
            <a:off x="5701296"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6">
              <a:alphaModFix/>
            </a:blip>
            <a:stretch>
              <a:fillRect b="0" l="0" r="0" t="0"/>
            </a:stretch>
          </a:blipFill>
          <a:ln>
            <a:noFill/>
          </a:ln>
        </p:spPr>
      </p:sp>
      <p:sp>
        <p:nvSpPr>
          <p:cNvPr id="172" name="Google Shape;172;p4"/>
          <p:cNvSpPr/>
          <p:nvPr/>
        </p:nvSpPr>
        <p:spPr>
          <a:xfrm>
            <a:off x="4107140"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7">
              <a:alphaModFix/>
            </a:blip>
            <a:stretch>
              <a:fillRect b="0" l="0" r="0" t="0"/>
            </a:stretch>
          </a:blipFill>
          <a:ln>
            <a:noFill/>
          </a:ln>
        </p:spPr>
      </p:sp>
      <p:sp>
        <p:nvSpPr>
          <p:cNvPr id="173" name="Google Shape;173;p4"/>
          <p:cNvSpPr/>
          <p:nvPr/>
        </p:nvSpPr>
        <p:spPr>
          <a:xfrm>
            <a:off x="6498374" y="-18524"/>
            <a:ext cx="395177" cy="413701"/>
          </a:xfrm>
          <a:custGeom>
            <a:rect b="b" l="l" r="r" t="t"/>
            <a:pathLst>
              <a:path extrusionOk="0" h="413701" w="395177">
                <a:moveTo>
                  <a:pt x="0" y="0"/>
                </a:moveTo>
                <a:lnTo>
                  <a:pt x="395177" y="0"/>
                </a:lnTo>
                <a:lnTo>
                  <a:pt x="395177" y="413701"/>
                </a:lnTo>
                <a:lnTo>
                  <a:pt x="0" y="413701"/>
                </a:lnTo>
                <a:lnTo>
                  <a:pt x="0" y="0"/>
                </a:lnTo>
                <a:close/>
              </a:path>
            </a:pathLst>
          </a:custGeom>
          <a:blipFill rotWithShape="1">
            <a:blip r:embed="rId8">
              <a:alphaModFix/>
            </a:blip>
            <a:stretch>
              <a:fillRect b="0" l="0" r="0" t="0"/>
            </a:stretch>
          </a:blipFill>
          <a:ln>
            <a:noFill/>
          </a:ln>
        </p:spPr>
      </p:sp>
      <p:sp>
        <p:nvSpPr>
          <p:cNvPr id="174" name="Google Shape;174;p4"/>
          <p:cNvSpPr txBox="1"/>
          <p:nvPr/>
        </p:nvSpPr>
        <p:spPr>
          <a:xfrm rot="5400000">
            <a:off x="15640101" y="2054303"/>
            <a:ext cx="2740713" cy="292669"/>
          </a:xfrm>
          <a:prstGeom prst="rect">
            <a:avLst/>
          </a:prstGeom>
          <a:noFill/>
          <a:ln>
            <a:noFill/>
          </a:ln>
        </p:spPr>
        <p:txBody>
          <a:bodyPr anchorCtr="0" anchor="t" bIns="0" lIns="0" spcFirstLastPara="1" rIns="0" wrap="square" tIns="0">
            <a:spAutoFit/>
          </a:bodyPr>
          <a:lstStyle/>
          <a:p>
            <a:pPr indent="0" lvl="0" marL="0" marR="0" rtl="0" algn="l">
              <a:lnSpc>
                <a:spcPct val="129958"/>
              </a:lnSpc>
              <a:spcBef>
                <a:spcPts val="0"/>
              </a:spcBef>
              <a:spcAft>
                <a:spcPts val="0"/>
              </a:spcAft>
              <a:buNone/>
            </a:pPr>
            <a:r>
              <a:rPr b="1" i="0" lang="en-US" sz="1699" u="none" cap="none" strike="noStrike">
                <a:solidFill>
                  <a:srgbClr val="FFFFFF"/>
                </a:solidFill>
                <a:latin typeface="Nunito"/>
                <a:ea typeface="Nunito"/>
                <a:cs typeface="Nunito"/>
                <a:sym typeface="Nunito"/>
              </a:rPr>
              <a:t>NAME SURNAME</a:t>
            </a:r>
            <a:endParaRPr/>
          </a:p>
        </p:txBody>
      </p:sp>
      <p:sp>
        <p:nvSpPr>
          <p:cNvPr id="175" name="Google Shape;175;p4"/>
          <p:cNvSpPr txBox="1"/>
          <p:nvPr/>
        </p:nvSpPr>
        <p:spPr>
          <a:xfrm>
            <a:off x="1028700" y="819150"/>
            <a:ext cx="9860699" cy="1009625"/>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5998" u="none" cap="none" strike="noStrike">
                <a:solidFill>
                  <a:srgbClr val="171616"/>
                </a:solidFill>
                <a:latin typeface="Nunito Light"/>
                <a:ea typeface="Nunito Light"/>
                <a:cs typeface="Nunito Light"/>
                <a:sym typeface="Nunito Light"/>
              </a:rPr>
              <a:t>Global scope và Local scope</a:t>
            </a:r>
            <a:endParaRPr/>
          </a:p>
        </p:txBody>
      </p:sp>
      <p:sp>
        <p:nvSpPr>
          <p:cNvPr id="176" name="Google Shape;176;p4"/>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a:ea typeface="Nunito"/>
                <a:cs typeface="Nunito"/>
                <a:sym typeface="Nunito"/>
              </a:rPr>
              <a:t>4</a:t>
            </a:r>
            <a:endParaRPr/>
          </a:p>
        </p:txBody>
      </p:sp>
      <p:sp>
        <p:nvSpPr>
          <p:cNvPr id="177" name="Google Shape;177;p4"/>
          <p:cNvSpPr txBox="1"/>
          <p:nvPr/>
        </p:nvSpPr>
        <p:spPr>
          <a:xfrm>
            <a:off x="1314004" y="2774367"/>
            <a:ext cx="14560516" cy="2369294"/>
          </a:xfrm>
          <a:prstGeom prst="rect">
            <a:avLst/>
          </a:prstGeom>
          <a:noFill/>
          <a:ln>
            <a:noFill/>
          </a:ln>
        </p:spPr>
        <p:txBody>
          <a:bodyPr anchorCtr="0" anchor="t" bIns="0" lIns="0" spcFirstLastPara="1" rIns="0" wrap="square" tIns="0">
            <a:spAutoFit/>
          </a:bodyPr>
          <a:lstStyle/>
          <a:p>
            <a:pPr indent="0" lvl="0" marL="0" marR="0" rtl="0" algn="just">
              <a:lnSpc>
                <a:spcPct val="139933"/>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Global Explaination: Giải thích toàn cục liên quan đến việc hiểu cách một mô hình học máy hoạt động tổng thể trên toàn bộ tập dữ liệu. Nó cung cấp cái nhìn sâu rộng về cách mô hình ra quyết định dựa trên các đặc trưng đầu vào. </a:t>
            </a:r>
            <a:endParaRPr/>
          </a:p>
          <a:p>
            <a:pPr indent="0" lvl="0" marL="0" marR="0" rtl="0" algn="just">
              <a:lnSpc>
                <a:spcPct val="140044"/>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Mục tiêu: Giúp người dùng hiểu được xu hướng và mô hình chung của toàn bộ mô hình, tức là, cách mô hình sử dụng các đặc trưng khác nhau để đưa ra dự đoán trên toàn bộ tập dữ liệu.</a:t>
            </a:r>
            <a:endParaRPr/>
          </a:p>
        </p:txBody>
      </p:sp>
      <p:sp>
        <p:nvSpPr>
          <p:cNvPr id="178" name="Google Shape;178;p4"/>
          <p:cNvSpPr txBox="1"/>
          <p:nvPr/>
        </p:nvSpPr>
        <p:spPr>
          <a:xfrm>
            <a:off x="1314004" y="5724455"/>
            <a:ext cx="14560516" cy="3321633"/>
          </a:xfrm>
          <a:prstGeom prst="rect">
            <a:avLst/>
          </a:prstGeom>
          <a:noFill/>
          <a:ln>
            <a:noFill/>
          </a:ln>
        </p:spPr>
        <p:txBody>
          <a:bodyPr anchorCtr="0" anchor="t" bIns="0" lIns="0" spcFirstLastPara="1" rIns="0" wrap="square" tIns="0">
            <a:spAutoFit/>
          </a:bodyPr>
          <a:lstStyle/>
          <a:p>
            <a:pPr indent="0" lvl="0" marL="0" marR="0" rtl="0" algn="just">
              <a:lnSpc>
                <a:spcPct val="140044"/>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Local Explaination: Giải thích cục bộ tập trung vào việc hiểu cách mô hình ra quyết định cho từng dự đoán cụ thể hoặc một nhóm nhỏ các dự đoán. Nó cung cấp cái nhìn chi tiết về lý do tại sao mô hình đưa ra một dự đoán cụ thể dựa trên giá trị của các đặc trưng đầu vào cho một mẫu cụ thể.</a:t>
            </a:r>
            <a:endParaRPr/>
          </a:p>
          <a:p>
            <a:pPr indent="0" lvl="0" marL="0" marR="0" rtl="0" algn="just">
              <a:lnSpc>
                <a:spcPct val="140044"/>
              </a:lnSpc>
              <a:spcBef>
                <a:spcPts val="0"/>
              </a:spcBef>
              <a:spcAft>
                <a:spcPts val="0"/>
              </a:spcAft>
              <a:buNone/>
            </a:pPr>
            <a:r>
              <a:rPr b="0" i="0" lang="en-US" sz="2727" u="none" cap="none" strike="noStrike">
                <a:solidFill>
                  <a:srgbClr val="000000"/>
                </a:solidFill>
                <a:latin typeface="Nunito Light"/>
                <a:ea typeface="Nunito Light"/>
                <a:cs typeface="Nunito Light"/>
                <a:sym typeface="Nunito Light"/>
              </a:rPr>
              <a:t>Mục tiêu: Giúp người dùng hiểu rõ lý do tại sao một quyết định cụ thể được đưa ra cho một trường hợp cụ thể. Điều này đặc biệt hữu ích trong các tình huống mà người dùng cần giải thích quyết định cho một trường hợp cụ thể, chẳng hạn như trong các ứng dụng y tế hoặc tài chính.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5"/>
          <p:cNvSpPr/>
          <p:nvPr/>
        </p:nvSpPr>
        <p:spPr>
          <a:xfrm>
            <a:off x="0" y="-16307"/>
            <a:ext cx="5126693" cy="485536"/>
          </a:xfrm>
          <a:custGeom>
            <a:rect b="b" l="l" r="r" t="t"/>
            <a:pathLst>
              <a:path extrusionOk="0" h="485536" w="5126693">
                <a:moveTo>
                  <a:pt x="0" y="0"/>
                </a:moveTo>
                <a:lnTo>
                  <a:pt x="5126693" y="0"/>
                </a:lnTo>
                <a:lnTo>
                  <a:pt x="5126693" y="485537"/>
                </a:lnTo>
                <a:lnTo>
                  <a:pt x="0" y="485537"/>
                </a:lnTo>
                <a:lnTo>
                  <a:pt x="0" y="0"/>
                </a:lnTo>
                <a:close/>
              </a:path>
            </a:pathLst>
          </a:custGeom>
          <a:blipFill rotWithShape="1">
            <a:blip r:embed="rId3">
              <a:alphaModFix/>
            </a:blip>
            <a:stretch>
              <a:fillRect b="0" l="0" r="0" t="0"/>
            </a:stretch>
          </a:blipFill>
          <a:ln>
            <a:noFill/>
          </a:ln>
        </p:spPr>
      </p:sp>
      <p:sp>
        <p:nvSpPr>
          <p:cNvPr id="184" name="Google Shape;184;p5"/>
          <p:cNvSpPr/>
          <p:nvPr/>
        </p:nvSpPr>
        <p:spPr>
          <a:xfrm>
            <a:off x="13161307" y="9801464"/>
            <a:ext cx="5126693" cy="485536"/>
          </a:xfrm>
          <a:custGeom>
            <a:rect b="b" l="l" r="r" t="t"/>
            <a:pathLst>
              <a:path extrusionOk="0" h="485536" w="5126693">
                <a:moveTo>
                  <a:pt x="0" y="0"/>
                </a:moveTo>
                <a:lnTo>
                  <a:pt x="5126693" y="0"/>
                </a:lnTo>
                <a:lnTo>
                  <a:pt x="5126693" y="485536"/>
                </a:lnTo>
                <a:lnTo>
                  <a:pt x="0" y="485536"/>
                </a:lnTo>
                <a:lnTo>
                  <a:pt x="0" y="0"/>
                </a:lnTo>
                <a:close/>
              </a:path>
            </a:pathLst>
          </a:custGeom>
          <a:blipFill rotWithShape="1">
            <a:blip r:embed="rId3">
              <a:alphaModFix/>
            </a:blip>
            <a:stretch>
              <a:fillRect b="0" l="0" r="0" t="0"/>
            </a:stretch>
          </a:blipFill>
          <a:ln>
            <a:noFill/>
          </a:ln>
        </p:spPr>
      </p:sp>
      <p:sp>
        <p:nvSpPr>
          <p:cNvPr id="185" name="Google Shape;185;p5"/>
          <p:cNvSpPr/>
          <p:nvPr/>
        </p:nvSpPr>
        <p:spPr>
          <a:xfrm>
            <a:off x="8654002" y="2323417"/>
            <a:ext cx="9014610" cy="6597122"/>
          </a:xfrm>
          <a:custGeom>
            <a:rect b="b" l="l" r="r" t="t"/>
            <a:pathLst>
              <a:path extrusionOk="0" h="6597122" w="9014610">
                <a:moveTo>
                  <a:pt x="0" y="0"/>
                </a:moveTo>
                <a:lnTo>
                  <a:pt x="9014611" y="0"/>
                </a:lnTo>
                <a:lnTo>
                  <a:pt x="9014611" y="6597122"/>
                </a:lnTo>
                <a:lnTo>
                  <a:pt x="0" y="6597122"/>
                </a:lnTo>
                <a:lnTo>
                  <a:pt x="0" y="0"/>
                </a:lnTo>
                <a:close/>
              </a:path>
            </a:pathLst>
          </a:custGeom>
          <a:blipFill rotWithShape="1">
            <a:blip r:embed="rId4">
              <a:alphaModFix/>
            </a:blip>
            <a:stretch>
              <a:fillRect b="0" l="0" r="0" t="0"/>
            </a:stretch>
          </a:blipFill>
          <a:ln>
            <a:noFill/>
          </a:ln>
        </p:spPr>
      </p:sp>
      <p:sp>
        <p:nvSpPr>
          <p:cNvPr id="186" name="Google Shape;186;p5"/>
          <p:cNvSpPr txBox="1"/>
          <p:nvPr/>
        </p:nvSpPr>
        <p:spPr>
          <a:xfrm>
            <a:off x="1028700" y="819150"/>
            <a:ext cx="9860699" cy="1009625"/>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5998" u="none" cap="none" strike="noStrike">
                <a:solidFill>
                  <a:srgbClr val="171616"/>
                </a:solidFill>
                <a:latin typeface="Nunito Light"/>
                <a:ea typeface="Nunito Light"/>
                <a:cs typeface="Nunito Light"/>
                <a:sym typeface="Nunito Light"/>
              </a:rPr>
              <a:t>Permutation importance (PI)</a:t>
            </a:r>
            <a:endParaRPr/>
          </a:p>
        </p:txBody>
      </p:sp>
      <p:sp>
        <p:nvSpPr>
          <p:cNvPr id="187" name="Google Shape;187;p5"/>
          <p:cNvSpPr txBox="1"/>
          <p:nvPr/>
        </p:nvSpPr>
        <p:spPr>
          <a:xfrm>
            <a:off x="1189436" y="2667741"/>
            <a:ext cx="7109984" cy="3321633"/>
          </a:xfrm>
          <a:prstGeom prst="rect">
            <a:avLst/>
          </a:prstGeom>
          <a:noFill/>
          <a:ln>
            <a:noFill/>
          </a:ln>
        </p:spPr>
        <p:txBody>
          <a:bodyPr anchorCtr="0" anchor="t" bIns="0" lIns="0" spcFirstLastPara="1" rIns="0" wrap="square" tIns="0">
            <a:spAutoFit/>
          </a:bodyPr>
          <a:lstStyle/>
          <a:p>
            <a:pPr indent="0" lvl="0" marL="0" marR="0" rtl="0" algn="just">
              <a:lnSpc>
                <a:spcPct val="140044"/>
              </a:lnSpc>
              <a:spcBef>
                <a:spcPts val="0"/>
              </a:spcBef>
              <a:spcAft>
                <a:spcPts val="0"/>
              </a:spcAft>
              <a:buNone/>
            </a:pPr>
            <a:r>
              <a:rPr b="0" i="0" lang="en-US" sz="2727" u="none" cap="none" strike="noStrike">
                <a:solidFill>
                  <a:srgbClr val="171616"/>
                </a:solidFill>
                <a:latin typeface="Nunito Light"/>
                <a:ea typeface="Nunito Light"/>
                <a:cs typeface="Nunito Light"/>
                <a:sym typeface="Nunito Light"/>
              </a:rPr>
              <a:t>Permutation Importance (PI), hoặc Tầm quan trọng hoán vị, là một phương pháp được sử dụng để đo lường tầm quan trọng của các đặc trưng trong một mô hình học máy. Phương pháp này cung cấp thông tin về mức độ mà việc thay đổi giá trị của một đặc trưng có ảnh hưởng đến khả năng dự đoán của mô hình.</a:t>
            </a:r>
            <a:endParaRPr/>
          </a:p>
        </p:txBody>
      </p:sp>
      <p:sp>
        <p:nvSpPr>
          <p:cNvPr id="188" name="Google Shape;188;p5"/>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6"/>
          <p:cNvSpPr txBox="1"/>
          <p:nvPr/>
        </p:nvSpPr>
        <p:spPr>
          <a:xfrm>
            <a:off x="1028700" y="819150"/>
            <a:ext cx="9860699" cy="1009625"/>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5998" u="none" cap="none" strike="noStrike">
                <a:solidFill>
                  <a:srgbClr val="171616"/>
                </a:solidFill>
                <a:latin typeface="Nunito Light"/>
                <a:ea typeface="Nunito Light"/>
                <a:cs typeface="Nunito Light"/>
                <a:sym typeface="Nunito Light"/>
              </a:rPr>
              <a:t>Permutation importance (PI)</a:t>
            </a:r>
            <a:endParaRPr/>
          </a:p>
        </p:txBody>
      </p:sp>
      <p:sp>
        <p:nvSpPr>
          <p:cNvPr id="194" name="Google Shape;194;p6"/>
          <p:cNvSpPr txBox="1"/>
          <p:nvPr/>
        </p:nvSpPr>
        <p:spPr>
          <a:xfrm>
            <a:off x="2092571" y="3461217"/>
            <a:ext cx="14102859" cy="3503498"/>
          </a:xfrm>
          <a:prstGeom prst="rect">
            <a:avLst/>
          </a:prstGeom>
          <a:noFill/>
          <a:ln>
            <a:noFill/>
          </a:ln>
        </p:spPr>
        <p:txBody>
          <a:bodyPr anchorCtr="0" anchor="t" bIns="0" lIns="0" spcFirstLastPara="1" rIns="0" wrap="square" tIns="0">
            <a:spAutoFit/>
          </a:bodyPr>
          <a:lstStyle/>
          <a:p>
            <a:pPr indent="0" lvl="0" marL="0" marR="0" rtl="0" algn="just">
              <a:lnSpc>
                <a:spcPct val="242046"/>
              </a:lnSpc>
              <a:spcBef>
                <a:spcPts val="0"/>
              </a:spcBef>
              <a:spcAft>
                <a:spcPts val="0"/>
              </a:spcAft>
              <a:buNone/>
            </a:pPr>
            <a:r>
              <a:rPr b="0" i="0" lang="en-US" sz="2961" u="none" cap="none" strike="noStrike">
                <a:solidFill>
                  <a:srgbClr val="171616"/>
                </a:solidFill>
                <a:latin typeface="Nunito Light"/>
                <a:ea typeface="Nunito Light"/>
                <a:cs typeface="Nunito Light"/>
                <a:sym typeface="Nunito Light"/>
              </a:rPr>
              <a:t>o Dễ hiểu và giải thích.</a:t>
            </a:r>
            <a:endParaRPr/>
          </a:p>
          <a:p>
            <a:pPr indent="0" lvl="0" marL="0" marR="0" rtl="0" algn="just">
              <a:lnSpc>
                <a:spcPct val="242046"/>
              </a:lnSpc>
              <a:spcBef>
                <a:spcPts val="0"/>
              </a:spcBef>
              <a:spcAft>
                <a:spcPts val="0"/>
              </a:spcAft>
              <a:buNone/>
            </a:pPr>
            <a:r>
              <a:rPr b="0" i="0" lang="en-US" sz="2961" u="none" cap="none" strike="noStrike">
                <a:solidFill>
                  <a:srgbClr val="171616"/>
                </a:solidFill>
                <a:latin typeface="Nunito Light"/>
                <a:ea typeface="Nunito Light"/>
                <a:cs typeface="Nunito Light"/>
                <a:sym typeface="Nunito Light"/>
              </a:rPr>
              <a:t>o Không yêu cầu mô hình phải có cấu trúc đặc biệt.</a:t>
            </a:r>
            <a:endParaRPr/>
          </a:p>
          <a:p>
            <a:pPr indent="0" lvl="0" marL="0" marR="0" rtl="0" algn="just">
              <a:lnSpc>
                <a:spcPct val="242046"/>
              </a:lnSpc>
              <a:spcBef>
                <a:spcPts val="0"/>
              </a:spcBef>
              <a:spcAft>
                <a:spcPts val="0"/>
              </a:spcAft>
              <a:buNone/>
            </a:pPr>
            <a:r>
              <a:rPr b="0" i="0" lang="en-US" sz="2961" u="none" cap="none" strike="noStrike">
                <a:solidFill>
                  <a:srgbClr val="171616"/>
                </a:solidFill>
                <a:latin typeface="Nunito Light"/>
                <a:ea typeface="Nunito Light"/>
                <a:cs typeface="Nunito Light"/>
                <a:sym typeface="Nunito Light"/>
              </a:rPr>
              <a:t>o Giúp xác định các đặc trưng quan trọng ảnh hưởng đến quyết định của mô hình.</a:t>
            </a:r>
            <a:endParaRPr/>
          </a:p>
          <a:p>
            <a:pPr indent="0" lvl="0" marL="0" marR="0" rtl="0" algn="just">
              <a:lnSpc>
                <a:spcPct val="242046"/>
              </a:lnSpc>
              <a:spcBef>
                <a:spcPts val="0"/>
              </a:spcBef>
              <a:spcAft>
                <a:spcPts val="0"/>
              </a:spcAft>
              <a:buNone/>
            </a:pPr>
            <a:r>
              <a:t/>
            </a:r>
            <a:endParaRPr b="0" i="0" sz="2961" u="none" cap="none" strike="noStrike">
              <a:solidFill>
                <a:srgbClr val="171616"/>
              </a:solidFill>
              <a:latin typeface="Nunito Light"/>
              <a:ea typeface="Nunito Light"/>
              <a:cs typeface="Nunito Light"/>
              <a:sym typeface="Nunito Light"/>
            </a:endParaRPr>
          </a:p>
        </p:txBody>
      </p:sp>
      <p:sp>
        <p:nvSpPr>
          <p:cNvPr id="195" name="Google Shape;195;p6"/>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7"/>
          <p:cNvSpPr/>
          <p:nvPr/>
        </p:nvSpPr>
        <p:spPr>
          <a:xfrm>
            <a:off x="0" y="3633848"/>
            <a:ext cx="461177" cy="6653152"/>
          </a:xfrm>
          <a:custGeom>
            <a:rect b="b" l="l" r="r" t="t"/>
            <a:pathLst>
              <a:path extrusionOk="0" h="6653152" w="461177">
                <a:moveTo>
                  <a:pt x="0" y="0"/>
                </a:moveTo>
                <a:lnTo>
                  <a:pt x="461177" y="0"/>
                </a:lnTo>
                <a:lnTo>
                  <a:pt x="461177" y="6653152"/>
                </a:lnTo>
                <a:lnTo>
                  <a:pt x="0" y="6653152"/>
                </a:lnTo>
                <a:lnTo>
                  <a:pt x="0" y="0"/>
                </a:lnTo>
                <a:close/>
              </a:path>
            </a:pathLst>
          </a:custGeom>
          <a:blipFill rotWithShape="1">
            <a:blip r:embed="rId3">
              <a:alphaModFix/>
            </a:blip>
            <a:stretch>
              <a:fillRect b="0" l="0" r="0" t="0"/>
            </a:stretch>
          </a:blipFill>
          <a:ln>
            <a:noFill/>
          </a:ln>
        </p:spPr>
      </p:sp>
      <p:sp>
        <p:nvSpPr>
          <p:cNvPr id="201" name="Google Shape;201;p7"/>
          <p:cNvSpPr/>
          <p:nvPr/>
        </p:nvSpPr>
        <p:spPr>
          <a:xfrm>
            <a:off x="17826823" y="0"/>
            <a:ext cx="461177" cy="6653152"/>
          </a:xfrm>
          <a:custGeom>
            <a:rect b="b" l="l" r="r" t="t"/>
            <a:pathLst>
              <a:path extrusionOk="0" h="6653152" w="461177">
                <a:moveTo>
                  <a:pt x="0" y="0"/>
                </a:moveTo>
                <a:lnTo>
                  <a:pt x="461177" y="0"/>
                </a:lnTo>
                <a:lnTo>
                  <a:pt x="461177" y="6653152"/>
                </a:lnTo>
                <a:lnTo>
                  <a:pt x="0" y="6653152"/>
                </a:lnTo>
                <a:lnTo>
                  <a:pt x="0" y="0"/>
                </a:lnTo>
                <a:close/>
              </a:path>
            </a:pathLst>
          </a:custGeom>
          <a:blipFill rotWithShape="1">
            <a:blip r:embed="rId3">
              <a:alphaModFix/>
            </a:blip>
            <a:stretch>
              <a:fillRect b="0" l="0" r="0" t="0"/>
            </a:stretch>
          </a:blipFill>
          <a:ln>
            <a:noFill/>
          </a:ln>
        </p:spPr>
      </p:sp>
      <p:sp>
        <p:nvSpPr>
          <p:cNvPr id="202" name="Google Shape;202;p7"/>
          <p:cNvSpPr/>
          <p:nvPr/>
        </p:nvSpPr>
        <p:spPr>
          <a:xfrm>
            <a:off x="1540890" y="6048736"/>
            <a:ext cx="6634017" cy="3997577"/>
          </a:xfrm>
          <a:custGeom>
            <a:rect b="b" l="l" r="r" t="t"/>
            <a:pathLst>
              <a:path extrusionOk="0" h="3997577" w="6634017">
                <a:moveTo>
                  <a:pt x="0" y="0"/>
                </a:moveTo>
                <a:lnTo>
                  <a:pt x="6634017" y="0"/>
                </a:lnTo>
                <a:lnTo>
                  <a:pt x="6634017" y="3997578"/>
                </a:lnTo>
                <a:lnTo>
                  <a:pt x="0" y="3997578"/>
                </a:lnTo>
                <a:lnTo>
                  <a:pt x="0" y="0"/>
                </a:lnTo>
                <a:close/>
              </a:path>
            </a:pathLst>
          </a:custGeom>
          <a:blipFill rotWithShape="1">
            <a:blip r:embed="rId4">
              <a:alphaModFix/>
            </a:blip>
            <a:stretch>
              <a:fillRect b="0" l="0" r="0" t="0"/>
            </a:stretch>
          </a:blipFill>
          <a:ln>
            <a:noFill/>
          </a:ln>
        </p:spPr>
      </p:sp>
      <p:sp>
        <p:nvSpPr>
          <p:cNvPr id="203" name="Google Shape;203;p7"/>
          <p:cNvSpPr/>
          <p:nvPr/>
        </p:nvSpPr>
        <p:spPr>
          <a:xfrm>
            <a:off x="8530218" y="1828775"/>
            <a:ext cx="7249044" cy="8217539"/>
          </a:xfrm>
          <a:custGeom>
            <a:rect b="b" l="l" r="r" t="t"/>
            <a:pathLst>
              <a:path extrusionOk="0" h="8217539" w="7249044">
                <a:moveTo>
                  <a:pt x="0" y="0"/>
                </a:moveTo>
                <a:lnTo>
                  <a:pt x="7249044" y="0"/>
                </a:lnTo>
                <a:lnTo>
                  <a:pt x="7249044" y="8217539"/>
                </a:lnTo>
                <a:lnTo>
                  <a:pt x="0" y="8217539"/>
                </a:lnTo>
                <a:lnTo>
                  <a:pt x="0" y="0"/>
                </a:lnTo>
                <a:close/>
              </a:path>
            </a:pathLst>
          </a:custGeom>
          <a:blipFill rotWithShape="1">
            <a:blip r:embed="rId5">
              <a:alphaModFix/>
            </a:blip>
            <a:stretch>
              <a:fillRect b="0" l="0" r="0" t="0"/>
            </a:stretch>
          </a:blipFill>
          <a:ln>
            <a:noFill/>
          </a:ln>
        </p:spPr>
      </p:sp>
      <p:sp>
        <p:nvSpPr>
          <p:cNvPr id="204" name="Google Shape;204;p7"/>
          <p:cNvSpPr txBox="1"/>
          <p:nvPr/>
        </p:nvSpPr>
        <p:spPr>
          <a:xfrm>
            <a:off x="1028700" y="819150"/>
            <a:ext cx="14292414" cy="1009625"/>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5998" u="none" cap="none" strike="noStrike">
                <a:solidFill>
                  <a:srgbClr val="171616"/>
                </a:solidFill>
                <a:latin typeface="Nunito Light"/>
                <a:ea typeface="Nunito Light"/>
                <a:cs typeface="Nunito Light"/>
                <a:sym typeface="Nunito Light"/>
              </a:rPr>
              <a:t>SHapley Additive exPlanations (SHAP)</a:t>
            </a:r>
            <a:endParaRPr/>
          </a:p>
        </p:txBody>
      </p:sp>
      <p:sp>
        <p:nvSpPr>
          <p:cNvPr id="205" name="Google Shape;205;p7"/>
          <p:cNvSpPr txBox="1"/>
          <p:nvPr/>
        </p:nvSpPr>
        <p:spPr>
          <a:xfrm>
            <a:off x="1540890" y="2323544"/>
            <a:ext cx="6634017" cy="3547616"/>
          </a:xfrm>
          <a:prstGeom prst="rect">
            <a:avLst/>
          </a:prstGeom>
          <a:noFill/>
          <a:ln>
            <a:noFill/>
          </a:ln>
        </p:spPr>
        <p:txBody>
          <a:bodyPr anchorCtr="0" anchor="t" bIns="0" lIns="0" spcFirstLastPara="1" rIns="0" wrap="square" tIns="0">
            <a:spAutoFit/>
          </a:bodyPr>
          <a:lstStyle/>
          <a:p>
            <a:pPr indent="0" lvl="0" marL="0" marR="0" rtl="0" algn="just">
              <a:lnSpc>
                <a:spcPct val="139882"/>
              </a:lnSpc>
              <a:spcBef>
                <a:spcPts val="0"/>
              </a:spcBef>
              <a:spcAft>
                <a:spcPts val="0"/>
              </a:spcAft>
              <a:buNone/>
            </a:pPr>
            <a:r>
              <a:rPr b="0" i="0" lang="en-US" sz="2545" u="none" cap="none" strike="noStrike">
                <a:solidFill>
                  <a:srgbClr val="171616"/>
                </a:solidFill>
                <a:latin typeface="Nunito Light"/>
                <a:ea typeface="Nunito Light"/>
                <a:cs typeface="Nunito Light"/>
                <a:sym typeface="Nunito Light"/>
              </a:rPr>
              <a:t>SHapley Additive exPlanations (SHAP) là một phương pháp giải thích mô hình học máy, giúp hiểu rõ hơn về cách mà các đặc trưng ảnh hưởng đến dự đoán của mô hình. SHAP dựa trên lý thuyết trò chơi và cung cấp một cách tiếp cận toàn diện để giải thích dự đoán của mô hình.</a:t>
            </a:r>
            <a:endParaRPr/>
          </a:p>
          <a:p>
            <a:pPr indent="0" lvl="0" marL="0" marR="0" rtl="0" algn="just">
              <a:lnSpc>
                <a:spcPct val="140000"/>
              </a:lnSpc>
              <a:spcBef>
                <a:spcPts val="0"/>
              </a:spcBef>
              <a:spcAft>
                <a:spcPts val="0"/>
              </a:spcAft>
              <a:buNone/>
            </a:pPr>
            <a:r>
              <a:t/>
            </a:r>
            <a:endParaRPr b="0" i="0" sz="2545" u="none" cap="none" strike="noStrike">
              <a:solidFill>
                <a:srgbClr val="171616"/>
              </a:solidFill>
              <a:latin typeface="Nunito Light"/>
              <a:ea typeface="Nunito Light"/>
              <a:cs typeface="Nunito Light"/>
              <a:sym typeface="Nunito Light"/>
            </a:endParaRPr>
          </a:p>
        </p:txBody>
      </p:sp>
      <p:sp>
        <p:nvSpPr>
          <p:cNvPr id="206" name="Google Shape;206;p7"/>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8"/>
          <p:cNvSpPr txBox="1"/>
          <p:nvPr/>
        </p:nvSpPr>
        <p:spPr>
          <a:xfrm>
            <a:off x="1028700" y="819150"/>
            <a:ext cx="14292414" cy="1009625"/>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5998" u="none" cap="none" strike="noStrike">
                <a:solidFill>
                  <a:srgbClr val="171616"/>
                </a:solidFill>
                <a:latin typeface="Nunito Light"/>
                <a:ea typeface="Nunito Light"/>
                <a:cs typeface="Nunito Light"/>
                <a:sym typeface="Nunito Light"/>
              </a:rPr>
              <a:t>SHapley Additive exPlanations (SHAP)</a:t>
            </a:r>
            <a:endParaRPr/>
          </a:p>
        </p:txBody>
      </p:sp>
      <p:sp>
        <p:nvSpPr>
          <p:cNvPr id="212" name="Google Shape;212;p8"/>
          <p:cNvSpPr txBox="1"/>
          <p:nvPr/>
        </p:nvSpPr>
        <p:spPr>
          <a:xfrm>
            <a:off x="1852963" y="3865846"/>
            <a:ext cx="12643887" cy="3209814"/>
          </a:xfrm>
          <a:prstGeom prst="rect">
            <a:avLst/>
          </a:prstGeom>
          <a:noFill/>
          <a:ln>
            <a:noFill/>
          </a:ln>
        </p:spPr>
        <p:txBody>
          <a:bodyPr anchorCtr="0" anchor="t" bIns="0" lIns="0" spcFirstLastPara="1" rIns="0" wrap="square" tIns="0">
            <a:spAutoFit/>
          </a:bodyPr>
          <a:lstStyle/>
          <a:p>
            <a:pPr indent="0" lvl="0" marL="0" marR="0" rtl="0" algn="just">
              <a:lnSpc>
                <a:spcPct val="241070"/>
              </a:lnSpc>
              <a:spcBef>
                <a:spcPts val="0"/>
              </a:spcBef>
              <a:spcAft>
                <a:spcPts val="0"/>
              </a:spcAft>
              <a:buNone/>
            </a:pPr>
            <a:r>
              <a:rPr b="0" i="0" lang="en-US" sz="2727" u="none" cap="none" strike="noStrike">
                <a:solidFill>
                  <a:srgbClr val="171616"/>
                </a:solidFill>
                <a:latin typeface="Nunito Light"/>
                <a:ea typeface="Nunito Light"/>
                <a:cs typeface="Nunito Light"/>
                <a:sym typeface="Nunito Light"/>
              </a:rPr>
              <a:t>o Cung cấp giải thích chính xác và dễ hiểu.</a:t>
            </a:r>
            <a:endParaRPr/>
          </a:p>
          <a:p>
            <a:pPr indent="0" lvl="0" marL="0" marR="0" rtl="0" algn="just">
              <a:lnSpc>
                <a:spcPct val="241070"/>
              </a:lnSpc>
              <a:spcBef>
                <a:spcPts val="0"/>
              </a:spcBef>
              <a:spcAft>
                <a:spcPts val="0"/>
              </a:spcAft>
              <a:buNone/>
            </a:pPr>
            <a:r>
              <a:rPr b="0" i="0" lang="en-US" sz="2727" u="none" cap="none" strike="noStrike">
                <a:solidFill>
                  <a:srgbClr val="171616"/>
                </a:solidFill>
                <a:latin typeface="Nunito Light"/>
                <a:ea typeface="Nunito Light"/>
                <a:cs typeface="Nunito Light"/>
                <a:sym typeface="Nunito Light"/>
              </a:rPr>
              <a:t>o Có thể áp dụng cho bất kỳ mô hình học máy nào.</a:t>
            </a:r>
            <a:endParaRPr/>
          </a:p>
          <a:p>
            <a:pPr indent="0" lvl="0" marL="0" marR="0" rtl="0" algn="just">
              <a:lnSpc>
                <a:spcPct val="241070"/>
              </a:lnSpc>
              <a:spcBef>
                <a:spcPts val="0"/>
              </a:spcBef>
              <a:spcAft>
                <a:spcPts val="0"/>
              </a:spcAft>
              <a:buNone/>
            </a:pPr>
            <a:r>
              <a:rPr b="0" i="0" lang="en-US" sz="2727" u="none" cap="none" strike="noStrike">
                <a:solidFill>
                  <a:srgbClr val="171616"/>
                </a:solidFill>
                <a:latin typeface="Nunito Light"/>
                <a:ea typeface="Nunito Light"/>
                <a:cs typeface="Nunito Light"/>
                <a:sym typeface="Nunito Light"/>
              </a:rPr>
              <a:t>o Hỗ trợ giải thích toàn bộ mô hình cũng như các dự đoán cá nhân.</a:t>
            </a:r>
            <a:endParaRPr/>
          </a:p>
          <a:p>
            <a:pPr indent="0" lvl="0" marL="0" marR="0" rtl="0" algn="just">
              <a:lnSpc>
                <a:spcPct val="241070"/>
              </a:lnSpc>
              <a:spcBef>
                <a:spcPts val="0"/>
              </a:spcBef>
              <a:spcAft>
                <a:spcPts val="0"/>
              </a:spcAft>
              <a:buNone/>
            </a:pPr>
            <a:r>
              <a:t/>
            </a:r>
            <a:endParaRPr b="0" i="0" sz="2727" u="none" cap="none" strike="noStrike">
              <a:solidFill>
                <a:srgbClr val="171616"/>
              </a:solidFill>
              <a:latin typeface="Nunito Light"/>
              <a:ea typeface="Nunito Light"/>
              <a:cs typeface="Nunito Light"/>
              <a:sym typeface="Nunito Light"/>
            </a:endParaRPr>
          </a:p>
        </p:txBody>
      </p:sp>
      <p:sp>
        <p:nvSpPr>
          <p:cNvPr id="213" name="Google Shape;213;p8"/>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p:nvPr/>
        </p:nvSpPr>
        <p:spPr>
          <a:xfrm>
            <a:off x="12066299" y="27960"/>
            <a:ext cx="6221701" cy="557412"/>
          </a:xfrm>
          <a:custGeom>
            <a:rect b="b" l="l" r="r" t="t"/>
            <a:pathLst>
              <a:path extrusionOk="0" h="557412" w="6221701">
                <a:moveTo>
                  <a:pt x="0" y="0"/>
                </a:moveTo>
                <a:lnTo>
                  <a:pt x="6221701" y="0"/>
                </a:lnTo>
                <a:lnTo>
                  <a:pt x="6221701" y="557412"/>
                </a:lnTo>
                <a:lnTo>
                  <a:pt x="0" y="557412"/>
                </a:lnTo>
                <a:lnTo>
                  <a:pt x="0" y="0"/>
                </a:lnTo>
                <a:close/>
              </a:path>
            </a:pathLst>
          </a:custGeom>
          <a:blipFill rotWithShape="1">
            <a:blip r:embed="rId3">
              <a:alphaModFix/>
            </a:blip>
            <a:stretch>
              <a:fillRect b="0" l="0" r="0" t="0"/>
            </a:stretch>
          </a:blipFill>
          <a:ln>
            <a:noFill/>
          </a:ln>
        </p:spPr>
      </p:sp>
      <p:sp>
        <p:nvSpPr>
          <p:cNvPr id="219" name="Google Shape;219;p9"/>
          <p:cNvSpPr/>
          <p:nvPr/>
        </p:nvSpPr>
        <p:spPr>
          <a:xfrm rot="10800000">
            <a:off x="0" y="9729588"/>
            <a:ext cx="6221701" cy="557412"/>
          </a:xfrm>
          <a:custGeom>
            <a:rect b="b" l="l" r="r" t="t"/>
            <a:pathLst>
              <a:path extrusionOk="0" h="557412" w="6221701">
                <a:moveTo>
                  <a:pt x="0" y="0"/>
                </a:moveTo>
                <a:lnTo>
                  <a:pt x="6221701" y="0"/>
                </a:lnTo>
                <a:lnTo>
                  <a:pt x="6221701" y="557412"/>
                </a:lnTo>
                <a:lnTo>
                  <a:pt x="0" y="557412"/>
                </a:lnTo>
                <a:lnTo>
                  <a:pt x="0" y="0"/>
                </a:lnTo>
                <a:close/>
              </a:path>
            </a:pathLst>
          </a:custGeom>
          <a:blipFill rotWithShape="1">
            <a:blip r:embed="rId3">
              <a:alphaModFix/>
            </a:blip>
            <a:stretch>
              <a:fillRect b="0" l="0" r="0" t="0"/>
            </a:stretch>
          </a:blipFill>
          <a:ln>
            <a:noFill/>
          </a:ln>
        </p:spPr>
      </p:sp>
      <p:sp>
        <p:nvSpPr>
          <p:cNvPr id="220" name="Google Shape;220;p9"/>
          <p:cNvSpPr txBox="1"/>
          <p:nvPr/>
        </p:nvSpPr>
        <p:spPr>
          <a:xfrm>
            <a:off x="643479" y="923925"/>
            <a:ext cx="15842779" cy="2066897"/>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US" sz="5999" u="none" cap="none" strike="noStrike">
                <a:solidFill>
                  <a:srgbClr val="000000"/>
                </a:solidFill>
                <a:latin typeface="Nunito Light"/>
                <a:ea typeface="Nunito Light"/>
                <a:cs typeface="Nunito Light"/>
                <a:sym typeface="Nunito Light"/>
              </a:rPr>
              <a:t>Local interpretable model-agnostic explanations (LIME)</a:t>
            </a:r>
            <a:endParaRPr/>
          </a:p>
        </p:txBody>
      </p:sp>
      <p:sp>
        <p:nvSpPr>
          <p:cNvPr id="221" name="Google Shape;221;p9"/>
          <p:cNvSpPr txBox="1"/>
          <p:nvPr/>
        </p:nvSpPr>
        <p:spPr>
          <a:xfrm>
            <a:off x="978710" y="4087371"/>
            <a:ext cx="8165290" cy="2845544"/>
          </a:xfrm>
          <a:prstGeom prst="rect">
            <a:avLst/>
          </a:prstGeom>
          <a:noFill/>
          <a:ln>
            <a:noFill/>
          </a:ln>
        </p:spPr>
        <p:txBody>
          <a:bodyPr anchorCtr="0" anchor="t" bIns="0" lIns="0" spcFirstLastPara="1" rIns="0" wrap="square" tIns="0">
            <a:spAutoFit/>
          </a:bodyPr>
          <a:lstStyle/>
          <a:p>
            <a:pPr indent="0" lvl="0" marL="0" marR="0" rtl="0" algn="just">
              <a:lnSpc>
                <a:spcPct val="139933"/>
              </a:lnSpc>
              <a:spcBef>
                <a:spcPts val="0"/>
              </a:spcBef>
              <a:spcAft>
                <a:spcPts val="0"/>
              </a:spcAft>
              <a:buNone/>
            </a:pPr>
            <a:r>
              <a:rPr b="0" i="0" lang="en-US" sz="2727" u="none" cap="none" strike="noStrike">
                <a:solidFill>
                  <a:srgbClr val="171616"/>
                </a:solidFill>
                <a:latin typeface="Nunito Light"/>
                <a:ea typeface="Nunito Light"/>
                <a:cs typeface="Nunito Light"/>
                <a:sym typeface="Nunito Light"/>
              </a:rPr>
              <a:t>Local Interpretable Model-agnostic Explanations (LIME) là một phương pháp giải thích mô hình học máy cục bộ, không phụ thuộc vào loại mô hình và giúp hiểu rõ quyết định của mô hình tại các điểm dữ liệu cụ thể.</a:t>
            </a:r>
            <a:endParaRPr/>
          </a:p>
          <a:p>
            <a:pPr indent="0" lvl="0" marL="0" marR="0" rtl="0" algn="just">
              <a:lnSpc>
                <a:spcPct val="140044"/>
              </a:lnSpc>
              <a:spcBef>
                <a:spcPts val="0"/>
              </a:spcBef>
              <a:spcAft>
                <a:spcPts val="0"/>
              </a:spcAft>
              <a:buNone/>
            </a:pPr>
            <a:r>
              <a:t/>
            </a:r>
            <a:endParaRPr b="0" i="0" sz="2727" u="none" cap="none" strike="noStrike">
              <a:solidFill>
                <a:srgbClr val="171616"/>
              </a:solidFill>
              <a:latin typeface="Nunito Light"/>
              <a:ea typeface="Nunito Light"/>
              <a:cs typeface="Nunito Light"/>
              <a:sym typeface="Nunito Light"/>
            </a:endParaRPr>
          </a:p>
        </p:txBody>
      </p:sp>
      <p:sp>
        <p:nvSpPr>
          <p:cNvPr id="222" name="Google Shape;222;p9"/>
          <p:cNvSpPr txBox="1"/>
          <p:nvPr/>
        </p:nvSpPr>
        <p:spPr>
          <a:xfrm>
            <a:off x="9906756" y="3906396"/>
            <a:ext cx="8165290" cy="4269715"/>
          </a:xfrm>
          <a:prstGeom prst="rect">
            <a:avLst/>
          </a:prstGeom>
          <a:noFill/>
          <a:ln>
            <a:noFill/>
          </a:ln>
        </p:spPr>
        <p:txBody>
          <a:bodyPr anchorCtr="0" anchor="t" bIns="0" lIns="0" spcFirstLastPara="1" rIns="0" wrap="square" tIns="0">
            <a:spAutoFit/>
          </a:bodyPr>
          <a:lstStyle/>
          <a:p>
            <a:pPr indent="0" lvl="0" marL="0" marR="0" rtl="0" algn="just">
              <a:lnSpc>
                <a:spcPct val="210047"/>
              </a:lnSpc>
              <a:spcBef>
                <a:spcPts val="0"/>
              </a:spcBef>
              <a:spcAft>
                <a:spcPts val="0"/>
              </a:spcAft>
              <a:buNone/>
            </a:pPr>
            <a:r>
              <a:rPr b="0" i="0" lang="en-US" sz="2727" u="none" cap="none" strike="noStrike">
                <a:solidFill>
                  <a:srgbClr val="171616"/>
                </a:solidFill>
                <a:latin typeface="Nunito Light"/>
                <a:ea typeface="Nunito Light"/>
                <a:cs typeface="Nunito Light"/>
                <a:sym typeface="Nunito Light"/>
              </a:rPr>
              <a:t>• Chọn điểm dữ liệu cần giải thích</a:t>
            </a:r>
            <a:endParaRPr/>
          </a:p>
          <a:p>
            <a:pPr indent="0" lvl="0" marL="0" marR="0" rtl="0" algn="just">
              <a:lnSpc>
                <a:spcPct val="210047"/>
              </a:lnSpc>
              <a:spcBef>
                <a:spcPts val="0"/>
              </a:spcBef>
              <a:spcAft>
                <a:spcPts val="0"/>
              </a:spcAft>
              <a:buNone/>
            </a:pPr>
            <a:r>
              <a:rPr b="0" i="0" lang="en-US" sz="2727" u="none" cap="none" strike="noStrike">
                <a:solidFill>
                  <a:srgbClr val="171616"/>
                </a:solidFill>
                <a:latin typeface="Nunito Light"/>
                <a:ea typeface="Nunito Light"/>
                <a:cs typeface="Nunito Light"/>
                <a:sym typeface="Nunito Light"/>
              </a:rPr>
              <a:t>• Tạo dữ liệu phụ trợ (perturbed data)</a:t>
            </a:r>
            <a:endParaRPr/>
          </a:p>
          <a:p>
            <a:pPr indent="0" lvl="0" marL="0" marR="0" rtl="0" algn="just">
              <a:lnSpc>
                <a:spcPct val="210047"/>
              </a:lnSpc>
              <a:spcBef>
                <a:spcPts val="0"/>
              </a:spcBef>
              <a:spcAft>
                <a:spcPts val="0"/>
              </a:spcAft>
              <a:buNone/>
            </a:pPr>
            <a:r>
              <a:rPr b="0" i="0" lang="en-US" sz="2727" u="none" cap="none" strike="noStrike">
                <a:solidFill>
                  <a:srgbClr val="171616"/>
                </a:solidFill>
                <a:latin typeface="Nunito Light"/>
                <a:ea typeface="Nunito Light"/>
                <a:cs typeface="Nunito Light"/>
                <a:sym typeface="Nunito Light"/>
              </a:rPr>
              <a:t>• Dự đoán với mô hình gốc</a:t>
            </a:r>
            <a:endParaRPr/>
          </a:p>
          <a:p>
            <a:pPr indent="0" lvl="0" marL="0" marR="0" rtl="0" algn="just">
              <a:lnSpc>
                <a:spcPct val="210047"/>
              </a:lnSpc>
              <a:spcBef>
                <a:spcPts val="0"/>
              </a:spcBef>
              <a:spcAft>
                <a:spcPts val="0"/>
              </a:spcAft>
              <a:buNone/>
            </a:pPr>
            <a:r>
              <a:rPr b="0" i="0" lang="en-US" sz="2727" u="none" cap="none" strike="noStrike">
                <a:solidFill>
                  <a:srgbClr val="171616"/>
                </a:solidFill>
                <a:latin typeface="Nunito Light"/>
                <a:ea typeface="Nunito Light"/>
                <a:cs typeface="Nunito Light"/>
                <a:sym typeface="Nunito Light"/>
              </a:rPr>
              <a:t>• Xây dựng mô hình giải thích cục bộ</a:t>
            </a:r>
            <a:endParaRPr/>
          </a:p>
          <a:p>
            <a:pPr indent="0" lvl="0" marL="0" marR="0" rtl="0" algn="just">
              <a:lnSpc>
                <a:spcPct val="210047"/>
              </a:lnSpc>
              <a:spcBef>
                <a:spcPts val="0"/>
              </a:spcBef>
              <a:spcAft>
                <a:spcPts val="0"/>
              </a:spcAft>
              <a:buNone/>
            </a:pPr>
            <a:r>
              <a:rPr b="0" i="0" lang="en-US" sz="2727" u="none" cap="none" strike="noStrike">
                <a:solidFill>
                  <a:srgbClr val="171616"/>
                </a:solidFill>
                <a:latin typeface="Nunito Light"/>
                <a:ea typeface="Nunito Light"/>
                <a:cs typeface="Nunito Light"/>
                <a:sym typeface="Nunito Light"/>
              </a:rPr>
              <a:t>• Tính toán tầm quan trọng của các đặc trưng</a:t>
            </a:r>
            <a:endParaRPr/>
          </a:p>
          <a:p>
            <a:pPr indent="0" lvl="0" marL="0" marR="0" rtl="0" algn="just">
              <a:lnSpc>
                <a:spcPct val="210047"/>
              </a:lnSpc>
              <a:spcBef>
                <a:spcPts val="0"/>
              </a:spcBef>
              <a:spcAft>
                <a:spcPts val="0"/>
              </a:spcAft>
              <a:buNone/>
            </a:pPr>
            <a:r>
              <a:rPr b="0" i="0" lang="en-US" sz="2727" u="none" cap="none" strike="noStrike">
                <a:solidFill>
                  <a:srgbClr val="171616"/>
                </a:solidFill>
                <a:latin typeface="Nunito Light"/>
                <a:ea typeface="Nunito Light"/>
                <a:cs typeface="Nunito Light"/>
                <a:sym typeface="Nunito Light"/>
              </a:rPr>
              <a:t>• Biểu diễn giải thích</a:t>
            </a:r>
            <a:endParaRPr/>
          </a:p>
        </p:txBody>
      </p:sp>
      <p:sp>
        <p:nvSpPr>
          <p:cNvPr id="223" name="Google Shape;223;p9"/>
          <p:cNvSpPr txBox="1"/>
          <p:nvPr/>
        </p:nvSpPr>
        <p:spPr>
          <a:xfrm>
            <a:off x="16708179" y="9150793"/>
            <a:ext cx="791314" cy="464134"/>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US" sz="2728" u="none" cap="none" strike="noStrike">
                <a:solidFill>
                  <a:srgbClr val="000000"/>
                </a:solidFill>
                <a:latin typeface="Nunito Light"/>
                <a:ea typeface="Nunito Light"/>
                <a:cs typeface="Nunito Light"/>
                <a:sym typeface="Nunito Light"/>
              </a:rPr>
              <a:t>9</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