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7" r:id="rId24"/>
    <p:sldId id="309" r:id="rId25"/>
    <p:sldId id="310" r:id="rId26"/>
    <p:sldId id="311" r:id="rId27"/>
    <p:sldId id="280" r:id="rId28"/>
    <p:sldId id="281" r:id="rId29"/>
    <p:sldId id="300" r:id="rId30"/>
    <p:sldId id="313" r:id="rId31"/>
    <p:sldId id="283" r:id="rId32"/>
    <p:sldId id="284" r:id="rId33"/>
    <p:sldId id="285" r:id="rId34"/>
    <p:sldId id="286" r:id="rId35"/>
    <p:sldId id="287" r:id="rId36"/>
    <p:sldId id="288" r:id="rId37"/>
    <p:sldId id="301" r:id="rId38"/>
    <p:sldId id="289" r:id="rId39"/>
    <p:sldId id="292" r:id="rId40"/>
    <p:sldId id="290" r:id="rId41"/>
    <p:sldId id="298" r:id="rId42"/>
    <p:sldId id="297" r:id="rId43"/>
    <p:sldId id="293" r:id="rId44"/>
    <p:sldId id="294" r:id="rId45"/>
    <p:sldId id="291" r:id="rId46"/>
    <p:sldId id="295" r:id="rId47"/>
    <p:sldId id="296" r:id="rId48"/>
    <p:sldId id="302" r:id="rId49"/>
    <p:sldId id="303" r:id="rId50"/>
    <p:sldId id="304" r:id="rId51"/>
    <p:sldId id="306" r:id="rId52"/>
    <p:sldId id="312" r:id="rId53"/>
    <p:sldId id="299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F266-031D-B649-B312-1AB8A36D4FA8}" type="datetimeFigureOut">
              <a:rPr lang="en-VN" smtClean="0"/>
              <a:t>25/10/2023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EF48-C96F-D649-ACFE-E47A8E4DE9D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559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7E357-96F0-4469-95E3-763398CC724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4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7E357-96F0-4469-95E3-763398CC724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D8A4-7B3B-445F-87B5-EACCB2B3B26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921D-A656-4189-B676-3DF8BB9F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Abraham Maslow:</a:t>
            </a:r>
            <a:br>
              <a:rPr lang="en-US" dirty="0"/>
            </a:br>
            <a:r>
              <a:rPr lang="en-US" dirty="0"/>
              <a:t>Needs-Hierarchy Theory</a:t>
            </a:r>
            <a:br>
              <a:rPr lang="en-US" dirty="0"/>
            </a:br>
            <a:r>
              <a:rPr lang="en-US" sz="3300" dirty="0"/>
              <a:t>(Holistic-dynamic theory)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573" y="5692461"/>
            <a:ext cx="6688427" cy="9433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Ts.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  <a:p>
            <a:pPr algn="l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Ths</a:t>
            </a:r>
            <a:r>
              <a:rPr lang="en-US" dirty="0"/>
              <a:t>. Võ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2.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an </a:t>
            </a:r>
            <a:r>
              <a:rPr lang="en-US" sz="3500" b="1" dirty="0" err="1"/>
              <a:t>toàn</a:t>
            </a:r>
            <a:r>
              <a:rPr lang="en-US" sz="3500" b="1" dirty="0"/>
              <a:t> (Safety needs) </a:t>
            </a:r>
          </a:p>
          <a:p>
            <a:pPr>
              <a:buFontTx/>
              <a:buChar char="-"/>
            </a:pP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bậc</a:t>
            </a:r>
            <a:r>
              <a:rPr lang="en-US" sz="3500" dirty="0"/>
              <a:t> 1,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bậc</a:t>
            </a:r>
            <a:r>
              <a:rPr lang="en-US" sz="3500" dirty="0"/>
              <a:t> 2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khó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đáp</a:t>
            </a:r>
            <a:r>
              <a:rPr lang="en-US" sz="3500" dirty="0"/>
              <a:t> </a:t>
            </a:r>
            <a:r>
              <a:rPr lang="en-US" sz="3500" dirty="0" err="1"/>
              <a:t>ứng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giác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an </a:t>
            </a:r>
            <a:r>
              <a:rPr lang="en-US" sz="3500" dirty="0" err="1"/>
              <a:t>toàn</a:t>
            </a:r>
            <a:r>
              <a:rPr lang="en-US" sz="3500" dirty="0"/>
              <a:t> </a:t>
            </a:r>
            <a:r>
              <a:rPr lang="en-US" sz="3500" dirty="0" err="1"/>
              <a:t>giữa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lớn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em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nhau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5605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2.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an </a:t>
            </a:r>
            <a:r>
              <a:rPr lang="en-US" sz="3500" b="1" dirty="0" err="1"/>
              <a:t>toàn</a:t>
            </a:r>
            <a:r>
              <a:rPr lang="en-US" sz="3500" b="1" dirty="0"/>
              <a:t> (Safety needs) </a:t>
            </a:r>
          </a:p>
          <a:p>
            <a:pPr>
              <a:buFontTx/>
              <a:buChar char="-"/>
            </a:pPr>
            <a:r>
              <a:rPr lang="en-US" sz="3500" dirty="0" err="1"/>
              <a:t>Sự</a:t>
            </a:r>
            <a:r>
              <a:rPr lang="en-US" sz="3500" dirty="0"/>
              <a:t> lo </a:t>
            </a:r>
            <a:r>
              <a:rPr lang="en-US" sz="3500" dirty="0" err="1"/>
              <a:t>âu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an </a:t>
            </a:r>
            <a:r>
              <a:rPr lang="en-US" sz="3500" dirty="0" err="1"/>
              <a:t>toàn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em</a:t>
            </a:r>
            <a:r>
              <a:rPr lang="en-US" sz="3500" dirty="0"/>
              <a:t>, </a:t>
            </a:r>
            <a:r>
              <a:rPr lang="en-US" sz="3500" dirty="0" err="1"/>
              <a:t>cũng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vài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lớn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nỗi</a:t>
            </a:r>
            <a:r>
              <a:rPr lang="en-US" sz="3500" dirty="0"/>
              <a:t> lo </a:t>
            </a:r>
            <a:r>
              <a:rPr lang="en-US" sz="3500" dirty="0" err="1"/>
              <a:t>từ</a:t>
            </a:r>
            <a:r>
              <a:rPr lang="en-US" sz="3500" dirty="0"/>
              <a:t> </a:t>
            </a:r>
            <a:r>
              <a:rPr lang="en-US" sz="3500" dirty="0" err="1"/>
              <a:t>thời</a:t>
            </a:r>
            <a:r>
              <a:rPr lang="en-US" sz="3500" dirty="0"/>
              <a:t> </a:t>
            </a:r>
            <a:r>
              <a:rPr lang="en-US" sz="3500" dirty="0" err="1"/>
              <a:t>thơ</a:t>
            </a:r>
            <a:r>
              <a:rPr lang="en-US" sz="3500" dirty="0"/>
              <a:t> </a:t>
            </a:r>
            <a:r>
              <a:rPr lang="en-US" sz="3500" dirty="0" err="1"/>
              <a:t>ấu</a:t>
            </a:r>
            <a:r>
              <a:rPr lang="en-US" sz="3500" dirty="0"/>
              <a:t> -&gt; Basic anxiety (lo </a:t>
            </a:r>
            <a:r>
              <a:rPr lang="en-US" sz="3500" dirty="0" err="1"/>
              <a:t>âu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5480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yêu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thuộc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(Love and Belongingness Needs) </a:t>
            </a:r>
          </a:p>
          <a:p>
            <a:pPr>
              <a:buFontTx/>
              <a:buChar char="-"/>
            </a:pP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mong</a:t>
            </a:r>
            <a:r>
              <a:rPr lang="en-US" sz="3500" dirty="0"/>
              <a:t> </a:t>
            </a:r>
            <a:r>
              <a:rPr lang="en-US" sz="3500" dirty="0" err="1"/>
              <a:t>muốn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, </a:t>
            </a:r>
            <a:r>
              <a:rPr lang="en-US" sz="3500" dirty="0" err="1"/>
              <a:t>thuộc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“</a:t>
            </a:r>
            <a:r>
              <a:rPr lang="en-US" sz="3500" dirty="0" err="1"/>
              <a:t>nơi</a:t>
            </a:r>
            <a:r>
              <a:rPr lang="en-US" sz="3500" dirty="0"/>
              <a:t>” </a:t>
            </a:r>
            <a:r>
              <a:rPr lang="en-US" sz="3500" dirty="0" err="1"/>
              <a:t>nào</a:t>
            </a:r>
            <a:r>
              <a:rPr lang="en-US" sz="3500" dirty="0"/>
              <a:t> </a:t>
            </a:r>
            <a:r>
              <a:rPr lang="en-US" sz="3500" dirty="0" err="1"/>
              <a:t>đó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Mong</a:t>
            </a:r>
            <a:r>
              <a:rPr lang="en-US" sz="3500" dirty="0"/>
              <a:t> </a:t>
            </a:r>
            <a:r>
              <a:rPr lang="en-US" sz="3500" dirty="0" err="1"/>
              <a:t>muốn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tri </a:t>
            </a:r>
            <a:r>
              <a:rPr lang="en-US" sz="3500" dirty="0" err="1"/>
              <a:t>kỷ</a:t>
            </a:r>
            <a:r>
              <a:rPr lang="en-US" sz="3500" dirty="0"/>
              <a:t>, con </a:t>
            </a:r>
            <a:r>
              <a:rPr lang="en-US" sz="3500" dirty="0" err="1"/>
              <a:t>cái</a:t>
            </a:r>
            <a:r>
              <a:rPr lang="en-US" sz="3500" dirty="0"/>
              <a:t>. </a:t>
            </a:r>
            <a:r>
              <a:rPr lang="en-US" sz="3500" dirty="0" err="1"/>
              <a:t>Thuộc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gia</a:t>
            </a:r>
            <a:r>
              <a:rPr lang="en-US" sz="3500" dirty="0"/>
              <a:t> </a:t>
            </a:r>
            <a:r>
              <a:rPr lang="en-US" sz="3500" dirty="0" err="1"/>
              <a:t>đình</a:t>
            </a:r>
            <a:r>
              <a:rPr lang="en-US" sz="3500" dirty="0"/>
              <a:t>, </a:t>
            </a:r>
            <a:r>
              <a:rPr lang="en-US" sz="3500" dirty="0" err="1"/>
              <a:t>nhóm</a:t>
            </a:r>
            <a:r>
              <a:rPr lang="en-US" sz="3500" dirty="0"/>
              <a:t> </a:t>
            </a:r>
            <a:r>
              <a:rPr lang="en-US" sz="3500" dirty="0" err="1"/>
              <a:t>hoặc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quốc</a:t>
            </a:r>
            <a:r>
              <a:rPr lang="en-US" sz="3500" dirty="0"/>
              <a:t> </a:t>
            </a:r>
            <a:r>
              <a:rPr lang="en-US" sz="3500" dirty="0" err="1"/>
              <a:t>gia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bao</a:t>
            </a:r>
            <a:r>
              <a:rPr lang="en-US" sz="3500" dirty="0"/>
              <a:t> </a:t>
            </a:r>
            <a:r>
              <a:rPr lang="en-US" sz="3500" dirty="0" err="1"/>
              <a:t>gồm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khía</a:t>
            </a:r>
            <a:r>
              <a:rPr lang="en-US" sz="3500" dirty="0"/>
              <a:t> </a:t>
            </a:r>
            <a:r>
              <a:rPr lang="en-US" sz="3500" dirty="0" err="1"/>
              <a:t>cạnh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tình</a:t>
            </a:r>
            <a:r>
              <a:rPr lang="en-US" sz="3500" dirty="0"/>
              <a:t> </a:t>
            </a:r>
            <a:r>
              <a:rPr lang="en-US" sz="3500" dirty="0" err="1"/>
              <a:t>dục</a:t>
            </a:r>
            <a:r>
              <a:rPr lang="en-US" sz="3500" dirty="0"/>
              <a:t> (sex) </a:t>
            </a:r>
          </a:p>
        </p:txBody>
      </p:sp>
    </p:spTree>
    <p:extLst>
      <p:ext uri="{BB962C8B-B14F-4D97-AF65-F5344CB8AC3E}">
        <p14:creationId xmlns:p14="http://schemas.microsoft.com/office/powerpoint/2010/main" val="294517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yêu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thuộc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(Love and Belongingness Needs) </a:t>
            </a:r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đứa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chấp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phát</a:t>
            </a:r>
            <a:r>
              <a:rPr lang="en-US" sz="3500" dirty="0"/>
              <a:t> </a:t>
            </a:r>
            <a:r>
              <a:rPr lang="en-US" sz="3500" dirty="0" err="1"/>
              <a:t>triển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tin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biết</a:t>
            </a:r>
            <a:r>
              <a:rPr lang="en-US" sz="3500" dirty="0"/>
              <a:t> </a:t>
            </a: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đứa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chưa</a:t>
            </a:r>
            <a:r>
              <a:rPr lang="en-US" sz="3500" dirty="0"/>
              <a:t> </a:t>
            </a:r>
            <a:r>
              <a:rPr lang="en-US" sz="3500" dirty="0" err="1"/>
              <a:t>bao</a:t>
            </a:r>
            <a:r>
              <a:rPr lang="en-US" sz="3500" dirty="0"/>
              <a:t> </a:t>
            </a:r>
            <a:r>
              <a:rPr lang="en-US" sz="3500" dirty="0" err="1"/>
              <a:t>giờ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biết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hạ</a:t>
            </a:r>
            <a:r>
              <a:rPr lang="en-US" sz="3500" dirty="0"/>
              <a:t> </a:t>
            </a:r>
            <a:r>
              <a:rPr lang="en-US" sz="3500" dirty="0" err="1"/>
              <a:t>thấp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coi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thiếu</a:t>
            </a:r>
            <a:r>
              <a:rPr lang="en-US" sz="3500" dirty="0"/>
              <a:t> </a:t>
            </a:r>
            <a:r>
              <a:rPr lang="en-US" sz="3500" dirty="0" err="1"/>
              <a:t>vắng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lẽ</a:t>
            </a:r>
            <a:r>
              <a:rPr lang="en-US" sz="3500" dirty="0"/>
              <a:t> </a:t>
            </a:r>
            <a:r>
              <a:rPr lang="en-US" sz="3500" dirty="0" err="1"/>
              <a:t>hiển</a:t>
            </a:r>
            <a:r>
              <a:rPr lang="en-US" sz="3500" dirty="0"/>
              <a:t> </a:t>
            </a:r>
            <a:r>
              <a:rPr lang="en-US" sz="3500" dirty="0" err="1"/>
              <a:t>nhiên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1628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yêu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thuộc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(Love and Belongingness Needs) </a:t>
            </a:r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đứa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lượng</a:t>
            </a:r>
            <a:r>
              <a:rPr lang="en-US" sz="3500" dirty="0"/>
              <a:t> </a:t>
            </a:r>
            <a:r>
              <a:rPr lang="en-US" sz="3500" dirty="0" err="1"/>
              <a:t>nhỏ</a:t>
            </a:r>
            <a:r>
              <a:rPr lang="en-US" sz="3500" dirty="0"/>
              <a:t> </a:t>
            </a:r>
            <a:r>
              <a:rPr lang="en-US" sz="3500" dirty="0" err="1"/>
              <a:t>tình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thuộc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,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liên</a:t>
            </a:r>
            <a:r>
              <a:rPr lang="en-US" sz="3500" dirty="0"/>
              <a:t> </a:t>
            </a:r>
            <a:r>
              <a:rPr lang="en-US" sz="3500" dirty="0" err="1"/>
              <a:t>tục</a:t>
            </a:r>
            <a:r>
              <a:rPr lang="en-US" sz="3500" dirty="0"/>
              <a:t> </a:t>
            </a:r>
            <a:r>
              <a:rPr lang="en-US" sz="3500" dirty="0" err="1"/>
              <a:t>tìm</a:t>
            </a:r>
            <a:r>
              <a:rPr lang="en-US" sz="3500" dirty="0"/>
              <a:t> </a:t>
            </a:r>
            <a:r>
              <a:rPr lang="en-US" sz="3500" dirty="0" err="1"/>
              <a:t>kiếm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trẻ</a:t>
            </a:r>
            <a:r>
              <a:rPr lang="en-US" sz="3500" dirty="0"/>
              <a:t> </a:t>
            </a:r>
            <a:r>
              <a:rPr lang="en-US" sz="3500" dirty="0" err="1"/>
              <a:t>nhỏ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: </a:t>
            </a:r>
            <a:r>
              <a:rPr lang="en-US" sz="3500" dirty="0" err="1"/>
              <a:t>Trực</a:t>
            </a:r>
            <a:r>
              <a:rPr lang="en-US" sz="3500" dirty="0"/>
              <a:t> </a:t>
            </a:r>
            <a:r>
              <a:rPr lang="en-US" sz="3500" dirty="0" err="1"/>
              <a:t>diện</a:t>
            </a:r>
            <a:r>
              <a:rPr lang="en-US" sz="3500" dirty="0"/>
              <a:t>, </a:t>
            </a:r>
            <a:r>
              <a:rPr lang="en-US" sz="3500" dirty="0" err="1"/>
              <a:t>rõ</a:t>
            </a:r>
            <a:r>
              <a:rPr lang="en-US" sz="3500" dirty="0"/>
              <a:t> </a:t>
            </a:r>
            <a:r>
              <a:rPr lang="en-US" sz="3500" dirty="0" err="1"/>
              <a:t>ràng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18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yêu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thuộc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(Love and Belongingness Needs) </a:t>
            </a:r>
          </a:p>
          <a:p>
            <a:pPr>
              <a:buFontTx/>
              <a:buChar char="-"/>
            </a:pP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lớn</a:t>
            </a:r>
            <a:r>
              <a:rPr lang="en-US" sz="3500" dirty="0"/>
              <a:t> </a:t>
            </a:r>
            <a:r>
              <a:rPr lang="en-US" sz="3500" dirty="0" err="1"/>
              <a:t>tìm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: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081825" y="4001294"/>
            <a:ext cx="4275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Sao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đứng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?</a:t>
            </a:r>
            <a:br>
              <a:rPr lang="en-US" sz="2800" dirty="0"/>
            </a:b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đừng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Sao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ngay</a:t>
            </a:r>
            <a:r>
              <a:rPr lang="en-US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9631" y="4001294"/>
            <a:ext cx="4368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Ôi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gió</a:t>
            </a:r>
            <a:r>
              <a:rPr lang="en-US" sz="2800" dirty="0"/>
              <a:t> bay,</a:t>
            </a:r>
            <a:br>
              <a:rPr lang="en-US" sz="2800" dirty="0"/>
            </a:b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huyền</a:t>
            </a:r>
            <a:r>
              <a:rPr lang="en-US" sz="2800" dirty="0"/>
              <a:t> </a:t>
            </a:r>
            <a:r>
              <a:rPr lang="en-US" sz="2800" dirty="0" err="1"/>
              <a:t>đẫm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Sao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 </a:t>
            </a:r>
            <a:r>
              <a:rPr lang="en-US" sz="2800" dirty="0" err="1"/>
              <a:t>ngốc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br>
              <a:rPr lang="en-US" sz="2800" dirty="0"/>
            </a:b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18662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yêu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thuộc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(Love and Belongingness Needs) </a:t>
            </a:r>
          </a:p>
          <a:p>
            <a:pPr>
              <a:buFontTx/>
              <a:buChar char="-"/>
            </a:pP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lớn</a:t>
            </a:r>
            <a:r>
              <a:rPr lang="en-US" sz="3500" dirty="0"/>
              <a:t> </a:t>
            </a:r>
            <a:r>
              <a:rPr lang="en-US" sz="3500" dirty="0" err="1"/>
              <a:t>tìm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: </a:t>
            </a:r>
          </a:p>
          <a:p>
            <a:pPr marL="0" indent="0">
              <a:buNone/>
            </a:pPr>
            <a:r>
              <a:rPr lang="en-US" sz="3500" dirty="0"/>
              <a:t>+ </a:t>
            </a:r>
            <a:r>
              <a:rPr lang="en-US" sz="3500" dirty="0" err="1"/>
              <a:t>Nhiều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tỏ</a:t>
            </a:r>
            <a:r>
              <a:rPr lang="en-US" sz="3500" dirty="0"/>
              <a:t> </a:t>
            </a:r>
            <a:r>
              <a:rPr lang="en-US" sz="3500" dirty="0" err="1"/>
              <a:t>ra</a:t>
            </a:r>
            <a:r>
              <a:rPr lang="en-US" sz="3500" dirty="0"/>
              <a:t> </a:t>
            </a:r>
            <a:r>
              <a:rPr lang="en-US" sz="3500" dirty="0" err="1"/>
              <a:t>lạnh</a:t>
            </a:r>
            <a:r>
              <a:rPr lang="en-US" sz="3500" dirty="0"/>
              <a:t> </a:t>
            </a:r>
            <a:r>
              <a:rPr lang="en-US" sz="3500" dirty="0" err="1"/>
              <a:t>lùng</a:t>
            </a:r>
            <a:r>
              <a:rPr lang="en-US" sz="3500" dirty="0"/>
              <a:t>, </a:t>
            </a:r>
            <a:r>
              <a:rPr lang="en-US" sz="3500" dirty="0" err="1"/>
              <a:t>tự</a:t>
            </a:r>
            <a:r>
              <a:rPr lang="en-US" sz="3500" dirty="0"/>
              <a:t> </a:t>
            </a:r>
            <a:r>
              <a:rPr lang="en-US" sz="3500" dirty="0" err="1"/>
              <a:t>cao</a:t>
            </a:r>
            <a:r>
              <a:rPr lang="en-US" sz="3500" dirty="0"/>
              <a:t>, </a:t>
            </a:r>
            <a:r>
              <a:rPr lang="en-US" sz="3500" dirty="0" err="1"/>
              <a:t>độc</a:t>
            </a:r>
            <a:r>
              <a:rPr lang="en-US" sz="3500" dirty="0"/>
              <a:t> </a:t>
            </a:r>
            <a:r>
              <a:rPr lang="en-US" sz="3500" dirty="0" err="1"/>
              <a:t>lập</a:t>
            </a:r>
            <a:r>
              <a:rPr lang="en-US" sz="3500" dirty="0"/>
              <a:t> -&gt; </a:t>
            </a:r>
            <a:r>
              <a:rPr lang="en-US" sz="3500" i="1" dirty="0" err="1"/>
              <a:t>Khát</a:t>
            </a:r>
            <a:r>
              <a:rPr lang="en-US" sz="3500" i="1" dirty="0"/>
              <a:t> </a:t>
            </a:r>
            <a:r>
              <a:rPr lang="en-US" sz="3500" i="1" dirty="0" err="1"/>
              <a:t>khao</a:t>
            </a:r>
            <a:r>
              <a:rPr lang="en-US" sz="3500" i="1" dirty="0"/>
              <a:t> </a:t>
            </a:r>
            <a:r>
              <a:rPr lang="en-US" sz="3500" i="1" dirty="0" err="1"/>
              <a:t>yêu</a:t>
            </a:r>
            <a:r>
              <a:rPr lang="en-US" sz="3500" i="1" dirty="0"/>
              <a:t> </a:t>
            </a:r>
            <a:r>
              <a:rPr lang="en-US" sz="3500" i="1" dirty="0" err="1"/>
              <a:t>thương</a:t>
            </a:r>
            <a:r>
              <a:rPr lang="en-US" sz="3500" i="1" dirty="0"/>
              <a:t> </a:t>
            </a:r>
            <a:r>
              <a:rPr lang="en-US" sz="3500" i="1" dirty="0" err="1"/>
              <a:t>mãnh</a:t>
            </a:r>
            <a:r>
              <a:rPr lang="en-US" sz="3500" i="1" dirty="0"/>
              <a:t> </a:t>
            </a:r>
            <a:r>
              <a:rPr lang="en-US" sz="3500" i="1" dirty="0" err="1"/>
              <a:t>liệt</a:t>
            </a:r>
            <a:r>
              <a:rPr lang="en-US" sz="3500" i="1" dirty="0"/>
              <a:t> </a:t>
            </a:r>
          </a:p>
          <a:p>
            <a:pPr marL="0" indent="0">
              <a:buNone/>
            </a:pPr>
            <a:r>
              <a:rPr lang="en-US" sz="3500" dirty="0"/>
              <a:t>+ </a:t>
            </a:r>
            <a:r>
              <a:rPr lang="en-US" sz="3500" dirty="0" err="1"/>
              <a:t>Nỗ</a:t>
            </a:r>
            <a:r>
              <a:rPr lang="en-US" sz="3500" dirty="0"/>
              <a:t> </a:t>
            </a:r>
            <a:r>
              <a:rPr lang="en-US" sz="3500" dirty="0" err="1"/>
              <a:t>lực</a:t>
            </a:r>
            <a:r>
              <a:rPr lang="en-US" sz="3500" dirty="0"/>
              <a:t> </a:t>
            </a:r>
            <a:r>
              <a:rPr lang="en-US" sz="3500" dirty="0" err="1"/>
              <a:t>mãnh</a:t>
            </a:r>
            <a:r>
              <a:rPr lang="en-US" sz="3500" dirty="0"/>
              <a:t> </a:t>
            </a:r>
            <a:r>
              <a:rPr lang="en-US" sz="3500" dirty="0" err="1"/>
              <a:t>liệt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79373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4.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trọng</a:t>
            </a:r>
            <a:r>
              <a:rPr lang="en-US" sz="3500" b="1" dirty="0"/>
              <a:t> (esteem needs) </a:t>
            </a:r>
          </a:p>
          <a:p>
            <a:pPr>
              <a:buFontTx/>
              <a:buChar char="-"/>
            </a:pPr>
            <a:r>
              <a:rPr lang="en-US" sz="3500" dirty="0" err="1"/>
              <a:t>Bao</a:t>
            </a:r>
            <a:r>
              <a:rPr lang="en-US" sz="3500" dirty="0"/>
              <a:t> </a:t>
            </a:r>
            <a:r>
              <a:rPr lang="en-US" sz="3500" dirty="0" err="1"/>
              <a:t>gồm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</a:t>
            </a:r>
            <a:r>
              <a:rPr lang="en-US" sz="3500" dirty="0" err="1"/>
              <a:t>tôn</a:t>
            </a:r>
            <a:r>
              <a:rPr lang="en-US" sz="3500" dirty="0"/>
              <a:t> </a:t>
            </a:r>
            <a:r>
              <a:rPr lang="en-US" sz="3500" dirty="0" err="1"/>
              <a:t>trọng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, </a:t>
            </a:r>
            <a:r>
              <a:rPr lang="en-US" sz="3500" dirty="0" err="1"/>
              <a:t>tự</a:t>
            </a:r>
            <a:r>
              <a:rPr lang="en-US" sz="3500" dirty="0"/>
              <a:t> tin,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lực</a:t>
            </a:r>
            <a:r>
              <a:rPr lang="en-US" sz="3500" dirty="0"/>
              <a:t>,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đúng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480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4.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trọng</a:t>
            </a:r>
            <a:r>
              <a:rPr lang="en-US" sz="3500" b="1" dirty="0"/>
              <a:t> (esteem needs) </a:t>
            </a:r>
          </a:p>
          <a:p>
            <a:pPr>
              <a:buFontTx/>
              <a:buChar char="-"/>
            </a:pPr>
            <a:r>
              <a:rPr lang="en-US" sz="3500" dirty="0" err="1"/>
              <a:t>Danh</a:t>
            </a:r>
            <a:r>
              <a:rPr lang="en-US" sz="3500" dirty="0"/>
              <a:t> </a:t>
            </a:r>
            <a:r>
              <a:rPr lang="en-US" sz="3500" dirty="0" err="1"/>
              <a:t>tiếng</a:t>
            </a:r>
            <a:r>
              <a:rPr lang="en-US" sz="3500" dirty="0"/>
              <a:t> (reputation):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uy</a:t>
            </a:r>
            <a:r>
              <a:rPr lang="en-US" sz="3500" dirty="0"/>
              <a:t> </a:t>
            </a:r>
            <a:r>
              <a:rPr lang="en-US" sz="3500" dirty="0" err="1"/>
              <a:t>tín</a:t>
            </a:r>
            <a:r>
              <a:rPr lang="en-US" sz="3500" dirty="0"/>
              <a:t>, </a:t>
            </a:r>
            <a:r>
              <a:rPr lang="en-US" sz="3500" dirty="0" err="1"/>
              <a:t>danh</a:t>
            </a:r>
            <a:r>
              <a:rPr lang="en-US" sz="3500" dirty="0"/>
              <a:t> </a:t>
            </a:r>
            <a:r>
              <a:rPr lang="en-US" sz="3500" dirty="0" err="1"/>
              <a:t>tiếng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đó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/>
              <a:t>Self-esteem: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chính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đó</a:t>
            </a:r>
            <a:r>
              <a:rPr lang="en-US" sz="3500" dirty="0"/>
              <a:t> </a:t>
            </a: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xứng</a:t>
            </a:r>
            <a:r>
              <a:rPr lang="en-US" sz="3500" dirty="0"/>
              <a:t> </a:t>
            </a:r>
            <a:r>
              <a:rPr lang="en-US" sz="3500" dirty="0" err="1"/>
              <a:t>đáng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tin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0458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4.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trọng</a:t>
            </a:r>
            <a:r>
              <a:rPr lang="en-US" sz="3500" b="1" dirty="0"/>
              <a:t> (esteem needs)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 err="1"/>
              <a:t>Danh</a:t>
            </a:r>
            <a:r>
              <a:rPr lang="en-US" sz="3500" dirty="0"/>
              <a:t> </a:t>
            </a:r>
            <a:r>
              <a:rPr lang="en-US" sz="3500" dirty="0" err="1"/>
              <a:t>tiếng</a:t>
            </a:r>
            <a:r>
              <a:rPr lang="en-US" sz="3500" dirty="0"/>
              <a:t> (reputation) vs Self-esteem???</a:t>
            </a:r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423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Self-actualization </a:t>
            </a:r>
          </a:p>
          <a:p>
            <a:pPr marL="514350" indent="-514350">
              <a:buAutoNum type="arabicPeriod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01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5. </a:t>
            </a:r>
            <a:r>
              <a:rPr lang="en-US" sz="3500" b="1" dirty="0" err="1"/>
              <a:t>Hiện</a:t>
            </a:r>
            <a:r>
              <a:rPr lang="en-US" sz="3500" b="1" dirty="0"/>
              <a:t> </a:t>
            </a:r>
            <a:r>
              <a:rPr lang="en-US" sz="3500" b="1" dirty="0" err="1"/>
              <a:t>thực</a:t>
            </a:r>
            <a:r>
              <a:rPr lang="en-US" sz="3500" b="1" dirty="0"/>
              <a:t> </a:t>
            </a:r>
            <a:r>
              <a:rPr lang="en-US" sz="3500" b="1" dirty="0" err="1"/>
              <a:t>hóa</a:t>
            </a:r>
            <a:r>
              <a:rPr lang="en-US" sz="3500" b="1" dirty="0"/>
              <a:t> </a:t>
            </a:r>
            <a:r>
              <a:rPr lang="en-US" sz="3500" b="1" dirty="0" err="1"/>
              <a:t>bản</a:t>
            </a:r>
            <a:r>
              <a:rPr lang="en-US" sz="3500" b="1" dirty="0"/>
              <a:t> </a:t>
            </a:r>
            <a:r>
              <a:rPr lang="en-US" sz="3500" b="1" dirty="0" err="1"/>
              <a:t>thân</a:t>
            </a:r>
            <a:r>
              <a:rPr lang="en-US" sz="3500" b="1" dirty="0"/>
              <a:t> (Self-actualization needs) </a:t>
            </a:r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phải</a:t>
            </a:r>
            <a:r>
              <a:rPr lang="en-US" sz="3500" dirty="0"/>
              <a:t> </a:t>
            </a:r>
            <a:r>
              <a:rPr lang="en-US" sz="3500" dirty="0" err="1"/>
              <a:t>cá</a:t>
            </a:r>
            <a:r>
              <a:rPr lang="en-US" sz="3500" dirty="0"/>
              <a:t> </a:t>
            </a:r>
            <a:r>
              <a:rPr lang="en-US" sz="3500" dirty="0" err="1"/>
              <a:t>nhân</a:t>
            </a:r>
            <a:r>
              <a:rPr lang="en-US" sz="3500" dirty="0"/>
              <a:t> </a:t>
            </a:r>
            <a:r>
              <a:rPr lang="en-US" sz="3500" dirty="0" err="1"/>
              <a:t>nào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hoàn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bậc</a:t>
            </a:r>
            <a:r>
              <a:rPr lang="en-US" sz="3500" dirty="0"/>
              <a:t> 4 </a:t>
            </a:r>
            <a:r>
              <a:rPr lang="en-US" sz="3500" dirty="0" err="1"/>
              <a:t>thì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bắt</a:t>
            </a:r>
            <a:r>
              <a:rPr lang="en-US" sz="3500" dirty="0"/>
              <a:t> </a:t>
            </a:r>
            <a:r>
              <a:rPr lang="en-US" sz="3500" dirty="0" err="1"/>
              <a:t>đầu</a:t>
            </a:r>
            <a:r>
              <a:rPr lang="en-US" sz="3500" dirty="0"/>
              <a:t> </a:t>
            </a:r>
            <a:r>
              <a:rPr lang="en-US" sz="3500" dirty="0" err="1"/>
              <a:t>bậc</a:t>
            </a:r>
            <a:r>
              <a:rPr lang="en-US" sz="3500" dirty="0"/>
              <a:t> 5. </a:t>
            </a:r>
          </a:p>
          <a:p>
            <a:pPr>
              <a:buFontTx/>
              <a:buChar char="-"/>
            </a:pPr>
            <a:r>
              <a:rPr lang="en-US" sz="3500" dirty="0" err="1"/>
              <a:t>Chỉ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đuổi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: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thật</a:t>
            </a:r>
            <a:r>
              <a:rPr lang="en-US" sz="3500" dirty="0"/>
              <a:t>, </a:t>
            </a:r>
            <a:r>
              <a:rPr lang="en-US" sz="3500" dirty="0" err="1"/>
              <a:t>cái</a:t>
            </a:r>
            <a:r>
              <a:rPr lang="en-US" sz="3500" dirty="0"/>
              <a:t> </a:t>
            </a:r>
            <a:r>
              <a:rPr lang="en-US" sz="3500" dirty="0" err="1"/>
              <a:t>tốt</a:t>
            </a:r>
            <a:r>
              <a:rPr lang="en-US" sz="3500" dirty="0"/>
              <a:t>,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 B (B-values). </a:t>
            </a:r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5662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/>
              <a:t>5. </a:t>
            </a:r>
            <a:r>
              <a:rPr lang="en-US" sz="3500" b="1" dirty="0" err="1"/>
              <a:t>Hiện</a:t>
            </a:r>
            <a:r>
              <a:rPr lang="en-US" sz="3500" b="1" dirty="0"/>
              <a:t> </a:t>
            </a:r>
            <a:r>
              <a:rPr lang="en-US" sz="3500" b="1" dirty="0" err="1"/>
              <a:t>thực</a:t>
            </a:r>
            <a:r>
              <a:rPr lang="en-US" sz="3500" b="1" dirty="0"/>
              <a:t> </a:t>
            </a:r>
            <a:r>
              <a:rPr lang="en-US" sz="3500" b="1" dirty="0" err="1"/>
              <a:t>hóa</a:t>
            </a:r>
            <a:r>
              <a:rPr lang="en-US" sz="3500" b="1" dirty="0"/>
              <a:t> </a:t>
            </a:r>
            <a:r>
              <a:rPr lang="en-US" sz="3500" b="1" dirty="0" err="1"/>
              <a:t>bản</a:t>
            </a:r>
            <a:r>
              <a:rPr lang="en-US" sz="3500" b="1" dirty="0"/>
              <a:t> </a:t>
            </a:r>
            <a:r>
              <a:rPr lang="en-US" sz="3500" b="1" dirty="0" err="1"/>
              <a:t>thân</a:t>
            </a:r>
            <a:r>
              <a:rPr lang="en-US" sz="3500" b="1" dirty="0"/>
              <a:t> (Self-actualization needs) </a:t>
            </a:r>
          </a:p>
          <a:p>
            <a:pPr>
              <a:buFontTx/>
              <a:buChar char="-"/>
            </a:pPr>
            <a:r>
              <a:rPr lang="en-US" sz="3500" dirty="0" err="1"/>
              <a:t>Bao</a:t>
            </a:r>
            <a:r>
              <a:rPr lang="en-US" sz="3500" dirty="0"/>
              <a:t> </a:t>
            </a:r>
            <a:r>
              <a:rPr lang="en-US" sz="3500" dirty="0" err="1"/>
              <a:t>gồm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cái</a:t>
            </a:r>
            <a:r>
              <a:rPr lang="en-US" sz="3500" dirty="0"/>
              <a:t> </a:t>
            </a:r>
            <a:r>
              <a:rPr lang="en-US" sz="3500" dirty="0" err="1"/>
              <a:t>tôi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  <a:r>
              <a:rPr lang="en-US" sz="3500" dirty="0" err="1"/>
              <a:t>đầy</a:t>
            </a:r>
            <a:r>
              <a:rPr lang="en-US" sz="3500" dirty="0"/>
              <a:t> (self-fulfillment),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rõ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tiềm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sáng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cho</a:t>
            </a:r>
            <a:r>
              <a:rPr lang="en-US" sz="3500" dirty="0"/>
              <a:t> </a:t>
            </a:r>
            <a:r>
              <a:rPr lang="en-US" sz="3500" dirty="0" err="1"/>
              <a:t>cuộc</a:t>
            </a:r>
            <a:r>
              <a:rPr lang="en-US" sz="3500" dirty="0"/>
              <a:t> </a:t>
            </a:r>
            <a:r>
              <a:rPr lang="en-US" sz="3500" dirty="0" err="1"/>
              <a:t>đời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chấp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lẽ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</a:t>
            </a:r>
            <a:r>
              <a:rPr lang="en-US" sz="3500" dirty="0" err="1"/>
              <a:t>nhiên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dồn</a:t>
            </a:r>
            <a:r>
              <a:rPr lang="en-US" sz="3500" dirty="0"/>
              <a:t> </a:t>
            </a:r>
            <a:r>
              <a:rPr lang="en-US" sz="3500" dirty="0" err="1"/>
              <a:t>nén</a:t>
            </a:r>
            <a:r>
              <a:rPr lang="en-US" sz="3500" dirty="0"/>
              <a:t> </a:t>
            </a:r>
            <a:r>
              <a:rPr lang="en-US" sz="3500" dirty="0" err="1"/>
              <a:t>chúng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Độc</a:t>
            </a:r>
            <a:r>
              <a:rPr lang="en-US" sz="3500" dirty="0"/>
              <a:t> </a:t>
            </a:r>
            <a:r>
              <a:rPr lang="en-US" sz="3500" dirty="0" err="1"/>
              <a:t>lập</a:t>
            </a:r>
            <a:r>
              <a:rPr lang="en-US" sz="3500" dirty="0"/>
              <a:t>, </a:t>
            </a:r>
            <a:r>
              <a:rPr lang="en-US" sz="3500" dirty="0" err="1"/>
              <a:t>tự</a:t>
            </a:r>
            <a:r>
              <a:rPr lang="en-US" sz="3500" dirty="0"/>
              <a:t> </a:t>
            </a:r>
            <a:r>
              <a:rPr lang="en-US" sz="3500" dirty="0" err="1"/>
              <a:t>chủ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đau</a:t>
            </a:r>
            <a:r>
              <a:rPr lang="en-US" sz="3500" dirty="0"/>
              <a:t> </a:t>
            </a:r>
            <a:r>
              <a:rPr lang="en-US" sz="3500" dirty="0" err="1"/>
              <a:t>khổ</a:t>
            </a:r>
            <a:r>
              <a:rPr lang="en-US" sz="3500" dirty="0"/>
              <a:t> </a:t>
            </a:r>
            <a:r>
              <a:rPr lang="en-US" sz="3500" dirty="0" err="1"/>
              <a:t>khi</a:t>
            </a:r>
            <a:r>
              <a:rPr lang="en-US" sz="3500" dirty="0"/>
              <a:t> </a:t>
            </a:r>
            <a:r>
              <a:rPr lang="en-US" sz="3500" dirty="0" err="1"/>
              <a:t>bị</a:t>
            </a:r>
            <a:r>
              <a:rPr lang="en-US" sz="3500" dirty="0"/>
              <a:t> </a:t>
            </a:r>
            <a:r>
              <a:rPr lang="en-US" sz="3500" dirty="0" err="1"/>
              <a:t>từ</a:t>
            </a:r>
            <a:r>
              <a:rPr lang="en-US" sz="3500" dirty="0"/>
              <a:t> </a:t>
            </a:r>
            <a:r>
              <a:rPr lang="en-US" sz="3500" dirty="0" err="1"/>
              <a:t>chối</a:t>
            </a:r>
            <a:r>
              <a:rPr lang="en-US" sz="3500" dirty="0"/>
              <a:t>, </a:t>
            </a:r>
            <a:r>
              <a:rPr lang="en-US" sz="3500" dirty="0" err="1"/>
              <a:t>khinh</a:t>
            </a:r>
            <a:r>
              <a:rPr lang="en-US" sz="3500" dirty="0"/>
              <a:t> </a:t>
            </a:r>
            <a:r>
              <a:rPr lang="en-US" sz="3500" dirty="0" err="1"/>
              <a:t>bỉ</a:t>
            </a:r>
            <a:r>
              <a:rPr lang="en-US" sz="3500" dirty="0"/>
              <a:t>, </a:t>
            </a:r>
            <a:r>
              <a:rPr lang="en-US" sz="3500" dirty="0" err="1"/>
              <a:t>vứt</a:t>
            </a:r>
            <a:r>
              <a:rPr lang="en-US" sz="3500" dirty="0"/>
              <a:t> </a:t>
            </a:r>
            <a:r>
              <a:rPr lang="en-US" sz="3500" dirty="0" err="1"/>
              <a:t>bỏ</a:t>
            </a: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7807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/>
              <a:t>Aesthetic needs (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mỹ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)</a:t>
            </a:r>
          </a:p>
          <a:p>
            <a:pPr>
              <a:buFontTx/>
              <a:buChar char="-"/>
            </a:pPr>
            <a:r>
              <a:rPr lang="en-US" sz="3200" dirty="0"/>
              <a:t>Cognitive needs (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- Neurotic needs (</a:t>
            </a:r>
            <a:r>
              <a:rPr lang="vi-VN" sz="3200" dirty="0"/>
              <a:t>Những nhu cầu nhiễu tâm/ bù trừ những nhu cầu căn bản không được thỏa mãn) </a:t>
            </a:r>
          </a:p>
          <a:p>
            <a:pPr>
              <a:buFontTx/>
              <a:buChar char="-"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726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* Cognitive needs </a:t>
            </a:r>
            <a:r>
              <a:rPr lang="en-US" sz="3500" dirty="0"/>
              <a:t>(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)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ở</a:t>
            </a:r>
            <a:r>
              <a:rPr lang="en-US" sz="3500" dirty="0"/>
              <a:t> </a:t>
            </a:r>
            <a:r>
              <a:rPr lang="en-US" sz="3500" dirty="0" err="1"/>
              <a:t>đa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 </a:t>
            </a:r>
          </a:p>
          <a:p>
            <a:pPr>
              <a:buFontTx/>
              <a:buChar char="-"/>
            </a:pPr>
            <a:r>
              <a:rPr lang="vi-VN" sz="3500" dirty="0"/>
              <a:t>Nhu cầu ý muốn và nhu cầu nhận thức liên hệ mật thiết </a:t>
            </a:r>
          </a:p>
          <a:p>
            <a:pPr>
              <a:buFontTx/>
              <a:buChar char="-"/>
            </a:pPr>
            <a:r>
              <a:rPr lang="vi-VN" sz="3500" dirty="0"/>
              <a:t>Người lành mạnh tâm lý có nhu cầu tìm hiểu, khám phá nhiều hơn 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6274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* Cognitive needs </a:t>
            </a:r>
            <a:r>
              <a:rPr lang="en-US" sz="3500" dirty="0"/>
              <a:t>(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)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bị</a:t>
            </a:r>
            <a:r>
              <a:rPr lang="en-US" sz="3500" dirty="0"/>
              <a:t> </a:t>
            </a:r>
            <a:r>
              <a:rPr lang="en-US" sz="3500" dirty="0" err="1"/>
              <a:t>ngăn</a:t>
            </a:r>
            <a:r>
              <a:rPr lang="en-US" sz="3500" dirty="0"/>
              <a:t> </a:t>
            </a:r>
            <a:r>
              <a:rPr lang="en-US" sz="3500" dirty="0" err="1"/>
              <a:t>chặn</a:t>
            </a:r>
            <a:r>
              <a:rPr lang="en-US" sz="3500" dirty="0"/>
              <a:t>: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ý</a:t>
            </a:r>
            <a:r>
              <a:rPr lang="en-US" sz="3500" dirty="0"/>
              <a:t> </a:t>
            </a:r>
            <a:r>
              <a:rPr lang="en-US" sz="3500" dirty="0" err="1"/>
              <a:t>muốn</a:t>
            </a:r>
            <a:r>
              <a:rPr lang="en-US" sz="3500" dirty="0"/>
              <a:t> </a:t>
            </a:r>
            <a:r>
              <a:rPr lang="en-US" sz="3500" dirty="0" err="1"/>
              <a:t>bị</a:t>
            </a:r>
            <a:r>
              <a:rPr lang="en-US" sz="3500" dirty="0"/>
              <a:t> </a:t>
            </a:r>
            <a:r>
              <a:rPr lang="en-US" sz="3500" dirty="0" err="1"/>
              <a:t>đe</a:t>
            </a:r>
            <a:r>
              <a:rPr lang="en-US" sz="3500" dirty="0"/>
              <a:t> </a:t>
            </a:r>
            <a:r>
              <a:rPr lang="en-US" sz="3500" dirty="0" err="1"/>
              <a:t>dọa</a:t>
            </a:r>
            <a:r>
              <a:rPr lang="en-US" sz="3500" dirty="0"/>
              <a:t> </a:t>
            </a:r>
          </a:p>
          <a:p>
            <a:pPr marL="0" indent="0">
              <a:buNone/>
            </a:pPr>
            <a:r>
              <a:rPr lang="en-US" sz="3500" dirty="0"/>
              <a:t>-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→ </a:t>
            </a:r>
            <a:r>
              <a:rPr lang="en-US" sz="3500" dirty="0" err="1"/>
              <a:t>bệnh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: </a:t>
            </a:r>
            <a:r>
              <a:rPr lang="en-US" sz="3500" dirty="0" err="1"/>
              <a:t>hòai</a:t>
            </a:r>
            <a:r>
              <a:rPr lang="en-US" sz="3500" dirty="0"/>
              <a:t> </a:t>
            </a:r>
            <a:r>
              <a:rPr lang="en-US" sz="3500" dirty="0" err="1"/>
              <a:t>nghi</a:t>
            </a:r>
            <a:r>
              <a:rPr lang="en-US" sz="3500" dirty="0"/>
              <a:t>, </a:t>
            </a:r>
            <a:r>
              <a:rPr lang="en-US" sz="3500" dirty="0" err="1"/>
              <a:t>vỡ</a:t>
            </a:r>
            <a:r>
              <a:rPr lang="en-US" sz="3500" dirty="0"/>
              <a:t> </a:t>
            </a:r>
            <a:r>
              <a:rPr lang="en-US" sz="3500" dirty="0" err="1"/>
              <a:t>mộng-thất</a:t>
            </a:r>
            <a:r>
              <a:rPr lang="en-US" sz="3500" dirty="0"/>
              <a:t> </a:t>
            </a:r>
            <a:r>
              <a:rPr lang="en-US" sz="3500" dirty="0" err="1"/>
              <a:t>vọng</a:t>
            </a:r>
            <a:r>
              <a:rPr lang="en-US" sz="3500" dirty="0"/>
              <a:t> 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31626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3500" b="1" dirty="0"/>
              <a:t>* Nhu cầu ý muốn và nhu cầu thẩm mỹ: </a:t>
            </a:r>
            <a:endParaRPr lang="vi-VN" sz="3500" dirty="0"/>
          </a:p>
          <a:p>
            <a:pPr marL="0" indent="0">
              <a:buNone/>
            </a:pPr>
            <a:r>
              <a:rPr lang="vi-VN" sz="3500" dirty="0"/>
              <a:t>- Nhu cầu thẩm mỹ chỉ có ở một số người </a:t>
            </a:r>
          </a:p>
          <a:p>
            <a:pPr marL="0" indent="0">
              <a:buNone/>
            </a:pPr>
            <a:r>
              <a:rPr lang="vi-VN" sz="3500" dirty="0"/>
              <a:t>- Nhu cầu ý muốn và nhu cầu thẩm mỹ chỉ liên hệ mật thiết nơi một số người </a:t>
            </a:r>
          </a:p>
          <a:p>
            <a:pPr marL="0" indent="0">
              <a:buNone/>
            </a:pPr>
            <a:r>
              <a:rPr lang="vi-VN" sz="3500" dirty="0"/>
              <a:t>- Khi không được thỏa mãn: bệnh cả thể xác lẫn tâm hồn nơi những người này</a:t>
            </a:r>
          </a:p>
        </p:txBody>
      </p:sp>
    </p:spTree>
    <p:extLst>
      <p:ext uri="{BB962C8B-B14F-4D97-AF65-F5344CB8AC3E}">
        <p14:creationId xmlns:p14="http://schemas.microsoft.com/office/powerpoint/2010/main" val="381370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Neurotic needs </a:t>
            </a:r>
            <a:r>
              <a:rPr lang="en-US" sz="3500" dirty="0"/>
              <a:t>(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mang</a:t>
            </a:r>
            <a:r>
              <a:rPr lang="en-US" sz="3500" dirty="0"/>
              <a:t> </a:t>
            </a:r>
            <a:r>
              <a:rPr lang="en-US" sz="3500" dirty="0" err="1"/>
              <a:t>tính</a:t>
            </a:r>
            <a:r>
              <a:rPr lang="en-US" sz="3500" dirty="0"/>
              <a:t> </a:t>
            </a:r>
            <a:r>
              <a:rPr lang="en-US" sz="3500" dirty="0" err="1"/>
              <a:t>nhiễu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) </a:t>
            </a:r>
          </a:p>
          <a:p>
            <a:pPr>
              <a:buFontTx/>
              <a:buChar char="-"/>
            </a:pPr>
            <a:r>
              <a:rPr lang="vi-VN" sz="3500" dirty="0"/>
              <a:t>Không thỏa mãn hai nhu cầu kia sẽ mang đến những khó khăn tinh thần</a:t>
            </a:r>
          </a:p>
          <a:p>
            <a:pPr>
              <a:buFontTx/>
              <a:buChar char="-"/>
            </a:pPr>
            <a:r>
              <a:rPr lang="vi-VN" sz="3500" dirty="0"/>
              <a:t>Riêng nhu cầu nhiễu tâm là nhu cầu thỏa mãn để trực tiếp dẫn đến tâm bệnh và trì trệ</a:t>
            </a:r>
          </a:p>
          <a:p>
            <a:pPr marL="0" indent="0">
              <a:buNone/>
            </a:pPr>
            <a:r>
              <a:rPr lang="vi-VN" sz="3500" dirty="0"/>
              <a:t>Ví dụ: Một người có nhu cầu cao tuyệt đối về tiền và quyền lực...</a:t>
            </a:r>
          </a:p>
        </p:txBody>
      </p:sp>
    </p:spTree>
    <p:extLst>
      <p:ext uri="{BB962C8B-B14F-4D97-AF65-F5344CB8AC3E}">
        <p14:creationId xmlns:p14="http://schemas.microsoft.com/office/powerpoint/2010/main" val="145906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0" y="746975"/>
            <a:ext cx="10312239" cy="54242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04379-14DF-A94A-96A1-5FF61F84C927}"/>
              </a:ext>
            </a:extLst>
          </p:cNvPr>
          <p:cNvSpPr txBox="1"/>
          <p:nvPr/>
        </p:nvSpPr>
        <p:spPr>
          <a:xfrm>
            <a:off x="1467556" y="1038578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EA332-57D2-0E47-9C6F-1624D2E3832D}"/>
              </a:ext>
            </a:extLst>
          </p:cNvPr>
          <p:cNvSpPr txBox="1"/>
          <p:nvPr/>
        </p:nvSpPr>
        <p:spPr>
          <a:xfrm>
            <a:off x="1467556" y="2094089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40%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66319-08A2-424F-A4F9-CF00DB8788C2}"/>
              </a:ext>
            </a:extLst>
          </p:cNvPr>
          <p:cNvSpPr txBox="1"/>
          <p:nvPr/>
        </p:nvSpPr>
        <p:spPr>
          <a:xfrm>
            <a:off x="1467555" y="3193155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6FC1-3D84-5D44-96BD-059742DDD15E}"/>
              </a:ext>
            </a:extLst>
          </p:cNvPr>
          <p:cNvSpPr txBox="1"/>
          <p:nvPr/>
        </p:nvSpPr>
        <p:spPr>
          <a:xfrm>
            <a:off x="1467555" y="4191539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977C1-0DD2-3646-A3E0-291D6DE342C7}"/>
              </a:ext>
            </a:extLst>
          </p:cNvPr>
          <p:cNvSpPr txBox="1"/>
          <p:nvPr/>
        </p:nvSpPr>
        <p:spPr>
          <a:xfrm>
            <a:off x="1467554" y="5189923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67415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Lưu</a:t>
            </a:r>
            <a:r>
              <a:rPr lang="en-US" b="1" dirty="0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b="1" dirty="0"/>
              <a:t>-&gt; </a:t>
            </a:r>
            <a:r>
              <a:rPr lang="en-US" b="1" dirty="0" err="1"/>
              <a:t>Ông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góc</a:t>
            </a:r>
            <a:r>
              <a:rPr lang="en-US" b="1" dirty="0"/>
              <a:t> </a:t>
            </a:r>
            <a:r>
              <a:rPr lang="en-US" b="1" dirty="0" err="1"/>
              <a:t>nhìn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8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thấp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3 – 5</a:t>
            </a:r>
          </a:p>
          <a:p>
            <a:pPr>
              <a:buFontTx/>
              <a:buChar char="-"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1-2</a:t>
            </a:r>
          </a:p>
          <a:p>
            <a:pPr>
              <a:buFontTx/>
              <a:buChar char="-"/>
            </a:pPr>
            <a:r>
              <a:rPr lang="en-US" dirty="0"/>
              <a:t>Hai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bẩm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vi-VN" dirty="0"/>
              <a:t>- Khác nhau về mức độ tiến hóa giống loài, mức độ trưởng thành theo tuổi </a:t>
            </a:r>
          </a:p>
          <a:p>
            <a:pPr>
              <a:buFontTx/>
              <a:buChar char="-"/>
            </a:pPr>
            <a:r>
              <a:rPr lang="vi-VN" dirty="0"/>
              <a:t>Hai cấp độ: Sung sướng (thỏa mãn nhu cầu cấp thấp) và hạnh phúc (thỏa mãn nhu cầu cấp cao) 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do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 </a:t>
            </a:r>
          </a:p>
          <a:p>
            <a:pPr>
              <a:buFontTx/>
              <a:buChar char="-"/>
            </a:pPr>
            <a:endParaRPr lang="vi-VN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Maslow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(holistic)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110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Những nhu cầu không được thỏa mãn 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* Dẫn đến bệnh lý </a:t>
            </a:r>
            <a:br>
              <a:rPr lang="vi-VN" dirty="0"/>
            </a:br>
            <a:endParaRPr lang="vi-VN" dirty="0"/>
          </a:p>
          <a:p>
            <a:pPr marL="0" indent="0">
              <a:buNone/>
            </a:pPr>
            <a:r>
              <a:rPr lang="vi-VN" dirty="0"/>
              <a:t>- (1) Suy dinh dưỡng, ám ảnh bởi sex… </a:t>
            </a:r>
          </a:p>
          <a:p>
            <a:pPr marL="0" indent="0">
              <a:buNone/>
            </a:pPr>
            <a:r>
              <a:rPr lang="vi-VN" dirty="0"/>
              <a:t>- (2) sợ, bất an… </a:t>
            </a:r>
          </a:p>
          <a:p>
            <a:pPr marL="0" indent="0">
              <a:buNone/>
            </a:pPr>
            <a:r>
              <a:rPr lang="vi-VN" dirty="0"/>
              <a:t>- (3) tự vệ, hung hăng, nhút nhát… </a:t>
            </a:r>
          </a:p>
          <a:p>
            <a:pPr marL="0" indent="0">
              <a:buNone/>
            </a:pPr>
            <a:r>
              <a:rPr lang="vi-VN" dirty="0"/>
              <a:t>- (4) nghi ngờ bản thân, đánh giá thấp mình, thiếu tự tin… </a:t>
            </a:r>
          </a:p>
          <a:p>
            <a:pPr marL="0" indent="0">
              <a:buNone/>
            </a:pPr>
            <a:r>
              <a:rPr lang="vi-VN" dirty="0"/>
              <a:t>- (5) không có giá trị, mất ý nghĩa… 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8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(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r>
              <a:rPr lang="en-US" b="1" dirty="0"/>
              <a:t>/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r>
              <a:rPr lang="en-US" b="1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* </a:t>
            </a:r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tiêu</a:t>
            </a:r>
            <a:r>
              <a:rPr lang="en-US" sz="3500" b="1" dirty="0"/>
              <a:t> </a:t>
            </a:r>
            <a:r>
              <a:rPr lang="en-US" sz="3500" b="1" dirty="0" err="1"/>
              <a:t>chí</a:t>
            </a:r>
            <a:r>
              <a:rPr lang="en-US" sz="3500" b="1" dirty="0"/>
              <a:t>: </a:t>
            </a:r>
          </a:p>
          <a:p>
            <a:pPr marL="514350" indent="-514350">
              <a:buAutoNum type="arabicPeriod"/>
            </a:pPr>
            <a:r>
              <a:rPr lang="en-US" sz="3500" dirty="0" err="1"/>
              <a:t>Cấu</a:t>
            </a:r>
            <a:r>
              <a:rPr lang="en-US" sz="3500" dirty="0"/>
              <a:t> </a:t>
            </a:r>
            <a:r>
              <a:rPr lang="en-US" sz="3500" dirty="0" err="1"/>
              <a:t>trúc</a:t>
            </a:r>
            <a:r>
              <a:rPr lang="en-US" sz="3500" dirty="0"/>
              <a:t> </a:t>
            </a:r>
            <a:r>
              <a:rPr lang="en-US" sz="3500" dirty="0" err="1"/>
              <a:t>nhân</a:t>
            </a:r>
            <a:r>
              <a:rPr lang="en-US" sz="3500" dirty="0"/>
              <a:t> </a:t>
            </a: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vướng</a:t>
            </a:r>
            <a:r>
              <a:rPr lang="en-US" sz="3500" dirty="0"/>
              <a:t> </a:t>
            </a:r>
            <a:r>
              <a:rPr lang="en-US" sz="3500" dirty="0" err="1"/>
              <a:t>phải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 </a:t>
            </a:r>
            <a:r>
              <a:rPr lang="en-US" sz="3500" dirty="0" err="1"/>
              <a:t>bệnh</a:t>
            </a:r>
            <a:r>
              <a:rPr lang="en-US" sz="3500" dirty="0"/>
              <a:t> </a:t>
            </a:r>
          </a:p>
          <a:p>
            <a:pPr marL="514350" indent="-514350">
              <a:buAutoNum type="arabicPeriod"/>
            </a:pPr>
            <a:r>
              <a:rPr lang="en-US" sz="3500" dirty="0" err="1"/>
              <a:t>Hoàn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</a:p>
          <a:p>
            <a:pPr marL="514350" indent="-514350">
              <a:buAutoNum type="arabicPeriod"/>
            </a:pPr>
            <a:r>
              <a:rPr lang="en-US" sz="3500" dirty="0"/>
              <a:t>Theo </a:t>
            </a:r>
            <a:r>
              <a:rPr lang="en-US" sz="3500" dirty="0" err="1"/>
              <a:t>đuổi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: </a:t>
            </a:r>
            <a:r>
              <a:rPr lang="en-US" sz="3500" b="1" i="1" dirty="0" err="1"/>
              <a:t>Sự</a:t>
            </a:r>
            <a:r>
              <a:rPr lang="en-US" sz="3500" b="1" i="1" dirty="0"/>
              <a:t> </a:t>
            </a:r>
            <a:r>
              <a:rPr lang="en-US" sz="3500" b="1" i="1" dirty="0" err="1"/>
              <a:t>thật</a:t>
            </a:r>
            <a:r>
              <a:rPr lang="en-US" sz="3500" b="1" i="1" dirty="0"/>
              <a:t>, </a:t>
            </a:r>
            <a:r>
              <a:rPr lang="en-US" sz="3500" b="1" i="1" dirty="0" err="1"/>
              <a:t>những</a:t>
            </a:r>
            <a:r>
              <a:rPr lang="en-US" sz="3500" b="1" i="1" dirty="0"/>
              <a:t> </a:t>
            </a:r>
            <a:r>
              <a:rPr lang="en-US" sz="3500" b="1" i="1" dirty="0" err="1"/>
              <a:t>điều</a:t>
            </a:r>
            <a:r>
              <a:rPr lang="en-US" sz="3500" b="1" i="1" dirty="0"/>
              <a:t> </a:t>
            </a:r>
            <a:r>
              <a:rPr lang="en-US" sz="3500" b="1" i="1" dirty="0" err="1"/>
              <a:t>tốt</a:t>
            </a:r>
            <a:r>
              <a:rPr lang="en-US" sz="3500" b="1" i="1" dirty="0"/>
              <a:t> </a:t>
            </a:r>
            <a:r>
              <a:rPr lang="en-US" sz="3500" b="1" i="1" dirty="0" err="1"/>
              <a:t>đẹp</a:t>
            </a:r>
            <a:r>
              <a:rPr lang="en-US" sz="3500" b="1" i="1" dirty="0"/>
              <a:t>, </a:t>
            </a:r>
            <a:r>
              <a:rPr lang="en-US" sz="3500" b="1" i="1" dirty="0" err="1"/>
              <a:t>công</a:t>
            </a:r>
            <a:r>
              <a:rPr lang="en-US" sz="3500" b="1" i="1" dirty="0"/>
              <a:t> </a:t>
            </a:r>
            <a:r>
              <a:rPr lang="en-US" sz="3500" b="1" i="1" dirty="0" err="1"/>
              <a:t>lý</a:t>
            </a:r>
            <a:r>
              <a:rPr lang="en-US" sz="3500" b="1" i="1" dirty="0"/>
              <a:t> </a:t>
            </a:r>
            <a:r>
              <a:rPr lang="en-US" sz="3500" b="1" i="1" dirty="0" err="1"/>
              <a:t>và</a:t>
            </a:r>
            <a:r>
              <a:rPr lang="en-US" sz="3500" b="1" i="1" dirty="0"/>
              <a:t> </a:t>
            </a:r>
            <a:r>
              <a:rPr lang="en-US" sz="3500" b="1" i="1" dirty="0" err="1"/>
              <a:t>các</a:t>
            </a:r>
            <a:r>
              <a:rPr lang="en-US" sz="3500" b="1" i="1" dirty="0"/>
              <a:t> </a:t>
            </a:r>
            <a:r>
              <a:rPr lang="en-US" sz="3500" b="1" i="1" dirty="0" err="1"/>
              <a:t>giá</a:t>
            </a:r>
            <a:r>
              <a:rPr lang="en-US" sz="3500" b="1" i="1" dirty="0"/>
              <a:t> </a:t>
            </a:r>
            <a:r>
              <a:rPr lang="en-US" sz="3500" b="1" i="1" dirty="0" err="1"/>
              <a:t>trị</a:t>
            </a:r>
            <a:r>
              <a:rPr lang="en-US" sz="3500" b="1" i="1" dirty="0"/>
              <a:t> B (B-values)</a:t>
            </a:r>
            <a:r>
              <a:rPr lang="en-US" sz="3500" dirty="0"/>
              <a:t>.</a:t>
            </a:r>
          </a:p>
          <a:p>
            <a:pPr marL="514350" indent="-514350">
              <a:buAutoNum type="arabicPeriod"/>
            </a:pP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khát</a:t>
            </a:r>
            <a:r>
              <a:rPr lang="en-US" sz="3500" dirty="0"/>
              <a:t> </a:t>
            </a:r>
            <a:r>
              <a:rPr lang="en-US" sz="3500" dirty="0" err="1"/>
              <a:t>khao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phát</a:t>
            </a:r>
            <a:r>
              <a:rPr lang="en-US" sz="3500" dirty="0"/>
              <a:t> </a:t>
            </a:r>
            <a:r>
              <a:rPr lang="en-US" sz="3500" dirty="0" err="1"/>
              <a:t>triển</a:t>
            </a:r>
            <a:r>
              <a:rPr lang="en-US" sz="3500" dirty="0"/>
              <a:t>, </a:t>
            </a:r>
            <a:r>
              <a:rPr lang="en-US" sz="3500" dirty="0" err="1"/>
              <a:t>vươn</a:t>
            </a:r>
            <a:r>
              <a:rPr lang="en-US" sz="3500" dirty="0"/>
              <a:t> </a:t>
            </a:r>
            <a:r>
              <a:rPr lang="en-US" sz="3500" dirty="0" err="1"/>
              <a:t>lên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trở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trở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6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giá</a:t>
            </a:r>
            <a:r>
              <a:rPr lang="en-US" sz="3500" b="1" dirty="0"/>
              <a:t> </a:t>
            </a:r>
            <a:r>
              <a:rPr lang="en-US" sz="3500" b="1" dirty="0" err="1"/>
              <a:t>trị</a:t>
            </a:r>
            <a:r>
              <a:rPr lang="en-US" sz="3500" b="1" dirty="0"/>
              <a:t>: </a:t>
            </a:r>
          </a:p>
          <a:p>
            <a:pPr>
              <a:buFontTx/>
              <a:buChar char="-"/>
            </a:pPr>
            <a:r>
              <a:rPr lang="en-US" sz="3500" dirty="0"/>
              <a:t>Theo Maslow,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hướng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Self-actualization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đuổi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việc</a:t>
            </a:r>
            <a:r>
              <a:rPr lang="en-US" sz="3500" dirty="0"/>
              <a:t> </a:t>
            </a:r>
            <a:r>
              <a:rPr lang="en-US" sz="3500" dirty="0" err="1"/>
              <a:t>lấp</a:t>
            </a:r>
            <a:r>
              <a:rPr lang="en-US" sz="3500" dirty="0"/>
              <a:t> </a:t>
            </a:r>
            <a:r>
              <a:rPr lang="en-US" sz="3500" dirty="0" err="1"/>
              <a:t>đầy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gọi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b="1" dirty="0" err="1"/>
              <a:t>siêu</a:t>
            </a:r>
            <a:r>
              <a:rPr lang="en-US" sz="3500" b="1" dirty="0"/>
              <a:t> </a:t>
            </a:r>
            <a:r>
              <a:rPr lang="en-US" sz="3500" b="1" dirty="0" err="1"/>
              <a:t>động</a:t>
            </a:r>
            <a:r>
              <a:rPr lang="en-US" sz="3500" b="1" dirty="0"/>
              <a:t> </a:t>
            </a:r>
            <a:r>
              <a:rPr lang="en-US" sz="3500" b="1" dirty="0" err="1"/>
              <a:t>lực</a:t>
            </a:r>
            <a:r>
              <a:rPr lang="en-US" sz="3500" b="1" dirty="0"/>
              <a:t> (</a:t>
            </a:r>
            <a:r>
              <a:rPr lang="en-US" sz="3500" b="1" dirty="0" err="1"/>
              <a:t>metamotivation</a:t>
            </a:r>
            <a:r>
              <a:rPr lang="en-US" sz="3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73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" y="-167424"/>
            <a:ext cx="10383870" cy="6875978"/>
          </a:xfrm>
        </p:spPr>
      </p:pic>
    </p:spTree>
    <p:extLst>
      <p:ext uri="{BB962C8B-B14F-4D97-AF65-F5344CB8AC3E}">
        <p14:creationId xmlns:p14="http://schemas.microsoft.com/office/powerpoint/2010/main" val="26155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giá</a:t>
            </a:r>
            <a:r>
              <a:rPr lang="en-US" sz="3500" b="1" dirty="0"/>
              <a:t> </a:t>
            </a:r>
            <a:r>
              <a:rPr lang="en-US" sz="3500" b="1" dirty="0" err="1"/>
              <a:t>trị</a:t>
            </a:r>
            <a:r>
              <a:rPr lang="en-US" sz="3500" b="1" dirty="0"/>
              <a:t>: </a:t>
            </a:r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giá</a:t>
            </a:r>
            <a:r>
              <a:rPr lang="en-US" sz="3500" dirty="0"/>
              <a:t> </a:t>
            </a:r>
            <a:r>
              <a:rPr lang="en-US" sz="3500" dirty="0" err="1"/>
              <a:t>trị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nên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biệt</a:t>
            </a:r>
            <a:r>
              <a:rPr lang="en-US" sz="3500" dirty="0"/>
              <a:t> </a:t>
            </a:r>
            <a:r>
              <a:rPr lang="en-US" sz="3500" dirty="0" err="1"/>
              <a:t>giữa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đạt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4 </a:t>
            </a:r>
            <a:r>
              <a:rPr lang="en-US" sz="3500" dirty="0" err="1"/>
              <a:t>bậc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lâu</a:t>
            </a:r>
            <a:r>
              <a:rPr lang="en-US" sz="3500" dirty="0"/>
              <a:t> </a:t>
            </a:r>
            <a:r>
              <a:rPr lang="en-US" sz="3500" dirty="0" err="1"/>
              <a:t>dài</a:t>
            </a:r>
            <a:r>
              <a:rPr lang="en-US" sz="3500" dirty="0"/>
              <a:t>, </a:t>
            </a:r>
            <a:r>
              <a:rPr lang="en-US" sz="3500" dirty="0" err="1"/>
              <a:t>nếu</a:t>
            </a:r>
            <a:r>
              <a:rPr lang="en-US" sz="3500" dirty="0"/>
              <a:t> con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ra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thiếu</a:t>
            </a:r>
            <a:r>
              <a:rPr lang="en-US" sz="3500" dirty="0"/>
              <a:t> </a:t>
            </a:r>
            <a:r>
              <a:rPr lang="en-US" sz="3500" dirty="0" err="1"/>
              <a:t>hụt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,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cũng</a:t>
            </a:r>
            <a:r>
              <a:rPr lang="en-US" sz="3500" dirty="0"/>
              <a:t> </a:t>
            </a:r>
            <a:r>
              <a:rPr lang="en-US" sz="3500" dirty="0" err="1"/>
              <a:t>xuất</a:t>
            </a:r>
            <a:r>
              <a:rPr lang="en-US" sz="3500" dirty="0"/>
              <a:t> </a:t>
            </a:r>
            <a:r>
              <a:rPr lang="en-US" sz="3500" dirty="0" err="1"/>
              <a:t>hiện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 </a:t>
            </a:r>
            <a:r>
              <a:rPr lang="en-US" sz="3500" dirty="0" err="1"/>
              <a:t>bệnh</a:t>
            </a:r>
            <a:r>
              <a:rPr lang="en-US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410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500" b="1" dirty="0" err="1"/>
              <a:t>Nhận</a:t>
            </a:r>
            <a:r>
              <a:rPr lang="en-US" sz="3500" b="1" dirty="0"/>
              <a:t> </a:t>
            </a:r>
            <a:r>
              <a:rPr lang="en-US" sz="3500" b="1" dirty="0" err="1"/>
              <a:t>thức</a:t>
            </a:r>
            <a:r>
              <a:rPr lang="en-US" sz="3500" b="1" dirty="0"/>
              <a:t> </a:t>
            </a:r>
            <a:r>
              <a:rPr lang="en-US" sz="3500" b="1" dirty="0" err="1"/>
              <a:t>rõ</a:t>
            </a:r>
            <a:r>
              <a:rPr lang="en-US" sz="3500" b="1" dirty="0"/>
              <a:t> </a:t>
            </a:r>
            <a:r>
              <a:rPr lang="en-US" sz="3500" b="1" dirty="0" err="1"/>
              <a:t>ràng</a:t>
            </a:r>
            <a:r>
              <a:rPr lang="en-US" sz="3500" b="1" dirty="0"/>
              <a:t> </a:t>
            </a:r>
            <a:r>
              <a:rPr lang="en-US" sz="3500" b="1" dirty="0" err="1"/>
              <a:t>về</a:t>
            </a:r>
            <a:r>
              <a:rPr lang="en-US" sz="3500" b="1" dirty="0"/>
              <a:t> </a:t>
            </a:r>
            <a:r>
              <a:rPr lang="en-US" sz="3500" b="1" dirty="0" err="1"/>
              <a:t>thực</a:t>
            </a:r>
            <a:r>
              <a:rPr lang="en-US" sz="3500" b="1" dirty="0"/>
              <a:t> </a:t>
            </a:r>
            <a:r>
              <a:rPr lang="en-US" sz="3500" b="1" dirty="0" err="1"/>
              <a:t>tế</a:t>
            </a:r>
            <a:endParaRPr lang="en-US" sz="3500" b="1" dirty="0"/>
          </a:p>
          <a:p>
            <a:pPr>
              <a:buFontTx/>
              <a:buChar char="-"/>
            </a:pPr>
            <a:r>
              <a:rPr lang="en-US" sz="3500" dirty="0" err="1"/>
              <a:t>Nhìn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thế</a:t>
            </a:r>
            <a:r>
              <a:rPr lang="en-US" sz="3500" dirty="0"/>
              <a:t> </a:t>
            </a:r>
            <a:r>
              <a:rPr lang="en-US" sz="3500" dirty="0" err="1"/>
              <a:t>giới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tế</a:t>
            </a:r>
            <a:r>
              <a:rPr lang="en-US" sz="3500" dirty="0"/>
              <a:t>, </a:t>
            </a:r>
            <a:r>
              <a:rPr lang="en-US" sz="3500" dirty="0" err="1"/>
              <a:t>tò</a:t>
            </a:r>
            <a:r>
              <a:rPr lang="en-US" sz="3500" dirty="0"/>
              <a:t> </a:t>
            </a:r>
            <a:r>
              <a:rPr lang="en-US" sz="3500" dirty="0" err="1"/>
              <a:t>mò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phản</a:t>
            </a:r>
            <a:r>
              <a:rPr lang="en-US" sz="3500" dirty="0"/>
              <a:t> </a:t>
            </a:r>
            <a:r>
              <a:rPr lang="en-US" sz="3500" dirty="0" err="1"/>
              <a:t>biện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chấp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mù</a:t>
            </a:r>
            <a:r>
              <a:rPr lang="en-US" sz="3500" dirty="0"/>
              <a:t> </a:t>
            </a:r>
            <a:r>
              <a:rPr lang="en-US" sz="3500" dirty="0" err="1"/>
              <a:t>mờ</a:t>
            </a:r>
            <a:r>
              <a:rPr lang="en-US" sz="3500" dirty="0"/>
              <a:t> </a:t>
            </a:r>
            <a:r>
              <a:rPr lang="en-US" sz="3500" dirty="0" err="1"/>
              <a:t>nhưng</a:t>
            </a:r>
            <a:r>
              <a:rPr lang="en-US" sz="3500" dirty="0"/>
              <a:t> </a:t>
            </a:r>
            <a:r>
              <a:rPr lang="en-US" sz="3500" dirty="0" err="1"/>
              <a:t>đồng</a:t>
            </a:r>
            <a:r>
              <a:rPr lang="en-US" sz="3500" dirty="0"/>
              <a:t> </a:t>
            </a:r>
            <a:r>
              <a:rPr lang="en-US" sz="3500" dirty="0" err="1"/>
              <a:t>thời</a:t>
            </a:r>
            <a:r>
              <a:rPr lang="en-US" sz="3500" dirty="0"/>
              <a:t> </a:t>
            </a:r>
            <a:r>
              <a:rPr lang="en-US" sz="3500" dirty="0" err="1"/>
              <a:t>đi</a:t>
            </a:r>
            <a:r>
              <a:rPr lang="en-US" sz="3500" dirty="0"/>
              <a:t> </a:t>
            </a:r>
            <a:r>
              <a:rPr lang="en-US" sz="3500" dirty="0" err="1"/>
              <a:t>tìm</a:t>
            </a:r>
            <a:r>
              <a:rPr lang="en-US" sz="3500" dirty="0"/>
              <a:t> </a:t>
            </a:r>
            <a:r>
              <a:rPr lang="en-US" sz="3500" dirty="0" err="1"/>
              <a:t>hiểu</a:t>
            </a:r>
            <a:r>
              <a:rPr lang="en-US" sz="3500" dirty="0"/>
              <a:t> </a:t>
            </a:r>
            <a:r>
              <a:rPr lang="en-US" sz="3500" dirty="0" err="1"/>
              <a:t>sâu</a:t>
            </a:r>
            <a:r>
              <a:rPr lang="en-US" sz="3500" dirty="0"/>
              <a:t> </a:t>
            </a:r>
            <a:r>
              <a:rPr lang="en-US" sz="3500" dirty="0" err="1"/>
              <a:t>hơn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ấy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664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2. </a:t>
            </a:r>
            <a:r>
              <a:rPr lang="en-US" sz="3500" b="1" dirty="0" err="1"/>
              <a:t>Chấp</a:t>
            </a:r>
            <a:r>
              <a:rPr lang="en-US" sz="3500" b="1" dirty="0"/>
              <a:t> </a:t>
            </a:r>
            <a:r>
              <a:rPr lang="en-US" sz="3500" b="1" dirty="0" err="1"/>
              <a:t>nhận</a:t>
            </a:r>
            <a:r>
              <a:rPr lang="en-US" sz="3500" b="1" dirty="0"/>
              <a:t> </a:t>
            </a:r>
            <a:r>
              <a:rPr lang="en-US" sz="3500" b="1" dirty="0" err="1"/>
              <a:t>bản</a:t>
            </a:r>
            <a:r>
              <a:rPr lang="en-US" sz="3500" b="1" dirty="0"/>
              <a:t> </a:t>
            </a:r>
            <a:r>
              <a:rPr lang="en-US" sz="3500" b="1" dirty="0" err="1"/>
              <a:t>thân</a:t>
            </a:r>
            <a:r>
              <a:rPr lang="en-US" sz="3500" b="1" dirty="0"/>
              <a:t>, </a:t>
            </a:r>
            <a:r>
              <a:rPr lang="en-US" sz="3500" b="1" dirty="0" err="1"/>
              <a:t>người</a:t>
            </a:r>
            <a:r>
              <a:rPr lang="en-US" sz="3500" b="1" dirty="0"/>
              <a:t> </a:t>
            </a:r>
            <a:r>
              <a:rPr lang="en-US" sz="3500" b="1" dirty="0" err="1"/>
              <a:t>khác</a:t>
            </a:r>
            <a:r>
              <a:rPr lang="en-US" sz="3500" b="1" dirty="0"/>
              <a:t> </a:t>
            </a:r>
            <a:r>
              <a:rPr lang="en-US" sz="3500" b="1" dirty="0" err="1"/>
              <a:t>và</a:t>
            </a:r>
            <a:r>
              <a:rPr lang="en-US" sz="3500" b="1" dirty="0"/>
              <a:t> 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nhiên</a:t>
            </a:r>
            <a:r>
              <a:rPr lang="en-US" sz="3500" b="1" dirty="0"/>
              <a:t> </a:t>
            </a:r>
          </a:p>
          <a:p>
            <a:pPr marL="0" indent="0">
              <a:buNone/>
            </a:pPr>
            <a:r>
              <a:rPr lang="en-US" sz="3500" dirty="0"/>
              <a:t>-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phòng</a:t>
            </a:r>
            <a:r>
              <a:rPr lang="en-US" sz="3500" dirty="0"/>
              <a:t> </a:t>
            </a:r>
            <a:r>
              <a:rPr lang="en-US" sz="3500" dirty="0" err="1"/>
              <a:t>vệ</a:t>
            </a:r>
            <a:r>
              <a:rPr lang="en-US" sz="3500" dirty="0"/>
              <a:t>, </a:t>
            </a:r>
            <a:r>
              <a:rPr lang="en-US" sz="3500" dirty="0" err="1"/>
              <a:t>nhìn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, </a:t>
            </a:r>
            <a:r>
              <a:rPr lang="en-US" sz="3500" dirty="0" err="1"/>
              <a:t>lỗi</a:t>
            </a:r>
            <a:r>
              <a:rPr lang="en-US" sz="3500" dirty="0"/>
              <a:t> </a:t>
            </a:r>
            <a:r>
              <a:rPr lang="en-US" sz="3500" dirty="0" err="1"/>
              <a:t>lầm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lẽ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</a:t>
            </a:r>
            <a:r>
              <a:rPr lang="en-US" sz="3500" dirty="0" err="1"/>
              <a:t>nhiên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Khoan</a:t>
            </a:r>
            <a:r>
              <a:rPr lang="en-US" sz="3500" dirty="0"/>
              <a:t> dung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lỗi</a:t>
            </a:r>
            <a:r>
              <a:rPr lang="en-US" sz="3500" dirty="0"/>
              <a:t> </a:t>
            </a:r>
            <a:r>
              <a:rPr lang="en-US" sz="3500" dirty="0" err="1"/>
              <a:t>lầm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bị</a:t>
            </a:r>
            <a:r>
              <a:rPr lang="en-US" sz="3500" dirty="0"/>
              <a:t> </a:t>
            </a:r>
            <a:r>
              <a:rPr lang="en-US" sz="3500" dirty="0" err="1"/>
              <a:t>đe</a:t>
            </a:r>
            <a:r>
              <a:rPr lang="en-US" sz="3500" dirty="0"/>
              <a:t> </a:t>
            </a:r>
            <a:r>
              <a:rPr lang="en-US" sz="3500" dirty="0" err="1"/>
              <a:t>dọa</a:t>
            </a:r>
            <a:r>
              <a:rPr lang="en-US" sz="3500" dirty="0"/>
              <a:t> </a:t>
            </a:r>
            <a:r>
              <a:rPr lang="en-US" sz="3500" dirty="0" err="1"/>
              <a:t>bởi</a:t>
            </a:r>
            <a:r>
              <a:rPr lang="en-US" sz="3500" dirty="0"/>
              <a:t> </a:t>
            </a:r>
            <a:r>
              <a:rPr lang="en-US" sz="3500" dirty="0" err="1"/>
              <a:t>sức</a:t>
            </a:r>
            <a:r>
              <a:rPr lang="en-US" sz="3500" dirty="0"/>
              <a:t> </a:t>
            </a:r>
            <a:r>
              <a:rPr lang="en-US" sz="3500" dirty="0" err="1"/>
              <a:t>mạnh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Sinh</a:t>
            </a:r>
            <a:r>
              <a:rPr lang="en-US" sz="3500" dirty="0"/>
              <a:t>, </a:t>
            </a:r>
            <a:r>
              <a:rPr lang="en-US" sz="3500" dirty="0" err="1"/>
              <a:t>lão</a:t>
            </a:r>
            <a:r>
              <a:rPr lang="en-US" sz="3500" dirty="0"/>
              <a:t>, </a:t>
            </a:r>
            <a:r>
              <a:rPr lang="en-US" sz="3500" dirty="0" err="1"/>
              <a:t>bệnh</a:t>
            </a:r>
            <a:r>
              <a:rPr lang="en-US" sz="3500" dirty="0"/>
              <a:t>, </a:t>
            </a:r>
            <a:r>
              <a:rPr lang="en-US" sz="3500" dirty="0" err="1"/>
              <a:t>tử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lẽ</a:t>
            </a:r>
            <a:r>
              <a:rPr lang="en-US" sz="3500" dirty="0"/>
              <a:t> </a:t>
            </a:r>
            <a:r>
              <a:rPr lang="en-US" sz="3500" dirty="0" err="1"/>
              <a:t>hiển</a:t>
            </a:r>
            <a:r>
              <a:rPr lang="en-US" sz="3500" dirty="0"/>
              <a:t> </a:t>
            </a:r>
            <a:r>
              <a:rPr lang="en-US" sz="3500" dirty="0" err="1"/>
              <a:t>nhiên</a:t>
            </a:r>
            <a:r>
              <a:rPr lang="en-US" sz="3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5108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3. 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giác</a:t>
            </a:r>
            <a:r>
              <a:rPr lang="en-US" sz="3500" b="1" dirty="0"/>
              <a:t>, </a:t>
            </a:r>
            <a:r>
              <a:rPr lang="en-US" sz="3500" b="1" dirty="0" err="1"/>
              <a:t>giản</a:t>
            </a:r>
            <a:r>
              <a:rPr lang="en-US" sz="3500" b="1" dirty="0"/>
              <a:t> </a:t>
            </a:r>
            <a:r>
              <a:rPr lang="en-US" sz="3500" b="1" dirty="0" err="1"/>
              <a:t>dị</a:t>
            </a:r>
            <a:r>
              <a:rPr lang="en-US" sz="3500" b="1" dirty="0"/>
              <a:t>, </a:t>
            </a:r>
            <a:r>
              <a:rPr lang="en-US" sz="3500" b="1" dirty="0" err="1"/>
              <a:t>hồn</a:t>
            </a:r>
            <a:r>
              <a:rPr lang="en-US" sz="3500" b="1" dirty="0"/>
              <a:t> </a:t>
            </a:r>
            <a:r>
              <a:rPr lang="en-US" sz="3500" b="1" dirty="0" err="1"/>
              <a:t>nhiên</a:t>
            </a:r>
            <a:endParaRPr lang="en-US" sz="3500" b="1" dirty="0"/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buộc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đi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chuẩn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 </a:t>
            </a:r>
            <a:r>
              <a:rPr lang="en-US" sz="3500" dirty="0" err="1"/>
              <a:t>đông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Sẵn</a:t>
            </a:r>
            <a:r>
              <a:rPr lang="en-US" sz="3500" dirty="0"/>
              <a:t> </a:t>
            </a:r>
            <a:r>
              <a:rPr lang="en-US" sz="3500" dirty="0" err="1"/>
              <a:t>sàng</a:t>
            </a:r>
            <a:r>
              <a:rPr lang="en-US" sz="3500" dirty="0"/>
              <a:t> </a:t>
            </a:r>
            <a:r>
              <a:rPr lang="en-US" sz="3500" dirty="0" err="1"/>
              <a:t>đánh</a:t>
            </a:r>
            <a:r>
              <a:rPr lang="en-US" sz="3500" dirty="0"/>
              <a:t> </a:t>
            </a:r>
            <a:r>
              <a:rPr lang="en-US" sz="3500" dirty="0" err="1"/>
              <a:t>đổi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bảo</a:t>
            </a:r>
            <a:r>
              <a:rPr lang="en-US" sz="3500" dirty="0"/>
              <a:t> </a:t>
            </a:r>
            <a:r>
              <a:rPr lang="en-US" sz="3500" dirty="0" err="1"/>
              <a:t>vệ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thật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Mạnh</a:t>
            </a:r>
            <a:r>
              <a:rPr lang="en-US" sz="3500" dirty="0"/>
              <a:t> </a:t>
            </a:r>
            <a:r>
              <a:rPr lang="en-US" sz="3500" dirty="0" err="1"/>
              <a:t>dạng</a:t>
            </a:r>
            <a:r>
              <a:rPr lang="en-US" sz="3500" dirty="0"/>
              <a:t> </a:t>
            </a:r>
            <a:r>
              <a:rPr lang="en-US" sz="3500" dirty="0" err="1"/>
              <a:t>bày</a:t>
            </a:r>
            <a:r>
              <a:rPr lang="en-US" sz="3500" dirty="0"/>
              <a:t> </a:t>
            </a:r>
            <a:r>
              <a:rPr lang="en-US" sz="3500" dirty="0" err="1"/>
              <a:t>tỏ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xúc</a:t>
            </a:r>
            <a:r>
              <a:rPr lang="en-US" sz="3500" dirty="0"/>
              <a:t> </a:t>
            </a:r>
            <a:r>
              <a:rPr lang="en-US" sz="3500" dirty="0" err="1"/>
              <a:t>thật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6520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4. Problem-centering (</a:t>
            </a:r>
            <a:r>
              <a:rPr lang="en-US" sz="3500" b="1" dirty="0" err="1"/>
              <a:t>tập</a:t>
            </a:r>
            <a:r>
              <a:rPr lang="en-US" sz="3500" b="1" dirty="0"/>
              <a:t> </a:t>
            </a:r>
            <a:r>
              <a:rPr lang="en-US" sz="3500" b="1" dirty="0" err="1"/>
              <a:t>trung</a:t>
            </a:r>
            <a:r>
              <a:rPr lang="en-US" sz="3500" b="1" dirty="0"/>
              <a:t> </a:t>
            </a:r>
            <a:r>
              <a:rPr lang="en-US" sz="3500" b="1" dirty="0" err="1"/>
              <a:t>vào</a:t>
            </a:r>
            <a:r>
              <a:rPr lang="en-US" sz="3500" b="1" dirty="0"/>
              <a:t> </a:t>
            </a:r>
            <a:r>
              <a:rPr lang="en-US" sz="3500" b="1" dirty="0" err="1"/>
              <a:t>vấn</a:t>
            </a:r>
            <a:r>
              <a:rPr lang="en-US" sz="3500" b="1" dirty="0"/>
              <a:t> </a:t>
            </a:r>
            <a:r>
              <a:rPr lang="en-US" sz="3500" b="1" dirty="0" err="1"/>
              <a:t>đề</a:t>
            </a:r>
            <a:r>
              <a:rPr lang="en-US" sz="3500" b="1" dirty="0"/>
              <a:t>)  </a:t>
            </a:r>
          </a:p>
          <a:p>
            <a:pPr>
              <a:buFontTx/>
              <a:buChar char="-"/>
            </a:pP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hiện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hóa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chỉ</a:t>
            </a:r>
            <a:r>
              <a:rPr lang="en-US" sz="3500" dirty="0"/>
              <a:t> </a:t>
            </a:r>
            <a:r>
              <a:rPr lang="en-US" sz="3500" dirty="0" err="1"/>
              <a:t>quan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 </a:t>
            </a:r>
            <a:r>
              <a:rPr lang="en-US" sz="3500" dirty="0" err="1"/>
              <a:t>liên</a:t>
            </a:r>
            <a:r>
              <a:rPr lang="en-US" sz="3500" dirty="0"/>
              <a:t> </a:t>
            </a:r>
            <a:r>
              <a:rPr lang="en-US" sz="3500" dirty="0" err="1"/>
              <a:t>quan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mình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hiện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hóa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quan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.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nên</a:t>
            </a:r>
            <a:r>
              <a:rPr lang="en-US" sz="3500" dirty="0"/>
              <a:t> </a:t>
            </a:r>
            <a:r>
              <a:rPr lang="en-US" sz="3500" dirty="0" err="1"/>
              <a:t>việc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đuổi</a:t>
            </a:r>
            <a:r>
              <a:rPr lang="en-US" sz="3500" dirty="0"/>
              <a:t> </a:t>
            </a:r>
            <a:r>
              <a:rPr lang="en-US" sz="3500" dirty="0" err="1"/>
              <a:t>sứ</a:t>
            </a:r>
            <a:r>
              <a:rPr lang="en-US" sz="3500" dirty="0"/>
              <a:t> </a:t>
            </a:r>
            <a:r>
              <a:rPr lang="en-US" sz="3500" dirty="0" err="1"/>
              <a:t>mệnh</a:t>
            </a:r>
            <a:r>
              <a:rPr lang="en-US" sz="3500" dirty="0"/>
              <a:t>, </a:t>
            </a:r>
            <a:r>
              <a:rPr lang="en-US" sz="3500" dirty="0" err="1"/>
              <a:t>ơn</a:t>
            </a:r>
            <a:r>
              <a:rPr lang="en-US" sz="3500" dirty="0"/>
              <a:t> </a:t>
            </a:r>
            <a:r>
              <a:rPr lang="en-US" sz="3500" dirty="0" err="1"/>
              <a:t>gọi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,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tranh</a:t>
            </a:r>
            <a:r>
              <a:rPr lang="en-US" sz="3500" dirty="0"/>
              <a:t> </a:t>
            </a:r>
            <a:r>
              <a:rPr lang="en-US" sz="3500" dirty="0" err="1"/>
              <a:t>luận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 </a:t>
            </a:r>
            <a:r>
              <a:rPr lang="en-US" sz="3500" dirty="0" err="1"/>
              <a:t>vì</a:t>
            </a:r>
            <a:r>
              <a:rPr lang="en-US" sz="3500" dirty="0"/>
              <a:t> </a:t>
            </a:r>
            <a:r>
              <a:rPr lang="en-US" sz="3500" dirty="0" err="1"/>
              <a:t>ghét</a:t>
            </a:r>
            <a:r>
              <a:rPr lang="en-US" sz="3500" dirty="0"/>
              <a:t> </a:t>
            </a:r>
            <a:r>
              <a:rPr lang="en-US" sz="3500" dirty="0" err="1"/>
              <a:t>bỏ</a:t>
            </a:r>
            <a:r>
              <a:rPr lang="en-US" sz="3500" dirty="0"/>
              <a:t>, hay </a:t>
            </a:r>
            <a:r>
              <a:rPr lang="en-US" sz="3500" dirty="0" err="1"/>
              <a:t>hơn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0299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5. The need for privacy (</a:t>
            </a:r>
            <a:r>
              <a:rPr lang="en-US" sz="3500" b="1" dirty="0" err="1"/>
              <a:t>Cần</a:t>
            </a:r>
            <a:r>
              <a:rPr lang="en-US" sz="3500" b="1" dirty="0"/>
              <a:t> </a:t>
            </a:r>
            <a:r>
              <a:rPr lang="en-US" sz="3500" b="1" dirty="0" err="1"/>
              <a:t>những</a:t>
            </a:r>
            <a:r>
              <a:rPr lang="en-US" sz="3500" b="1" dirty="0"/>
              <a:t> </a:t>
            </a:r>
            <a:r>
              <a:rPr lang="en-US" sz="3500" b="1" dirty="0" err="1"/>
              <a:t>khoảnh</a:t>
            </a:r>
            <a:r>
              <a:rPr lang="en-US" sz="3500" b="1" dirty="0"/>
              <a:t> </a:t>
            </a:r>
            <a:r>
              <a:rPr lang="en-US" sz="3500" b="1" dirty="0" err="1"/>
              <a:t>khắc</a:t>
            </a:r>
            <a:r>
              <a:rPr lang="en-US" sz="3500" b="1" dirty="0"/>
              <a:t> </a:t>
            </a:r>
            <a:r>
              <a:rPr lang="en-US" sz="3500" b="1" dirty="0" err="1"/>
              <a:t>riêng</a:t>
            </a:r>
            <a:r>
              <a:rPr lang="en-US" sz="3500" b="1" dirty="0"/>
              <a:t> </a:t>
            </a:r>
            <a:r>
              <a:rPr lang="en-US" sz="3500" b="1" dirty="0" err="1"/>
              <a:t>tư</a:t>
            </a:r>
            <a:r>
              <a:rPr lang="en-US" sz="3500" b="1" dirty="0"/>
              <a:t>, </a:t>
            </a:r>
            <a:r>
              <a:rPr lang="en-US" sz="3500" b="1" dirty="0" err="1"/>
              <a:t>cô</a:t>
            </a:r>
            <a:r>
              <a:rPr lang="en-US" sz="3500" b="1" dirty="0"/>
              <a:t> </a:t>
            </a:r>
            <a:r>
              <a:rPr lang="en-US" sz="3500" b="1" dirty="0" err="1"/>
              <a:t>tịch</a:t>
            </a:r>
            <a:r>
              <a:rPr lang="en-US" sz="3500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Vẫn</a:t>
            </a:r>
            <a:r>
              <a:rPr lang="en-US" sz="3500" dirty="0"/>
              <a:t> </a:t>
            </a:r>
            <a:r>
              <a:rPr lang="en-US" sz="3500" dirty="0" err="1"/>
              <a:t>ổn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giao</a:t>
            </a:r>
            <a:r>
              <a:rPr lang="en-US" sz="3500" dirty="0"/>
              <a:t> </a:t>
            </a:r>
            <a:r>
              <a:rPr lang="en-US" sz="3500" dirty="0" err="1"/>
              <a:t>tiếp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, </a:t>
            </a:r>
            <a:r>
              <a:rPr lang="en-US" sz="3500" dirty="0" err="1"/>
              <a:t>tuy</a:t>
            </a:r>
            <a:r>
              <a:rPr lang="en-US" sz="3500" dirty="0"/>
              <a:t> </a:t>
            </a:r>
            <a:r>
              <a:rPr lang="en-US" sz="3500" dirty="0" err="1"/>
              <a:t>nhiên</a:t>
            </a:r>
            <a:r>
              <a:rPr lang="en-US" sz="3500" dirty="0"/>
              <a:t>,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tận</a:t>
            </a:r>
            <a:r>
              <a:rPr lang="en-US" sz="3500" dirty="0"/>
              <a:t> </a:t>
            </a:r>
            <a:r>
              <a:rPr lang="en-US" sz="3500" dirty="0" err="1"/>
              <a:t>hưởng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“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mình</a:t>
            </a:r>
            <a:r>
              <a:rPr lang="en-US" sz="3500" dirty="0"/>
              <a:t>”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tròn</a:t>
            </a:r>
            <a:r>
              <a:rPr lang="en-US" sz="3500" dirty="0"/>
              <a:t> </a:t>
            </a:r>
            <a:r>
              <a:rPr lang="en-US" sz="3500" dirty="0" err="1"/>
              <a:t>vẹn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cần</a:t>
            </a:r>
            <a:r>
              <a:rPr lang="en-US" sz="3500" dirty="0"/>
              <a:t> </a:t>
            </a:r>
            <a:r>
              <a:rPr lang="en-US" sz="3500" dirty="0" err="1"/>
              <a:t>hao</a:t>
            </a:r>
            <a:r>
              <a:rPr lang="en-US" sz="3500" dirty="0"/>
              <a:t> </a:t>
            </a:r>
            <a:r>
              <a:rPr lang="en-US" sz="3500" dirty="0" err="1"/>
              <a:t>tốn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lượng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chú</a:t>
            </a:r>
            <a:r>
              <a:rPr lang="en-US" sz="3500" dirty="0"/>
              <a:t> ý </a:t>
            </a:r>
            <a:r>
              <a:rPr lang="en-US" sz="3500" dirty="0" err="1"/>
              <a:t>cho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832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13" y="1805378"/>
            <a:ext cx="7806287" cy="4822346"/>
          </a:xfrm>
        </p:spPr>
      </p:pic>
    </p:spTree>
    <p:extLst>
      <p:ext uri="{BB962C8B-B14F-4D97-AF65-F5344CB8AC3E}">
        <p14:creationId xmlns:p14="http://schemas.microsoft.com/office/powerpoint/2010/main" val="3807619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6. </a:t>
            </a:r>
            <a:r>
              <a:rPr lang="en-US" sz="3500" b="1" dirty="0" err="1"/>
              <a:t>Gemeinschaftsgefühl</a:t>
            </a:r>
            <a:r>
              <a:rPr lang="en-US" sz="3500" b="1" dirty="0"/>
              <a:t> (</a:t>
            </a:r>
            <a:r>
              <a:rPr lang="en-US" sz="3500" b="1" dirty="0" err="1"/>
              <a:t>Cảm</a:t>
            </a:r>
            <a:r>
              <a:rPr lang="en-US" sz="3500" b="1" dirty="0"/>
              <a:t> </a:t>
            </a:r>
            <a:r>
              <a:rPr lang="en-US" sz="3500" b="1" dirty="0" err="1"/>
              <a:t>thức</a:t>
            </a:r>
            <a:r>
              <a:rPr lang="en-US" sz="3500" b="1" dirty="0"/>
              <a:t> </a:t>
            </a:r>
            <a:r>
              <a:rPr lang="en-US" sz="3500" b="1" dirty="0" err="1"/>
              <a:t>xã</a:t>
            </a:r>
            <a:r>
              <a:rPr lang="en-US" sz="3500" b="1" dirty="0"/>
              <a:t> </a:t>
            </a:r>
            <a:r>
              <a:rPr lang="en-US" sz="3500" b="1" dirty="0" err="1"/>
              <a:t>hội</a:t>
            </a:r>
            <a:r>
              <a:rPr lang="en-US" sz="3500" b="1" dirty="0"/>
              <a:t>)  </a:t>
            </a:r>
          </a:p>
          <a:p>
            <a:pPr>
              <a:buFontTx/>
              <a:buChar char="-"/>
            </a:pPr>
            <a:r>
              <a:rPr lang="en-US" sz="3500" dirty="0" err="1"/>
              <a:t>Quan</a:t>
            </a:r>
            <a:r>
              <a:rPr lang="en-US" sz="3500" dirty="0"/>
              <a:t> </a:t>
            </a:r>
            <a:r>
              <a:rPr lang="en-US" sz="3500" dirty="0" err="1"/>
              <a:t>tâm</a:t>
            </a:r>
            <a:r>
              <a:rPr lang="en-US" sz="3500" dirty="0"/>
              <a:t>, </a:t>
            </a:r>
            <a:r>
              <a:rPr lang="en-US" sz="3500" dirty="0" err="1"/>
              <a:t>giúp</a:t>
            </a:r>
            <a:r>
              <a:rPr lang="en-US" sz="3500" dirty="0"/>
              <a:t> </a:t>
            </a:r>
            <a:r>
              <a:rPr lang="en-US" sz="3500" dirty="0" err="1"/>
              <a:t>đỡ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dù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quen</a:t>
            </a:r>
            <a:r>
              <a:rPr lang="en-US" sz="3500" dirty="0"/>
              <a:t> hay </a:t>
            </a:r>
            <a:r>
              <a:rPr lang="en-US" sz="3500" dirty="0" err="1"/>
              <a:t>xa</a:t>
            </a:r>
            <a:r>
              <a:rPr lang="en-US" sz="3500" dirty="0"/>
              <a:t> </a:t>
            </a:r>
            <a:r>
              <a:rPr lang="en-US" sz="3500" dirty="0" err="1"/>
              <a:t>lạ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buồn</a:t>
            </a:r>
            <a:r>
              <a:rPr lang="en-US" sz="3500" dirty="0"/>
              <a:t> </a:t>
            </a:r>
            <a:r>
              <a:rPr lang="en-US" sz="3500" dirty="0" err="1"/>
              <a:t>bã</a:t>
            </a:r>
            <a:r>
              <a:rPr lang="en-US" sz="3500" dirty="0"/>
              <a:t>, </a:t>
            </a:r>
            <a:r>
              <a:rPr lang="en-US" sz="3500" dirty="0" err="1"/>
              <a:t>tức</a:t>
            </a:r>
            <a:r>
              <a:rPr lang="en-US" sz="3500" dirty="0"/>
              <a:t> </a:t>
            </a:r>
            <a:r>
              <a:rPr lang="en-US" sz="3500" dirty="0" err="1"/>
              <a:t>giận</a:t>
            </a:r>
            <a:r>
              <a:rPr lang="en-US" sz="3500" dirty="0"/>
              <a:t>, </a:t>
            </a:r>
            <a:r>
              <a:rPr lang="en-US" sz="3500" dirty="0" err="1"/>
              <a:t>ghê</a:t>
            </a:r>
            <a:r>
              <a:rPr lang="en-US" sz="3500" dirty="0"/>
              <a:t> </a:t>
            </a:r>
            <a:r>
              <a:rPr lang="en-US" sz="3500" dirty="0" err="1"/>
              <a:t>tởm</a:t>
            </a:r>
            <a:r>
              <a:rPr lang="en-US" sz="3500" dirty="0"/>
              <a:t> </a:t>
            </a:r>
            <a:r>
              <a:rPr lang="en-US" sz="3500" dirty="0" err="1"/>
              <a:t>trước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 </a:t>
            </a:r>
            <a:r>
              <a:rPr lang="en-US" sz="3500" dirty="0" err="1"/>
              <a:t>đó</a:t>
            </a:r>
            <a:r>
              <a:rPr lang="en-US" sz="3500" dirty="0"/>
              <a:t> </a:t>
            </a:r>
            <a:r>
              <a:rPr lang="en-US" sz="3500" dirty="0" err="1"/>
              <a:t>nhưng</a:t>
            </a:r>
            <a:r>
              <a:rPr lang="en-US" sz="3500" dirty="0"/>
              <a:t> </a:t>
            </a:r>
            <a:r>
              <a:rPr lang="en-US" sz="3500" dirty="0" err="1"/>
              <a:t>suy</a:t>
            </a:r>
            <a:r>
              <a:rPr lang="en-US" sz="3500" dirty="0"/>
              <a:t> </a:t>
            </a:r>
            <a:r>
              <a:rPr lang="en-US" sz="3500" dirty="0" err="1"/>
              <a:t>cho</a:t>
            </a:r>
            <a:r>
              <a:rPr lang="en-US" sz="3500" dirty="0"/>
              <a:t> </a:t>
            </a:r>
            <a:r>
              <a:rPr lang="en-US" sz="3500" dirty="0" err="1"/>
              <a:t>cùng</a:t>
            </a:r>
            <a:r>
              <a:rPr lang="en-US" sz="3500" dirty="0"/>
              <a:t>,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vẫn</a:t>
            </a:r>
            <a:r>
              <a:rPr lang="en-US" sz="3500" dirty="0"/>
              <a:t> tin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sẵn</a:t>
            </a:r>
            <a:r>
              <a:rPr lang="en-US" sz="3500" dirty="0"/>
              <a:t> </a:t>
            </a:r>
            <a:r>
              <a:rPr lang="en-US" sz="3500" dirty="0" err="1"/>
              <a:t>sàng</a:t>
            </a:r>
            <a:r>
              <a:rPr lang="en-US" sz="3500" dirty="0"/>
              <a:t> </a:t>
            </a:r>
            <a:r>
              <a:rPr lang="en-US" sz="3500" dirty="0" err="1"/>
              <a:t>giúp</a:t>
            </a:r>
            <a:r>
              <a:rPr lang="en-US" sz="3500" dirty="0"/>
              <a:t> </a:t>
            </a:r>
            <a:r>
              <a:rPr lang="en-US" sz="3500" dirty="0" err="1"/>
              <a:t>đỡ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001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7. Autonomy (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lập</a:t>
            </a:r>
            <a:r>
              <a:rPr lang="en-US" sz="3500" b="1" dirty="0"/>
              <a:t>/</a:t>
            </a:r>
            <a:r>
              <a:rPr lang="en-US" sz="3500" b="1" dirty="0" err="1"/>
              <a:t>tự</a:t>
            </a:r>
            <a:r>
              <a:rPr lang="en-US" sz="3500" b="1" dirty="0"/>
              <a:t> </a:t>
            </a:r>
            <a:r>
              <a:rPr lang="en-US" sz="3500" b="1" dirty="0" err="1"/>
              <a:t>chủ</a:t>
            </a:r>
            <a:r>
              <a:rPr lang="en-US" sz="3500" b="1" dirty="0"/>
              <a:t>)</a:t>
            </a:r>
          </a:p>
          <a:p>
            <a:pPr>
              <a:buFontTx/>
              <a:buChar char="-"/>
            </a:pP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bình</a:t>
            </a:r>
            <a:r>
              <a:rPr lang="en-US" sz="3500" dirty="0"/>
              <a:t> </a:t>
            </a:r>
            <a:r>
              <a:rPr lang="en-US" sz="3500" dirty="0" err="1"/>
              <a:t>yên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độc</a:t>
            </a:r>
            <a:r>
              <a:rPr lang="en-US" sz="3500" dirty="0"/>
              <a:t> </a:t>
            </a:r>
            <a:r>
              <a:rPr lang="en-US" sz="3500" dirty="0" err="1"/>
              <a:t>lập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vì</a:t>
            </a:r>
            <a:r>
              <a:rPr lang="en-US" sz="3500" dirty="0"/>
              <a:t> </a:t>
            </a:r>
            <a:r>
              <a:rPr lang="en-US" sz="3500" dirty="0" err="1"/>
              <a:t>đã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  <a:r>
              <a:rPr lang="en-US" sz="3500" dirty="0" err="1"/>
              <a:t>đầy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mất</a:t>
            </a:r>
            <a:r>
              <a:rPr lang="en-US" sz="3500" dirty="0"/>
              <a:t> </a:t>
            </a:r>
            <a:r>
              <a:rPr lang="en-US" sz="3500" dirty="0" err="1"/>
              <a:t>năng</a:t>
            </a:r>
            <a:r>
              <a:rPr lang="en-US" sz="3500" dirty="0"/>
              <a:t> </a:t>
            </a:r>
            <a:r>
              <a:rPr lang="en-US" sz="3500" dirty="0" err="1"/>
              <a:t>lượng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thu</a:t>
            </a:r>
            <a:r>
              <a:rPr lang="en-US" sz="3500" dirty="0"/>
              <a:t> </a:t>
            </a:r>
            <a:r>
              <a:rPr lang="en-US" sz="3500" dirty="0" err="1"/>
              <a:t>hút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chú</a:t>
            </a:r>
            <a:r>
              <a:rPr lang="en-US" sz="3500" dirty="0"/>
              <a:t> ý </a:t>
            </a:r>
            <a:r>
              <a:rPr lang="en-US" sz="3500" dirty="0" err="1"/>
              <a:t>cho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01056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8. Continued Freshness of Appreciation (</a:t>
            </a:r>
            <a:r>
              <a:rPr lang="en-US" sz="3500" b="1" dirty="0" err="1"/>
              <a:t>Trân</a:t>
            </a:r>
            <a:r>
              <a:rPr lang="en-US" sz="3500" b="1" dirty="0"/>
              <a:t> </a:t>
            </a:r>
            <a:r>
              <a:rPr lang="en-US" sz="3500" b="1" dirty="0" err="1"/>
              <a:t>trọng</a:t>
            </a:r>
            <a:r>
              <a:rPr lang="en-US" sz="3500" b="1" dirty="0"/>
              <a:t> </a:t>
            </a:r>
            <a:r>
              <a:rPr lang="en-US" sz="3500" b="1" dirty="0" err="1"/>
              <a:t>những</a:t>
            </a:r>
            <a:r>
              <a:rPr lang="en-US" sz="3500" b="1" dirty="0"/>
              <a:t> </a:t>
            </a:r>
            <a:r>
              <a:rPr lang="en-US" sz="3500" b="1" dirty="0" err="1"/>
              <a:t>điều</a:t>
            </a:r>
            <a:r>
              <a:rPr lang="en-US" sz="3500" b="1" dirty="0"/>
              <a:t> </a:t>
            </a:r>
            <a:r>
              <a:rPr lang="en-US" sz="3500" b="1" dirty="0" err="1"/>
              <a:t>mới</a:t>
            </a:r>
            <a:r>
              <a:rPr lang="en-US" sz="3500" b="1" dirty="0"/>
              <a:t> </a:t>
            </a:r>
            <a:r>
              <a:rPr lang="en-US" sz="3500" b="1" dirty="0" err="1"/>
              <a:t>dù</a:t>
            </a:r>
            <a:r>
              <a:rPr lang="en-US" sz="3500" b="1" dirty="0"/>
              <a:t> </a:t>
            </a:r>
            <a:r>
              <a:rPr lang="en-US" sz="3500" b="1" dirty="0" err="1"/>
              <a:t>nhỏ</a:t>
            </a:r>
            <a:r>
              <a:rPr lang="en-US" sz="3500" b="1" dirty="0"/>
              <a:t> </a:t>
            </a:r>
            <a:r>
              <a:rPr lang="en-US" sz="3500" b="1" dirty="0" err="1"/>
              <a:t>nhất</a:t>
            </a:r>
            <a:r>
              <a:rPr lang="en-US" sz="3500" b="1" dirty="0"/>
              <a:t>)</a:t>
            </a:r>
          </a:p>
          <a:p>
            <a:pPr>
              <a:buFontTx/>
              <a:buChar char="-"/>
            </a:pP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trân</a:t>
            </a:r>
            <a:r>
              <a:rPr lang="en-US" sz="3500" dirty="0"/>
              <a:t> </a:t>
            </a:r>
            <a:r>
              <a:rPr lang="en-US" sz="3500" dirty="0" err="1"/>
              <a:t>trọng</a:t>
            </a:r>
            <a:r>
              <a:rPr lang="en-US" sz="3500" dirty="0"/>
              <a:t>, </a:t>
            </a:r>
            <a:r>
              <a:rPr lang="en-US" sz="3500" dirty="0" err="1"/>
              <a:t>biết</a:t>
            </a:r>
            <a:r>
              <a:rPr lang="en-US" sz="3500" dirty="0"/>
              <a:t> </a:t>
            </a:r>
            <a:r>
              <a:rPr lang="en-US" sz="3500" dirty="0" err="1"/>
              <a:t>ơn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nhỏ</a:t>
            </a:r>
            <a:r>
              <a:rPr lang="en-US" sz="3500" dirty="0"/>
              <a:t> </a:t>
            </a:r>
            <a:r>
              <a:rPr lang="en-US" sz="3500" dirty="0" err="1"/>
              <a:t>nhất</a:t>
            </a: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  <a:p>
            <a:pPr marL="0" indent="0">
              <a:buNone/>
            </a:pPr>
            <a:r>
              <a:rPr lang="en-US" sz="3500" dirty="0" err="1"/>
              <a:t>Ví</a:t>
            </a:r>
            <a:r>
              <a:rPr lang="en-US" sz="3500" dirty="0"/>
              <a:t> </a:t>
            </a:r>
            <a:r>
              <a:rPr lang="en-US" sz="3500" dirty="0" err="1"/>
              <a:t>dụ</a:t>
            </a:r>
            <a:r>
              <a:rPr lang="en-US" sz="3500" dirty="0"/>
              <a:t>: </a:t>
            </a:r>
            <a:r>
              <a:rPr lang="en-US" sz="3500" dirty="0" err="1"/>
              <a:t>Bữa</a:t>
            </a:r>
            <a:r>
              <a:rPr lang="en-US" sz="3500" dirty="0"/>
              <a:t> </a:t>
            </a:r>
            <a:r>
              <a:rPr lang="en-US" sz="3500" dirty="0" err="1"/>
              <a:t>ăn</a:t>
            </a:r>
            <a:r>
              <a:rPr lang="en-US" sz="3500" dirty="0"/>
              <a:t>, </a:t>
            </a:r>
            <a:r>
              <a:rPr lang="en-US" sz="3500" dirty="0" err="1"/>
              <a:t>hơi</a:t>
            </a:r>
            <a:r>
              <a:rPr lang="en-US" sz="3500" dirty="0"/>
              <a:t> </a:t>
            </a:r>
            <a:r>
              <a:rPr lang="en-US" sz="3500" dirty="0" err="1"/>
              <a:t>thở</a:t>
            </a:r>
            <a:r>
              <a:rPr lang="en-US" sz="3500" dirty="0"/>
              <a:t>,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uống</a:t>
            </a:r>
            <a:r>
              <a:rPr lang="en-US" sz="3500" dirty="0"/>
              <a:t>, </a:t>
            </a:r>
            <a:r>
              <a:rPr lang="en-US" sz="3500" dirty="0" err="1"/>
              <a:t>tình</a:t>
            </a:r>
            <a:r>
              <a:rPr lang="en-US" sz="3500" dirty="0"/>
              <a:t> </a:t>
            </a:r>
            <a:r>
              <a:rPr lang="en-US" sz="3500" dirty="0" err="1"/>
              <a:t>bạn</a:t>
            </a:r>
            <a:r>
              <a:rPr lang="en-US" sz="3500" dirty="0"/>
              <a:t>, </a:t>
            </a:r>
            <a:r>
              <a:rPr lang="en-US" sz="3500" dirty="0" err="1"/>
              <a:t>gia</a:t>
            </a:r>
            <a:r>
              <a:rPr lang="en-US" sz="3500" dirty="0"/>
              <a:t> </a:t>
            </a:r>
            <a:r>
              <a:rPr lang="en-US" sz="3500" dirty="0" err="1"/>
              <a:t>đình</a:t>
            </a:r>
            <a:r>
              <a:rPr lang="en-US" sz="3500" dirty="0"/>
              <a:t>… 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72937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9. Peak experience (</a:t>
            </a:r>
            <a:r>
              <a:rPr lang="en-US" sz="3500" b="1" dirty="0" err="1"/>
              <a:t>Trải</a:t>
            </a:r>
            <a:r>
              <a:rPr lang="en-US" sz="3500" b="1" dirty="0"/>
              <a:t> </a:t>
            </a:r>
            <a:r>
              <a:rPr lang="en-US" sz="3500" b="1" dirty="0" err="1"/>
              <a:t>nghiệm</a:t>
            </a:r>
            <a:r>
              <a:rPr lang="en-US" sz="3500" b="1" dirty="0"/>
              <a:t> </a:t>
            </a:r>
            <a:r>
              <a:rPr lang="en-US" sz="3500" b="1" dirty="0" err="1"/>
              <a:t>đỉnh</a:t>
            </a:r>
            <a:r>
              <a:rPr lang="en-US" sz="3500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Mỗi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trải</a:t>
            </a:r>
            <a:r>
              <a:rPr lang="en-US" sz="3500" dirty="0"/>
              <a:t> </a:t>
            </a:r>
            <a:r>
              <a:rPr lang="en-US" sz="3500" dirty="0" err="1"/>
              <a:t>nghiệm</a:t>
            </a:r>
            <a:r>
              <a:rPr lang="en-US" sz="3500" dirty="0"/>
              <a:t> </a:t>
            </a:r>
            <a:r>
              <a:rPr lang="en-US" sz="3500" dirty="0" err="1"/>
              <a:t>đỉnh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nhau</a:t>
            </a:r>
            <a:r>
              <a:rPr lang="en-US" sz="3500" dirty="0"/>
              <a:t>.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so </a:t>
            </a:r>
            <a:r>
              <a:rPr lang="en-US" sz="3500" dirty="0" err="1"/>
              <a:t>sánh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cường</a:t>
            </a:r>
            <a:r>
              <a:rPr lang="en-US" sz="3500" dirty="0"/>
              <a:t> </a:t>
            </a:r>
            <a:r>
              <a:rPr lang="en-US" sz="3500" dirty="0" err="1"/>
              <a:t>độ</a:t>
            </a:r>
            <a:r>
              <a:rPr lang="en-US" sz="3500" dirty="0"/>
              <a:t>, </a:t>
            </a:r>
            <a:r>
              <a:rPr lang="en-US" sz="3500" dirty="0" err="1"/>
              <a:t>nội</a:t>
            </a:r>
            <a:r>
              <a:rPr lang="en-US" sz="3500" dirty="0"/>
              <a:t> dung </a:t>
            </a:r>
            <a:r>
              <a:rPr lang="en-US" sz="3500" dirty="0" err="1"/>
              <a:t>giữa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trải</a:t>
            </a:r>
            <a:r>
              <a:rPr lang="en-US" sz="3500" dirty="0"/>
              <a:t> </a:t>
            </a:r>
            <a:r>
              <a:rPr lang="en-US" sz="3500" dirty="0" err="1"/>
              <a:t>nghiệm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. </a:t>
            </a:r>
          </a:p>
          <a:p>
            <a:pPr algn="ctr">
              <a:buFontTx/>
              <a:buChar char="-"/>
            </a:pPr>
            <a:endParaRPr lang="en-US" sz="3500" dirty="0"/>
          </a:p>
          <a:p>
            <a:pPr marL="0" indent="0" algn="ctr">
              <a:buNone/>
            </a:pPr>
            <a:r>
              <a:rPr lang="en-US" sz="3500" b="1" dirty="0" err="1"/>
              <a:t>Tiêu</a:t>
            </a:r>
            <a:r>
              <a:rPr lang="en-US" sz="3500" b="1" dirty="0"/>
              <a:t> </a:t>
            </a:r>
            <a:r>
              <a:rPr lang="en-US" sz="3500" b="1" dirty="0" err="1"/>
              <a:t>chí</a:t>
            </a:r>
            <a:r>
              <a:rPr lang="en-US" sz="3500" b="1" dirty="0"/>
              <a:t> </a:t>
            </a:r>
            <a:r>
              <a:rPr lang="en-US" sz="3500" b="1" dirty="0" err="1"/>
              <a:t>để</a:t>
            </a:r>
            <a:r>
              <a:rPr lang="en-US" sz="3500" b="1" dirty="0"/>
              <a:t> </a:t>
            </a:r>
            <a:r>
              <a:rPr lang="en-US" sz="3500" b="1" dirty="0" err="1"/>
              <a:t>đánh</a:t>
            </a:r>
            <a:r>
              <a:rPr lang="en-US" sz="3500" b="1" dirty="0"/>
              <a:t> </a:t>
            </a:r>
            <a:r>
              <a:rPr lang="en-US" sz="3500" b="1" dirty="0" err="1"/>
              <a:t>giá</a:t>
            </a:r>
            <a:r>
              <a:rPr lang="en-US" sz="3500" b="1" dirty="0"/>
              <a:t> </a:t>
            </a:r>
            <a:r>
              <a:rPr lang="en-US" sz="3500" b="1" dirty="0" err="1"/>
              <a:t>một</a:t>
            </a:r>
            <a:r>
              <a:rPr lang="en-US" sz="3500" b="1" dirty="0"/>
              <a:t> </a:t>
            </a:r>
            <a:r>
              <a:rPr lang="en-US" sz="3500" b="1" dirty="0" err="1"/>
              <a:t>trải</a:t>
            </a:r>
            <a:r>
              <a:rPr lang="en-US" sz="3500" b="1" dirty="0"/>
              <a:t> </a:t>
            </a:r>
            <a:r>
              <a:rPr lang="en-US" sz="3500" b="1" dirty="0" err="1"/>
              <a:t>nghiệm</a:t>
            </a:r>
            <a:r>
              <a:rPr lang="en-US" sz="3500" b="1" dirty="0"/>
              <a:t> </a:t>
            </a:r>
            <a:r>
              <a:rPr lang="en-US" sz="3500" b="1" dirty="0" err="1"/>
              <a:t>đỉnh</a:t>
            </a:r>
            <a:r>
              <a:rPr lang="en-US" sz="3500" b="1" dirty="0"/>
              <a:t> </a:t>
            </a:r>
            <a:r>
              <a:rPr lang="en-US" sz="3500" b="1" dirty="0" err="1"/>
              <a:t>là</a:t>
            </a:r>
            <a:r>
              <a:rPr lang="en-US" sz="3500" b="1" dirty="0"/>
              <a:t> </a:t>
            </a:r>
            <a:r>
              <a:rPr lang="en-US" sz="3500" b="1" dirty="0" err="1"/>
              <a:t>gì</a:t>
            </a:r>
            <a:r>
              <a:rPr lang="en-US" sz="3500" b="1" dirty="0"/>
              <a:t>? </a:t>
            </a:r>
          </a:p>
          <a:p>
            <a:pPr>
              <a:buFontTx/>
              <a:buChar char="-"/>
            </a:pP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4823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9. Peak experience (</a:t>
            </a:r>
            <a:r>
              <a:rPr lang="en-US" sz="3500" b="1" dirty="0" err="1"/>
              <a:t>Trải</a:t>
            </a:r>
            <a:r>
              <a:rPr lang="en-US" sz="3500" b="1" dirty="0"/>
              <a:t> </a:t>
            </a:r>
            <a:r>
              <a:rPr lang="en-US" sz="3500" b="1" dirty="0" err="1"/>
              <a:t>nghiệm</a:t>
            </a:r>
            <a:r>
              <a:rPr lang="en-US" sz="3500" b="1" dirty="0"/>
              <a:t> </a:t>
            </a:r>
            <a:r>
              <a:rPr lang="en-US" sz="3500" b="1" dirty="0" err="1"/>
              <a:t>đỉnh</a:t>
            </a:r>
            <a:r>
              <a:rPr lang="en-US" sz="3500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Nhìn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trải</a:t>
            </a:r>
            <a:r>
              <a:rPr lang="en-US" sz="3500" dirty="0"/>
              <a:t> </a:t>
            </a:r>
            <a:r>
              <a:rPr lang="en-US" sz="3500" dirty="0" err="1"/>
              <a:t>nghiệm</a:t>
            </a:r>
            <a:r>
              <a:rPr lang="en-US" sz="3500" dirty="0"/>
              <a:t> </a:t>
            </a:r>
            <a:r>
              <a:rPr lang="en-US" sz="3500" dirty="0" err="1"/>
              <a:t>dưới</a:t>
            </a:r>
            <a:r>
              <a:rPr lang="en-US" sz="3500" dirty="0"/>
              <a:t> </a:t>
            </a:r>
            <a:r>
              <a:rPr lang="en-US" sz="3500" dirty="0" err="1"/>
              <a:t>góc</a:t>
            </a:r>
            <a:r>
              <a:rPr lang="en-US" sz="3500" dirty="0"/>
              <a:t> </a:t>
            </a:r>
            <a:r>
              <a:rPr lang="en-US" sz="3500" dirty="0" err="1"/>
              <a:t>nhìn</a:t>
            </a:r>
            <a:r>
              <a:rPr lang="en-US" sz="3500" dirty="0"/>
              <a:t> </a:t>
            </a:r>
            <a:r>
              <a:rPr lang="en-US" sz="3500" dirty="0" err="1"/>
              <a:t>khách</a:t>
            </a:r>
            <a:r>
              <a:rPr lang="en-US" sz="3500" dirty="0"/>
              <a:t> </a:t>
            </a:r>
            <a:r>
              <a:rPr lang="en-US" sz="3500" dirty="0" err="1"/>
              <a:t>quan</a:t>
            </a:r>
            <a:r>
              <a:rPr lang="en-US" sz="3500" dirty="0"/>
              <a:t>, ở </a:t>
            </a:r>
            <a:r>
              <a:rPr lang="en-US" sz="3500" dirty="0" err="1"/>
              <a:t>đó</a:t>
            </a:r>
            <a:r>
              <a:rPr lang="en-US" sz="3500" dirty="0"/>
              <a:t>,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rõ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vai</a:t>
            </a:r>
            <a:r>
              <a:rPr lang="en-US" sz="3500" dirty="0"/>
              <a:t> </a:t>
            </a:r>
            <a:r>
              <a:rPr lang="en-US" sz="3500" dirty="0" err="1"/>
              <a:t>trò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mình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quá</a:t>
            </a:r>
            <a:r>
              <a:rPr lang="en-US" sz="3500" dirty="0"/>
              <a:t> </a:t>
            </a:r>
            <a:r>
              <a:rPr lang="en-US" sz="3500" dirty="0" err="1"/>
              <a:t>trình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, con </a:t>
            </a:r>
            <a:r>
              <a:rPr lang="en-US" sz="3500" dirty="0" err="1"/>
              <a:t>người</a:t>
            </a:r>
            <a:r>
              <a:rPr lang="en-US" sz="3500" dirty="0"/>
              <a:t> ta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khiêm</a:t>
            </a:r>
            <a:r>
              <a:rPr lang="en-US" sz="3500" dirty="0"/>
              <a:t> </a:t>
            </a:r>
            <a:r>
              <a:rPr lang="en-US" sz="3500" dirty="0" err="1"/>
              <a:t>tốn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đồng</a:t>
            </a:r>
            <a:r>
              <a:rPr lang="en-US" sz="3500" dirty="0"/>
              <a:t> </a:t>
            </a:r>
            <a:r>
              <a:rPr lang="en-US" sz="3500" dirty="0" err="1"/>
              <a:t>thời</a:t>
            </a:r>
            <a:r>
              <a:rPr lang="en-US" sz="3500" dirty="0"/>
              <a:t> </a:t>
            </a:r>
            <a:r>
              <a:rPr lang="en-US" sz="3500" dirty="0" err="1"/>
              <a:t>quyền</a:t>
            </a:r>
            <a:r>
              <a:rPr lang="en-US" sz="3500" dirty="0"/>
              <a:t> </a:t>
            </a:r>
            <a:r>
              <a:rPr lang="en-US" sz="3500" dirty="0" err="1"/>
              <a:t>lực</a:t>
            </a:r>
            <a:r>
              <a:rPr lang="en-US" sz="3500" dirty="0"/>
              <a:t> </a:t>
            </a:r>
            <a:r>
              <a:rPr lang="en-US" sz="3500" dirty="0" err="1"/>
              <a:t>hơn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còn</a:t>
            </a:r>
            <a:r>
              <a:rPr lang="en-US" sz="3500" dirty="0"/>
              <a:t> </a:t>
            </a:r>
            <a:r>
              <a:rPr lang="en-US" sz="3500" dirty="0" err="1"/>
              <a:t>cảm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mất</a:t>
            </a:r>
            <a:r>
              <a:rPr lang="en-US" sz="3500" dirty="0"/>
              <a:t> </a:t>
            </a:r>
            <a:r>
              <a:rPr lang="en-US" sz="3500" dirty="0" err="1"/>
              <a:t>mát</a:t>
            </a:r>
            <a:r>
              <a:rPr lang="en-US" sz="3500" dirty="0"/>
              <a:t>, lo </a:t>
            </a:r>
            <a:r>
              <a:rPr lang="en-US" sz="3500" dirty="0" err="1"/>
              <a:t>hãi</a:t>
            </a:r>
            <a:r>
              <a:rPr lang="en-US" sz="3500" dirty="0"/>
              <a:t>, </a:t>
            </a:r>
            <a:r>
              <a:rPr lang="en-US" sz="3500" dirty="0" err="1"/>
              <a:t>xung</a:t>
            </a:r>
            <a:r>
              <a:rPr lang="en-US" sz="3500" dirty="0"/>
              <a:t> </a:t>
            </a:r>
            <a:r>
              <a:rPr lang="en-US" sz="3500" dirty="0" err="1"/>
              <a:t>đột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thay</a:t>
            </a:r>
            <a:r>
              <a:rPr lang="en-US" sz="3500" dirty="0"/>
              <a:t> </a:t>
            </a:r>
            <a:r>
              <a:rPr lang="en-US" sz="3500" dirty="0" err="1"/>
              <a:t>vào</a:t>
            </a:r>
            <a:r>
              <a:rPr lang="en-US" sz="3500" dirty="0"/>
              <a:t> </a:t>
            </a:r>
            <a:r>
              <a:rPr lang="en-US" sz="3500" dirty="0" err="1"/>
              <a:t>đó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yêu</a:t>
            </a:r>
            <a:r>
              <a:rPr lang="en-US" sz="3500" dirty="0"/>
              <a:t> </a:t>
            </a:r>
            <a:r>
              <a:rPr lang="en-US" sz="3500" dirty="0" err="1"/>
              <a:t>thương</a:t>
            </a:r>
            <a:r>
              <a:rPr lang="en-US" sz="3500" dirty="0"/>
              <a:t>, </a:t>
            </a:r>
            <a:r>
              <a:rPr lang="en-US" sz="3500" dirty="0" err="1"/>
              <a:t>chấp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ngộ</a:t>
            </a:r>
            <a:r>
              <a:rPr lang="en-US" sz="3500" dirty="0"/>
              <a:t> </a:t>
            </a:r>
            <a:r>
              <a:rPr lang="en-US" sz="3500" dirty="0" err="1"/>
              <a:t>ra.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444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10. Profound Interpersonal Relations (MQH </a:t>
            </a:r>
            <a:r>
              <a:rPr lang="en-US" sz="3500" b="1" dirty="0" err="1"/>
              <a:t>liên</a:t>
            </a:r>
            <a:r>
              <a:rPr lang="en-US" sz="3500" b="1" dirty="0"/>
              <a:t> </a:t>
            </a:r>
            <a:r>
              <a:rPr lang="en-US" sz="3500" b="1" dirty="0" err="1"/>
              <a:t>cá</a:t>
            </a:r>
            <a:r>
              <a:rPr lang="en-US" sz="3500" b="1" dirty="0"/>
              <a:t> </a:t>
            </a:r>
            <a:r>
              <a:rPr lang="en-US" sz="3500" b="1" dirty="0" err="1"/>
              <a:t>nhân</a:t>
            </a:r>
            <a:r>
              <a:rPr lang="en-US" sz="3500" b="1" dirty="0"/>
              <a:t> </a:t>
            </a:r>
            <a:r>
              <a:rPr lang="en-US" sz="3500" b="1" dirty="0" err="1"/>
              <a:t>sâu</a:t>
            </a:r>
            <a:r>
              <a:rPr lang="en-US" sz="3500" b="1" dirty="0"/>
              <a:t> </a:t>
            </a:r>
            <a:r>
              <a:rPr lang="en-US" sz="3500" b="1" dirty="0" err="1"/>
              <a:t>sắc</a:t>
            </a:r>
            <a:r>
              <a:rPr lang="en-US" sz="3500" b="1" dirty="0"/>
              <a:t>)  </a:t>
            </a:r>
          </a:p>
          <a:p>
            <a:pPr>
              <a:buFontTx/>
              <a:buChar char="-"/>
            </a:pP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tử</a:t>
            </a:r>
            <a:r>
              <a:rPr lang="en-US" sz="3500" dirty="0"/>
              <a:t> </a:t>
            </a:r>
            <a:r>
              <a:rPr lang="en-US" sz="3500" dirty="0" err="1"/>
              <a:t>tế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cách</a:t>
            </a:r>
            <a:r>
              <a:rPr lang="en-US" sz="3500" dirty="0"/>
              <a:t> </a:t>
            </a:r>
            <a:r>
              <a:rPr lang="en-US" sz="3500" dirty="0" err="1"/>
              <a:t>chân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mọi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nhưng</a:t>
            </a:r>
            <a:r>
              <a:rPr lang="en-US" sz="3500" dirty="0"/>
              <a:t> </a:t>
            </a:r>
            <a:r>
              <a:rPr lang="en-US" sz="3500" dirty="0" err="1"/>
              <a:t>giới</a:t>
            </a:r>
            <a:r>
              <a:rPr lang="en-US" sz="3500" dirty="0"/>
              <a:t> </a:t>
            </a:r>
            <a:r>
              <a:rPr lang="en-US" sz="3500" dirty="0" err="1"/>
              <a:t>hạn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  <a:r>
              <a:rPr lang="en-US" sz="3500" dirty="0" err="1"/>
              <a:t>thiết</a:t>
            </a:r>
            <a:r>
              <a:rPr lang="en-US" sz="3500" dirty="0"/>
              <a:t> 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vài</a:t>
            </a:r>
            <a:r>
              <a:rPr lang="en-US" sz="3500" dirty="0"/>
              <a:t> </a:t>
            </a:r>
            <a:r>
              <a:rPr lang="en-US" sz="3500" dirty="0" err="1"/>
              <a:t>mối</a:t>
            </a:r>
            <a:r>
              <a:rPr lang="en-US" sz="3500" dirty="0"/>
              <a:t> </a:t>
            </a:r>
            <a:r>
              <a:rPr lang="en-US" sz="3500" dirty="0" err="1"/>
              <a:t>quan</a:t>
            </a:r>
            <a:r>
              <a:rPr lang="en-US" sz="3500" dirty="0"/>
              <a:t> </a:t>
            </a:r>
            <a:r>
              <a:rPr lang="en-US" sz="3500" dirty="0" err="1"/>
              <a:t>hệ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473500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11. The Democratic Character Structure (</a:t>
            </a:r>
            <a:r>
              <a:rPr lang="en-US" sz="3500" b="1" dirty="0" err="1"/>
              <a:t>Cấu</a:t>
            </a:r>
            <a:r>
              <a:rPr lang="en-US" sz="3500" b="1" dirty="0"/>
              <a:t> </a:t>
            </a:r>
            <a:r>
              <a:rPr lang="en-US" sz="3500" b="1" dirty="0" err="1"/>
              <a:t>trúc</a:t>
            </a:r>
            <a:r>
              <a:rPr lang="en-US" sz="3500" b="1" dirty="0"/>
              <a:t> </a:t>
            </a:r>
            <a:r>
              <a:rPr lang="en-US" sz="3500" b="1" dirty="0" err="1"/>
              <a:t>tính</a:t>
            </a:r>
            <a:r>
              <a:rPr lang="en-US" sz="3500" b="1" dirty="0"/>
              <a:t> </a:t>
            </a:r>
            <a:r>
              <a:rPr lang="en-US" sz="3500" b="1" dirty="0" err="1"/>
              <a:t>cách</a:t>
            </a:r>
            <a:r>
              <a:rPr lang="en-US" sz="3500" b="1" dirty="0"/>
              <a:t> “</a:t>
            </a:r>
            <a:r>
              <a:rPr lang="en-US" sz="3500" b="1" dirty="0" err="1"/>
              <a:t>dân</a:t>
            </a:r>
            <a:r>
              <a:rPr lang="en-US" sz="3500" b="1" dirty="0"/>
              <a:t> </a:t>
            </a:r>
            <a:r>
              <a:rPr lang="en-US" sz="3500" b="1" dirty="0" err="1"/>
              <a:t>chủ</a:t>
            </a:r>
            <a:r>
              <a:rPr lang="en-US" sz="3500" b="1" dirty="0"/>
              <a:t>”) </a:t>
            </a:r>
          </a:p>
          <a:p>
            <a:pPr>
              <a:buFontTx/>
              <a:buChar char="-"/>
            </a:pPr>
            <a:r>
              <a:rPr lang="en-US" sz="3500" dirty="0" err="1"/>
              <a:t>Chấp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biệt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học</a:t>
            </a:r>
            <a:r>
              <a:rPr lang="en-US" sz="3500" dirty="0"/>
              <a:t> </a:t>
            </a:r>
            <a:r>
              <a:rPr lang="en-US" sz="3500" dirty="0" err="1"/>
              <a:t>hỏi</a:t>
            </a:r>
            <a:r>
              <a:rPr lang="en-US" sz="3500" dirty="0"/>
              <a:t> </a:t>
            </a:r>
            <a:r>
              <a:rPr lang="en-US" sz="3500" dirty="0" err="1"/>
              <a:t>từ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biệt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4346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12. Creativeness (</a:t>
            </a:r>
            <a:r>
              <a:rPr lang="en-US" sz="3500" b="1" dirty="0" err="1"/>
              <a:t>Sự</a:t>
            </a:r>
            <a:r>
              <a:rPr lang="en-US" sz="3500" b="1" dirty="0"/>
              <a:t> </a:t>
            </a:r>
            <a:r>
              <a:rPr lang="en-US" sz="3500" b="1" dirty="0" err="1"/>
              <a:t>sáng</a:t>
            </a:r>
            <a:r>
              <a:rPr lang="en-US" sz="3500" b="1" dirty="0"/>
              <a:t> </a:t>
            </a:r>
            <a:r>
              <a:rPr lang="en-US" sz="3500" b="1" dirty="0" err="1"/>
              <a:t>tạo</a:t>
            </a:r>
            <a:r>
              <a:rPr lang="en-US" sz="3500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chỉ</a:t>
            </a:r>
            <a:r>
              <a:rPr lang="en-US" sz="3500" dirty="0"/>
              <a:t> </a:t>
            </a:r>
            <a:r>
              <a:rPr lang="en-US" sz="3500" dirty="0" err="1"/>
              <a:t>gói</a:t>
            </a:r>
            <a:r>
              <a:rPr lang="en-US" sz="3500" dirty="0"/>
              <a:t> </a:t>
            </a:r>
            <a:r>
              <a:rPr lang="en-US" sz="3500" dirty="0" err="1"/>
              <a:t>gọn</a:t>
            </a:r>
            <a:r>
              <a:rPr lang="en-US" sz="3500" dirty="0"/>
              <a:t> 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sáng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hội</a:t>
            </a:r>
            <a:r>
              <a:rPr lang="en-US" sz="3500" dirty="0"/>
              <a:t> </a:t>
            </a:r>
            <a:r>
              <a:rPr lang="en-US" sz="3500" dirty="0" err="1"/>
              <a:t>họa</a:t>
            </a:r>
            <a:r>
              <a:rPr lang="en-US" sz="3500" dirty="0"/>
              <a:t>, </a:t>
            </a:r>
            <a:r>
              <a:rPr lang="en-US" sz="3500" dirty="0" err="1"/>
              <a:t>thơ</a:t>
            </a:r>
            <a:r>
              <a:rPr lang="en-US" sz="3500" dirty="0"/>
              <a:t> </a:t>
            </a:r>
            <a:r>
              <a:rPr lang="en-US" sz="3500" dirty="0" err="1"/>
              <a:t>văn</a:t>
            </a:r>
            <a:r>
              <a:rPr lang="en-US" sz="3500" dirty="0"/>
              <a:t>, </a:t>
            </a:r>
            <a:r>
              <a:rPr lang="en-US" sz="3500" dirty="0" err="1"/>
              <a:t>nó</a:t>
            </a:r>
            <a:r>
              <a:rPr lang="en-US" sz="3500" dirty="0"/>
              <a:t> </a:t>
            </a:r>
            <a:r>
              <a:rPr lang="en-US" sz="3500" dirty="0" err="1"/>
              <a:t>còn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sáng</a:t>
            </a:r>
            <a:r>
              <a:rPr lang="en-US" sz="3500" dirty="0"/>
              <a:t> </a:t>
            </a:r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cho</a:t>
            </a:r>
            <a:r>
              <a:rPr lang="en-US" sz="3500" dirty="0"/>
              <a:t> </a:t>
            </a:r>
            <a:r>
              <a:rPr lang="en-US" sz="3500" dirty="0" err="1"/>
              <a:t>chính</a:t>
            </a:r>
            <a:r>
              <a:rPr lang="en-US" sz="3500" dirty="0"/>
              <a:t> </a:t>
            </a:r>
            <a:r>
              <a:rPr lang="en-US" sz="3500" dirty="0" err="1"/>
              <a:t>cuộc</a:t>
            </a:r>
            <a:r>
              <a:rPr lang="en-US" sz="3500" dirty="0"/>
              <a:t> </a:t>
            </a:r>
            <a:r>
              <a:rPr lang="en-US" sz="3500" dirty="0" err="1"/>
              <a:t>đời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Bức</a:t>
            </a:r>
            <a:r>
              <a:rPr lang="en-US" sz="3500" dirty="0"/>
              <a:t> </a:t>
            </a:r>
            <a:r>
              <a:rPr lang="en-US" sz="3500" dirty="0" err="1"/>
              <a:t>phá</a:t>
            </a:r>
            <a:r>
              <a:rPr lang="en-US" sz="3500" dirty="0"/>
              <a:t> ra </a:t>
            </a:r>
            <a:r>
              <a:rPr lang="en-US" sz="3500" dirty="0" err="1"/>
              <a:t>khỏi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khuôn</a:t>
            </a:r>
            <a:r>
              <a:rPr lang="en-US" sz="3500" dirty="0"/>
              <a:t> </a:t>
            </a:r>
            <a:r>
              <a:rPr lang="en-US" sz="3500" dirty="0" err="1"/>
              <a:t>khổ</a:t>
            </a:r>
            <a:r>
              <a:rPr lang="en-US" sz="3500" dirty="0"/>
              <a:t> </a:t>
            </a:r>
            <a:r>
              <a:rPr lang="en-US" sz="3500" dirty="0" err="1"/>
              <a:t>để</a:t>
            </a:r>
            <a:r>
              <a:rPr lang="en-US" sz="3500" dirty="0"/>
              <a:t> </a:t>
            </a:r>
            <a:r>
              <a:rPr lang="en-US" sz="3500" dirty="0" err="1"/>
              <a:t>tao</a:t>
            </a:r>
            <a:r>
              <a:rPr lang="en-US" sz="3500" dirty="0"/>
              <a:t> </a:t>
            </a:r>
            <a:r>
              <a:rPr lang="en-US" sz="3500" dirty="0" err="1"/>
              <a:t>dựng</a:t>
            </a:r>
            <a:r>
              <a:rPr lang="en-US" sz="3500" dirty="0"/>
              <a:t> </a:t>
            </a:r>
            <a:r>
              <a:rPr lang="en-US" sz="3500" dirty="0" err="1"/>
              <a:t>nên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điểm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biệt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/>
              <a:t>Dung </a:t>
            </a:r>
            <a:r>
              <a:rPr lang="en-US" sz="3500" dirty="0" err="1"/>
              <a:t>hòa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biệt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333616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13. Resistance to Enculturation (</a:t>
            </a:r>
            <a:r>
              <a:rPr lang="en-US" sz="3500" b="1" dirty="0" err="1"/>
              <a:t>Dám</a:t>
            </a:r>
            <a:r>
              <a:rPr lang="en-US" sz="3500" b="1" dirty="0"/>
              <a:t> </a:t>
            </a:r>
            <a:r>
              <a:rPr lang="en-US" sz="3500" b="1" dirty="0" err="1"/>
              <a:t>là</a:t>
            </a:r>
            <a:r>
              <a:rPr lang="en-US" sz="3500" b="1" dirty="0"/>
              <a:t> </a:t>
            </a:r>
            <a:r>
              <a:rPr lang="en-US" sz="3500" b="1" dirty="0" err="1"/>
              <a:t>chính</a:t>
            </a:r>
            <a:r>
              <a:rPr lang="en-US" sz="3500" b="1" dirty="0"/>
              <a:t> </a:t>
            </a:r>
            <a:r>
              <a:rPr lang="en-US" sz="3500" b="1" dirty="0" err="1"/>
              <a:t>mình</a:t>
            </a:r>
            <a:r>
              <a:rPr lang="en-US" sz="3500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hòa</a:t>
            </a:r>
            <a:r>
              <a:rPr lang="en-US" sz="3500" dirty="0"/>
              <a:t> tan 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chuẩn</a:t>
            </a:r>
            <a:r>
              <a:rPr lang="en-US" sz="3500" dirty="0"/>
              <a:t> </a:t>
            </a:r>
            <a:r>
              <a:rPr lang="en-US" sz="3500" dirty="0" err="1"/>
              <a:t>mực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đám</a:t>
            </a:r>
            <a:r>
              <a:rPr lang="en-US" sz="3500" dirty="0"/>
              <a:t> </a:t>
            </a:r>
            <a:r>
              <a:rPr lang="en-US" sz="3500" dirty="0" err="1"/>
              <a:t>đông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chạy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yếu</a:t>
            </a:r>
            <a:r>
              <a:rPr lang="en-US" sz="3500" dirty="0"/>
              <a:t> </a:t>
            </a:r>
            <a:r>
              <a:rPr lang="en-US" sz="3500" dirty="0" err="1"/>
              <a:t>tố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trang</a:t>
            </a:r>
            <a:r>
              <a:rPr lang="en-US" sz="3500" dirty="0"/>
              <a:t> </a:t>
            </a:r>
            <a:r>
              <a:rPr lang="en-US" sz="3500" dirty="0" err="1"/>
              <a:t>phục</a:t>
            </a:r>
            <a:r>
              <a:rPr lang="en-US" sz="3500" dirty="0"/>
              <a:t> </a:t>
            </a:r>
            <a:r>
              <a:rPr lang="en-US" sz="3500" dirty="0" err="1"/>
              <a:t>thời</a:t>
            </a:r>
            <a:r>
              <a:rPr lang="en-US" sz="3500" dirty="0"/>
              <a:t> </a:t>
            </a:r>
            <a:r>
              <a:rPr lang="en-US" sz="3500" dirty="0" err="1"/>
              <a:t>thượng</a:t>
            </a:r>
            <a:r>
              <a:rPr lang="en-US" sz="3500" dirty="0"/>
              <a:t>, </a:t>
            </a:r>
            <a:r>
              <a:rPr lang="en-US" sz="3500" dirty="0" err="1"/>
              <a:t>tóc</a:t>
            </a:r>
            <a:r>
              <a:rPr lang="en-US" sz="3500" dirty="0"/>
              <a:t> </a:t>
            </a:r>
            <a:r>
              <a:rPr lang="en-US" sz="3500" dirty="0" err="1"/>
              <a:t>hợp</a:t>
            </a:r>
            <a:r>
              <a:rPr lang="en-US" sz="3500" dirty="0"/>
              <a:t> </a:t>
            </a:r>
            <a:r>
              <a:rPr lang="en-US" sz="3500" dirty="0" err="1"/>
              <a:t>thời</a:t>
            </a:r>
            <a:r>
              <a:rPr lang="en-US" sz="3500" dirty="0"/>
              <a:t>...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thấy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bình</a:t>
            </a:r>
            <a:r>
              <a:rPr lang="en-US" sz="3500" dirty="0"/>
              <a:t> </a:t>
            </a:r>
            <a:r>
              <a:rPr lang="en-US" sz="3500" dirty="0" err="1"/>
              <a:t>yên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chính</a:t>
            </a:r>
            <a:r>
              <a:rPr lang="en-US" sz="3500" dirty="0"/>
              <a:t> </a:t>
            </a:r>
            <a:r>
              <a:rPr lang="en-US" sz="3500" dirty="0" err="1"/>
              <a:t>mình</a:t>
            </a:r>
            <a:endParaRPr lang="en-US" sz="3500" dirty="0"/>
          </a:p>
          <a:p>
            <a:pPr>
              <a:buFontTx/>
              <a:buChar char="-"/>
            </a:pPr>
            <a:endParaRPr lang="en-US" sz="3500" b="1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77680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14. Discrimination Between Means and Ends (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hay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) </a:t>
            </a:r>
          </a:p>
          <a:p>
            <a:pPr>
              <a:buFontTx/>
              <a:buChar char="-"/>
            </a:pPr>
            <a:r>
              <a:rPr lang="en-US" sz="3500" dirty="0" err="1"/>
              <a:t>Hoàn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một</a:t>
            </a:r>
            <a:r>
              <a:rPr lang="en-US" sz="3500" dirty="0"/>
              <a:t> </a:t>
            </a:r>
            <a:r>
              <a:rPr lang="en-US" sz="3500" dirty="0" err="1"/>
              <a:t>việc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tất</a:t>
            </a:r>
            <a:r>
              <a:rPr lang="en-US" sz="3500" dirty="0"/>
              <a:t> </a:t>
            </a:r>
            <a:r>
              <a:rPr lang="en-US" sz="3500" dirty="0" err="1"/>
              <a:t>cả</a:t>
            </a:r>
            <a:r>
              <a:rPr lang="en-US" sz="3500" dirty="0"/>
              <a:t> </a:t>
            </a:r>
            <a:r>
              <a:rPr lang="en-US" sz="3500" dirty="0" err="1"/>
              <a:t>niềm</a:t>
            </a:r>
            <a:r>
              <a:rPr lang="en-US" sz="3500" dirty="0"/>
              <a:t> </a:t>
            </a:r>
            <a:r>
              <a:rPr lang="en-US" sz="3500" dirty="0" err="1"/>
              <a:t>tận</a:t>
            </a:r>
            <a:r>
              <a:rPr lang="en-US" sz="3500" dirty="0"/>
              <a:t> </a:t>
            </a:r>
            <a:r>
              <a:rPr lang="en-US" sz="3500" dirty="0" err="1"/>
              <a:t>hưởng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tự</a:t>
            </a:r>
            <a:r>
              <a:rPr lang="en-US" sz="3500" dirty="0"/>
              <a:t> do</a:t>
            </a:r>
          </a:p>
          <a:p>
            <a:pPr>
              <a:buFontTx/>
              <a:buChar char="-"/>
            </a:pPr>
            <a:r>
              <a:rPr lang="en-US" sz="3500" dirty="0" err="1"/>
              <a:t>Hướng</a:t>
            </a:r>
            <a:r>
              <a:rPr lang="en-US" sz="3500" dirty="0"/>
              <a:t> </a:t>
            </a:r>
            <a:r>
              <a:rPr lang="en-US" sz="3500" dirty="0" err="1"/>
              <a:t>đến</a:t>
            </a:r>
            <a:r>
              <a:rPr lang="en-US" sz="3500" dirty="0"/>
              <a:t> </a:t>
            </a:r>
            <a:r>
              <a:rPr lang="en-US" sz="3500" dirty="0" err="1"/>
              <a:t>mục</a:t>
            </a:r>
            <a:r>
              <a:rPr lang="en-US" sz="3500" dirty="0"/>
              <a:t> </a:t>
            </a:r>
            <a:r>
              <a:rPr lang="en-US" sz="3500" dirty="0" err="1"/>
              <a:t>đích</a:t>
            </a:r>
            <a:r>
              <a:rPr lang="en-US" sz="3500" dirty="0"/>
              <a:t> </a:t>
            </a:r>
            <a:r>
              <a:rPr lang="en-US" sz="3500" dirty="0" err="1"/>
              <a:t>cao</a:t>
            </a:r>
            <a:r>
              <a:rPr lang="en-US" sz="3500" dirty="0"/>
              <a:t> </a:t>
            </a:r>
            <a:r>
              <a:rPr lang="en-US" sz="3500" dirty="0" err="1"/>
              <a:t>cả</a:t>
            </a:r>
            <a:r>
              <a:rPr lang="en-US" sz="3500" dirty="0"/>
              <a:t> </a:t>
            </a:r>
            <a:r>
              <a:rPr lang="en-US" sz="3500" dirty="0" err="1"/>
              <a:t>thay</a:t>
            </a:r>
            <a:r>
              <a:rPr lang="en-US" sz="3500" dirty="0"/>
              <a:t> </a:t>
            </a:r>
            <a:r>
              <a:rPr lang="en-US" sz="3500" dirty="0" err="1"/>
              <a:t>vì</a:t>
            </a:r>
            <a:r>
              <a:rPr lang="en-US" sz="3500" dirty="0"/>
              <a:t> </a:t>
            </a:r>
            <a:r>
              <a:rPr lang="en-US" sz="3500" dirty="0" err="1"/>
              <a:t>lợi</a:t>
            </a:r>
            <a:r>
              <a:rPr lang="en-US" sz="3500" dirty="0"/>
              <a:t> </a:t>
            </a:r>
            <a:r>
              <a:rPr lang="en-US" sz="3500" dirty="0" err="1"/>
              <a:t>ích</a:t>
            </a:r>
            <a:r>
              <a:rPr lang="en-US" sz="3500" dirty="0"/>
              <a:t> </a:t>
            </a:r>
            <a:r>
              <a:rPr lang="en-US" sz="3500" dirty="0" err="1"/>
              <a:t>nhỏ</a:t>
            </a:r>
            <a:r>
              <a:rPr lang="en-US" sz="3500" dirty="0"/>
              <a:t> </a:t>
            </a:r>
            <a:r>
              <a:rPr lang="en-US" sz="3500" dirty="0" err="1"/>
              <a:t>trước</a:t>
            </a:r>
            <a:r>
              <a:rPr lang="en-US" sz="3500" dirty="0"/>
              <a:t> </a:t>
            </a:r>
            <a:r>
              <a:rPr lang="en-US" sz="3500" dirty="0" err="1"/>
              <a:t>mắt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ở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(basic needs),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30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Self-actualization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15. Philosophical sense of humor (</a:t>
            </a:r>
            <a:r>
              <a:rPr lang="en-US" sz="3500" b="1" dirty="0" err="1"/>
              <a:t>Thông</a:t>
            </a:r>
            <a:r>
              <a:rPr lang="en-US" sz="3500" b="1" dirty="0"/>
              <a:t> </a:t>
            </a:r>
            <a:r>
              <a:rPr lang="en-US" sz="3500" b="1" dirty="0" err="1"/>
              <a:t>minh</a:t>
            </a:r>
            <a:r>
              <a:rPr lang="en-US" sz="3500" b="1" dirty="0"/>
              <a:t> </a:t>
            </a:r>
            <a:r>
              <a:rPr lang="en-US" sz="3500" b="1" dirty="0" err="1"/>
              <a:t>triết</a:t>
            </a:r>
            <a:r>
              <a:rPr lang="en-US" sz="3500" b="1" dirty="0"/>
              <a:t> </a:t>
            </a:r>
            <a:r>
              <a:rPr lang="en-US" sz="3500" b="1" dirty="0" err="1"/>
              <a:t>học</a:t>
            </a:r>
            <a:r>
              <a:rPr lang="en-US" sz="3500" b="1" dirty="0"/>
              <a:t>)</a:t>
            </a:r>
          </a:p>
          <a:p>
            <a:pPr>
              <a:buFontTx/>
              <a:buChar char="-"/>
            </a:pPr>
            <a:r>
              <a:rPr lang="en-US" sz="3500" dirty="0" err="1"/>
              <a:t>Hài</a:t>
            </a:r>
            <a:r>
              <a:rPr lang="en-US" sz="3500" dirty="0"/>
              <a:t> </a:t>
            </a:r>
            <a:r>
              <a:rPr lang="en-US" sz="3500" dirty="0" err="1"/>
              <a:t>hước</a:t>
            </a:r>
            <a:r>
              <a:rPr lang="en-US" sz="3500" dirty="0"/>
              <a:t> </a:t>
            </a:r>
            <a:r>
              <a:rPr lang="en-US" sz="3500" dirty="0" err="1"/>
              <a:t>nhưng</a:t>
            </a:r>
            <a:r>
              <a:rPr lang="en-US" sz="3500" dirty="0"/>
              <a:t>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làm</a:t>
            </a:r>
            <a:r>
              <a:rPr lang="en-US" sz="3500" dirty="0"/>
              <a:t> </a:t>
            </a:r>
            <a:r>
              <a:rPr lang="en-US" sz="3500" dirty="0" err="1"/>
              <a:t>tổn</a:t>
            </a:r>
            <a:r>
              <a:rPr lang="en-US" sz="3500" dirty="0"/>
              <a:t> </a:t>
            </a:r>
            <a:r>
              <a:rPr lang="en-US" sz="3500" dirty="0" err="1"/>
              <a:t>hại</a:t>
            </a:r>
            <a:r>
              <a:rPr lang="en-US" sz="3500" dirty="0"/>
              <a:t> </a:t>
            </a:r>
            <a:r>
              <a:rPr lang="en-US" sz="3500" dirty="0" err="1"/>
              <a:t>hoặc</a:t>
            </a:r>
            <a:r>
              <a:rPr lang="en-US" sz="3500" dirty="0"/>
              <a:t> </a:t>
            </a:r>
            <a:r>
              <a:rPr lang="en-US" sz="3500" dirty="0" err="1"/>
              <a:t>hạ</a:t>
            </a:r>
            <a:r>
              <a:rPr lang="en-US" sz="3500" dirty="0"/>
              <a:t> </a:t>
            </a:r>
            <a:r>
              <a:rPr lang="en-US" sz="3500" dirty="0" err="1"/>
              <a:t>thấp</a:t>
            </a:r>
            <a:r>
              <a:rPr lang="en-US" sz="3500" dirty="0"/>
              <a:t> </a:t>
            </a:r>
            <a:r>
              <a:rPr lang="en-US" sz="3500" dirty="0" err="1"/>
              <a:t>người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endParaRPr lang="en-US" sz="3500" dirty="0"/>
          </a:p>
          <a:p>
            <a:pPr>
              <a:buFontTx/>
              <a:buChar char="-"/>
            </a:pPr>
            <a:r>
              <a:rPr lang="en-US" sz="3500" dirty="0" err="1"/>
              <a:t>Nhìn</a:t>
            </a:r>
            <a:r>
              <a:rPr lang="en-US" sz="3500" dirty="0"/>
              <a:t> </a:t>
            </a:r>
            <a:r>
              <a:rPr lang="en-US" sz="3500" dirty="0" err="1"/>
              <a:t>nhận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vấn</a:t>
            </a:r>
            <a:r>
              <a:rPr lang="en-US" sz="3500" dirty="0"/>
              <a:t> </a:t>
            </a:r>
            <a:r>
              <a:rPr lang="en-US" sz="3500" dirty="0" err="1"/>
              <a:t>đề</a:t>
            </a:r>
            <a:r>
              <a:rPr lang="en-US" sz="3500" dirty="0"/>
              <a:t> </a:t>
            </a:r>
            <a:r>
              <a:rPr lang="en-US" sz="3500" dirty="0" err="1"/>
              <a:t>tích</a:t>
            </a:r>
            <a:r>
              <a:rPr lang="en-US" sz="3500" dirty="0"/>
              <a:t> </a:t>
            </a:r>
            <a:r>
              <a:rPr lang="en-US" sz="3500" dirty="0" err="1"/>
              <a:t>cực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bề</a:t>
            </a:r>
            <a:r>
              <a:rPr lang="en-US" sz="3500" dirty="0"/>
              <a:t> </a:t>
            </a:r>
            <a:r>
              <a:rPr lang="en-US" sz="3500" dirty="0" err="1"/>
              <a:t>nghĩa</a:t>
            </a:r>
            <a:r>
              <a:rPr lang="en-US" sz="3500" dirty="0"/>
              <a:t> </a:t>
            </a:r>
            <a:r>
              <a:rPr lang="en-US" sz="3500" dirty="0" err="1"/>
              <a:t>sâu</a:t>
            </a:r>
            <a:r>
              <a:rPr lang="en-US" sz="3500" dirty="0"/>
              <a:t> </a:t>
            </a:r>
            <a:r>
              <a:rPr lang="en-US" sz="3500" dirty="0" err="1"/>
              <a:t>sắc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530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,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dục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099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đền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 </a:t>
            </a:r>
          </a:p>
          <a:p>
            <a:pPr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tòan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 </a:t>
            </a:r>
          </a:p>
          <a:p>
            <a:pPr>
              <a:buFontTx/>
              <a:buChar char="-"/>
            </a:pPr>
            <a:r>
              <a:rPr lang="vi-VN" dirty="0"/>
              <a:t>Yêu người khác như họ là, không vì cái họ có </a:t>
            </a:r>
          </a:p>
          <a:p>
            <a:pPr>
              <a:buFontTx/>
              <a:buChar char="-"/>
            </a:pP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nở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=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 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3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MẶC CẢM JONAH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099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- </a:t>
            </a:r>
            <a:r>
              <a:rPr lang="en-US" sz="3500" dirty="0" err="1"/>
              <a:t>Chạy</a:t>
            </a:r>
            <a:r>
              <a:rPr lang="en-US" sz="3500" dirty="0"/>
              <a:t> </a:t>
            </a:r>
            <a:r>
              <a:rPr lang="en-US" sz="3500" dirty="0" err="1"/>
              <a:t>trốn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 </a:t>
            </a:r>
            <a:r>
              <a:rPr lang="en-US" sz="3500" dirty="0" err="1"/>
              <a:t>phận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sứ</a:t>
            </a:r>
            <a:r>
              <a:rPr lang="en-US" sz="3500" dirty="0"/>
              <a:t> </a:t>
            </a:r>
            <a:r>
              <a:rPr lang="en-US" sz="3500" dirty="0" err="1"/>
              <a:t>mạng</a:t>
            </a:r>
            <a:r>
              <a:rPr lang="en-US" sz="3500" dirty="0"/>
              <a:t>, </a:t>
            </a:r>
            <a:r>
              <a:rPr lang="en-US" sz="3500" dirty="0" err="1"/>
              <a:t>không</a:t>
            </a:r>
            <a:r>
              <a:rPr lang="en-US" sz="3500" dirty="0"/>
              <a:t> </a:t>
            </a:r>
            <a:r>
              <a:rPr lang="en-US" sz="3500" dirty="0" err="1"/>
              <a:t>thực</a:t>
            </a:r>
            <a:r>
              <a:rPr lang="en-US" sz="3500" dirty="0"/>
              <a:t> </a:t>
            </a:r>
            <a:r>
              <a:rPr lang="en-US" sz="3500" dirty="0" err="1"/>
              <a:t>hiện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vĩ</a:t>
            </a:r>
            <a:r>
              <a:rPr lang="en-US" sz="3500" dirty="0"/>
              <a:t> </a:t>
            </a:r>
            <a:r>
              <a:rPr lang="en-US" sz="3500" dirty="0" err="1"/>
              <a:t>đại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thân</a:t>
            </a:r>
            <a:r>
              <a:rPr lang="en-US" sz="3500" dirty="0"/>
              <a:t>, </a:t>
            </a:r>
            <a:r>
              <a:rPr lang="en-US" sz="3500" dirty="0" err="1"/>
              <a:t>sợ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thành</a:t>
            </a:r>
            <a:r>
              <a:rPr lang="en-US" sz="3500" dirty="0"/>
              <a:t> </a:t>
            </a:r>
            <a:r>
              <a:rPr lang="en-US" sz="3500" dirty="0" err="1"/>
              <a:t>nhân</a:t>
            </a:r>
            <a:r>
              <a:rPr lang="en-US" sz="3500" dirty="0"/>
              <a:t> </a:t>
            </a:r>
            <a:endParaRPr lang="vi-VN" sz="3500" dirty="0"/>
          </a:p>
          <a:p>
            <a:pPr marL="0" indent="0">
              <a:buNone/>
            </a:pPr>
            <a:r>
              <a:rPr lang="vi-VN" sz="3500" dirty="0"/>
              <a:t>- Cơ thể bé nhỏ, không chịu được cảm giác tuyệt đỉnh của sự viên mãn </a:t>
            </a:r>
          </a:p>
          <a:p>
            <a:pPr marL="0" indent="0">
              <a:buNone/>
            </a:pPr>
            <a:r>
              <a:rPr lang="vi-VN" sz="3500" dirty="0"/>
              <a:t>- Hoảng sợ khi so sánh mình với những nhân vật vĩ đại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56832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500" b="1" dirty="0" err="1"/>
              <a:t>Công</a:t>
            </a:r>
            <a:r>
              <a:rPr lang="en-US" sz="3500" b="1" dirty="0"/>
              <a:t> </a:t>
            </a:r>
            <a:r>
              <a:rPr lang="en-US" sz="3500" b="1" dirty="0" err="1"/>
              <a:t>cụ</a:t>
            </a:r>
            <a:r>
              <a:rPr lang="en-US" sz="3500" b="1" dirty="0"/>
              <a:t> </a:t>
            </a:r>
            <a:r>
              <a:rPr lang="en-US" sz="3500" b="1" dirty="0" err="1"/>
              <a:t>đo</a:t>
            </a:r>
            <a:r>
              <a:rPr lang="en-US" sz="3500" b="1" dirty="0"/>
              <a:t> </a:t>
            </a:r>
          </a:p>
          <a:p>
            <a:pPr marL="0" indent="0">
              <a:buNone/>
            </a:pPr>
            <a:r>
              <a:rPr lang="en-US" sz="3500" dirty="0"/>
              <a:t>- </a:t>
            </a:r>
            <a:r>
              <a:rPr lang="en-US" sz="3500" dirty="0" err="1"/>
              <a:t>Thang</a:t>
            </a:r>
            <a:r>
              <a:rPr lang="en-US" sz="3500" dirty="0"/>
              <a:t> </a:t>
            </a:r>
            <a:r>
              <a:rPr lang="en-US" sz="3500" dirty="0" err="1"/>
              <a:t>đo</a:t>
            </a:r>
            <a:r>
              <a:rPr lang="en-US" sz="3500" dirty="0"/>
              <a:t> Personal Orientation Inventory (150 </a:t>
            </a:r>
            <a:r>
              <a:rPr lang="en-US" sz="3500" dirty="0" err="1"/>
              <a:t>câu</a:t>
            </a:r>
            <a:r>
              <a:rPr lang="en-US" sz="3500" dirty="0"/>
              <a:t>)</a:t>
            </a:r>
          </a:p>
          <a:p>
            <a:pPr>
              <a:buFontTx/>
              <a:buChar char="-"/>
            </a:pPr>
            <a:r>
              <a:rPr lang="en-US" sz="3500" dirty="0"/>
              <a:t>Short Index of Self-Actualization (15 </a:t>
            </a:r>
            <a:r>
              <a:rPr lang="en-US" sz="3500" dirty="0" err="1"/>
              <a:t>câu</a:t>
            </a:r>
            <a:r>
              <a:rPr lang="en-US" sz="3500" dirty="0"/>
              <a:t>) </a:t>
            </a:r>
          </a:p>
          <a:p>
            <a:pPr>
              <a:buFontTx/>
              <a:buChar char="-"/>
            </a:pPr>
            <a:r>
              <a:rPr lang="en-US" sz="3500" dirty="0"/>
              <a:t>Brief Index of Self-Actualization (40 </a:t>
            </a:r>
            <a:r>
              <a:rPr lang="en-US" sz="3500" dirty="0" err="1"/>
              <a:t>câu</a:t>
            </a:r>
            <a:r>
              <a:rPr lang="en-US" sz="3500" dirty="0"/>
              <a:t>) </a:t>
            </a:r>
          </a:p>
          <a:p>
            <a:pPr marL="0" indent="0">
              <a:buNone/>
            </a:pPr>
            <a:r>
              <a:rPr lang="en-US" sz="3500" b="1" dirty="0"/>
              <a:t>2. Positive psychology (</a:t>
            </a:r>
            <a:r>
              <a:rPr lang="en-US" sz="3500" b="1" dirty="0" err="1"/>
              <a:t>Tâm</a:t>
            </a:r>
            <a:r>
              <a:rPr lang="en-US" sz="3500" b="1" dirty="0"/>
              <a:t> </a:t>
            </a:r>
            <a:r>
              <a:rPr lang="en-US" sz="3500" b="1" dirty="0" err="1"/>
              <a:t>lý</a:t>
            </a:r>
            <a:r>
              <a:rPr lang="en-US" sz="3500" b="1" dirty="0"/>
              <a:t> </a:t>
            </a:r>
            <a:r>
              <a:rPr lang="en-US" sz="3500" b="1" dirty="0" err="1"/>
              <a:t>học</a:t>
            </a:r>
            <a:r>
              <a:rPr lang="en-US" sz="3500" b="1" dirty="0"/>
              <a:t> </a:t>
            </a:r>
            <a:r>
              <a:rPr lang="en-US" sz="3500" b="1" dirty="0" err="1"/>
              <a:t>tích</a:t>
            </a:r>
            <a:r>
              <a:rPr lang="en-US" sz="3500" b="1" dirty="0"/>
              <a:t> </a:t>
            </a:r>
            <a:r>
              <a:rPr lang="en-US" sz="3500" b="1" dirty="0" err="1"/>
              <a:t>cực</a:t>
            </a:r>
            <a:r>
              <a:rPr lang="en-US" sz="35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91431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534400" cy="758952"/>
          </a:xfrm>
        </p:spPr>
        <p:txBody>
          <a:bodyPr>
            <a:noAutofit/>
          </a:bodyPr>
          <a:lstStyle/>
          <a:p>
            <a:r>
              <a:rPr lang="en-GB" sz="3600" b="1" dirty="0"/>
              <a:t>KHI NHU CẦU KHÔNG ĐƯỢC THỎA MÃN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err="1"/>
              <a:t>Nhu</a:t>
            </a:r>
            <a:r>
              <a:rPr lang="en-PH" dirty="0"/>
              <a:t> </a:t>
            </a:r>
            <a:r>
              <a:rPr lang="en-PH" dirty="0" err="1"/>
              <a:t>cầu</a:t>
            </a:r>
            <a:r>
              <a:rPr lang="en-PH" dirty="0"/>
              <a:t> </a:t>
            </a:r>
            <a:r>
              <a:rPr lang="en-PH" dirty="0" err="1"/>
              <a:t>sinh</a:t>
            </a:r>
            <a:r>
              <a:rPr lang="en-PH" dirty="0"/>
              <a:t> </a:t>
            </a:r>
            <a:r>
              <a:rPr lang="en-PH" dirty="0" err="1"/>
              <a:t>lý</a:t>
            </a:r>
            <a:r>
              <a:rPr lang="en-PH" dirty="0"/>
              <a:t> </a:t>
            </a:r>
            <a:r>
              <a:rPr lang="en-PH" dirty="0" err="1"/>
              <a:t>không</a:t>
            </a:r>
            <a:r>
              <a:rPr lang="en-PH" dirty="0"/>
              <a:t> </a:t>
            </a:r>
            <a:r>
              <a:rPr lang="en-PH" dirty="0" err="1"/>
              <a:t>được</a:t>
            </a:r>
            <a:r>
              <a:rPr lang="en-PH" dirty="0"/>
              <a:t> </a:t>
            </a:r>
            <a:r>
              <a:rPr lang="en-PH" dirty="0" err="1"/>
              <a:t>thỏa</a:t>
            </a:r>
            <a:r>
              <a:rPr lang="en-PH" dirty="0"/>
              <a:t> </a:t>
            </a:r>
            <a:r>
              <a:rPr lang="en-PH" dirty="0" err="1"/>
              <a:t>mãn</a:t>
            </a:r>
            <a:r>
              <a:rPr lang="en-PH" dirty="0"/>
              <a:t> </a:t>
            </a:r>
            <a:r>
              <a:rPr lang="en-PH" dirty="0">
                <a:sym typeface="Wingdings" panose="05000000000000000000" pitchFamily="2" charset="2"/>
              </a:rPr>
              <a:t> </a:t>
            </a:r>
            <a:r>
              <a:rPr lang="en-PH" dirty="0" err="1">
                <a:sym typeface="Wingdings" panose="05000000000000000000" pitchFamily="2" charset="2"/>
              </a:rPr>
              <a:t>suy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dinh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dưỡng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mệt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mỏi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mất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năng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lượng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ám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ảnh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về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tình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dục</a:t>
            </a:r>
            <a:r>
              <a:rPr lang="en-PH" dirty="0">
                <a:sym typeface="Wingdings" panose="05000000000000000000" pitchFamily="2" charset="2"/>
              </a:rPr>
              <a:t>, v.v.</a:t>
            </a:r>
          </a:p>
          <a:p>
            <a:endParaRPr lang="en-PH" dirty="0">
              <a:sym typeface="Wingdings" panose="05000000000000000000" pitchFamily="2" charset="2"/>
            </a:endParaRPr>
          </a:p>
          <a:p>
            <a:r>
              <a:rPr lang="en-PH" dirty="0" err="1">
                <a:sym typeface="Wingdings" panose="05000000000000000000" pitchFamily="2" charset="2"/>
              </a:rPr>
              <a:t>Nhu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cầu</a:t>
            </a:r>
            <a:r>
              <a:rPr lang="en-PH" dirty="0">
                <a:sym typeface="Wingdings" panose="05000000000000000000" pitchFamily="2" charset="2"/>
              </a:rPr>
              <a:t> an </a:t>
            </a:r>
            <a:r>
              <a:rPr lang="en-PH" dirty="0" err="1">
                <a:sym typeface="Wingdings" panose="05000000000000000000" pitchFamily="2" charset="2"/>
              </a:rPr>
              <a:t>toàn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không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được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đáp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ứng</a:t>
            </a:r>
            <a:r>
              <a:rPr lang="en-PH" dirty="0">
                <a:sym typeface="Wingdings" panose="05000000000000000000" pitchFamily="2" charset="2"/>
              </a:rPr>
              <a:t>  </a:t>
            </a:r>
            <a:r>
              <a:rPr lang="en-PH" dirty="0" err="1">
                <a:sym typeface="Wingdings" panose="05000000000000000000" pitchFamily="2" charset="2"/>
              </a:rPr>
              <a:t>sợ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hãi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bất</a:t>
            </a:r>
            <a:r>
              <a:rPr lang="en-PH" dirty="0">
                <a:sym typeface="Wingdings" panose="05000000000000000000" pitchFamily="2" charset="2"/>
              </a:rPr>
              <a:t> an, </a:t>
            </a:r>
            <a:r>
              <a:rPr lang="en-PH" dirty="0" err="1">
                <a:sym typeface="Wingdings" panose="05000000000000000000" pitchFamily="2" charset="2"/>
              </a:rPr>
              <a:t>khiếp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đảm</a:t>
            </a:r>
            <a:r>
              <a:rPr lang="en-PH" dirty="0">
                <a:sym typeface="Wingdings" panose="05000000000000000000" pitchFamily="2" charset="2"/>
              </a:rPr>
              <a:t>.</a:t>
            </a:r>
          </a:p>
          <a:p>
            <a:endParaRPr lang="en-PH" dirty="0">
              <a:sym typeface="Wingdings" panose="05000000000000000000" pitchFamily="2" charset="2"/>
            </a:endParaRPr>
          </a:p>
          <a:p>
            <a:r>
              <a:rPr lang="en-PH" dirty="0" err="1">
                <a:sym typeface="Wingdings" panose="05000000000000000000" pitchFamily="2" charset="2"/>
              </a:rPr>
              <a:t>Nhu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cầu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yêu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thương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không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được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đáp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ứng</a:t>
            </a:r>
            <a:r>
              <a:rPr lang="en-PH" dirty="0">
                <a:sym typeface="Wingdings" panose="05000000000000000000" pitchFamily="2" charset="2"/>
              </a:rPr>
              <a:t>  </a:t>
            </a:r>
            <a:r>
              <a:rPr lang="en-PH" dirty="0" err="1">
                <a:sym typeface="Wingdings" panose="05000000000000000000" pitchFamily="2" charset="2"/>
              </a:rPr>
              <a:t>tự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vệ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quá</a:t>
            </a:r>
            <a:r>
              <a:rPr lang="en-PH" dirty="0">
                <a:sym typeface="Wingdings" panose="05000000000000000000" pitchFamily="2" charset="2"/>
              </a:rPr>
              <a:t> hung </a:t>
            </a:r>
            <a:r>
              <a:rPr lang="en-PH" dirty="0" err="1">
                <a:sym typeface="Wingdings" panose="05000000000000000000" pitchFamily="2" charset="2"/>
              </a:rPr>
              <a:t>hăng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hoặc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quá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nhút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nhát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về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mặt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xã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hội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626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534400" cy="758952"/>
          </a:xfrm>
        </p:spPr>
        <p:txBody>
          <a:bodyPr>
            <a:noAutofit/>
          </a:bodyPr>
          <a:lstStyle/>
          <a:p>
            <a:r>
              <a:rPr lang="en-GB" sz="3600" b="1" dirty="0"/>
              <a:t>KHI NHU CẦU KHÔNG ĐƯỢC THỎA MÃN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err="1"/>
              <a:t>Nhu</a:t>
            </a:r>
            <a:r>
              <a:rPr lang="en-PH" dirty="0"/>
              <a:t> </a:t>
            </a:r>
            <a:r>
              <a:rPr lang="en-PH" dirty="0" err="1"/>
              <a:t>cầu</a:t>
            </a:r>
            <a:r>
              <a:rPr lang="en-PH" dirty="0"/>
              <a:t> </a:t>
            </a:r>
            <a:r>
              <a:rPr lang="en-PH" dirty="0" err="1"/>
              <a:t>tôn</a:t>
            </a:r>
            <a:r>
              <a:rPr lang="en-PH" dirty="0"/>
              <a:t> </a:t>
            </a:r>
            <a:r>
              <a:rPr lang="en-PH" dirty="0" err="1"/>
              <a:t>trọng</a:t>
            </a:r>
            <a:r>
              <a:rPr lang="en-PH" dirty="0"/>
              <a:t> </a:t>
            </a:r>
            <a:r>
              <a:rPr lang="en-PH" dirty="0" err="1"/>
              <a:t>không</a:t>
            </a:r>
            <a:r>
              <a:rPr lang="en-PH" dirty="0"/>
              <a:t> </a:t>
            </a:r>
            <a:r>
              <a:rPr lang="en-PH" dirty="0" err="1"/>
              <a:t>được</a:t>
            </a:r>
            <a:r>
              <a:rPr lang="en-PH" dirty="0"/>
              <a:t> </a:t>
            </a:r>
            <a:r>
              <a:rPr lang="en-PH" dirty="0" err="1"/>
              <a:t>thỏa</a:t>
            </a:r>
            <a:r>
              <a:rPr lang="en-PH" dirty="0"/>
              <a:t> </a:t>
            </a:r>
            <a:r>
              <a:rPr lang="en-PH" dirty="0" err="1"/>
              <a:t>mãn</a:t>
            </a:r>
            <a:r>
              <a:rPr lang="en-PH" dirty="0"/>
              <a:t> </a:t>
            </a:r>
            <a:r>
              <a:rPr lang="en-PH" dirty="0">
                <a:sym typeface="Wingdings" panose="05000000000000000000" pitchFamily="2" charset="2"/>
              </a:rPr>
              <a:t></a:t>
            </a:r>
            <a:r>
              <a:rPr lang="en-PH" dirty="0" err="1">
                <a:sym typeface="Wingdings" panose="05000000000000000000" pitchFamily="2" charset="2"/>
              </a:rPr>
              <a:t>nghi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ngờ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bản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thân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hạ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giá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bản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thân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thiếu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tự</a:t>
            </a:r>
            <a:r>
              <a:rPr lang="en-PH" dirty="0">
                <a:sym typeface="Wingdings" panose="05000000000000000000" pitchFamily="2" charset="2"/>
              </a:rPr>
              <a:t> tin.</a:t>
            </a:r>
          </a:p>
          <a:p>
            <a:endParaRPr lang="en-PH" dirty="0">
              <a:sym typeface="Wingdings" panose="05000000000000000000" pitchFamily="2" charset="2"/>
            </a:endParaRPr>
          </a:p>
          <a:p>
            <a:r>
              <a:rPr lang="en-PH" dirty="0" err="1">
                <a:sym typeface="Wingdings" panose="05000000000000000000" pitchFamily="2" charset="2"/>
              </a:rPr>
              <a:t>Nhu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cầu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hiện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thực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hóa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bản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thân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không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được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đáp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ứng</a:t>
            </a:r>
            <a:r>
              <a:rPr lang="en-PH" dirty="0">
                <a:sym typeface="Wingdings" panose="05000000000000000000" pitchFamily="2" charset="2"/>
              </a:rPr>
              <a:t>  </a:t>
            </a:r>
            <a:r>
              <a:rPr lang="en-PH" dirty="0" err="1">
                <a:sym typeface="Wingdings" panose="05000000000000000000" pitchFamily="2" charset="2"/>
              </a:rPr>
              <a:t>siêu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bệnh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lý</a:t>
            </a:r>
            <a:r>
              <a:rPr lang="en-PH" dirty="0">
                <a:sym typeface="Wingdings" panose="05000000000000000000" pitchFamily="2" charset="2"/>
              </a:rPr>
              <a:t> (</a:t>
            </a:r>
            <a:r>
              <a:rPr lang="en-PH" dirty="0" err="1">
                <a:sym typeface="Wingdings" panose="05000000000000000000" pitchFamily="2" charset="2"/>
              </a:rPr>
              <a:t>metapathology</a:t>
            </a:r>
            <a:r>
              <a:rPr lang="en-PH" dirty="0"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endParaRPr lang="en-PH" dirty="0">
              <a:sym typeface="Wingdings" panose="05000000000000000000" pitchFamily="2" charset="2"/>
            </a:endParaRPr>
          </a:p>
          <a:p>
            <a:r>
              <a:rPr lang="en-PH" dirty="0" err="1">
                <a:sym typeface="Wingdings" panose="05000000000000000000" pitchFamily="2" charset="2"/>
              </a:rPr>
              <a:t>Siêu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bệnh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lý</a:t>
            </a:r>
            <a:r>
              <a:rPr lang="en-PH" dirty="0">
                <a:sym typeface="Wingdings" panose="05000000000000000000" pitchFamily="2" charset="2"/>
              </a:rPr>
              <a:t>: </a:t>
            </a:r>
            <a:r>
              <a:rPr lang="en-PH" dirty="0" err="1">
                <a:sym typeface="Wingdings" panose="05000000000000000000" pitchFamily="2" charset="2"/>
              </a:rPr>
              <a:t>không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có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giá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trị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sống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thiếu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sự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thành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toàn</a:t>
            </a:r>
            <a:r>
              <a:rPr lang="en-PH" dirty="0">
                <a:sym typeface="Wingdings" panose="05000000000000000000" pitchFamily="2" charset="2"/>
              </a:rPr>
              <a:t>, </a:t>
            </a:r>
            <a:r>
              <a:rPr lang="en-PH" dirty="0" err="1">
                <a:sym typeface="Wingdings" panose="05000000000000000000" pitchFamily="2" charset="2"/>
              </a:rPr>
              <a:t>mất</a:t>
            </a:r>
            <a:r>
              <a:rPr lang="en-PH" dirty="0">
                <a:sym typeface="Wingdings" panose="05000000000000000000" pitchFamily="2" charset="2"/>
              </a:rPr>
              <a:t> ý </a:t>
            </a:r>
            <a:r>
              <a:rPr lang="en-PH" dirty="0" err="1">
                <a:sym typeface="Wingdings" panose="05000000000000000000" pitchFamily="2" charset="2"/>
              </a:rPr>
              <a:t>nghĩa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trong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cuộc</a:t>
            </a:r>
            <a:r>
              <a:rPr lang="en-PH" dirty="0">
                <a:sym typeface="Wingdings" panose="05000000000000000000" pitchFamily="2" charset="2"/>
              </a:rPr>
              <a:t> </a:t>
            </a:r>
            <a:r>
              <a:rPr lang="en-PH" dirty="0" err="1">
                <a:sym typeface="Wingdings" panose="05000000000000000000" pitchFamily="2" charset="2"/>
              </a:rPr>
              <a:t>sống</a:t>
            </a:r>
            <a:r>
              <a:rPr lang="en-PH" dirty="0">
                <a:sym typeface="Wingdings" panose="05000000000000000000" pitchFamily="2" charset="2"/>
              </a:rPr>
              <a:t>.</a:t>
            </a:r>
            <a:endParaRPr lang="en-P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91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thể</a:t>
            </a:r>
            <a:r>
              <a:rPr lang="en-US" sz="3500" b="1" dirty="0"/>
              <a:t> </a:t>
            </a:r>
            <a:r>
              <a:rPr lang="en-US" sz="3500" b="1" dirty="0" err="1"/>
              <a:t>lý</a:t>
            </a:r>
            <a:r>
              <a:rPr lang="en-US" sz="3500" b="1" dirty="0"/>
              <a:t> (physiological needs) </a:t>
            </a:r>
          </a:p>
          <a:p>
            <a:pPr marL="0" indent="0">
              <a:buNone/>
            </a:pPr>
            <a:r>
              <a:rPr lang="en-US" sz="3500" dirty="0"/>
              <a:t>-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ăn</a:t>
            </a:r>
            <a:r>
              <a:rPr lang="en-US" sz="3500" dirty="0"/>
              <a:t>, </a:t>
            </a:r>
            <a:r>
              <a:rPr lang="en-US" sz="3500" dirty="0" err="1"/>
              <a:t>nước</a:t>
            </a:r>
            <a:r>
              <a:rPr lang="en-US" sz="3500" dirty="0"/>
              <a:t> </a:t>
            </a:r>
            <a:r>
              <a:rPr lang="en-US" sz="3500" dirty="0" err="1"/>
              <a:t>uống</a:t>
            </a:r>
            <a:r>
              <a:rPr lang="en-US" sz="3500" dirty="0"/>
              <a:t>, </a:t>
            </a:r>
            <a:r>
              <a:rPr lang="en-US" sz="3500" dirty="0" err="1"/>
              <a:t>oxi</a:t>
            </a:r>
            <a:r>
              <a:rPr lang="en-US" sz="3500" dirty="0"/>
              <a:t>, </a:t>
            </a:r>
            <a:r>
              <a:rPr lang="en-US" sz="3500" dirty="0" err="1"/>
              <a:t>nhiệt</a:t>
            </a:r>
            <a:r>
              <a:rPr lang="en-US" sz="3500" dirty="0"/>
              <a:t> </a:t>
            </a:r>
            <a:r>
              <a:rPr lang="en-US" sz="3500" dirty="0" err="1"/>
              <a:t>độ</a:t>
            </a:r>
            <a:r>
              <a:rPr lang="en-US" sz="3500" dirty="0"/>
              <a:t> </a:t>
            </a:r>
            <a:r>
              <a:rPr lang="en-US" sz="3500" dirty="0" err="1"/>
              <a:t>ổn</a:t>
            </a:r>
            <a:r>
              <a:rPr lang="en-US" sz="3500" dirty="0"/>
              <a:t> </a:t>
            </a:r>
            <a:r>
              <a:rPr lang="en-US" sz="3500" dirty="0" err="1"/>
              <a:t>định</a:t>
            </a:r>
            <a:r>
              <a:rPr lang="en-US" sz="35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9017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thể</a:t>
            </a:r>
            <a:r>
              <a:rPr lang="en-US" sz="3500" b="1" dirty="0"/>
              <a:t> </a:t>
            </a:r>
            <a:r>
              <a:rPr lang="en-US" sz="3500" b="1" dirty="0" err="1"/>
              <a:t>lý</a:t>
            </a:r>
            <a:r>
              <a:rPr lang="en-US" sz="3500" b="1" dirty="0"/>
              <a:t> (physiological needs) </a:t>
            </a:r>
          </a:p>
          <a:p>
            <a:pPr>
              <a:buFontTx/>
              <a:buChar char="-"/>
            </a:pPr>
            <a:r>
              <a:rPr lang="en-US" sz="3500" dirty="0" err="1"/>
              <a:t>Những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 </a:t>
            </a:r>
            <a:r>
              <a:rPr lang="en-US" sz="3500" dirty="0" err="1"/>
              <a:t>chưa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, </a:t>
            </a:r>
            <a:r>
              <a:rPr lang="en-US" sz="3500" dirty="0" err="1"/>
              <a:t>họ</a:t>
            </a:r>
            <a:r>
              <a:rPr lang="en-US" sz="3500" dirty="0"/>
              <a:t> </a:t>
            </a:r>
            <a:r>
              <a:rPr lang="en-US" sz="3500" dirty="0" err="1"/>
              <a:t>sẽ</a:t>
            </a:r>
            <a:r>
              <a:rPr lang="en-US" sz="3500" dirty="0"/>
              <a:t> </a:t>
            </a:r>
            <a:r>
              <a:rPr lang="en-US" sz="3500" dirty="0" err="1"/>
              <a:t>buộc</a:t>
            </a:r>
            <a:r>
              <a:rPr lang="en-US" sz="3500" dirty="0"/>
              <a:t> </a:t>
            </a:r>
            <a:r>
              <a:rPr lang="en-US" sz="3500" dirty="0" err="1"/>
              <a:t>phải</a:t>
            </a:r>
            <a:r>
              <a:rPr lang="en-US" sz="3500" dirty="0"/>
              <a:t> </a:t>
            </a:r>
            <a:r>
              <a:rPr lang="en-US" sz="3500" dirty="0" err="1"/>
              <a:t>đi</a:t>
            </a:r>
            <a:r>
              <a:rPr lang="en-US" sz="3500" dirty="0"/>
              <a:t> </a:t>
            </a:r>
            <a:r>
              <a:rPr lang="en-US" sz="3500" dirty="0" err="1"/>
              <a:t>tìm</a:t>
            </a:r>
            <a:r>
              <a:rPr lang="en-US" sz="3500" dirty="0"/>
              <a:t> </a:t>
            </a:r>
            <a:r>
              <a:rPr lang="en-US" sz="3500" dirty="0" err="1"/>
              <a:t>kiếm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 err="1"/>
              <a:t>Ví</a:t>
            </a:r>
            <a:r>
              <a:rPr lang="en-US" sz="3500" b="1" dirty="0"/>
              <a:t> </a:t>
            </a:r>
            <a:r>
              <a:rPr lang="en-US" sz="3500" b="1" dirty="0" err="1"/>
              <a:t>dụ</a:t>
            </a:r>
            <a:r>
              <a:rPr lang="en-US" sz="3500" b="1" dirty="0"/>
              <a:t>: </a:t>
            </a:r>
            <a:r>
              <a:rPr lang="en-US" sz="3500" i="1" dirty="0" err="1"/>
              <a:t>Một</a:t>
            </a:r>
            <a:r>
              <a:rPr lang="en-US" sz="3500" i="1" dirty="0"/>
              <a:t> </a:t>
            </a:r>
            <a:r>
              <a:rPr lang="en-US" sz="3500" i="1" dirty="0" err="1"/>
              <a:t>người</a:t>
            </a:r>
            <a:r>
              <a:rPr lang="en-US" sz="3500" i="1" dirty="0"/>
              <a:t> </a:t>
            </a:r>
            <a:r>
              <a:rPr lang="en-US" sz="3500" i="1" dirty="0" err="1"/>
              <a:t>đói</a:t>
            </a:r>
            <a:r>
              <a:rPr lang="en-US" sz="3500" i="1" dirty="0"/>
              <a:t> </a:t>
            </a:r>
            <a:r>
              <a:rPr lang="en-US" sz="3500" i="1" dirty="0" err="1"/>
              <a:t>ăn</a:t>
            </a:r>
            <a:r>
              <a:rPr lang="en-US" sz="3500" i="1" dirty="0"/>
              <a:t> </a:t>
            </a:r>
            <a:r>
              <a:rPr lang="en-US" sz="3500" i="1" dirty="0" err="1"/>
              <a:t>thì</a:t>
            </a:r>
            <a:r>
              <a:rPr lang="en-US" sz="3500" i="1" dirty="0"/>
              <a:t> </a:t>
            </a:r>
            <a:r>
              <a:rPr lang="en-US" sz="3500" i="1" dirty="0" err="1"/>
              <a:t>sẽ</a:t>
            </a:r>
            <a:r>
              <a:rPr lang="en-US" sz="3500" i="1" dirty="0"/>
              <a:t> </a:t>
            </a:r>
            <a:r>
              <a:rPr lang="en-US" sz="3500" i="1" dirty="0" err="1"/>
              <a:t>có</a:t>
            </a:r>
            <a:r>
              <a:rPr lang="en-US" sz="3500" i="1" dirty="0"/>
              <a:t> </a:t>
            </a:r>
            <a:r>
              <a:rPr lang="en-US" sz="3500" i="1" dirty="0" err="1"/>
              <a:t>thể</a:t>
            </a:r>
            <a:r>
              <a:rPr lang="en-US" sz="3500" i="1" dirty="0"/>
              <a:t> </a:t>
            </a:r>
            <a:r>
              <a:rPr lang="en-US" sz="3500" i="1" dirty="0" err="1"/>
              <a:t>làm</a:t>
            </a:r>
            <a:r>
              <a:rPr lang="en-US" sz="3500" i="1" dirty="0"/>
              <a:t> </a:t>
            </a:r>
            <a:r>
              <a:rPr lang="en-US" sz="3500" i="1" dirty="0" err="1"/>
              <a:t>tất</a:t>
            </a:r>
            <a:r>
              <a:rPr lang="en-US" sz="3500" i="1" dirty="0"/>
              <a:t> </a:t>
            </a:r>
            <a:r>
              <a:rPr lang="en-US" sz="3500" i="1" dirty="0" err="1"/>
              <a:t>cả</a:t>
            </a:r>
            <a:r>
              <a:rPr lang="en-US" sz="3500" i="1" dirty="0"/>
              <a:t> </a:t>
            </a:r>
            <a:r>
              <a:rPr lang="en-US" sz="3500" i="1" dirty="0" err="1"/>
              <a:t>những</a:t>
            </a:r>
            <a:r>
              <a:rPr lang="en-US" sz="3500" i="1" dirty="0"/>
              <a:t> </a:t>
            </a:r>
            <a:r>
              <a:rPr lang="en-US" sz="3500" i="1" dirty="0" err="1"/>
              <a:t>gì</a:t>
            </a:r>
            <a:r>
              <a:rPr lang="en-US" sz="3500" i="1" dirty="0"/>
              <a:t> </a:t>
            </a:r>
            <a:r>
              <a:rPr lang="en-US" sz="3500" i="1" dirty="0" err="1"/>
              <a:t>có</a:t>
            </a:r>
            <a:r>
              <a:rPr lang="en-US" sz="3500" i="1" dirty="0"/>
              <a:t> </a:t>
            </a:r>
            <a:r>
              <a:rPr lang="en-US" sz="3500" i="1" dirty="0" err="1"/>
              <a:t>thể</a:t>
            </a:r>
            <a:r>
              <a:rPr lang="en-US" sz="3500" i="1" dirty="0"/>
              <a:t> </a:t>
            </a:r>
            <a:r>
              <a:rPr lang="en-US" sz="3500" i="1" dirty="0" err="1"/>
              <a:t>để</a:t>
            </a:r>
            <a:r>
              <a:rPr lang="en-US" sz="3500" i="1" dirty="0"/>
              <a:t> </a:t>
            </a:r>
            <a:r>
              <a:rPr lang="en-US" sz="3500" i="1" dirty="0" err="1"/>
              <a:t>đủ</a:t>
            </a:r>
            <a:r>
              <a:rPr lang="en-US" sz="3500" i="1" dirty="0"/>
              <a:t> </a:t>
            </a:r>
            <a:r>
              <a:rPr lang="en-US" sz="3500" i="1" dirty="0" err="1"/>
              <a:t>ăn</a:t>
            </a:r>
            <a:r>
              <a:rPr lang="en-US" sz="35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5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</a:t>
            </a:r>
            <a:r>
              <a:rPr lang="en-US" sz="3500" b="1" dirty="0" err="1"/>
              <a:t>thể</a:t>
            </a:r>
            <a:r>
              <a:rPr lang="en-US" sz="3500" b="1" dirty="0"/>
              <a:t> </a:t>
            </a:r>
            <a:r>
              <a:rPr lang="en-US" sz="3500" b="1" dirty="0" err="1"/>
              <a:t>lý</a:t>
            </a:r>
            <a:r>
              <a:rPr lang="en-US" sz="3500" b="1" dirty="0"/>
              <a:t> (physiological needs) </a:t>
            </a:r>
          </a:p>
          <a:p>
            <a:pPr>
              <a:buFontTx/>
              <a:buChar char="-"/>
            </a:pP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này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với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khác</a:t>
            </a:r>
            <a:r>
              <a:rPr lang="en-US" sz="3500" dirty="0"/>
              <a:t> </a:t>
            </a:r>
            <a:r>
              <a:rPr lang="en-US" sz="3500" dirty="0" err="1"/>
              <a:t>hai</a:t>
            </a:r>
            <a:r>
              <a:rPr lang="en-US" sz="3500" dirty="0"/>
              <a:t> </a:t>
            </a:r>
            <a:r>
              <a:rPr lang="en-US" sz="3500" dirty="0" err="1"/>
              <a:t>điều</a:t>
            </a:r>
            <a:r>
              <a:rPr lang="en-US" sz="3500" dirty="0"/>
              <a:t>: </a:t>
            </a:r>
          </a:p>
          <a:p>
            <a:pPr marL="0" indent="0">
              <a:buNone/>
            </a:pPr>
            <a:r>
              <a:rPr lang="en-US" sz="3500" dirty="0"/>
              <a:t>+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hoàn</a:t>
            </a:r>
            <a:r>
              <a:rPr lang="en-US" sz="3500" dirty="0"/>
              <a:t> </a:t>
            </a:r>
            <a:r>
              <a:rPr lang="en-US" sz="3500" dirty="0" err="1"/>
              <a:t>toàn</a:t>
            </a:r>
            <a:r>
              <a:rPr lang="en-US" sz="3500" dirty="0"/>
              <a:t> </a:t>
            </a:r>
            <a:r>
              <a:rPr lang="en-US" sz="3500" dirty="0" err="1"/>
              <a:t>đáp</a:t>
            </a:r>
            <a:r>
              <a:rPr lang="en-US" sz="3500" dirty="0"/>
              <a:t> </a:t>
            </a:r>
            <a:r>
              <a:rPr lang="en-US" sz="3500" dirty="0" err="1"/>
              <a:t>ứng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  <a:r>
              <a:rPr lang="en-US" sz="3500" dirty="0" err="1"/>
              <a:t>hoặc</a:t>
            </a:r>
            <a:r>
              <a:rPr lang="en-US" sz="3500" dirty="0"/>
              <a:t> </a:t>
            </a:r>
            <a:r>
              <a:rPr lang="en-US" sz="3500" dirty="0" err="1"/>
              <a:t>dư</a:t>
            </a:r>
            <a:r>
              <a:rPr lang="en-US" sz="3500" dirty="0"/>
              <a:t> </a:t>
            </a:r>
            <a:r>
              <a:rPr lang="en-US" sz="3500" dirty="0" err="1"/>
              <a:t>đủ</a:t>
            </a:r>
            <a:r>
              <a:rPr lang="en-US" sz="3500" dirty="0"/>
              <a:t> </a:t>
            </a:r>
          </a:p>
          <a:p>
            <a:pPr marL="0" indent="0">
              <a:buNone/>
            </a:pPr>
            <a:r>
              <a:rPr lang="en-US" sz="3500" dirty="0"/>
              <a:t>+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cần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</a:t>
            </a:r>
            <a:r>
              <a:rPr lang="en-US" sz="3500" dirty="0" err="1"/>
              <a:t>tái</a:t>
            </a:r>
            <a:r>
              <a:rPr lang="en-US" sz="3500" dirty="0"/>
              <a:t> </a:t>
            </a:r>
            <a:r>
              <a:rPr lang="en-US" sz="3500" dirty="0" err="1"/>
              <a:t>diễn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9888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Năm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2. </a:t>
            </a:r>
            <a:r>
              <a:rPr lang="en-US" sz="3500" b="1" dirty="0" err="1"/>
              <a:t>Nhu</a:t>
            </a:r>
            <a:r>
              <a:rPr lang="en-US" sz="3500" b="1" dirty="0"/>
              <a:t> </a:t>
            </a:r>
            <a:r>
              <a:rPr lang="en-US" sz="3500" b="1" dirty="0" err="1"/>
              <a:t>cầu</a:t>
            </a:r>
            <a:r>
              <a:rPr lang="en-US" sz="3500" b="1" dirty="0"/>
              <a:t> an </a:t>
            </a:r>
            <a:r>
              <a:rPr lang="en-US" sz="3500" b="1" dirty="0" err="1"/>
              <a:t>toàn</a:t>
            </a:r>
            <a:r>
              <a:rPr lang="en-US" sz="3500" b="1" dirty="0"/>
              <a:t> (Safety needs) </a:t>
            </a:r>
          </a:p>
          <a:p>
            <a:pPr>
              <a:buFontTx/>
              <a:buChar char="-"/>
            </a:pPr>
            <a:r>
              <a:rPr lang="en-US" sz="3500" dirty="0" err="1"/>
              <a:t>Khi</a:t>
            </a:r>
            <a:r>
              <a:rPr lang="en-US" sz="3500" dirty="0"/>
              <a:t>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bản</a:t>
            </a:r>
            <a:r>
              <a:rPr lang="en-US" sz="3500" dirty="0"/>
              <a:t> </a:t>
            </a:r>
            <a:r>
              <a:rPr lang="en-US" sz="3500" dirty="0" err="1"/>
              <a:t>thỏa</a:t>
            </a:r>
            <a:r>
              <a:rPr lang="en-US" sz="3500" dirty="0"/>
              <a:t> </a:t>
            </a:r>
            <a:r>
              <a:rPr lang="en-US" sz="3500" dirty="0" err="1"/>
              <a:t>mãn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, con </a:t>
            </a:r>
            <a:r>
              <a:rPr lang="en-US" sz="3500" dirty="0" err="1"/>
              <a:t>người</a:t>
            </a:r>
            <a:r>
              <a:rPr lang="en-US" sz="3500" dirty="0"/>
              <a:t> ta </a:t>
            </a:r>
            <a:r>
              <a:rPr lang="en-US" sz="3500" dirty="0" err="1"/>
              <a:t>có</a:t>
            </a:r>
            <a:r>
              <a:rPr lang="en-US" sz="3500" dirty="0"/>
              <a:t> </a:t>
            </a:r>
            <a:r>
              <a:rPr lang="en-US" sz="3500" dirty="0" err="1"/>
              <a:t>mong</a:t>
            </a:r>
            <a:r>
              <a:rPr lang="en-US" sz="3500" dirty="0"/>
              <a:t> </a:t>
            </a:r>
            <a:r>
              <a:rPr lang="en-US" sz="3500" dirty="0" err="1"/>
              <a:t>muốn</a:t>
            </a:r>
            <a:r>
              <a:rPr lang="en-US" sz="3500" dirty="0"/>
              <a:t> </a:t>
            </a:r>
            <a:r>
              <a:rPr lang="en-US" sz="3500" dirty="0" err="1"/>
              <a:t>được</a:t>
            </a:r>
            <a:r>
              <a:rPr lang="en-US" sz="3500" dirty="0"/>
              <a:t> an </a:t>
            </a:r>
            <a:r>
              <a:rPr lang="en-US" sz="3500" dirty="0" err="1"/>
              <a:t>toàn</a:t>
            </a:r>
            <a:r>
              <a:rPr lang="en-US" sz="3500" dirty="0"/>
              <a:t> </a:t>
            </a:r>
          </a:p>
          <a:p>
            <a:pPr>
              <a:buFontTx/>
              <a:buChar char="-"/>
            </a:pPr>
            <a:r>
              <a:rPr lang="en-US" sz="3500" dirty="0" err="1"/>
              <a:t>Bao</a:t>
            </a:r>
            <a:r>
              <a:rPr lang="en-US" sz="3500" dirty="0"/>
              <a:t> </a:t>
            </a:r>
            <a:r>
              <a:rPr lang="en-US" sz="3500" dirty="0" err="1"/>
              <a:t>gồm</a:t>
            </a:r>
            <a:r>
              <a:rPr lang="en-US" sz="3500" dirty="0"/>
              <a:t> </a:t>
            </a:r>
            <a:r>
              <a:rPr lang="en-US" sz="3500" dirty="0" err="1"/>
              <a:t>là</a:t>
            </a:r>
            <a:r>
              <a:rPr lang="en-US" sz="3500" dirty="0"/>
              <a:t> </a:t>
            </a:r>
            <a:r>
              <a:rPr lang="en-US" sz="3500" dirty="0" err="1"/>
              <a:t>sự</a:t>
            </a:r>
            <a:r>
              <a:rPr lang="en-US" sz="3500" dirty="0"/>
              <a:t> an </a:t>
            </a:r>
            <a:r>
              <a:rPr lang="en-US" sz="3500" dirty="0" err="1"/>
              <a:t>toàn</a:t>
            </a:r>
            <a:r>
              <a:rPr lang="en-US" sz="3500" dirty="0"/>
              <a:t> </a:t>
            </a:r>
            <a:r>
              <a:rPr lang="en-US" sz="3500" dirty="0" err="1"/>
              <a:t>về</a:t>
            </a:r>
            <a:r>
              <a:rPr lang="en-US" sz="3500" dirty="0"/>
              <a:t> </a:t>
            </a:r>
            <a:r>
              <a:rPr lang="en-US" sz="3500" dirty="0" err="1"/>
              <a:t>thể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, </a:t>
            </a:r>
            <a:r>
              <a:rPr lang="en-US" sz="3500" dirty="0" err="1"/>
              <a:t>sự</a:t>
            </a:r>
            <a:r>
              <a:rPr lang="en-US" sz="3500" dirty="0"/>
              <a:t> </a:t>
            </a:r>
            <a:r>
              <a:rPr lang="en-US" sz="3500" dirty="0" err="1"/>
              <a:t>ổn</a:t>
            </a:r>
            <a:r>
              <a:rPr lang="en-US" sz="3500" dirty="0"/>
              <a:t> </a:t>
            </a:r>
            <a:r>
              <a:rPr lang="en-US" sz="3500" dirty="0" err="1"/>
              <a:t>định</a:t>
            </a:r>
            <a:r>
              <a:rPr lang="en-US" sz="3500" dirty="0"/>
              <a:t>, </a:t>
            </a:r>
            <a:r>
              <a:rPr lang="en-US" sz="3500" dirty="0" err="1"/>
              <a:t>tự</a:t>
            </a:r>
            <a:r>
              <a:rPr lang="en-US" sz="3500" dirty="0"/>
              <a:t> do </a:t>
            </a:r>
            <a:r>
              <a:rPr lang="en-US" sz="3500" dirty="0" err="1"/>
              <a:t>trước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mối</a:t>
            </a:r>
            <a:r>
              <a:rPr lang="en-US" sz="3500" dirty="0"/>
              <a:t> </a:t>
            </a:r>
            <a:r>
              <a:rPr lang="en-US" sz="3500" dirty="0" err="1"/>
              <a:t>đe</a:t>
            </a:r>
            <a:r>
              <a:rPr lang="en-US" sz="3500" dirty="0"/>
              <a:t> </a:t>
            </a:r>
            <a:r>
              <a:rPr lang="en-US" sz="3500" dirty="0" err="1"/>
              <a:t>dọa</a:t>
            </a:r>
            <a:r>
              <a:rPr lang="en-US" sz="3500" dirty="0"/>
              <a:t> </a:t>
            </a:r>
            <a:r>
              <a:rPr lang="en-US" sz="3500" dirty="0" err="1"/>
              <a:t>như</a:t>
            </a:r>
            <a:r>
              <a:rPr lang="en-US" sz="3500" dirty="0"/>
              <a:t> </a:t>
            </a:r>
            <a:r>
              <a:rPr lang="en-US" sz="3500" dirty="0" err="1"/>
              <a:t>chiến</a:t>
            </a:r>
            <a:r>
              <a:rPr lang="en-US" sz="3500" dirty="0"/>
              <a:t> </a:t>
            </a:r>
            <a:r>
              <a:rPr lang="en-US" sz="3500" dirty="0" err="1"/>
              <a:t>tranh</a:t>
            </a:r>
            <a:r>
              <a:rPr lang="en-US" sz="3500" dirty="0"/>
              <a:t>, </a:t>
            </a:r>
            <a:r>
              <a:rPr lang="en-US" sz="3500" dirty="0" err="1"/>
              <a:t>khủng</a:t>
            </a:r>
            <a:r>
              <a:rPr lang="en-US" sz="3500" dirty="0"/>
              <a:t> </a:t>
            </a:r>
            <a:r>
              <a:rPr lang="en-US" sz="3500" dirty="0" err="1"/>
              <a:t>bố</a:t>
            </a:r>
            <a:r>
              <a:rPr lang="en-US" sz="3500" dirty="0"/>
              <a:t>, </a:t>
            </a:r>
            <a:r>
              <a:rPr lang="en-US" sz="3500" dirty="0" err="1"/>
              <a:t>bệnh</a:t>
            </a:r>
            <a:r>
              <a:rPr lang="en-US" sz="3500" dirty="0"/>
              <a:t> </a:t>
            </a:r>
            <a:r>
              <a:rPr lang="en-US" sz="3500" dirty="0" err="1"/>
              <a:t>tật</a:t>
            </a:r>
            <a:r>
              <a:rPr lang="en-US" sz="3500" dirty="0"/>
              <a:t>, </a:t>
            </a:r>
            <a:r>
              <a:rPr lang="en-US" sz="3500" dirty="0" err="1"/>
              <a:t>sợ</a:t>
            </a:r>
            <a:r>
              <a:rPr lang="en-US" sz="3500" dirty="0"/>
              <a:t>, lo </a:t>
            </a:r>
            <a:r>
              <a:rPr lang="en-US" sz="3500" dirty="0" err="1"/>
              <a:t>hãi</a:t>
            </a:r>
            <a:r>
              <a:rPr lang="en-US" sz="3500" dirty="0"/>
              <a:t>. </a:t>
            </a:r>
          </a:p>
          <a:p>
            <a:pPr>
              <a:buFontTx/>
              <a:buChar char="-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8937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2943</Words>
  <Application>Microsoft Macintosh PowerPoint</Application>
  <PresentationFormat>Widescreen</PresentationFormat>
  <Paragraphs>254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Abraham Maslow: Needs-Hierarchy Theory (Holistic-dynamic theory)</vt:lpstr>
      <vt:lpstr>Nội dung bài học</vt:lpstr>
      <vt:lpstr>Quan điểm của Maslow về động lực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1. Năm nhu cầu cơ bản </vt:lpstr>
      <vt:lpstr>2. Các nhu cầu khác</vt:lpstr>
      <vt:lpstr>2. Các nhu cầu khác</vt:lpstr>
      <vt:lpstr>2. Các nhu cầu khác</vt:lpstr>
      <vt:lpstr>2. Các nhu cầu khác</vt:lpstr>
      <vt:lpstr>2. Các nhu cầu khác</vt:lpstr>
      <vt:lpstr>PowerPoint Presentation</vt:lpstr>
      <vt:lpstr>Lưu ý</vt:lpstr>
      <vt:lpstr>Nhu cầu cấp cao và nhu cầu cấp thấp</vt:lpstr>
      <vt:lpstr>Những nhu cầu không được thỏa mãn </vt:lpstr>
      <vt:lpstr>3. Self-actualization (Thực hiện được bản thân/Hiện thực hóa bản thân) </vt:lpstr>
      <vt:lpstr>3. Self-actualization </vt:lpstr>
      <vt:lpstr>PowerPoint Presentation</vt:lpstr>
      <vt:lpstr>3. Self-actualization </vt:lpstr>
      <vt:lpstr>3. Self-actualization </vt:lpstr>
      <vt:lpstr>3. Self-actualization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3. Self-actualization </vt:lpstr>
      <vt:lpstr>  Tình yêu, tính dục và sự thực hiện bản thân </vt:lpstr>
      <vt:lpstr>MẶC CẢM JONAH </vt:lpstr>
      <vt:lpstr>4. Ứng dụng</vt:lpstr>
      <vt:lpstr>KHI NHU CẦU KHÔNG ĐƯỢC THỎA MÃN</vt:lpstr>
      <vt:lpstr>KHI NHU CẦU KHÔNG ĐƯỢC THỎA MÃN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Abraham Maslow: Needs-Hierarchy Theory</dc:title>
  <dc:creator>Vo Huy</dc:creator>
  <cp:lastModifiedBy>Điệp Ngô Xuân</cp:lastModifiedBy>
  <cp:revision>66</cp:revision>
  <dcterms:created xsi:type="dcterms:W3CDTF">2020-10-27T18:07:27Z</dcterms:created>
  <dcterms:modified xsi:type="dcterms:W3CDTF">2023-10-25T15:20:15Z</dcterms:modified>
</cp:coreProperties>
</file>