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7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48E01-CB6E-4519-BDD6-718DAC801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D51F6F-0DEF-433C-B07B-D9862CF86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7C83FB-CDB2-427F-B4C9-AFAB6D5D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B0F-ED90-4A7D-912D-7C3CBF6B2660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A649E9-0201-481D-9B4A-816FD309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8D3C19-0370-4182-AE47-561045FF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B0B2-2307-42D1-BB8E-541D37BAC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11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18A7ED-E2CF-4EB3-B79A-08B76BD4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5F9DE7-6DBC-4A40-93A6-51988FC10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B37C7-F2F4-4F73-BDD0-F0D838C8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B0F-ED90-4A7D-912D-7C3CBF6B2660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AC8DB6-C2B0-49FD-A0EC-A0B6710B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43E5CB-8F04-45A8-8BD9-EABF25B75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B0B2-2307-42D1-BB8E-541D37BAC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166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079345-9C8A-459E-9E52-A051115F93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772431-7AE9-4292-A677-A70FCFC9D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D739F9-5556-4C2A-B6F1-48C3DA91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B0F-ED90-4A7D-912D-7C3CBF6B2660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9DED8A-6D9B-437C-942B-69CEEB11C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0426F-60FD-401D-B2AE-5107D031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B0B2-2307-42D1-BB8E-541D37BAC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827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21C224-29A6-4D6C-8001-D16D5959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505608-9DE5-4A4B-917E-FB863B25C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EFEE92-98F7-43D9-AA31-26790565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B0F-ED90-4A7D-912D-7C3CBF6B2660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50124F-79D2-4385-A92E-C7BE1C15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5E03F9-7279-4733-9ACC-BB1FA3A4B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B0B2-2307-42D1-BB8E-541D37BAC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7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29103-0C16-41AA-BC4B-97E052C18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CB4A7D-0D8B-479D-915C-1396C8FB4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8736CE-CCD1-4489-92B5-C0E614AD1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B0F-ED90-4A7D-912D-7C3CBF6B2660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C72DDC2-28A6-4683-A907-1242F1B9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F5622-663B-4D7D-A7D5-5D7C92D2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B0B2-2307-42D1-BB8E-541D37BAC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45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BF126-EF74-4039-B735-7C1897402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D781-6CB6-47CC-82FF-8774B6B73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D0B4F6-7FA0-4970-937C-B1B443D38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94FC0B-5B62-460B-8517-3D32736D3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B0F-ED90-4A7D-912D-7C3CBF6B2660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880752-BCDB-4DF9-B8CF-8AA6D8F7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9A3CAC-1165-4DB4-9882-E2657340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B0B2-2307-42D1-BB8E-541D37BAC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86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FE7035-CB9B-4358-B382-D0EB39EE7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DF8344-AAFB-4B68-9E94-7FFBC8015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9023CF-2BB4-41EE-B9FE-A1BDA94D2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219CB7-517D-41B0-A52A-4FB8FA1BF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0C72D7-4A1C-4420-80C2-1B7FB12161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8DBE25-1175-4DAD-A4EC-7C89A90A4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B0F-ED90-4A7D-912D-7C3CBF6B2660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E2FAE7-145B-42B2-8505-D9F52300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BFD88CF-2ED8-48FA-9C23-43EA065C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B0B2-2307-42D1-BB8E-541D37BAC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47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4F05C-C6D6-45A3-8DAD-2BCF2ACF9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7E36A6-C076-4C33-AA71-65867F65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B0F-ED90-4A7D-912D-7C3CBF6B2660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854B992-8173-440E-AE17-CC9CDCBF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AEAEF3-9B4E-4592-93D8-81CCC084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B0B2-2307-42D1-BB8E-541D37BAC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984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8E45403-7585-442C-B1FE-FBE06F5B4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B0F-ED90-4A7D-912D-7C3CBF6B2660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D4B4856-06C0-4F0F-8803-A3403548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274512C-3331-42AF-BA0B-E046091CA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B0B2-2307-42D1-BB8E-541D37BAC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7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1B49C-74DF-42DB-BBB8-6C363092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A74BA-2F2C-40C8-B34A-A7CAE2890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D6A5D1-EE1C-42C6-851F-420AB76A5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3E2516-84C0-4E89-AB34-163B30B1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B0F-ED90-4A7D-912D-7C3CBF6B2660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3DF70E-E995-4D63-BEEA-30D6077D6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837283-DCCB-4341-9728-1E1E5554C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B0B2-2307-42D1-BB8E-541D37BAC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2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F8684-B92B-4FBB-B94B-E86493EF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4C3FF5C-20C5-48A3-95D1-851FE75E3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B0387E-850A-46DC-A919-F89A3FE96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5D943E-6264-4963-AB3E-3CCCEDE6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D0B0F-ED90-4A7D-912D-7C3CBF6B2660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557A3B-26DF-49E2-A93C-8680D0373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432BE84-84AA-4C33-9DED-7E4C84880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B0B2-2307-42D1-BB8E-541D37BAC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67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473B4-18E3-4A2D-B7D3-81E7F96A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AD4068-434A-4E81-AB16-8B44C07BE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847AD0-5D7C-407F-8033-8E3D720B96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D0B0F-ED90-4A7D-912D-7C3CBF6B2660}" type="datetimeFigureOut">
              <a:rPr lang="ru-RU" smtClean="0"/>
              <a:t>16.06.2025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90F25F-3C55-487F-9E03-4D595C66D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26C839-3F0B-4B6A-963F-9A3C4C4FA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7B0B2-2307-42D1-BB8E-541D37BACE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5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B290B-5E5A-47AA-949B-4BDA81406F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84D862-153E-4AE1-B331-CA6071966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462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6EB66-6137-4EC3-9B9B-A9198660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Затем откроем этот файл в любом текстовом редакторе, например, в </a:t>
            </a:r>
            <a:r>
              <a:rPr lang="ru-RU" dirty="0" err="1"/>
              <a:t>Notepad</a:t>
            </a:r>
            <a:r>
              <a:rPr lang="ru-RU" dirty="0"/>
              <a:t>++. Добавим в файл следующий текст: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FC27F8-2749-4C29-83AA-A8EF24938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5453"/>
            <a:ext cx="8688355" cy="430151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Для создания документа HTML5 нам нужны в первую очередь два элемента: DOCTYPE и </a:t>
            </a:r>
            <a:r>
              <a:rPr lang="ru-RU" dirty="0" err="1"/>
              <a:t>html</a:t>
            </a:r>
            <a:r>
              <a:rPr lang="ru-RU" dirty="0"/>
              <a:t>. Элемент </a:t>
            </a:r>
            <a:r>
              <a:rPr lang="ru-RU" dirty="0" err="1"/>
              <a:t>doctype</a:t>
            </a:r>
            <a:r>
              <a:rPr lang="ru-RU" dirty="0"/>
              <a:t> или Document Type </a:t>
            </a:r>
            <a:r>
              <a:rPr lang="ru-RU" dirty="0" err="1"/>
              <a:t>Declaration</a:t>
            </a:r>
            <a:r>
              <a:rPr lang="ru-RU" dirty="0"/>
              <a:t> сообщает веб-браузеру тип документа. &lt;!DOCTYPE </a:t>
            </a:r>
            <a:r>
              <a:rPr lang="ru-RU" dirty="0" err="1"/>
              <a:t>html</a:t>
            </a:r>
            <a:r>
              <a:rPr lang="ru-RU" dirty="0"/>
              <a:t>&gt; указывает, что данный документ является документом </a:t>
            </a:r>
            <a:r>
              <a:rPr lang="ru-RU" dirty="0" err="1"/>
              <a:t>html</a:t>
            </a:r>
            <a:r>
              <a:rPr lang="ru-RU" dirty="0"/>
              <a:t> и что используется html5, а не html4 или какая-то другая версия языка разметки.</a:t>
            </a:r>
          </a:p>
          <a:p>
            <a:r>
              <a:rPr lang="ru-RU" dirty="0"/>
              <a:t>А элемент </a:t>
            </a:r>
            <a:r>
              <a:rPr lang="ru-RU" dirty="0" err="1"/>
              <a:t>html</a:t>
            </a:r>
            <a:r>
              <a:rPr lang="ru-RU" dirty="0"/>
              <a:t> между своим открывающим и закрывающим тегами содержит все содержимое документа.</a:t>
            </a:r>
          </a:p>
          <a:p>
            <a:r>
              <a:rPr lang="ru-RU" dirty="0"/>
              <a:t>Внутри элемента </a:t>
            </a:r>
            <a:r>
              <a:rPr lang="ru-RU" dirty="0" err="1"/>
              <a:t>html</a:t>
            </a:r>
            <a:r>
              <a:rPr lang="ru-RU" dirty="0"/>
              <a:t> мы можем разместить два других элемента: </a:t>
            </a:r>
            <a:r>
              <a:rPr lang="ru-RU" dirty="0" err="1"/>
              <a:t>head</a:t>
            </a:r>
            <a:r>
              <a:rPr lang="ru-RU" dirty="0"/>
              <a:t> и </a:t>
            </a:r>
            <a:r>
              <a:rPr lang="ru-RU" dirty="0" err="1"/>
              <a:t>body</a:t>
            </a:r>
            <a:r>
              <a:rPr lang="ru-RU" dirty="0"/>
              <a:t>. Элемент </a:t>
            </a:r>
            <a:r>
              <a:rPr lang="ru-RU" dirty="0" err="1"/>
              <a:t>head</a:t>
            </a:r>
            <a:r>
              <a:rPr lang="ru-RU" dirty="0"/>
              <a:t> содержит метаданные веб-страницы - заголовок веб-страницы, тип кодировки и т.д., а также ссылки на внешние ресурсы - стили, скрипты, если они </a:t>
            </a:r>
            <a:r>
              <a:rPr lang="ru-RU" dirty="0" err="1"/>
              <a:t>использутся</a:t>
            </a:r>
            <a:r>
              <a:rPr lang="ru-RU" dirty="0"/>
              <a:t>. Элемент </a:t>
            </a:r>
            <a:r>
              <a:rPr lang="ru-RU" dirty="0" err="1"/>
              <a:t>body</a:t>
            </a:r>
            <a:r>
              <a:rPr lang="ru-RU" dirty="0"/>
              <a:t> собственно определяет содержимое </a:t>
            </a:r>
            <a:r>
              <a:rPr lang="ru-RU" dirty="0" err="1"/>
              <a:t>html</a:t>
            </a:r>
            <a:r>
              <a:rPr lang="ru-RU" dirty="0"/>
              <a:t>-страницы.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0FD577-BE07-4262-A46C-A58A6CFD4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9007" y="2685940"/>
            <a:ext cx="2151776" cy="148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50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66B51F1-E015-4E88-B45C-4D7216A4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2970" y="755780"/>
            <a:ext cx="5540829" cy="54211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В элементе </a:t>
            </a:r>
            <a:r>
              <a:rPr lang="ru-RU" dirty="0" err="1"/>
              <a:t>head</a:t>
            </a:r>
            <a:r>
              <a:rPr lang="ru-RU" dirty="0"/>
              <a:t> определено два элемента:</a:t>
            </a:r>
          </a:p>
          <a:p>
            <a:r>
              <a:rPr lang="ru-RU" dirty="0"/>
              <a:t>элемент </a:t>
            </a:r>
            <a:r>
              <a:rPr lang="ru-RU" dirty="0" err="1"/>
              <a:t>title</a:t>
            </a:r>
            <a:r>
              <a:rPr lang="ru-RU" dirty="0"/>
              <a:t> представляет заголовок страницы</a:t>
            </a:r>
          </a:p>
          <a:p>
            <a:r>
              <a:rPr lang="ru-RU" dirty="0"/>
              <a:t>элемент </a:t>
            </a:r>
            <a:r>
              <a:rPr lang="ru-RU" dirty="0" err="1"/>
              <a:t>meta</a:t>
            </a:r>
            <a:r>
              <a:rPr lang="ru-RU" dirty="0"/>
              <a:t> определяет метаинформацию страницы. Для корректного отображения символов предпочтительно указывать кодировку. В данном случае с помощью атрибута </a:t>
            </a:r>
            <a:r>
              <a:rPr lang="ru-RU" dirty="0" err="1"/>
              <a:t>charset</a:t>
            </a:r>
            <a:r>
              <a:rPr lang="ru-RU" dirty="0"/>
              <a:t>="utf-8" указываем кодировку utf-8.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 пределах элемента </a:t>
            </a:r>
            <a:r>
              <a:rPr lang="ru-RU" dirty="0" err="1"/>
              <a:t>элемента</a:t>
            </a:r>
            <a:r>
              <a:rPr lang="ru-RU" dirty="0"/>
              <a:t> </a:t>
            </a:r>
            <a:r>
              <a:rPr lang="ru-RU" dirty="0" err="1"/>
              <a:t>body</a:t>
            </a:r>
            <a:r>
              <a:rPr lang="ru-RU" dirty="0"/>
              <a:t> используется только один элемент - </a:t>
            </a:r>
            <a:r>
              <a:rPr lang="ru-RU" dirty="0" err="1"/>
              <a:t>div</a:t>
            </a:r>
            <a:r>
              <a:rPr lang="ru-RU" dirty="0"/>
              <a:t>, который оформляет блок. Содержимым этого блока является простая строка.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FE94F2-5C7C-4215-A69D-F4CC41827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59184"/>
            <a:ext cx="4711800" cy="402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0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99DC4-B9E0-46B4-B7B9-D793AC2DA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в </a:t>
            </a:r>
            <a:r>
              <a:rPr lang="en-001" dirty="0"/>
              <a:t>HTML5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2B9C1-07FC-4438-BD28-603F4C9FB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Основная часть документа </a:t>
            </a:r>
            <a:r>
              <a:rPr lang="ru-RU" dirty="0" err="1"/>
              <a:t>html</a:t>
            </a:r>
            <a:r>
              <a:rPr lang="ru-RU" dirty="0"/>
              <a:t>, фактически все, что мы увидим в своем браузере при загрузке веб-страницы, располагается между тегами &lt;</a:t>
            </a:r>
            <a:r>
              <a:rPr lang="ru-RU" dirty="0" err="1"/>
              <a:t>body</a:t>
            </a:r>
            <a:r>
              <a:rPr lang="ru-RU" dirty="0"/>
              <a:t>&gt; и &lt;/</a:t>
            </a:r>
            <a:r>
              <a:rPr lang="ru-RU" dirty="0" err="1"/>
              <a:t>body</a:t>
            </a:r>
            <a:r>
              <a:rPr lang="ru-RU" dirty="0"/>
              <a:t>&gt;. Здесь размещаются большинство элементов </a:t>
            </a:r>
            <a:r>
              <a:rPr lang="ru-RU" dirty="0" err="1"/>
              <a:t>html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Хотя большинство элементов в HTML5 остаются теми же, что и в ранних версиях, но несколько изменился способ их использования. Рассмотрим базовые элементы HTML5, их предназначение и использование.</a:t>
            </a:r>
          </a:p>
        </p:txBody>
      </p:sp>
    </p:spTree>
    <p:extLst>
      <p:ext uri="{BB962C8B-B14F-4D97-AF65-F5344CB8AC3E}">
        <p14:creationId xmlns:p14="http://schemas.microsoft.com/office/powerpoint/2010/main" val="400937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D0557-6087-4610-875D-5314F8AEE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Как правило, одним из первых элементов </a:t>
            </a:r>
            <a:r>
              <a:rPr lang="ru-RU" sz="2400" dirty="0" err="1"/>
              <a:t>html</a:t>
            </a:r>
            <a:r>
              <a:rPr lang="ru-RU" sz="2400" dirty="0"/>
              <a:t>-документа является элемент </a:t>
            </a:r>
            <a:r>
              <a:rPr lang="ru-RU" sz="2400" dirty="0" err="1"/>
              <a:t>head</a:t>
            </a:r>
            <a:r>
              <a:rPr lang="ru-RU" sz="2400" dirty="0"/>
              <a:t>, задача которого состоит в установке метаданных страницы и ряда сопроводительной информации. Метаданные содержат информацию о </a:t>
            </a:r>
            <a:r>
              <a:rPr lang="ru-RU" sz="2400" dirty="0" err="1"/>
              <a:t>html</a:t>
            </a:r>
            <a:r>
              <a:rPr lang="ru-RU" sz="2400" dirty="0"/>
              <a:t>-документе.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9E6C8C-1D89-43B4-A835-3A8403BA4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026A484-70B2-4F33-B440-49EA07E54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745" y="1972204"/>
            <a:ext cx="223837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84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D71E7-C606-4E76-9626-5781971E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 </a:t>
            </a:r>
            <a:r>
              <a:rPr lang="en-001" dirty="0"/>
              <a:t>base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D9047D-30A9-4C5C-BC6D-9226EBC6F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Элемент </a:t>
            </a:r>
            <a:r>
              <a:rPr lang="ru-RU" dirty="0" err="1"/>
              <a:t>base</a:t>
            </a:r>
            <a:r>
              <a:rPr lang="ru-RU" dirty="0"/>
              <a:t> позволяет указать базовый адрес, относительно которого устанавливаются другие адреса, используемые в документе: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Хотя для ссылки в качестве адреса указана страница newpage.html, но фактически ее адресом будет </a:t>
            </a:r>
            <a:r>
              <a:rPr lang="ru-RU" dirty="0" err="1"/>
              <a:t>content</a:t>
            </a:r>
            <a:r>
              <a:rPr lang="ru-RU" dirty="0"/>
              <a:t>/newpage.html. То есть в одной папке с текущей страницей должна быть подпапка </a:t>
            </a:r>
            <a:r>
              <a:rPr lang="ru-RU" dirty="0" err="1"/>
              <a:t>content</a:t>
            </a:r>
            <a:r>
              <a:rPr lang="ru-RU" dirty="0"/>
              <a:t>, в которой должен находится файл newpage.html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F5B29A-458B-4585-96F0-1E5891806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62" y="357981"/>
            <a:ext cx="2352675" cy="14001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405CE8-A31E-4C8F-8295-55EF4E096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66" y="3142456"/>
            <a:ext cx="71151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663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EE2042-B368-47BD-ADC7-8673889E1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576263"/>
            <a:ext cx="6536267" cy="56007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Элемент </a:t>
            </a:r>
            <a:r>
              <a:rPr lang="ru-RU" dirty="0" err="1"/>
              <a:t>meta</a:t>
            </a:r>
            <a:r>
              <a:rPr lang="ru-RU" dirty="0"/>
              <a:t> определяет метаданные документа.</a:t>
            </a:r>
          </a:p>
          <a:p>
            <a:pPr marL="0" indent="0">
              <a:buNone/>
            </a:pPr>
            <a:r>
              <a:rPr lang="ru-RU" dirty="0"/>
              <a:t>Элемент </a:t>
            </a:r>
            <a:r>
              <a:rPr lang="ru-RU" dirty="0" err="1"/>
              <a:t>meta</a:t>
            </a:r>
            <a:r>
              <a:rPr lang="ru-RU" dirty="0"/>
              <a:t> также имеет два атрибута: </a:t>
            </a:r>
            <a:r>
              <a:rPr lang="ru-RU" dirty="0" err="1"/>
              <a:t>name</a:t>
            </a:r>
            <a:r>
              <a:rPr lang="ru-RU" dirty="0"/>
              <a:t> и </a:t>
            </a:r>
            <a:r>
              <a:rPr lang="ru-RU" dirty="0" err="1"/>
              <a:t>content</a:t>
            </a:r>
            <a:r>
              <a:rPr lang="ru-RU" dirty="0"/>
              <a:t>. Атрибут </a:t>
            </a:r>
            <a:r>
              <a:rPr lang="ru-RU" dirty="0" err="1"/>
              <a:t>name</a:t>
            </a:r>
            <a:r>
              <a:rPr lang="ru-RU" dirty="0"/>
              <a:t> содержит имя метаданных, а </a:t>
            </a:r>
            <a:r>
              <a:rPr lang="ru-RU" dirty="0" err="1"/>
              <a:t>content</a:t>
            </a:r>
            <a:r>
              <a:rPr lang="ru-RU" dirty="0"/>
              <a:t> - их значение.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По умолчанию в HTML определены пять типов метаданных:</a:t>
            </a:r>
          </a:p>
          <a:p>
            <a:r>
              <a:rPr lang="ru-RU" dirty="0" err="1"/>
              <a:t>application</a:t>
            </a:r>
            <a:r>
              <a:rPr lang="ru-RU" dirty="0"/>
              <a:t> </a:t>
            </a:r>
            <a:r>
              <a:rPr lang="ru-RU" dirty="0" err="1"/>
              <a:t>name</a:t>
            </a:r>
            <a:r>
              <a:rPr lang="ru-RU" dirty="0"/>
              <a:t>: название веб-приложения, частью которого является данный документ</a:t>
            </a:r>
          </a:p>
          <a:p>
            <a:r>
              <a:rPr lang="ru-RU" dirty="0" err="1"/>
              <a:t>author</a:t>
            </a:r>
            <a:r>
              <a:rPr lang="ru-RU" dirty="0"/>
              <a:t>: автор документа</a:t>
            </a:r>
          </a:p>
          <a:p>
            <a:r>
              <a:rPr lang="ru-RU" dirty="0" err="1"/>
              <a:t>description</a:t>
            </a:r>
            <a:r>
              <a:rPr lang="ru-RU" dirty="0"/>
              <a:t>: краткое описание документа</a:t>
            </a:r>
          </a:p>
          <a:p>
            <a:r>
              <a:rPr lang="ru-RU" dirty="0" err="1"/>
              <a:t>generator</a:t>
            </a:r>
            <a:r>
              <a:rPr lang="ru-RU" dirty="0"/>
              <a:t>: название программы, которая сгенерировала данный документ</a:t>
            </a:r>
          </a:p>
          <a:p>
            <a:r>
              <a:rPr lang="ru-RU" dirty="0" err="1"/>
              <a:t>keywords</a:t>
            </a:r>
            <a:r>
              <a:rPr lang="ru-RU" dirty="0"/>
              <a:t>: ключевые слова документа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Надо отметить, что наиболее актуальным является тип </a:t>
            </a:r>
            <a:r>
              <a:rPr lang="ru-RU" dirty="0" err="1"/>
              <a:t>description</a:t>
            </a:r>
            <a:r>
              <a:rPr lang="ru-RU" dirty="0"/>
              <a:t>. Его значение поисковики часто используют в качестве аннотации к документу в поисковой выдаче.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FE9AA6A-EAD9-43BE-9AF6-4805E8F4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0029" y="2998258"/>
            <a:ext cx="2882371" cy="15103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1430D05-B4CA-4CF2-8945-ADA54DC4F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45" y="576263"/>
            <a:ext cx="4582055" cy="193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25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0A897D-0B76-49FC-B756-E4D7F7BC0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 </a:t>
            </a:r>
            <a:r>
              <a:rPr lang="en-001" dirty="0"/>
              <a:t>div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3AB35D-F6BB-41C3-9D77-561397ABB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5620" cy="4351338"/>
          </a:xfrm>
        </p:spPr>
        <p:txBody>
          <a:bodyPr/>
          <a:lstStyle/>
          <a:p>
            <a:r>
              <a:rPr lang="ru-RU" dirty="0"/>
              <a:t>Элемент </a:t>
            </a:r>
            <a:r>
              <a:rPr lang="ru-RU" dirty="0" err="1"/>
              <a:t>div</a:t>
            </a:r>
            <a:r>
              <a:rPr lang="ru-RU" dirty="0"/>
              <a:t> служит для структуризации контента на веб-странице, для заключения содержимого в отдельные блоки. </a:t>
            </a:r>
            <a:r>
              <a:rPr lang="ru-RU" dirty="0" err="1"/>
              <a:t>Div</a:t>
            </a:r>
            <a:r>
              <a:rPr lang="ru-RU" dirty="0"/>
              <a:t> создает блок, который по умолчанию растягивается по всей ширине браузера, а следующий после </a:t>
            </a:r>
            <a:r>
              <a:rPr lang="ru-RU" dirty="0" err="1"/>
              <a:t>div</a:t>
            </a:r>
            <a:r>
              <a:rPr lang="ru-RU" dirty="0"/>
              <a:t> элемент переносится на новую строку. Например: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CA476A5-731E-4968-B2B8-C591B275D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447" y="1902840"/>
            <a:ext cx="30384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54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E00E26-9BD8-4849-BCF8-C1C936FFA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Параграфы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0E971-58D7-4692-BCB8-422708AD0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2800" cy="4351338"/>
          </a:xfrm>
        </p:spPr>
        <p:txBody>
          <a:bodyPr/>
          <a:lstStyle/>
          <a:p>
            <a:r>
              <a:rPr lang="ru-RU" dirty="0"/>
              <a:t>Параграфы создаются с помощью тегов &lt;p&gt; и &lt;/p&gt;, которые заключают некоторое содержимое. Каждый новый параграф располагается на новой строке. Применим параграфы: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129289-2462-41C8-9AE7-F777A300B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0" y="2168525"/>
            <a:ext cx="3543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170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12F0B-AC87-4B72-BB57-1E6C77BF4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Если в рамках одного параграфа нам надо перенести текст на другую строку, то мы можем воспользоваться элементом &lt;</a:t>
            </a:r>
            <a:r>
              <a:rPr lang="ru-RU" dirty="0" err="1"/>
              <a:t>br</a:t>
            </a:r>
            <a:r>
              <a:rPr lang="ru-RU" dirty="0"/>
              <a:t>&gt;: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3FF17-9D62-4824-BA39-CF8551956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13552E2-567D-4401-B82E-D081E39CE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712" y="1996281"/>
            <a:ext cx="38385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261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B43B2-04FB-41CC-B4F1-8C5F89208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ru-RU" dirty="0"/>
              <a:t>Элемент </a:t>
            </a:r>
            <a:r>
              <a:rPr lang="en-001" dirty="0"/>
              <a:t>pre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F00BBC-CC40-4E0C-BA0E-B01BB33AC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ru-RU" sz="1800"/>
              <a:t>Элемент pre выводит предварительно отформатированный текст так, как он определен:</a:t>
            </a:r>
          </a:p>
          <a:p>
            <a:endParaRPr lang="ru-RU" sz="1800"/>
          </a:p>
          <a:p>
            <a:endParaRPr lang="ru-RU" sz="180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495064-2473-429B-AE2C-33815FCF4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538" y="433384"/>
            <a:ext cx="4407220" cy="60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3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391A9-0922-4354-B7F3-BC9A73CB3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001" dirty="0"/>
              <a:t>HTML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4D999F-C7C9-4F51-A7A2-8B5B0AF6C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HTML (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Markup</a:t>
            </a:r>
            <a:r>
              <a:rPr lang="ru-RU" dirty="0"/>
              <a:t> Language) представляет язык разметки гипертекста, используемый преимущественно для создания документов в сети интернет. HTML начал свой путь в начале 90-х годов как примитивный язык для создания веб-страниц, и в настоящий момент уже трудно представить себе интернет без HTML. Подавляющее большинство сайтов так или иначе используют HTML.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 2014 году официально была завершена работа над новым стандартом - HTML5, который фактически произвел революцию, привнеся в HTML много нового.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Что именно привнес HTML5?</a:t>
            </a:r>
          </a:p>
          <a:p>
            <a:r>
              <a:rPr lang="ru-RU" dirty="0"/>
              <a:t>HTML5 определяет новый алгоритм </a:t>
            </a:r>
            <a:r>
              <a:rPr lang="ru-RU" dirty="0" err="1"/>
              <a:t>парсинга</a:t>
            </a:r>
            <a:r>
              <a:rPr lang="ru-RU" dirty="0"/>
              <a:t> для создания структуры DOM</a:t>
            </a:r>
          </a:p>
          <a:p>
            <a:r>
              <a:rPr lang="ru-RU" dirty="0"/>
              <a:t>добавление новых элементов и тегов, как например, элементы </a:t>
            </a:r>
            <a:r>
              <a:rPr lang="ru-RU" dirty="0" err="1"/>
              <a:t>video</a:t>
            </a:r>
            <a:r>
              <a:rPr lang="ru-RU" dirty="0"/>
              <a:t>, </a:t>
            </a:r>
            <a:r>
              <a:rPr lang="ru-RU" dirty="0" err="1"/>
              <a:t>audio</a:t>
            </a:r>
            <a:r>
              <a:rPr lang="ru-RU" dirty="0"/>
              <a:t> и ряд других</a:t>
            </a:r>
          </a:p>
          <a:p>
            <a:r>
              <a:rPr lang="ru-RU" dirty="0"/>
              <a:t>переопределение правил и семантики уже существовавших элементов HTML</a:t>
            </a:r>
          </a:p>
        </p:txBody>
      </p:sp>
    </p:spTree>
    <p:extLst>
      <p:ext uri="{BB962C8B-B14F-4D97-AF65-F5344CB8AC3E}">
        <p14:creationId xmlns:p14="http://schemas.microsoft.com/office/powerpoint/2010/main" val="2327883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9A73E3-8758-4269-ACDA-75603017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 </a:t>
            </a:r>
            <a:r>
              <a:rPr lang="en-001" dirty="0"/>
              <a:t>span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72452-C1FA-4007-9F16-04EE43CDB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4544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Элемент </a:t>
            </a:r>
            <a:r>
              <a:rPr lang="ru-RU" dirty="0" err="1"/>
              <a:t>span</a:t>
            </a:r>
            <a:r>
              <a:rPr lang="ru-RU" dirty="0"/>
              <a:t> обтекает некоторый текст по всей его длине и служит преимущественно для стилизации заключенного в него текстового содержимого. В отличие от блоков </a:t>
            </a:r>
            <a:r>
              <a:rPr lang="ru-RU" dirty="0" err="1"/>
              <a:t>div</a:t>
            </a:r>
            <a:r>
              <a:rPr lang="ru-RU" dirty="0"/>
              <a:t> или параграфов </a:t>
            </a:r>
            <a:r>
              <a:rPr lang="ru-RU" dirty="0" err="1"/>
              <a:t>span</a:t>
            </a:r>
            <a:r>
              <a:rPr lang="ru-RU" dirty="0"/>
              <a:t> не переносит содержимое на следующую строку: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BCC1709-119D-4593-B317-35B80B00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385" y="1027906"/>
            <a:ext cx="53911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26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0B7D0-3871-400F-9855-461FAA417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3FBB64-D45D-4BC3-8A9A-252A40768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При этом стоит отметить, что сам по себе </a:t>
            </a:r>
            <a:r>
              <a:rPr lang="ru-RU" dirty="0" err="1"/>
              <a:t>span</a:t>
            </a:r>
            <a:r>
              <a:rPr lang="ru-RU" dirty="0"/>
              <a:t> ничего не делает. Так, во втором параграфе </a:t>
            </a:r>
            <a:r>
              <a:rPr lang="ru-RU" dirty="0" err="1"/>
              <a:t>span</a:t>
            </a:r>
            <a:r>
              <a:rPr lang="ru-RU" dirty="0"/>
              <a:t> никак не повлиял на внутренне текстовое содержимое. А в первом параграфе элемент </a:t>
            </a:r>
            <a:r>
              <a:rPr lang="ru-RU" dirty="0" err="1"/>
              <a:t>span</a:t>
            </a:r>
            <a:r>
              <a:rPr lang="ru-RU" dirty="0"/>
              <a:t> содержит атрибут стиля: </a:t>
            </a:r>
            <a:r>
              <a:rPr lang="ru-RU" dirty="0" err="1"/>
              <a:t>style</a:t>
            </a:r>
            <a:r>
              <a:rPr lang="ru-RU" dirty="0"/>
              <a:t>="</a:t>
            </a:r>
            <a:r>
              <a:rPr lang="ru-RU" dirty="0" err="1"/>
              <a:t>color:red</a:t>
            </a:r>
            <a:r>
              <a:rPr lang="ru-RU" dirty="0"/>
              <a:t>;", который устанавливает для вложенного текста красный цвет.</a:t>
            </a:r>
          </a:p>
          <a:p>
            <a:endParaRPr lang="ru-RU" dirty="0"/>
          </a:p>
          <a:p>
            <a:r>
              <a:rPr lang="ru-RU" dirty="0"/>
              <a:t>При этом стоит отметить, что элементы </a:t>
            </a:r>
            <a:r>
              <a:rPr lang="ru-RU" dirty="0" err="1"/>
              <a:t>div</a:t>
            </a:r>
            <a:r>
              <a:rPr lang="ru-RU" dirty="0"/>
              <a:t> и p являются блочными, элемент </a:t>
            </a:r>
            <a:r>
              <a:rPr lang="ru-RU" dirty="0" err="1"/>
              <a:t>div</a:t>
            </a:r>
            <a:r>
              <a:rPr lang="ru-RU" dirty="0"/>
              <a:t> может содержать любые другие элементы, а элемент p - только строчные элементы. В отличие от них элемент </a:t>
            </a:r>
            <a:r>
              <a:rPr lang="ru-RU" dirty="0" err="1"/>
              <a:t>span</a:t>
            </a:r>
            <a:r>
              <a:rPr lang="ru-RU" dirty="0"/>
              <a:t> является строчным, то есть как бы встраивает свое содержимое во внешний контейнер - тот же </a:t>
            </a:r>
            <a:r>
              <a:rPr lang="ru-RU" dirty="0" err="1"/>
              <a:t>div</a:t>
            </a:r>
            <a:r>
              <a:rPr lang="ru-RU" dirty="0"/>
              <a:t> или параграф. Но при этом не следует помещать блочные элементы в строчный элемент </a:t>
            </a:r>
            <a:r>
              <a:rPr lang="ru-RU" dirty="0" err="1"/>
              <a:t>span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9292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E8D34F-5C46-4D60-A796-D19462B7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Заголовки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F9EEAC-5E18-427B-848A-25E405572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3766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Элементы &lt;h1&gt;, &lt;h2&gt;, &lt;h3&gt;, &lt;h4&gt;, &lt;h5&gt; и &lt;h6&gt; служат для создания заголовков различного уровня:</a:t>
            </a:r>
          </a:p>
          <a:p>
            <a:endParaRPr lang="ru-RU" dirty="0"/>
          </a:p>
          <a:p>
            <a:r>
              <a:rPr lang="ru-RU" dirty="0"/>
              <a:t>Заголовки выделяют шрифт жирным и по умолчанию имеют некоторый размер: от самого крупного &lt;h1&gt; до самого мелкого &lt;h6&gt;.</a:t>
            </a:r>
          </a:p>
          <a:p>
            <a:r>
              <a:rPr lang="ru-RU" dirty="0"/>
              <a:t>При определении заголовков следует учитывать, что на странице должен быть только один заголовок первого уровня, то есть &lt;h1&gt;. Он выполняет роль основного заголовка веб-страницы.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918C2B-3A22-4A65-B213-BBD3DC460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87" y="320675"/>
            <a:ext cx="3857625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1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52FA7-3F8B-4ECB-B976-C3E3DEC87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267"/>
            <a:ext cx="10515600" cy="818621"/>
          </a:xfrm>
        </p:spPr>
        <p:txBody>
          <a:bodyPr/>
          <a:lstStyle/>
          <a:p>
            <a:r>
              <a:rPr lang="ru-RU" dirty="0"/>
              <a:t>Форматирование текста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5E3465-3352-4487-8F24-1DB80C5B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77888"/>
            <a:ext cx="10515600" cy="570917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Ряд элементов </a:t>
            </a:r>
            <a:r>
              <a:rPr lang="ru-RU" dirty="0" err="1"/>
              <a:t>html</a:t>
            </a:r>
            <a:r>
              <a:rPr lang="ru-RU" dirty="0"/>
              <a:t> предназначены для форматирования текстового содержимого, например, для выделения жирным или курсивом и т.д. Рассмотрим эти элементы:</a:t>
            </a:r>
          </a:p>
          <a:p>
            <a:r>
              <a:rPr lang="ru-RU" dirty="0"/>
              <a:t>&lt;b&gt;: выделяет текст жирным</a:t>
            </a:r>
          </a:p>
          <a:p>
            <a:r>
              <a:rPr lang="ru-RU" dirty="0"/>
              <a:t>&lt;</a:t>
            </a:r>
            <a:r>
              <a:rPr lang="ru-RU" dirty="0" err="1"/>
              <a:t>del</a:t>
            </a:r>
            <a:r>
              <a:rPr lang="ru-RU" dirty="0"/>
              <a:t>&gt;: зачеркивает текст</a:t>
            </a:r>
          </a:p>
          <a:p>
            <a:r>
              <a:rPr lang="ru-RU" dirty="0"/>
              <a:t>&lt;i&gt;: выделяет текст курсивом</a:t>
            </a:r>
          </a:p>
          <a:p>
            <a:r>
              <a:rPr lang="ru-RU" dirty="0"/>
              <a:t>&lt;</a:t>
            </a:r>
            <a:r>
              <a:rPr lang="ru-RU" dirty="0" err="1"/>
              <a:t>em</a:t>
            </a:r>
            <a:r>
              <a:rPr lang="ru-RU" dirty="0"/>
              <a:t>&gt;: выделяет текст курсивом, в отличие от тега &lt;i&gt; носит логическое значение, придает выделяемому тексту оттенок важности</a:t>
            </a:r>
          </a:p>
          <a:p>
            <a:r>
              <a:rPr lang="ru-RU" dirty="0"/>
              <a:t>&lt;s&gt;: зачеркивает текст</a:t>
            </a:r>
          </a:p>
          <a:p>
            <a:r>
              <a:rPr lang="ru-RU" dirty="0"/>
              <a:t>&lt;</a:t>
            </a:r>
            <a:r>
              <a:rPr lang="ru-RU" dirty="0" err="1"/>
              <a:t>small</a:t>
            </a:r>
            <a:r>
              <a:rPr lang="ru-RU" dirty="0"/>
              <a:t>&gt;: делает текст чуть меньше размером, чем окружающий</a:t>
            </a:r>
          </a:p>
          <a:p>
            <a:r>
              <a:rPr lang="ru-RU" dirty="0"/>
              <a:t>&lt;</a:t>
            </a:r>
            <a:r>
              <a:rPr lang="ru-RU" dirty="0" err="1"/>
              <a:t>strong</a:t>
            </a:r>
            <a:r>
              <a:rPr lang="ru-RU" dirty="0"/>
              <a:t>&gt;: выделяет текст жирным. В отличие от тега &lt;b&gt; предназначен для логического выделения, чтобы показать важность текста. А &lt;b&gt; не носит характера логического выделения, выполняет функции только форматирования</a:t>
            </a:r>
          </a:p>
          <a:p>
            <a:r>
              <a:rPr lang="ru-RU" dirty="0"/>
              <a:t>&lt;</a:t>
            </a:r>
            <a:r>
              <a:rPr lang="ru-RU" dirty="0" err="1"/>
              <a:t>sub</a:t>
            </a:r>
            <a:r>
              <a:rPr lang="ru-RU" dirty="0"/>
              <a:t>&gt;: помещает текст под строкой</a:t>
            </a:r>
          </a:p>
          <a:p>
            <a:r>
              <a:rPr lang="ru-RU" dirty="0"/>
              <a:t>&lt;</a:t>
            </a:r>
            <a:r>
              <a:rPr lang="ru-RU" dirty="0" err="1"/>
              <a:t>sup</a:t>
            </a:r>
            <a:r>
              <a:rPr lang="ru-RU" dirty="0"/>
              <a:t>&gt;: помещает текст над строкой</a:t>
            </a:r>
          </a:p>
          <a:p>
            <a:r>
              <a:rPr lang="ru-RU" dirty="0"/>
              <a:t>&lt;u&gt;: подчеркивает текст</a:t>
            </a:r>
          </a:p>
          <a:p>
            <a:r>
              <a:rPr lang="ru-RU" dirty="0"/>
              <a:t>&lt;</a:t>
            </a:r>
            <a:r>
              <a:rPr lang="ru-RU" dirty="0" err="1"/>
              <a:t>ins</a:t>
            </a:r>
            <a:r>
              <a:rPr lang="ru-RU" dirty="0"/>
              <a:t>&gt;: определяет вставленный (или добавленный) текст</a:t>
            </a:r>
          </a:p>
          <a:p>
            <a:r>
              <a:rPr lang="ru-RU" dirty="0"/>
              <a:t>&lt;</a:t>
            </a:r>
            <a:r>
              <a:rPr lang="ru-RU" dirty="0" err="1"/>
              <a:t>mark</a:t>
            </a:r>
            <a:r>
              <a:rPr lang="ru-RU" dirty="0"/>
              <a:t>&gt;: выделяет текст цветом, придавая ему оттенок важности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5251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35B3D-214D-4770-B0E9-0C5C5D4F9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6889CF-4B02-476A-841B-3922941C4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231FF5-5BCB-4F0B-BEF4-A67DB758D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306" y="0"/>
            <a:ext cx="63973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8225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8D0DAF-B9D8-43EE-A8F7-BB3213DD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изображениями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D326B-A1D5-446D-BA70-CA907F56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Для вывода изображений в HTML используется элемент </a:t>
            </a:r>
            <a:r>
              <a:rPr lang="ru-RU" dirty="0" err="1"/>
              <a:t>img</a:t>
            </a:r>
            <a:r>
              <a:rPr lang="ru-RU" dirty="0"/>
              <a:t>. Этот элемент представляет нам два важных атрибута:</a:t>
            </a:r>
          </a:p>
          <a:p>
            <a:r>
              <a:rPr lang="ru-RU" dirty="0" err="1"/>
              <a:t>src</a:t>
            </a:r>
            <a:r>
              <a:rPr lang="ru-RU" dirty="0"/>
              <a:t>: путь к изображению. Это может быть относительный или абсолютный путь в файловой системе или адрес в интернете</a:t>
            </a:r>
          </a:p>
          <a:p>
            <a:r>
              <a:rPr lang="ru-RU" dirty="0" err="1"/>
              <a:t>alt</a:t>
            </a:r>
            <a:r>
              <a:rPr lang="ru-RU" dirty="0"/>
              <a:t>: текстовое описание изображения. Если браузер по каким-то причинам не может отобразить изображение (например, если у атрибута </a:t>
            </a:r>
            <a:r>
              <a:rPr lang="ru-RU" dirty="0" err="1"/>
              <a:t>src</a:t>
            </a:r>
            <a:r>
              <a:rPr lang="ru-RU" dirty="0"/>
              <a:t> некорректно задан путь), то браузер показывает вместо самой картинки данное текстовое описание.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Атрибут </a:t>
            </a:r>
            <a:r>
              <a:rPr lang="ru-RU" dirty="0" err="1"/>
              <a:t>alt</a:t>
            </a:r>
            <a:r>
              <a:rPr lang="ru-RU" dirty="0"/>
              <a:t> еще важен тем, что поисковые системы по текстовому описанию могут индексировать изображение.</a:t>
            </a:r>
          </a:p>
        </p:txBody>
      </p:sp>
    </p:spTree>
    <p:extLst>
      <p:ext uri="{BB962C8B-B14F-4D97-AF65-F5344CB8AC3E}">
        <p14:creationId xmlns:p14="http://schemas.microsoft.com/office/powerpoint/2010/main" val="2704654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F6B5E2-8999-4405-B178-33F39813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97286B-AE7B-4700-AFCB-3FCD704EA6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12E9E8-AE4B-45CF-9650-1FB4366B9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87" y="276225"/>
            <a:ext cx="50006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163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39A6CD-349F-4611-8307-AE36CDF5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C49E78-D5DC-4411-BF35-F8F5EDAB5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ADE0EF6-40EE-4281-A564-1B83CA7B7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841" y="992187"/>
            <a:ext cx="47626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5137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59BA7E-9065-4670-84A0-E658C93B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D97872-22DA-4089-9779-E545E6D7B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9825FE-2A72-4D7F-A5DA-1774DF50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198" y="362793"/>
            <a:ext cx="11079603" cy="27907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D4EAE41-714D-4B22-9940-65BF2E1CA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49" y="3587426"/>
            <a:ext cx="56769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899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5ECEB-2C6C-4B51-8101-70B942063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Списки</a:t>
            </a:r>
            <a:r>
              <a:rPr lang="en-001" sz="2400" dirty="0"/>
              <a:t> </a:t>
            </a:r>
            <a:br>
              <a:rPr lang="en-001" sz="2400" dirty="0"/>
            </a:br>
            <a:r>
              <a:rPr lang="ru-RU" sz="2400" dirty="0"/>
              <a:t>Для создания списков в HTML5 применяются элементы &lt;</a:t>
            </a:r>
            <a:r>
              <a:rPr lang="ru-RU" sz="2400" dirty="0" err="1"/>
              <a:t>ol</a:t>
            </a:r>
            <a:r>
              <a:rPr lang="ru-RU" sz="2400" dirty="0"/>
              <a:t>&gt; (по умолчанию нумерованный список) и &lt;</a:t>
            </a:r>
            <a:r>
              <a:rPr lang="ru-RU" sz="2400" dirty="0" err="1"/>
              <a:t>ul</a:t>
            </a:r>
            <a:r>
              <a:rPr lang="ru-RU" sz="2400" dirty="0"/>
              <a:t>&gt; (по умолчанию ненумерованный список):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C8DD20-9041-4922-9A47-93FA2AF5B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056FC0C-2A91-40FA-BC54-462DCE124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975" y="1843088"/>
            <a:ext cx="725805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42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A8F2A-21DC-4651-925E-6540E2CB7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DA22F-8273-485F-9A16-B195082C6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Фактически с добавлением новых функций HTML5 стал не просто новой версией языка разметки для создания веб-страниц, но и фактически платформой для создания приложений, а область его использования вышла далеко за пределы веб-среды интернет: HTML5 применяется также для создания мобильных приложений под </a:t>
            </a:r>
            <a:r>
              <a:rPr lang="ru-RU" dirty="0" err="1"/>
              <a:t>Android</a:t>
            </a:r>
            <a:r>
              <a:rPr lang="ru-RU" dirty="0"/>
              <a:t>, </a:t>
            </a:r>
            <a:r>
              <a:rPr lang="ru-RU" dirty="0" err="1"/>
              <a:t>iOS</a:t>
            </a:r>
            <a:r>
              <a:rPr lang="ru-RU" dirty="0"/>
              <a:t>, Windows Mobile и даже для создания десктопных приложений для обычных компьютеров (в частности, в ОС Windows 8/8.1/10).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В итоге, как правило, HTML 5 применяется преимущественно в двух значениях:</a:t>
            </a:r>
          </a:p>
          <a:p>
            <a:r>
              <a:rPr lang="ru-RU" dirty="0"/>
              <a:t>HTML 5 как обновленный язык разметки гипертекста, некоторое развитие предыдущей версии HTML 4</a:t>
            </a:r>
          </a:p>
          <a:p>
            <a:r>
              <a:rPr lang="ru-RU" dirty="0"/>
              <a:t>HTML 5 как мощная платформа для создания веб-приложений, которая включает не только непосредственно язык разметки гипертекста, обновленный HTML, но и язык программирования JavaScript и каскадные таблицы стилей CSS 3.</a:t>
            </a:r>
          </a:p>
        </p:txBody>
      </p:sp>
    </p:spTree>
    <p:extLst>
      <p:ext uri="{BB962C8B-B14F-4D97-AF65-F5344CB8AC3E}">
        <p14:creationId xmlns:p14="http://schemas.microsoft.com/office/powerpoint/2010/main" val="22037737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2D208AF-4CC6-49D6-AC52-23D9A1851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2800"/>
            <a:ext cx="10515600" cy="5364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В нумерованном списке для нумерации элементов по умолчанию используется стандартные цифры от 1. В ненумерованном списке каждый элемент предваряется черной точкой.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При необходимости мы можем настроить нумерацию или отражаемый рядом с элементом символ с помощью стиля </a:t>
            </a:r>
            <a:r>
              <a:rPr lang="ru-RU" dirty="0" err="1"/>
              <a:t>list-style-type</a:t>
            </a:r>
            <a:r>
              <a:rPr lang="ru-RU" dirty="0"/>
              <a:t>. Данный стиль может принимать множество различных значений. Отметим только основные и часто используемые. Для нумерованных списков стиль </a:t>
            </a:r>
            <a:r>
              <a:rPr lang="ru-RU" dirty="0" err="1"/>
              <a:t>list-style-type</a:t>
            </a:r>
            <a:r>
              <a:rPr lang="ru-RU" dirty="0"/>
              <a:t> может принимать следующие значения:</a:t>
            </a:r>
          </a:p>
          <a:p>
            <a:r>
              <a:rPr lang="ru-RU" dirty="0" err="1"/>
              <a:t>decimal</a:t>
            </a:r>
            <a:r>
              <a:rPr lang="ru-RU" dirty="0"/>
              <a:t>: десятичные числа, отсчет идет от 1</a:t>
            </a:r>
          </a:p>
          <a:p>
            <a:r>
              <a:rPr lang="ru-RU" dirty="0" err="1"/>
              <a:t>decimal-leading-zero</a:t>
            </a:r>
            <a:r>
              <a:rPr lang="ru-RU" dirty="0"/>
              <a:t>: десятичные числа, которые предваряются нулем, например, 01, 02, 03, … 98, 99</a:t>
            </a:r>
          </a:p>
          <a:p>
            <a:r>
              <a:rPr lang="ru-RU" dirty="0" err="1"/>
              <a:t>lower-roman</a:t>
            </a:r>
            <a:r>
              <a:rPr lang="ru-RU" dirty="0"/>
              <a:t>: строчные римские цифры, например, i, </a:t>
            </a:r>
            <a:r>
              <a:rPr lang="ru-RU" dirty="0" err="1"/>
              <a:t>ii</a:t>
            </a:r>
            <a:r>
              <a:rPr lang="ru-RU" dirty="0"/>
              <a:t>, </a:t>
            </a:r>
            <a:r>
              <a:rPr lang="ru-RU" dirty="0" err="1"/>
              <a:t>iii</a:t>
            </a:r>
            <a:r>
              <a:rPr lang="ru-RU" dirty="0"/>
              <a:t>, </a:t>
            </a:r>
            <a:r>
              <a:rPr lang="ru-RU" dirty="0" err="1"/>
              <a:t>iv</a:t>
            </a:r>
            <a:r>
              <a:rPr lang="ru-RU" dirty="0"/>
              <a:t>, v</a:t>
            </a:r>
          </a:p>
          <a:p>
            <a:r>
              <a:rPr lang="ru-RU" dirty="0" err="1"/>
              <a:t>upper-roman</a:t>
            </a:r>
            <a:r>
              <a:rPr lang="ru-RU" dirty="0"/>
              <a:t>: заглавные римские цифры, например, I, II, III, IV, V…</a:t>
            </a:r>
          </a:p>
          <a:p>
            <a:r>
              <a:rPr lang="ru-RU" dirty="0" err="1"/>
              <a:t>lower-alpha</a:t>
            </a:r>
            <a:r>
              <a:rPr lang="ru-RU" dirty="0"/>
              <a:t>: строчные римские буквы, например, a, b, c..., z</a:t>
            </a:r>
          </a:p>
          <a:p>
            <a:r>
              <a:rPr lang="ru-RU" dirty="0" err="1"/>
              <a:t>upper-alpha</a:t>
            </a:r>
            <a:r>
              <a:rPr lang="ru-RU" dirty="0"/>
              <a:t>: заглавные римские буквы, например, A, B, C, … Z</a:t>
            </a:r>
          </a:p>
        </p:txBody>
      </p:sp>
    </p:spTree>
    <p:extLst>
      <p:ext uri="{BB962C8B-B14F-4D97-AF65-F5344CB8AC3E}">
        <p14:creationId xmlns:p14="http://schemas.microsoft.com/office/powerpoint/2010/main" val="411602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A5922E-DBED-414B-9EB7-863E1EE2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Для нумерованных список с помощью атрибута </a:t>
            </a:r>
            <a:r>
              <a:rPr lang="ru-RU" sz="2800" dirty="0" err="1"/>
              <a:t>start</a:t>
            </a:r>
            <a:r>
              <a:rPr lang="ru-RU" sz="2800" dirty="0"/>
              <a:t> можно дополнительно задать символ, с которого будет начинаться нумерация. Например: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8C6B6A-4FA8-496B-9055-82A6AA74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42ECEA-AF1B-4E23-9EF9-F11F64BE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755775"/>
            <a:ext cx="8315325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17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5C33A-AA73-4E16-8913-ECCCA317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BA02AE-1057-42E9-9EB8-15F1B448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ненумерованного списка атрибут </a:t>
            </a:r>
            <a:r>
              <a:rPr lang="ru-RU" dirty="0" err="1"/>
              <a:t>list-style-type</a:t>
            </a:r>
            <a:r>
              <a:rPr lang="ru-RU" dirty="0"/>
              <a:t> может принимать следующие значения:</a:t>
            </a:r>
          </a:p>
          <a:p>
            <a:r>
              <a:rPr lang="ru-RU" dirty="0" err="1"/>
              <a:t>disc</a:t>
            </a:r>
            <a:r>
              <a:rPr lang="ru-RU" dirty="0"/>
              <a:t>: черный диск</a:t>
            </a:r>
          </a:p>
          <a:p>
            <a:endParaRPr lang="ru-RU" dirty="0"/>
          </a:p>
          <a:p>
            <a:r>
              <a:rPr lang="ru-RU" dirty="0" err="1"/>
              <a:t>circle</a:t>
            </a:r>
            <a:r>
              <a:rPr lang="ru-RU" dirty="0"/>
              <a:t>: пустой кружочек</a:t>
            </a:r>
          </a:p>
          <a:p>
            <a:endParaRPr lang="ru-RU" dirty="0"/>
          </a:p>
          <a:p>
            <a:r>
              <a:rPr lang="ru-RU" dirty="0" err="1"/>
              <a:t>square</a:t>
            </a:r>
            <a:r>
              <a:rPr lang="ru-RU" dirty="0"/>
              <a:t>: черный квадратик</a:t>
            </a:r>
          </a:p>
        </p:txBody>
      </p:sp>
    </p:spTree>
    <p:extLst>
      <p:ext uri="{BB962C8B-B14F-4D97-AF65-F5344CB8AC3E}">
        <p14:creationId xmlns:p14="http://schemas.microsoft.com/office/powerpoint/2010/main" val="2274783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C695D-9814-4E9C-9BAE-5FC4A711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AD434-31C1-4257-AECA-B9257A15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51CF40-99D5-41BF-9328-F7B6959E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25" y="1200150"/>
            <a:ext cx="775335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328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06C17-16C2-4E70-B704-4926B0EE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Горизонтальный список</a:t>
            </a:r>
            <a:br>
              <a:rPr lang="ru-RU" sz="2800" dirty="0"/>
            </a:br>
            <a:r>
              <a:rPr lang="ru-RU" sz="2800" dirty="0"/>
              <a:t>Одним из распространенных способов стилизации списков представляет создание горизонтального списка. Для этого для всех элементов списка надо установить стиль </a:t>
            </a:r>
            <a:r>
              <a:rPr lang="ru-RU" sz="2800" dirty="0" err="1"/>
              <a:t>display:inline</a:t>
            </a:r>
            <a:r>
              <a:rPr lang="ru-RU" sz="2800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E4BD55-3328-4360-9664-7AF882601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E5D5D1-3B4B-4A6A-A30A-7C921F14F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188" y="2194984"/>
            <a:ext cx="64484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030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B4D33-8C10-455A-9CA1-F1A5D4A0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6BCEDF-3764-4565-9E18-FE54BF8C5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9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497CF-4D68-4B1F-9EA9-F3026CF9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FDD48E-FC50-4D53-B9FE-268ACB638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отвечает за развитие HTML5? Этим занимается World Wide Web </a:t>
            </a:r>
            <a:r>
              <a:rPr lang="ru-RU" dirty="0" err="1"/>
              <a:t>Consortium</a:t>
            </a:r>
            <a:r>
              <a:rPr lang="ru-RU" dirty="0"/>
              <a:t> (сокращенно W3C - Консорциум Всемирной Паутины) - независимая международная организация, которая определяет стандарт HTML5 в виде спецификаций. Текущую полную спецификацию на английском языке можно посмотреть по адресу https://www.w3.org/TR/html5/. И надо отметить, что организация продолжает работать над HTML5, выпуская обновления к спецификации.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788006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000FD6-1359-4FEF-8E28-137C7A4A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Необходимые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8F514-440B-4BC3-A63B-D2BE970FF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Что потребуется для работы с HTML5? В первую очередь, текстовый редактор, чтобы набирать текст веб-страниц на </a:t>
            </a:r>
            <a:r>
              <a:rPr lang="ru-RU" dirty="0" err="1"/>
              <a:t>html</a:t>
            </a:r>
            <a:r>
              <a:rPr lang="ru-RU" dirty="0"/>
              <a:t>. На данный момент одним из самых простых и наиболее популярных текстовых редакторов является </a:t>
            </a:r>
            <a:r>
              <a:rPr lang="ru-RU" dirty="0" err="1"/>
              <a:t>Notepad</a:t>
            </a:r>
            <a:r>
              <a:rPr lang="ru-RU" dirty="0"/>
              <a:t>++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001" dirty="0"/>
              <a:t>http://notepad-plus-plus.org/.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3472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A6FFA-2238-42E7-8517-26B645962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и атрибуты </a:t>
            </a:r>
            <a:r>
              <a:rPr lang="en-001" dirty="0"/>
              <a:t>HTML5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44100B-1F2A-4C85-843B-50AF3747F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Документ HTML5, как и любой документ HTML, состоит из элементов, а элементы состоят из тегов. Как правило, элементы имеют открывающий и закрывающий тег, которые заключаются в угловые скобки. Например:</a:t>
            </a:r>
          </a:p>
          <a:p>
            <a:endParaRPr lang="ru-RU" dirty="0"/>
          </a:p>
          <a:p>
            <a:r>
              <a:rPr lang="ru-RU" dirty="0"/>
              <a:t>Здесь определен элемент </a:t>
            </a:r>
            <a:r>
              <a:rPr lang="ru-RU" dirty="0" err="1"/>
              <a:t>div</a:t>
            </a:r>
            <a:r>
              <a:rPr lang="ru-RU" dirty="0"/>
              <a:t>, который имеет открывающий тег &lt;</a:t>
            </a:r>
            <a:r>
              <a:rPr lang="ru-RU" dirty="0" err="1"/>
              <a:t>div</a:t>
            </a:r>
            <a:r>
              <a:rPr lang="ru-RU" dirty="0"/>
              <a:t>&gt; и закрывающий тег &lt;/</a:t>
            </a:r>
            <a:r>
              <a:rPr lang="ru-RU" dirty="0" err="1"/>
              <a:t>div</a:t>
            </a:r>
            <a:r>
              <a:rPr lang="ru-RU" dirty="0"/>
              <a:t>&gt;. Между этими тегами находится содержимое элемента </a:t>
            </a:r>
            <a:r>
              <a:rPr lang="ru-RU" dirty="0" err="1"/>
              <a:t>div</a:t>
            </a:r>
            <a:r>
              <a:rPr lang="ru-RU" dirty="0"/>
              <a:t>. В данном случае в качестве содержимого выступает простой текст "Текст элемента </a:t>
            </a:r>
            <a:r>
              <a:rPr lang="ru-RU" dirty="0" err="1"/>
              <a:t>div</a:t>
            </a:r>
            <a:r>
              <a:rPr lang="ru-RU" dirty="0"/>
              <a:t>".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EAA92C-39C5-41E3-A279-AE4551C4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99" y="3488795"/>
            <a:ext cx="5164101" cy="44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49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6E385C-769B-42A6-82EE-AFF0FAAEE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5FCB0-29E4-437D-B04B-EDFB6E02A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Элементы также могут состоять из одного тега, например, элемент &lt;</a:t>
            </a:r>
            <a:r>
              <a:rPr lang="ru-RU" dirty="0" err="1"/>
              <a:t>br</a:t>
            </a:r>
            <a:r>
              <a:rPr lang="ru-RU" dirty="0"/>
              <a:t> /&gt;, функция которого - перенос строки.</a:t>
            </a:r>
          </a:p>
          <a:p>
            <a:endParaRPr lang="ru-RU" dirty="0"/>
          </a:p>
          <a:p>
            <a:r>
              <a:rPr lang="ru-RU" dirty="0"/>
              <a:t>Такие элементы еще называют пустыми элементами (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elements</a:t>
            </a:r>
            <a:r>
              <a:rPr lang="ru-RU" dirty="0"/>
              <a:t>). Хотя я использовал закрывающий слеш, но его наличие согласно спецификации необязательно, и равнозначно использованию тега без слеша: &lt;</a:t>
            </a:r>
            <a:r>
              <a:rPr lang="ru-RU" dirty="0" err="1"/>
              <a:t>br</a:t>
            </a:r>
            <a:r>
              <a:rPr lang="ru-RU" dirty="0"/>
              <a:t>&gt;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0A8833-C76A-4F59-913A-102ADB62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5587"/>
            <a:ext cx="6209421" cy="39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48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1FD68-3BEF-42EE-81D1-083F7F13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D3D8A0-3950-402F-8CB6-7EB8F5790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элемент внутри открывающего тега может иметь атрибуты. Например:</a:t>
            </a:r>
          </a:p>
          <a:p>
            <a:endParaRPr lang="ru-RU" dirty="0"/>
          </a:p>
          <a:p>
            <a:r>
              <a:rPr lang="ru-RU" dirty="0"/>
              <a:t>Здесь определено два элемента: </a:t>
            </a:r>
            <a:r>
              <a:rPr lang="ru-RU" dirty="0" err="1"/>
              <a:t>div</a:t>
            </a:r>
            <a:r>
              <a:rPr lang="ru-RU" dirty="0"/>
              <a:t> и </a:t>
            </a:r>
            <a:r>
              <a:rPr lang="ru-RU" dirty="0" err="1"/>
              <a:t>input</a:t>
            </a:r>
            <a:r>
              <a:rPr lang="ru-RU" dirty="0"/>
              <a:t>. Элемент </a:t>
            </a:r>
            <a:r>
              <a:rPr lang="ru-RU" dirty="0" err="1"/>
              <a:t>div</a:t>
            </a:r>
            <a:r>
              <a:rPr lang="ru-RU" dirty="0"/>
              <a:t> имеет атрибут </a:t>
            </a:r>
            <a:r>
              <a:rPr lang="ru-RU" dirty="0" err="1"/>
              <a:t>style</a:t>
            </a:r>
            <a:r>
              <a:rPr lang="ru-RU" dirty="0"/>
              <a:t>. После знака равно в кавычках пишется значение атрибута: </a:t>
            </a:r>
            <a:r>
              <a:rPr lang="ru-RU" dirty="0" err="1"/>
              <a:t>style</a:t>
            </a:r>
            <a:r>
              <a:rPr lang="ru-RU" dirty="0"/>
              <a:t>="</a:t>
            </a:r>
            <a:r>
              <a:rPr lang="ru-RU" dirty="0" err="1"/>
              <a:t>color:red</a:t>
            </a:r>
            <a:r>
              <a:rPr lang="ru-RU" dirty="0"/>
              <a:t>;". В данном случае значение "</a:t>
            </a:r>
            <a:r>
              <a:rPr lang="ru-RU" dirty="0" err="1"/>
              <a:t>color:red</a:t>
            </a:r>
            <a:r>
              <a:rPr lang="ru-RU" dirty="0"/>
              <a:t>;" указывает, что цвет текста будет красным.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6FBEC4-7B21-4CFD-8868-222AF99A8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715" y="2723620"/>
            <a:ext cx="3872229" cy="5514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5056A4-B6EA-4833-A973-24B4CA3FA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86" y="4982352"/>
            <a:ext cx="1427980" cy="69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647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B91E8-E300-4F27-A894-7E4781395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D3E2BB-AB39-4ADA-A258-ED152B166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2A1802-6360-473B-8161-0E796C7F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125"/>
            <a:ext cx="4788159" cy="421501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BBB5261-C13D-46CB-AEC0-C0E978FCC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227" y="444759"/>
            <a:ext cx="1357021" cy="14670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20AAB20-257A-4F79-B4BA-D7B03B1D54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447" y="2708275"/>
            <a:ext cx="5113382" cy="187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5606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1875</Words>
  <Application>Microsoft Office PowerPoint</Application>
  <PresentationFormat>Широкоэкранный</PresentationFormat>
  <Paragraphs>116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39" baseType="lpstr">
      <vt:lpstr>Arial</vt:lpstr>
      <vt:lpstr>Calibri</vt:lpstr>
      <vt:lpstr>Calibri Light</vt:lpstr>
      <vt:lpstr>Тема Office</vt:lpstr>
      <vt:lpstr>Лекция 1</vt:lpstr>
      <vt:lpstr>Что такое HTML</vt:lpstr>
      <vt:lpstr>Презентация PowerPoint</vt:lpstr>
      <vt:lpstr>Презентация PowerPoint</vt:lpstr>
      <vt:lpstr>Необходимые инструменты</vt:lpstr>
      <vt:lpstr>Элементы и атрибуты HTML5</vt:lpstr>
      <vt:lpstr>Презентация PowerPoint</vt:lpstr>
      <vt:lpstr>Презентация PowerPoint</vt:lpstr>
      <vt:lpstr>Презентация PowerPoint</vt:lpstr>
      <vt:lpstr>Затем откроем этот файл в любом текстовом редакторе, например, в Notepad++. Добавим в файл следующий текст:</vt:lpstr>
      <vt:lpstr>Презентация PowerPoint</vt:lpstr>
      <vt:lpstr>Элементы в HTML5</vt:lpstr>
      <vt:lpstr>Как правило, одним из первых элементов html-документа является элемент head, задача которого состоит в установке метаданных страницы и ряда сопроводительной информации. Метаданные содержат информацию о html-документе.</vt:lpstr>
      <vt:lpstr>Элемент base</vt:lpstr>
      <vt:lpstr>Презентация PowerPoint</vt:lpstr>
      <vt:lpstr>Элемент div</vt:lpstr>
      <vt:lpstr>Параграфы</vt:lpstr>
      <vt:lpstr>Если в рамках одного параграфа нам надо перенести текст на другую строку, то мы можем воспользоваться элементом &lt;br&gt;:</vt:lpstr>
      <vt:lpstr>Элемент pre</vt:lpstr>
      <vt:lpstr>Элемент span</vt:lpstr>
      <vt:lpstr>Презентация PowerPoint</vt:lpstr>
      <vt:lpstr>Заголовки</vt:lpstr>
      <vt:lpstr>Форматирование текста</vt:lpstr>
      <vt:lpstr>Презентация PowerPoint</vt:lpstr>
      <vt:lpstr>Работа с изображениями</vt:lpstr>
      <vt:lpstr>Презентация PowerPoint</vt:lpstr>
      <vt:lpstr>Презентация PowerPoint</vt:lpstr>
      <vt:lpstr>Презентация PowerPoint</vt:lpstr>
      <vt:lpstr>Списки  Для создания списков в HTML5 применяются элементы &lt;ol&gt; (по умолчанию нумерованный список) и &lt;ul&gt; (по умолчанию ненумерованный список):</vt:lpstr>
      <vt:lpstr>Презентация PowerPoint</vt:lpstr>
      <vt:lpstr>Для нумерованных список с помощью атрибута start можно дополнительно задать символ, с которого будет начинаться нумерация. Например:</vt:lpstr>
      <vt:lpstr>Презентация PowerPoint</vt:lpstr>
      <vt:lpstr>Презентация PowerPoint</vt:lpstr>
      <vt:lpstr>Горизонтальный список Одним из распространенных способов стилизации списков представляет создание горизонтального списка. Для этого для всех элементов списка надо установить стиль display:inline: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Zhangirkhan Khabiyev-1</dc:creator>
  <cp:lastModifiedBy>Zhangirkhan Khabiyev-1</cp:lastModifiedBy>
  <cp:revision>1</cp:revision>
  <dcterms:created xsi:type="dcterms:W3CDTF">2025-06-15T19:19:52Z</dcterms:created>
  <dcterms:modified xsi:type="dcterms:W3CDTF">2025-06-15T19:52:40Z</dcterms:modified>
</cp:coreProperties>
</file>