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C5F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26685" y="933599"/>
            <a:ext cx="5890629" cy="15847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6240"/>
              </a:lnSpc>
              <a:spcAft>
                <a:spcPts val="2000"/>
              </a:spcAft>
              <a:buNone/>
            </a:pPr>
            <a:r>
              <a:rPr lang="en-US" sz="5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สร้าง Claude Skills</a:t>
            </a:r>
            <a:endParaRPr lang="en-US" sz="5200" dirty="0"/>
          </a:p>
          <a:p>
            <a:pPr algn="ctr" indent="0" marL="0">
              <a:lnSpc>
                <a:spcPts val="6240"/>
              </a:lnSpc>
              <a:spcAft>
                <a:spcPts val="2000"/>
              </a:spcAft>
              <a:buNone/>
            </a:pPr>
            <a:r>
              <a:rPr lang="en-US" sz="5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สำหรับงานก่อสร้าง</a:t>
            </a:r>
            <a:endParaRPr lang="en-US" sz="5200" dirty="0"/>
          </a:p>
        </p:txBody>
      </p:sp>
      <p:sp>
        <p:nvSpPr>
          <p:cNvPr id="3" name="Text 1"/>
          <p:cNvSpPr/>
          <p:nvPr/>
        </p:nvSpPr>
        <p:spPr>
          <a:xfrm>
            <a:off x="3619500" y="2772221"/>
            <a:ext cx="1905000" cy="76200"/>
          </a:xfrm>
          <a:prstGeom prst="rect">
            <a:avLst/>
          </a:prstGeom>
          <a:solidFill>
            <a:srgbClr val="FF6B3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626685" y="2848421"/>
            <a:ext cx="5890629" cy="8533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360"/>
              </a:lnSpc>
              <a:spcAft>
                <a:spcPts val="4000"/>
              </a:spcAft>
              <a:buNone/>
            </a:pPr>
            <a:r>
              <a:rPr lang="en-US" sz="2400" dirty="0">
                <a:solidFill>
                  <a:srgbClr val="E8E8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เรียนรู้วิธีสร้างเครื่องมือ BOQ, DXF และอื่นๆ</a:t>
            </a:r>
            <a:endParaRPr lang="en-US" sz="2400" dirty="0"/>
          </a:p>
          <a:p>
            <a:pPr algn="ctr" indent="0" marL="0">
              <a:lnSpc>
                <a:spcPts val="3360"/>
              </a:lnSpc>
              <a:spcAft>
                <a:spcPts val="4000"/>
              </a:spcAft>
              <a:buNone/>
            </a:pPr>
            <a:r>
              <a:rPr lang="en-US" sz="2400" dirty="0">
                <a:solidFill>
                  <a:srgbClr val="E8E8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ด้วย Claude Code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-91440" y="4248299"/>
            <a:ext cx="932688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400" dirty="0">
                <a:solidFill>
                  <a:srgbClr val="E8E8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Tutorial Series | Claude Skills for Construction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54001"/>
          </a:xfrm>
          <a:prstGeom prst="rect">
            <a:avLst/>
          </a:prstGeom>
          <a:solidFill>
            <a:srgbClr val="2C5F7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054001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279350"/>
            <a:ext cx="8193506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Tips &amp; Best Practices</a:t>
            </a:r>
            <a:endParaRPr lang="en-US" sz="3400" dirty="0"/>
          </a:p>
        </p:txBody>
      </p:sp>
      <p:sp>
        <p:nvSpPr>
          <p:cNvPr id="5" name="Text 3"/>
          <p:cNvSpPr/>
          <p:nvPr/>
        </p:nvSpPr>
        <p:spPr>
          <a:xfrm>
            <a:off x="507950" y="1180951"/>
            <a:ext cx="8128099" cy="639663"/>
          </a:xfrm>
          <a:prstGeom prst="roundRect">
            <a:avLst>
              <a:gd name="adj" fmla="val 15883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180951"/>
            <a:ext cx="0" cy="639663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82603" y="1282452"/>
            <a:ext cx="31089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091952" y="1282452"/>
            <a:ext cx="759144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4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เริ่มจากเล็กๆ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91952" y="1536353"/>
            <a:ext cx="7591449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สร้าง Skill แก้ปัญหาเล็กๆ ก่อน แล้วค่อยขยาย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507950" y="1871365"/>
            <a:ext cx="8128099" cy="639663"/>
          </a:xfrm>
          <a:prstGeom prst="roundRect">
            <a:avLst>
              <a:gd name="adj" fmla="val 15883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46050" y="1871365"/>
            <a:ext cx="0" cy="639663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82603" y="1972866"/>
            <a:ext cx="31089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📝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1091952" y="1972866"/>
            <a:ext cx="759144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4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เขียนคำอธิบายชัดเจน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1091952" y="2226766"/>
            <a:ext cx="7591449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skill.md ต้องอธิบายว่าทำอะไร ใช้อย่างไร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07950" y="2561779"/>
            <a:ext cx="8128099" cy="639663"/>
          </a:xfrm>
          <a:prstGeom prst="roundRect">
            <a:avLst>
              <a:gd name="adj" fmla="val 15883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546050" y="2561779"/>
            <a:ext cx="0" cy="639663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682603" y="2663279"/>
            <a:ext cx="31089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🧪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091952" y="2663279"/>
            <a:ext cx="759144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4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ทดสอบบ่อยๆ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091952" y="2917180"/>
            <a:ext cx="7591449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ลองใช้จริงกับข้อมูลจริง แล้วปรับปรุง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507950" y="3252192"/>
            <a:ext cx="8128099" cy="639663"/>
          </a:xfrm>
          <a:prstGeom prst="roundRect">
            <a:avLst>
              <a:gd name="adj" fmla="val 15883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546050" y="3252192"/>
            <a:ext cx="0" cy="639663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682603" y="3353693"/>
            <a:ext cx="31089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♻️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1091952" y="3353693"/>
            <a:ext cx="759144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4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ใช้ซ้ำได้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1091952" y="3607594"/>
            <a:ext cx="7591449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ออกแบบให้ใช้ได้หลายโปรเจค ไม่ hard-code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507950" y="3942606"/>
            <a:ext cx="8128099" cy="639663"/>
          </a:xfrm>
          <a:prstGeom prst="roundRect">
            <a:avLst>
              <a:gd name="adj" fmla="val 15883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546050" y="3942606"/>
            <a:ext cx="0" cy="639663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682603" y="4044107"/>
            <a:ext cx="31089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📚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1091952" y="4044107"/>
            <a:ext cx="759144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4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เรียนรู้จาก Skill อื่น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1091952" y="4298007"/>
            <a:ext cx="7591449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12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ดู Skills ที่มีอยู่แล้ว เช่น docx, xlsx, pdf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C5F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" y="0"/>
            <a:ext cx="0" cy="1219051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3200" y="279350"/>
            <a:ext cx="819350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สรุป</a:t>
            </a:r>
            <a:endParaRPr lang="en-US" sz="3400" dirty="0"/>
          </a:p>
        </p:txBody>
      </p:sp>
      <p:sp>
        <p:nvSpPr>
          <p:cNvPr id="4" name="Text 2"/>
          <p:cNvSpPr/>
          <p:nvPr/>
        </p:nvSpPr>
        <p:spPr>
          <a:xfrm>
            <a:off x="507950" y="1219051"/>
            <a:ext cx="8128099" cy="3377952"/>
          </a:xfrm>
          <a:prstGeom prst="roundRect">
            <a:avLst>
              <a:gd name="adj" fmla="val 3760"/>
            </a:avLst>
          </a:prstGeom>
          <a:solidFill>
            <a:srgbClr val="FFFFFF">
              <a:alpha val="9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46050" y="1219051"/>
            <a:ext cx="0" cy="3377952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12750" y="1447651"/>
            <a:ext cx="774659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900"/>
              </a:spcAft>
              <a:buNone/>
            </a:pPr>
            <a:r>
              <a:rPr lang="en-US" sz="18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สิ่งที่เราได้เรียนรู้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812750" y="1847701"/>
            <a:ext cx="7594699" cy="1143000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Skills ช่วยทำงานซ้ำๆ อัตโนมัติ</a:t>
            </a:r>
            <a:endParaRPr lang="en-US" sz="1500" dirty="0"/>
          </a:p>
          <a:p>
            <a:pPr algn="l" marL="158750" indent="-15875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มีประโยชน์มากในงานก่อสร้าง (BOQ, DXF)</a:t>
            </a:r>
            <a:endParaRPr lang="en-US" sz="1500" dirty="0"/>
          </a:p>
          <a:p>
            <a:pPr algn="l" marL="158750" indent="-15875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สั่ง Claude Code ได้ง่ายๆ ด้วยภาษาธรรมดา</a:t>
            </a:r>
            <a:endParaRPr lang="en-US" sz="1500" dirty="0"/>
          </a:p>
          <a:p>
            <a:pPr algn="l" marL="158750" indent="-15875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โครงสร้างไฟล์เรียบง่าย เข้าใจได้ง่าย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812750" y="3168402"/>
            <a:ext cx="7594699" cy="1200001"/>
          </a:xfrm>
          <a:prstGeom prst="roundRect">
            <a:avLst>
              <a:gd name="adj" fmla="val 8467"/>
            </a:avLst>
          </a:prstGeom>
          <a:solidFill>
            <a:srgbClr val="FF6B3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931113" y="3358902"/>
            <a:ext cx="735797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7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ขั้นตอนต่อไป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931113" y="3733502"/>
            <a:ext cx="7357973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ลองสร้าง Skill แรกของคุณเอง</a:t>
            </a:r>
            <a:endParaRPr lang="en-US" sz="1400" dirty="0"/>
          </a:p>
          <a:p>
            <a:pPr algn="ctr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เริ่มจากปัญหาที่เจอบ่อยๆ!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20676"/>
          </a:xfrm>
          <a:prstGeom prst="rect">
            <a:avLst/>
          </a:prstGeom>
          <a:solidFill>
            <a:srgbClr val="2C5F7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120676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279350"/>
            <a:ext cx="8193506" cy="561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Skills คืออะไร?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507950" y="1438126"/>
            <a:ext cx="8128099" cy="1074241"/>
          </a:xfrm>
          <a:prstGeom prst="roundRect">
            <a:avLst>
              <a:gd name="adj" fmla="val 9458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438126"/>
            <a:ext cx="0" cy="1074241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12750" y="1666726"/>
            <a:ext cx="7746593" cy="617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30"/>
              </a:lnSpc>
              <a:buNone/>
            </a:pPr>
            <a:r>
              <a:rPr lang="en-US" sz="18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Skills</a:t>
            </a:r>
            <a:pPr algn="l" indent="0" marL="0">
              <a:lnSpc>
                <a:spcPts val="2430"/>
              </a:lnSpc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คือความสามารถพิเศษที่เราสร้างขึ้นให้ Claude Code ทำงานเฉพาะทางได้อย่างมืออาชีพ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507950" y="2740968"/>
            <a:ext cx="829066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9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ประโยชน์หลัก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507950" y="3163193"/>
            <a:ext cx="8128099" cy="1282154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2000"/>
              </a:lnSpc>
              <a:spcAft>
                <a:spcPts val="7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เพิ่มความสามารถพิเศษให้ Claude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7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ทำงานซ้ำๆ ได้อัตโนมัติ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7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ปรับแต่งได้ตามความต้องการ</a:t>
            </a:r>
            <a:endParaRPr lang="en-US" sz="1600" dirty="0"/>
          </a:p>
          <a:p>
            <a:pPr algn="l" marL="158750" indent="-158750">
              <a:lnSpc>
                <a:spcPts val="2000"/>
              </a:lnSpc>
              <a:spcAft>
                <a:spcPts val="700"/>
              </a:spcAft>
              <a:buSzPct val="100000"/>
              <a:buChar char="•"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ใช้งานซ้ำได้ในหลายโปรเจค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92101"/>
          </a:xfrm>
          <a:prstGeom prst="rect">
            <a:avLst/>
          </a:prstGeom>
          <a:solidFill>
            <a:srgbClr val="2C5F7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092101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279350"/>
            <a:ext cx="819350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ทำไมต้องใช้ในงานก่อสร้าง?</a:t>
            </a:r>
            <a:endParaRPr lang="en-US" sz="3400" dirty="0"/>
          </a:p>
        </p:txBody>
      </p:sp>
      <p:sp>
        <p:nvSpPr>
          <p:cNvPr id="5" name="Text 3"/>
          <p:cNvSpPr/>
          <p:nvPr/>
        </p:nvSpPr>
        <p:spPr>
          <a:xfrm>
            <a:off x="507950" y="1371451"/>
            <a:ext cx="3905399" cy="2101453"/>
          </a:xfrm>
          <a:prstGeom prst="roundRect">
            <a:avLst>
              <a:gd name="adj" fmla="val 4835"/>
            </a:avLst>
          </a:prstGeom>
          <a:solidFill>
            <a:srgbClr val="FFE5D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371451"/>
            <a:ext cx="0" cy="2101453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87301" y="1574602"/>
            <a:ext cx="3491356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ปัญหาที่พบ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87301" y="1961852"/>
            <a:ext cx="3422898" cy="1219051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875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คำนวณ BOQ ใช้เวลานาน</a:t>
            </a:r>
            <a:endParaRPr lang="en-US" sz="1500" dirty="0"/>
          </a:p>
          <a:p>
            <a:pPr algn="l" marL="127000" indent="-127000">
              <a:lnSpc>
                <a:spcPts val="1875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สร้างแปลน DXF ซับซ้อน</a:t>
            </a:r>
            <a:endParaRPr lang="en-US" sz="1500" dirty="0"/>
          </a:p>
          <a:p>
            <a:pPr algn="l" marL="127000" indent="-127000">
              <a:lnSpc>
                <a:spcPts val="1875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ตรวจสอบข้อมูลเยอะ</a:t>
            </a:r>
            <a:endParaRPr lang="en-US" sz="1500" dirty="0"/>
          </a:p>
          <a:p>
            <a:pPr algn="l" marL="127000" indent="-127000">
              <a:lnSpc>
                <a:spcPts val="1875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ทำงานซ้ำๆ บ่อย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730800" y="1371451"/>
            <a:ext cx="3905399" cy="2101453"/>
          </a:xfrm>
          <a:prstGeom prst="roundRect">
            <a:avLst>
              <a:gd name="adj" fmla="val 4835"/>
            </a:avLst>
          </a:prstGeom>
          <a:solidFill>
            <a:srgbClr val="D4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768900" y="1371451"/>
            <a:ext cx="0" cy="2101453"/>
          </a:xfrm>
          <a:prstGeom prst="line">
            <a:avLst/>
          </a:prstGeom>
          <a:noFill/>
          <a:ln w="76200">
            <a:solidFill>
              <a:srgbClr val="2C5F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010150" y="1574602"/>
            <a:ext cx="3491356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 ช่วยได้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5010150" y="1961852"/>
            <a:ext cx="3422898" cy="1219051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875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สร้าง BOQ อัตโนมัติ</a:t>
            </a:r>
            <a:endParaRPr lang="en-US" sz="1500" dirty="0"/>
          </a:p>
          <a:p>
            <a:pPr algn="l" marL="127000" indent="-127000">
              <a:lnSpc>
                <a:spcPts val="1875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แปลงแปลนได้ทันที</a:t>
            </a:r>
            <a:endParaRPr lang="en-US" sz="1500" dirty="0"/>
          </a:p>
          <a:p>
            <a:pPr algn="l" marL="127000" indent="-127000">
              <a:lnSpc>
                <a:spcPts val="1875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ตรวจสอบได้รวดเร็ว</a:t>
            </a:r>
            <a:endParaRPr lang="en-US" sz="1500" dirty="0"/>
          </a:p>
          <a:p>
            <a:pPr algn="l" marL="127000" indent="-127000">
              <a:lnSpc>
                <a:spcPts val="1875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ประหยัดเวลาชั่วโมง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92101"/>
          </a:xfrm>
          <a:prstGeom prst="rect">
            <a:avLst/>
          </a:prstGeom>
          <a:solidFill>
            <a:srgbClr val="2C5F7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092101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279350"/>
            <a:ext cx="819350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ตัวอย่าง Skills สำหรับงานก่อสร้าง</a:t>
            </a:r>
            <a:endParaRPr lang="en-US" sz="3400" dirty="0"/>
          </a:p>
        </p:txBody>
      </p:sp>
      <p:sp>
        <p:nvSpPr>
          <p:cNvPr id="5" name="Text 3"/>
          <p:cNvSpPr/>
          <p:nvPr/>
        </p:nvSpPr>
        <p:spPr>
          <a:xfrm>
            <a:off x="507950" y="1295251"/>
            <a:ext cx="3937099" cy="3352502"/>
          </a:xfrm>
          <a:prstGeom prst="roundRect">
            <a:avLst>
              <a:gd name="adj" fmla="val 378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07950" y="1342876"/>
            <a:ext cx="3937099" cy="0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26000" y="1295251"/>
            <a:ext cx="0" cy="3352502"/>
          </a:xfrm>
          <a:prstGeom prst="line">
            <a:avLst/>
          </a:prstGeom>
          <a:noFill/>
          <a:ln w="38100">
            <a:solidFill>
              <a:srgbClr val="E8E8E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7950" y="4628704"/>
            <a:ext cx="3937099" cy="0"/>
          </a:xfrm>
          <a:prstGeom prst="line">
            <a:avLst/>
          </a:prstGeom>
          <a:noFill/>
          <a:ln w="38100">
            <a:solidFill>
              <a:srgbClr val="E8E8E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7000" y="1295251"/>
            <a:ext cx="0" cy="3352502"/>
          </a:xfrm>
          <a:prstGeom prst="line">
            <a:avLst/>
          </a:prstGeom>
          <a:noFill/>
          <a:ln w="38100">
            <a:solidFill>
              <a:srgbClr val="E8E8E8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14655" y="2050852"/>
            <a:ext cx="352369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3600"/>
              </a:spcBef>
              <a:spcAft>
                <a:spcPts val="800"/>
              </a:spcAft>
              <a:buNone/>
            </a:pPr>
            <a:r>
              <a:rPr lang="en-US" sz="3600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📊</a:t>
            </a:r>
            <a:endParaRPr lang="en-US" sz="3600" dirty="0"/>
          </a:p>
        </p:txBody>
      </p:sp>
      <p:sp>
        <p:nvSpPr>
          <p:cNvPr id="11" name="Text 9"/>
          <p:cNvSpPr/>
          <p:nvPr/>
        </p:nvSpPr>
        <p:spPr>
          <a:xfrm>
            <a:off x="714655" y="2761952"/>
            <a:ext cx="352369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BOQ Skill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49201" y="3187303"/>
            <a:ext cx="3454598" cy="11430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สร้างใบเบิกวัสดุ</a:t>
            </a:r>
            <a:endParaRPr lang="en-US" sz="15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คำนวณปริมาณ</a:t>
            </a:r>
            <a:endParaRPr lang="en-US" sz="15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ประเมินราคา</a:t>
            </a:r>
            <a:endParaRPr lang="en-US" sz="15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Export Excel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698950" y="1295251"/>
            <a:ext cx="3937099" cy="3352502"/>
          </a:xfrm>
          <a:prstGeom prst="roundRect">
            <a:avLst>
              <a:gd name="adj" fmla="val 378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4698950" y="1342876"/>
            <a:ext cx="3937099" cy="0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8617000" y="1295251"/>
            <a:ext cx="0" cy="3352502"/>
          </a:xfrm>
          <a:prstGeom prst="line">
            <a:avLst/>
          </a:prstGeom>
          <a:noFill/>
          <a:ln w="38100">
            <a:solidFill>
              <a:srgbClr val="E8E8E8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4698950" y="4628704"/>
            <a:ext cx="3937099" cy="0"/>
          </a:xfrm>
          <a:prstGeom prst="line">
            <a:avLst/>
          </a:prstGeom>
          <a:noFill/>
          <a:ln w="38100">
            <a:solidFill>
              <a:srgbClr val="E8E8E8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4718000" y="1295251"/>
            <a:ext cx="0" cy="3352502"/>
          </a:xfrm>
          <a:prstGeom prst="line">
            <a:avLst/>
          </a:prstGeom>
          <a:noFill/>
          <a:ln w="38100">
            <a:solidFill>
              <a:srgbClr val="E8E8E8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905655" y="2050852"/>
            <a:ext cx="352369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3600"/>
              </a:spcBef>
              <a:spcAft>
                <a:spcPts val="800"/>
              </a:spcAft>
              <a:buNone/>
            </a:pPr>
            <a:r>
              <a:rPr lang="en-US" sz="3600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📐</a:t>
            </a:r>
            <a:endParaRPr lang="en-US" sz="3600" dirty="0"/>
          </a:p>
        </p:txBody>
      </p:sp>
      <p:sp>
        <p:nvSpPr>
          <p:cNvPr id="19" name="Text 17"/>
          <p:cNvSpPr/>
          <p:nvPr/>
        </p:nvSpPr>
        <p:spPr>
          <a:xfrm>
            <a:off x="4905655" y="2761952"/>
            <a:ext cx="352369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DXF Skill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4940201" y="3187303"/>
            <a:ext cx="3454598" cy="11430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สร้างแปลน CAD</a:t>
            </a:r>
            <a:endParaRPr lang="en-US" sz="15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แปลงรูปแบบ</a:t>
            </a:r>
            <a:endParaRPr lang="en-US" sz="15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วาดรูปอัตโนมัติ</a:t>
            </a:r>
            <a:endParaRPr lang="en-US" sz="15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Export DXF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92101"/>
          </a:xfrm>
          <a:prstGeom prst="rect">
            <a:avLst/>
          </a:prstGeom>
          <a:solidFill>
            <a:srgbClr val="2C5F7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092101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279350"/>
            <a:ext cx="819350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วิธีสั่ง Claude Code ให้สร้าง Skill</a:t>
            </a:r>
            <a:endParaRPr lang="en-US" sz="3400" dirty="0"/>
          </a:p>
        </p:txBody>
      </p:sp>
      <p:sp>
        <p:nvSpPr>
          <p:cNvPr id="5" name="Text 3"/>
          <p:cNvSpPr/>
          <p:nvPr/>
        </p:nvSpPr>
        <p:spPr>
          <a:xfrm>
            <a:off x="507950" y="1320701"/>
            <a:ext cx="8290661" cy="243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spcAft>
                <a:spcPts val="700"/>
              </a:spcAft>
              <a:buNone/>
            </a:pPr>
            <a:r>
              <a:rPr lang="en-US" sz="16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ง่ายมาก!</a:t>
            </a:r>
            <a:pPr algn="l" indent="0" marL="0">
              <a:lnSpc>
                <a:spcPts val="1920"/>
              </a:lnSpc>
              <a:spcAft>
                <a:spcPts val="700"/>
              </a:spcAft>
              <a:buNone/>
            </a:pPr>
            <a:r>
              <a:rPr lang="en-US" sz="16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แค่บอก Claude Code ว่าต้องการ Skill อะไร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1691432"/>
            <a:ext cx="8128099" cy="819150"/>
          </a:xfrm>
          <a:prstGeom prst="roundRect">
            <a:avLst>
              <a:gd name="adj" fmla="val 12403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546050" y="1691432"/>
            <a:ext cx="0" cy="819150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36550" y="1843832"/>
            <a:ext cx="790204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25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สร้าง skill สำหรับคำนวณ BOQ</a:t>
            </a:r>
            <a:endParaRPr lang="en-US" sz="1500" dirty="0"/>
          </a:p>
          <a:p>
            <a:pPr algn="l" indent="0" marL="0">
              <a:lnSpc>
                <a:spcPts val="2025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สำหรับงานก่อสร้าง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07950" y="2662982"/>
            <a:ext cx="8128099" cy="1962001"/>
          </a:xfrm>
          <a:prstGeom prst="roundRect">
            <a:avLst>
              <a:gd name="adj" fmla="val 5178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73001" y="2828032"/>
            <a:ext cx="795395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Claude จะทำให้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73001" y="3240732"/>
            <a:ext cx="7797998" cy="1143000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วิเคราะห์ความต้องการ</a:t>
            </a:r>
            <a:endParaRPr lang="en-US" sz="1500" dirty="0"/>
          </a:p>
          <a:p>
            <a:pPr algn="l" marL="158750" indent="-15875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สร้างโครงสร้างไฟล์</a:t>
            </a:r>
            <a:endParaRPr lang="en-US" sz="1500" dirty="0"/>
          </a:p>
          <a:p>
            <a:pPr algn="l" marL="158750" indent="-15875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เขียนโค้ดให้พร้อมใช้</a:t>
            </a:r>
            <a:endParaRPr lang="en-US" sz="1500" dirty="0"/>
          </a:p>
          <a:p>
            <a:pPr algn="l" marL="158750" indent="-15875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ทดสอบและปรับแต่ง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92101"/>
          </a:xfrm>
          <a:prstGeom prst="rect">
            <a:avLst/>
          </a:prstGeom>
          <a:solidFill>
            <a:srgbClr val="2C5F7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092101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279350"/>
            <a:ext cx="819350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ขั้นตอนการสร้าง Skill</a:t>
            </a:r>
            <a:endParaRPr lang="en-US" sz="3400" dirty="0"/>
          </a:p>
        </p:txBody>
      </p:sp>
      <p:sp>
        <p:nvSpPr>
          <p:cNvPr id="5" name="Text 3"/>
          <p:cNvSpPr/>
          <p:nvPr/>
        </p:nvSpPr>
        <p:spPr>
          <a:xfrm>
            <a:off x="507950" y="1307902"/>
            <a:ext cx="355550" cy="355550"/>
          </a:xfrm>
          <a:prstGeom prst="roundRect">
            <a:avLst>
              <a:gd name="adj" fmla="val 257179"/>
            </a:avLst>
          </a:prstGeom>
          <a:solidFill>
            <a:srgbClr val="FF6B3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32668" y="1376065"/>
            <a:ext cx="10808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990451" y="1320552"/>
            <a:ext cx="779851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7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กำหนดจุดประสงค์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990451" y="1634877"/>
            <a:ext cx="7798510" cy="21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นี้จะทำอะไร? แก้ปัญหาอะไร?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507950" y="1975247"/>
            <a:ext cx="355550" cy="355550"/>
          </a:xfrm>
          <a:prstGeom prst="roundRect">
            <a:avLst>
              <a:gd name="adj" fmla="val 257179"/>
            </a:avLst>
          </a:prstGeom>
          <a:solidFill>
            <a:srgbClr val="FF6B3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32668" y="2043410"/>
            <a:ext cx="10808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990451" y="1987897"/>
            <a:ext cx="779851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7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ออกแบบโครงสร้าง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990451" y="2302222"/>
            <a:ext cx="7798510" cy="21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ต้องการ input อะไร? output เป็นอะไร?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507950" y="2642592"/>
            <a:ext cx="355550" cy="355550"/>
          </a:xfrm>
          <a:prstGeom prst="roundRect">
            <a:avLst>
              <a:gd name="adj" fmla="val 257179"/>
            </a:avLst>
          </a:prstGeom>
          <a:solidFill>
            <a:srgbClr val="FF6B3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632668" y="2710755"/>
            <a:ext cx="10808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990451" y="2655243"/>
            <a:ext cx="779851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7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บอก Claude Code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990451" y="2969568"/>
            <a:ext cx="7798510" cy="21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อธิบายให้ Claude รู้ว่าต้องการอะไร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507950" y="3309938"/>
            <a:ext cx="355550" cy="355550"/>
          </a:xfrm>
          <a:prstGeom prst="roundRect">
            <a:avLst>
              <a:gd name="adj" fmla="val 257179"/>
            </a:avLst>
          </a:prstGeom>
          <a:solidFill>
            <a:srgbClr val="FF6B3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632668" y="3378101"/>
            <a:ext cx="10808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990451" y="3322588"/>
            <a:ext cx="779851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7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ทดสอบและปรับแต่ง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990451" y="3636913"/>
            <a:ext cx="7798510" cy="21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ลองใช้งานจริง แล้วปรับให้ดีขึ้น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507950" y="3977283"/>
            <a:ext cx="355550" cy="355550"/>
          </a:xfrm>
          <a:prstGeom prst="roundRect">
            <a:avLst>
              <a:gd name="adj" fmla="val 257179"/>
            </a:avLst>
          </a:prstGeom>
          <a:solidFill>
            <a:srgbClr val="FF6B3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32668" y="4045446"/>
            <a:ext cx="10808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990451" y="3989933"/>
            <a:ext cx="779851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7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ใช้งานซ้ำได้</a:t>
            </a:r>
            <a:endParaRPr lang="en-US" sz="1700" dirty="0"/>
          </a:p>
        </p:txBody>
      </p:sp>
      <p:sp>
        <p:nvSpPr>
          <p:cNvPr id="24" name="Text 22"/>
          <p:cNvSpPr/>
          <p:nvPr/>
        </p:nvSpPr>
        <p:spPr>
          <a:xfrm>
            <a:off x="990451" y="4304258"/>
            <a:ext cx="7798510" cy="21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เรียกใช้ Skill ได้ทุกเมื่อที่ต้องการ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92101"/>
          </a:xfrm>
          <a:prstGeom prst="rect">
            <a:avLst/>
          </a:prstGeom>
          <a:solidFill>
            <a:srgbClr val="2C5F7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092101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279350"/>
            <a:ext cx="819350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โครงสร้างไฟล์ Skill</a:t>
            </a:r>
            <a:endParaRPr lang="en-US" sz="3400" dirty="0"/>
          </a:p>
        </p:txBody>
      </p:sp>
      <p:sp>
        <p:nvSpPr>
          <p:cNvPr id="5" name="Text 3"/>
          <p:cNvSpPr/>
          <p:nvPr/>
        </p:nvSpPr>
        <p:spPr>
          <a:xfrm>
            <a:off x="507950" y="1320701"/>
            <a:ext cx="4172099" cy="3314849"/>
          </a:xfrm>
          <a:prstGeom prst="roundRect">
            <a:avLst>
              <a:gd name="adj" fmla="val 3065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320701"/>
            <a:ext cx="0" cy="3314849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12750" y="1549301"/>
            <a:ext cx="3711473" cy="23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FF6B35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.claude/skills/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812750" y="1843832"/>
            <a:ext cx="3711473" cy="23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400" b="1" dirty="0">
                <a:solidFill>
                  <a:srgbClr val="FF6B35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└─ my-skill/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12750" y="2138363"/>
            <a:ext cx="3711473" cy="23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├─ skill.md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812750" y="2432893"/>
            <a:ext cx="3711473" cy="23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└─ scripts/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12750" y="2727424"/>
            <a:ext cx="3711473" cy="23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└─ helper.py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997500" y="1320701"/>
            <a:ext cx="371147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900" b="1" dirty="0">
                <a:solidFill>
                  <a:srgbClr val="2C5F7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ไฟล์สำคัญ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4997500" y="1768376"/>
            <a:ext cx="371147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400" b="1" dirty="0">
                <a:solidFill>
                  <a:srgbClr val="FF6B35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skill.md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4997500" y="2028676"/>
            <a:ext cx="3711473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ไฟล์หลัก อธิบายว่า Skill ทำอะไร และใช้งานอย่างไร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4997500" y="2387352"/>
            <a:ext cx="371147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400" b="1" dirty="0">
                <a:solidFill>
                  <a:srgbClr val="FF6B35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scripts/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997500" y="2647652"/>
            <a:ext cx="3711473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โฟลเดอร์เก็บโค้ด Python, JavaScript หรือภาษาอื่นๆ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4997500" y="3006328"/>
            <a:ext cx="3711473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400" b="1" dirty="0">
                <a:solidFill>
                  <a:srgbClr val="FF6B35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helper.py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4997500" y="3266629"/>
            <a:ext cx="3711473" cy="206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5"/>
              </a:lnSpc>
              <a:buNone/>
            </a:pPr>
            <a:r>
              <a:rPr lang="en-US" sz="13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ตัวอย่างสคริปต์ช่วยทำงาน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54001"/>
          </a:xfrm>
          <a:prstGeom prst="rect">
            <a:avLst/>
          </a:prstGeom>
          <a:solidFill>
            <a:srgbClr val="2C5F7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054001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279350"/>
            <a:ext cx="8193506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Demo: BOQ Skill</a:t>
            </a:r>
            <a:endParaRPr lang="en-US" sz="3400" dirty="0"/>
          </a:p>
        </p:txBody>
      </p:sp>
      <p:sp>
        <p:nvSpPr>
          <p:cNvPr id="5" name="Text 3"/>
          <p:cNvSpPr/>
          <p:nvPr/>
        </p:nvSpPr>
        <p:spPr>
          <a:xfrm>
            <a:off x="507950" y="1307902"/>
            <a:ext cx="8128099" cy="527000"/>
          </a:xfrm>
          <a:prstGeom prst="roundRect">
            <a:avLst>
              <a:gd name="adj" fmla="val 19279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307902"/>
            <a:ext cx="0" cy="527000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36550" y="1460302"/>
            <a:ext cx="7902041" cy="222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ตัวอย่าง: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Skill สำหรับสร้างใบเบิกวัสดุงานก่อสร้าง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07950" y="2012603"/>
            <a:ext cx="8128099" cy="1764804"/>
          </a:xfrm>
          <a:prstGeom prst="roundRect">
            <a:avLst>
              <a:gd name="adj" fmla="val 5757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85651" y="2190304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8BC34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วิธีเรียกใช้ BOQ Skill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685651" y="2472184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FF6B35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python</a:t>
            </a:r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E8E8E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scripts/boq_helper.py \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85651" y="2754064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E8E8E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create output.xlsx \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85651" y="3035945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64B5F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"โครงการปรับปรุงอาคาร"</a:t>
            </a:r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E8E8E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\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85651" y="3317825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64B5F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"กรุงเทพมหานคร"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07950" y="3929807"/>
            <a:ext cx="1879699" cy="558701"/>
          </a:xfrm>
          <a:prstGeom prst="roundRect">
            <a:avLst>
              <a:gd name="adj" fmla="val 13639"/>
            </a:avLst>
          </a:prstGeom>
          <a:solidFill>
            <a:srgbClr val="D4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657505" y="4094857"/>
            <a:ext cx="1580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📊 สร้าง Excel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2590800" y="3929807"/>
            <a:ext cx="1879699" cy="558701"/>
          </a:xfrm>
          <a:prstGeom prst="roundRect">
            <a:avLst>
              <a:gd name="adj" fmla="val 13639"/>
            </a:avLst>
          </a:prstGeom>
          <a:solidFill>
            <a:srgbClr val="D4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2740354" y="4094857"/>
            <a:ext cx="1580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💰 คำนวณราคา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4673650" y="3929807"/>
            <a:ext cx="1879699" cy="558701"/>
          </a:xfrm>
          <a:prstGeom prst="roundRect">
            <a:avLst>
              <a:gd name="adj" fmla="val 13639"/>
            </a:avLst>
          </a:prstGeom>
          <a:solidFill>
            <a:srgbClr val="D4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823204" y="4094857"/>
            <a:ext cx="1580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📋 รายการวัสดุ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6756499" y="3929807"/>
            <a:ext cx="1879699" cy="558701"/>
          </a:xfrm>
          <a:prstGeom prst="roundRect">
            <a:avLst>
              <a:gd name="adj" fmla="val 13639"/>
            </a:avLst>
          </a:prstGeom>
          <a:solidFill>
            <a:srgbClr val="D4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6906054" y="4094857"/>
            <a:ext cx="1580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⚡ รวดเร็ว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54001"/>
          </a:xfrm>
          <a:prstGeom prst="rect">
            <a:avLst/>
          </a:prstGeom>
          <a:solidFill>
            <a:srgbClr val="2C5F7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47625" y="0"/>
            <a:ext cx="0" cy="1054001"/>
          </a:xfrm>
          <a:prstGeom prst="line">
            <a:avLst/>
          </a:prstGeom>
          <a:noFill/>
          <a:ln w="95250">
            <a:solidFill>
              <a:srgbClr val="FF6B3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3200" y="279350"/>
            <a:ext cx="8193506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Demo: DXF Skill</a:t>
            </a:r>
            <a:endParaRPr lang="en-US" sz="3400" dirty="0"/>
          </a:p>
        </p:txBody>
      </p:sp>
      <p:sp>
        <p:nvSpPr>
          <p:cNvPr id="5" name="Text 3"/>
          <p:cNvSpPr/>
          <p:nvPr/>
        </p:nvSpPr>
        <p:spPr>
          <a:xfrm>
            <a:off x="507950" y="1307902"/>
            <a:ext cx="8128099" cy="527000"/>
          </a:xfrm>
          <a:prstGeom prst="roundRect">
            <a:avLst>
              <a:gd name="adj" fmla="val 19279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307902"/>
            <a:ext cx="0" cy="527000"/>
          </a:xfrm>
          <a:prstGeom prst="line">
            <a:avLst/>
          </a:prstGeom>
          <a:noFill/>
          <a:ln w="76200">
            <a:solidFill>
              <a:srgbClr val="FF6B3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36550" y="1460302"/>
            <a:ext cx="7902041" cy="222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ตัวอย่าง: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Skill สำหรับสร้างและแปลงไฟล์ DXF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07950" y="2012603"/>
            <a:ext cx="8128099" cy="1764804"/>
          </a:xfrm>
          <a:prstGeom prst="roundRect">
            <a:avLst>
              <a:gd name="adj" fmla="val 5757"/>
            </a:avLst>
          </a:prstGeom>
          <a:solidFill>
            <a:srgbClr val="2D374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85651" y="2190304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8BC34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วิธีเรียกใช้ DXF Skill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685651" y="2472184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FF6B35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python</a:t>
            </a:r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E8E8E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scripts/dxf_helper.py \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85651" y="2754064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E8E8E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create floor_plan.dxf \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85651" y="3035945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E8E8E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--width </a:t>
            </a:r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64B5F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E8E8E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\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85651" y="3317825"/>
            <a:ext cx="792815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E8E8E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--height </a:t>
            </a:r>
            <a:pPr algn="l" indent="0" marL="0">
              <a:lnSpc>
                <a:spcPts val="162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64B5F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07950" y="3929807"/>
            <a:ext cx="1879699" cy="558701"/>
          </a:xfrm>
          <a:prstGeom prst="roundRect">
            <a:avLst>
              <a:gd name="adj" fmla="val 13639"/>
            </a:avLst>
          </a:prstGeom>
          <a:solidFill>
            <a:srgbClr val="FFE5D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657505" y="4094857"/>
            <a:ext cx="1580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📐 สร้างแปลน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2590800" y="3929807"/>
            <a:ext cx="1879699" cy="558701"/>
          </a:xfrm>
          <a:prstGeom prst="roundRect">
            <a:avLst>
              <a:gd name="adj" fmla="val 13639"/>
            </a:avLst>
          </a:prstGeom>
          <a:solidFill>
            <a:srgbClr val="FFE5D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2740354" y="4094857"/>
            <a:ext cx="1580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🔄 แปลงรูปแบบ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4673650" y="3929807"/>
            <a:ext cx="1879699" cy="558701"/>
          </a:xfrm>
          <a:prstGeom prst="roundRect">
            <a:avLst>
              <a:gd name="adj" fmla="val 13639"/>
            </a:avLst>
          </a:prstGeom>
          <a:solidFill>
            <a:srgbClr val="FFE5D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823204" y="4094857"/>
            <a:ext cx="1580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✏️ วาดอัตโนมัติ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6756499" y="3929807"/>
            <a:ext cx="1879699" cy="558701"/>
          </a:xfrm>
          <a:prstGeom prst="roundRect">
            <a:avLst>
              <a:gd name="adj" fmla="val 13639"/>
            </a:avLst>
          </a:prstGeom>
          <a:solidFill>
            <a:srgbClr val="FFE5D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6906054" y="4094857"/>
            <a:ext cx="1580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💾 Export CAD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สร้าง Claude Skills สำหรับงานก่อสร้าง</dc:title>
  <dc:subject>Tutorial on creating Claude Skills for construction work</dc:subject>
  <dc:creator>Claude Skills Tutorial</dc:creator>
  <cp:lastModifiedBy>Claude Skills Tutorial</cp:lastModifiedBy>
  <cp:revision>1</cp:revision>
  <dcterms:created xsi:type="dcterms:W3CDTF">2025-10-29T10:39:02Z</dcterms:created>
  <dcterms:modified xsi:type="dcterms:W3CDTF">2025-10-29T10:39:02Z</dcterms:modified>
</cp:coreProperties>
</file>