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315" r:id="rId23"/>
    <p:sldId id="297" r:id="rId24"/>
    <p:sldId id="298" r:id="rId25"/>
    <p:sldId id="299" r:id="rId26"/>
    <p:sldId id="300" r:id="rId27"/>
    <p:sldId id="301" r:id="rId28"/>
    <p:sldId id="302" r:id="rId29"/>
    <p:sldId id="303" r:id="rId30"/>
    <p:sldId id="304" r:id="rId31"/>
    <p:sldId id="305" r:id="rId32"/>
    <p:sldId id="306" r:id="rId33"/>
    <p:sldId id="311" r:id="rId34"/>
    <p:sldId id="308" r:id="rId35"/>
    <p:sldId id="310" r:id="rId36"/>
    <p:sldId id="309" r:id="rId37"/>
    <p:sldId id="312" r:id="rId38"/>
    <p:sldId id="313" r:id="rId39"/>
    <p:sldId id="314" r:id="rId40"/>
    <p:sldId id="278" r:id="rId41"/>
    <p:sldId id="279" r:id="rId42"/>
    <p:sldId id="282" r:id="rId43"/>
    <p:sldId id="281" r:id="rId44"/>
    <p:sldId id="280" r:id="rId45"/>
    <p:sldId id="283" r:id="rId46"/>
    <p:sldId id="284" r:id="rId47"/>
    <p:sldId id="285" r:id="rId48"/>
    <p:sldId id="286" r:id="rId49"/>
    <p:sldId id="287" r:id="rId50"/>
    <p:sldId id="291" r:id="rId51"/>
    <p:sldId id="288" r:id="rId52"/>
    <p:sldId id="289" r:id="rId53"/>
    <p:sldId id="290" r:id="rId54"/>
    <p:sldId id="292" r:id="rId55"/>
    <p:sldId id="293" r:id="rId56"/>
    <p:sldId id="294" r:id="rId57"/>
    <p:sldId id="295" r:id="rId58"/>
    <p:sldId id="296"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2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C3CA2E-5B70-4B99-B7FF-2189DCEE09AC}"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9E3ED2-72B8-471D-8F6D-A57925B5F11E}" type="slidenum">
              <a:rPr lang="en-US" smtClean="0"/>
              <a:t>‹#›</a:t>
            </a:fld>
            <a:endParaRPr lang="en-US"/>
          </a:p>
        </p:txBody>
      </p:sp>
    </p:spTree>
    <p:extLst>
      <p:ext uri="{BB962C8B-B14F-4D97-AF65-F5344CB8AC3E}">
        <p14:creationId xmlns:p14="http://schemas.microsoft.com/office/powerpoint/2010/main" val="3437355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C3CA2E-5B70-4B99-B7FF-2189DCEE09AC}"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9E3ED2-72B8-471D-8F6D-A57925B5F11E}" type="slidenum">
              <a:rPr lang="en-US" smtClean="0"/>
              <a:t>‹#›</a:t>
            </a:fld>
            <a:endParaRPr lang="en-US"/>
          </a:p>
        </p:txBody>
      </p:sp>
    </p:spTree>
    <p:extLst>
      <p:ext uri="{BB962C8B-B14F-4D97-AF65-F5344CB8AC3E}">
        <p14:creationId xmlns:p14="http://schemas.microsoft.com/office/powerpoint/2010/main" val="918704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C3CA2E-5B70-4B99-B7FF-2189DCEE09AC}"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9E3ED2-72B8-471D-8F6D-A57925B5F11E}" type="slidenum">
              <a:rPr lang="en-US" smtClean="0"/>
              <a:t>‹#›</a:t>
            </a:fld>
            <a:endParaRPr lang="en-US"/>
          </a:p>
        </p:txBody>
      </p:sp>
    </p:spTree>
    <p:extLst>
      <p:ext uri="{BB962C8B-B14F-4D97-AF65-F5344CB8AC3E}">
        <p14:creationId xmlns:p14="http://schemas.microsoft.com/office/powerpoint/2010/main" val="681726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2pPr>
              <a:defRPr>
                <a:solidFill>
                  <a:srgbClr val="00B0F0"/>
                </a:solidFill>
              </a:defRPr>
            </a:lvl2pPr>
            <a:lvl4pPr>
              <a:defRPr>
                <a:solidFill>
                  <a:srgbClr val="00B0F0"/>
                </a:solidFill>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9C3CA2E-5B70-4B99-B7FF-2189DCEE09AC}"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9E3ED2-72B8-471D-8F6D-A57925B5F11E}" type="slidenum">
              <a:rPr lang="en-US" smtClean="0"/>
              <a:t>‹#›</a:t>
            </a:fld>
            <a:endParaRPr lang="en-US"/>
          </a:p>
        </p:txBody>
      </p:sp>
    </p:spTree>
    <p:extLst>
      <p:ext uri="{BB962C8B-B14F-4D97-AF65-F5344CB8AC3E}">
        <p14:creationId xmlns:p14="http://schemas.microsoft.com/office/powerpoint/2010/main" val="2071253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C3CA2E-5B70-4B99-B7FF-2189DCEE09AC}"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9E3ED2-72B8-471D-8F6D-A57925B5F11E}" type="slidenum">
              <a:rPr lang="en-US" smtClean="0"/>
              <a:t>‹#›</a:t>
            </a:fld>
            <a:endParaRPr lang="en-US"/>
          </a:p>
        </p:txBody>
      </p:sp>
    </p:spTree>
    <p:extLst>
      <p:ext uri="{BB962C8B-B14F-4D97-AF65-F5344CB8AC3E}">
        <p14:creationId xmlns:p14="http://schemas.microsoft.com/office/powerpoint/2010/main" val="3276058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C3CA2E-5B70-4B99-B7FF-2189DCEE09AC}" type="datetimeFigureOut">
              <a:rPr lang="en-US" smtClean="0"/>
              <a:t>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9E3ED2-72B8-471D-8F6D-A57925B5F11E}" type="slidenum">
              <a:rPr lang="en-US" smtClean="0"/>
              <a:t>‹#›</a:t>
            </a:fld>
            <a:endParaRPr lang="en-US"/>
          </a:p>
        </p:txBody>
      </p:sp>
    </p:spTree>
    <p:extLst>
      <p:ext uri="{BB962C8B-B14F-4D97-AF65-F5344CB8AC3E}">
        <p14:creationId xmlns:p14="http://schemas.microsoft.com/office/powerpoint/2010/main" val="1832529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C3CA2E-5B70-4B99-B7FF-2189DCEE09AC}" type="datetimeFigureOut">
              <a:rPr lang="en-US" smtClean="0"/>
              <a:t>12/1/2017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9E3ED2-72B8-471D-8F6D-A57925B5F11E}" type="slidenum">
              <a:rPr lang="en-US" smtClean="0"/>
              <a:t>‹#›</a:t>
            </a:fld>
            <a:endParaRPr lang="en-US"/>
          </a:p>
        </p:txBody>
      </p:sp>
    </p:spTree>
    <p:extLst>
      <p:ext uri="{BB962C8B-B14F-4D97-AF65-F5344CB8AC3E}">
        <p14:creationId xmlns:p14="http://schemas.microsoft.com/office/powerpoint/2010/main" val="2886985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C3CA2E-5B70-4B99-B7FF-2189DCEE09AC}" type="datetimeFigureOut">
              <a:rPr lang="en-US" smtClean="0"/>
              <a:t>12/1/2017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9E3ED2-72B8-471D-8F6D-A57925B5F11E}" type="slidenum">
              <a:rPr lang="en-US" smtClean="0"/>
              <a:t>‹#›</a:t>
            </a:fld>
            <a:endParaRPr lang="en-US"/>
          </a:p>
        </p:txBody>
      </p:sp>
    </p:spTree>
    <p:extLst>
      <p:ext uri="{BB962C8B-B14F-4D97-AF65-F5344CB8AC3E}">
        <p14:creationId xmlns:p14="http://schemas.microsoft.com/office/powerpoint/2010/main" val="2897230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C3CA2E-5B70-4B99-B7FF-2189DCEE09AC}" type="datetimeFigureOut">
              <a:rPr lang="en-US" smtClean="0"/>
              <a:t>12/1/2017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9E3ED2-72B8-471D-8F6D-A57925B5F11E}" type="slidenum">
              <a:rPr lang="en-US" smtClean="0"/>
              <a:t>‹#›</a:t>
            </a:fld>
            <a:endParaRPr lang="en-US"/>
          </a:p>
        </p:txBody>
      </p:sp>
    </p:spTree>
    <p:extLst>
      <p:ext uri="{BB962C8B-B14F-4D97-AF65-F5344CB8AC3E}">
        <p14:creationId xmlns:p14="http://schemas.microsoft.com/office/powerpoint/2010/main" val="2836781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C3CA2E-5B70-4B99-B7FF-2189DCEE09AC}" type="datetimeFigureOut">
              <a:rPr lang="en-US" smtClean="0"/>
              <a:t>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9E3ED2-72B8-471D-8F6D-A57925B5F11E}" type="slidenum">
              <a:rPr lang="en-US" smtClean="0"/>
              <a:t>‹#›</a:t>
            </a:fld>
            <a:endParaRPr lang="en-US"/>
          </a:p>
        </p:txBody>
      </p:sp>
    </p:spTree>
    <p:extLst>
      <p:ext uri="{BB962C8B-B14F-4D97-AF65-F5344CB8AC3E}">
        <p14:creationId xmlns:p14="http://schemas.microsoft.com/office/powerpoint/2010/main" val="3198741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C3CA2E-5B70-4B99-B7FF-2189DCEE09AC}" type="datetimeFigureOut">
              <a:rPr lang="en-US" smtClean="0"/>
              <a:t>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9E3ED2-72B8-471D-8F6D-A57925B5F11E}" type="slidenum">
              <a:rPr lang="en-US" smtClean="0"/>
              <a:t>‹#›</a:t>
            </a:fld>
            <a:endParaRPr lang="en-US"/>
          </a:p>
        </p:txBody>
      </p:sp>
    </p:spTree>
    <p:extLst>
      <p:ext uri="{BB962C8B-B14F-4D97-AF65-F5344CB8AC3E}">
        <p14:creationId xmlns:p14="http://schemas.microsoft.com/office/powerpoint/2010/main" val="4238894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C3CA2E-5B70-4B99-B7FF-2189DCEE09AC}" type="datetimeFigureOut">
              <a:rPr lang="en-US" smtClean="0"/>
              <a:t>12/1/2017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9E3ED2-72B8-471D-8F6D-A57925B5F11E}" type="slidenum">
              <a:rPr lang="en-US" smtClean="0"/>
              <a:t>‹#›</a:t>
            </a:fld>
            <a:endParaRPr lang="en-US"/>
          </a:p>
        </p:txBody>
      </p:sp>
    </p:spTree>
    <p:extLst>
      <p:ext uri="{BB962C8B-B14F-4D97-AF65-F5344CB8AC3E}">
        <p14:creationId xmlns:p14="http://schemas.microsoft.com/office/powerpoint/2010/main" val="2341994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en.wikipedia.org/wiki/WASP_(Winning_and_Score_Predictor)"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en.wikipedia.org/wiki/Principal_component_analysi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i2.wp.com/dataaspirant.com/wp-content/uploads/2014/09/basket.jpg"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b="1" dirty="0"/>
              <a:t>Fundamentals of Cognitive Computing</a:t>
            </a:r>
            <a:br>
              <a:rPr lang="en-US" b="1" dirty="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43477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weights and bias</a:t>
            </a:r>
            <a:endParaRPr lang="en-US" dirty="0"/>
          </a:p>
        </p:txBody>
      </p:sp>
      <p:sp>
        <p:nvSpPr>
          <p:cNvPr id="3" name="Content Placeholder 2"/>
          <p:cNvSpPr>
            <a:spLocks noGrp="1"/>
          </p:cNvSpPr>
          <p:nvPr>
            <p:ph idx="1"/>
          </p:nvPr>
        </p:nvSpPr>
        <p:spPr/>
        <p:txBody>
          <a:bodyPr/>
          <a:lstStyle/>
          <a:p>
            <a:r>
              <a:rPr lang="en-US" dirty="0"/>
              <a:t>For each nueron input there is a weight (the weight of that specific connection).</a:t>
            </a:r>
          </a:p>
          <a:p>
            <a:r>
              <a:rPr lang="en-US" dirty="0"/>
              <a:t>When a </a:t>
            </a:r>
            <a:r>
              <a:rPr lang="en-US" dirty="0" smtClean="0"/>
              <a:t>artificial </a:t>
            </a:r>
            <a:r>
              <a:rPr lang="en-US" dirty="0"/>
              <a:t>neuron activates if computes its state by adding all the incoming inputs multiplied by it's corresponding connection weight.</a:t>
            </a:r>
          </a:p>
          <a:p>
            <a:r>
              <a:rPr lang="en-US" dirty="0" smtClean="0"/>
              <a:t>Neurons </a:t>
            </a:r>
            <a:r>
              <a:rPr lang="en-US" dirty="0"/>
              <a:t>always have one extra input, the bias which is always 1 and has it's own connection </a:t>
            </a:r>
            <a:r>
              <a:rPr lang="en-US" dirty="0" smtClean="0"/>
              <a:t>weight</a:t>
            </a:r>
            <a:r>
              <a:rPr lang="en-US" i="1" dirty="0" smtClean="0"/>
              <a:t>( this </a:t>
            </a:r>
            <a:r>
              <a:rPr lang="en-US" i="1" dirty="0"/>
              <a:t>makes sure that even when all other inputs are none there's going to be activation in the </a:t>
            </a:r>
            <a:r>
              <a:rPr lang="en-US" i="1" dirty="0" smtClean="0"/>
              <a:t>nueron).</a:t>
            </a:r>
            <a:endParaRPr lang="en-US" i="1" dirty="0"/>
          </a:p>
          <a:p>
            <a:endParaRPr lang="en-US" dirty="0"/>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55000"/>
                    </a14:imgEffect>
                  </a14:imgLayer>
                </a14:imgProps>
              </a:ext>
              <a:ext uri="{28A0092B-C50C-407E-A947-70E740481C1C}">
                <a14:useLocalDpi xmlns:a14="http://schemas.microsoft.com/office/drawing/2010/main" val="0"/>
              </a:ext>
            </a:extLst>
          </a:blip>
          <a:srcRect/>
          <a:stretch>
            <a:fillRect/>
          </a:stretch>
        </p:blipFill>
        <p:spPr bwMode="auto">
          <a:xfrm>
            <a:off x="1676400" y="3886200"/>
            <a:ext cx="5448300"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01383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numerical example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Consider the dataset as below:</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Now, the relationship between the input(x) and the desired output(y) is </a:t>
            </a:r>
          </a:p>
          <a:p>
            <a:pPr marL="0" indent="0">
              <a:buNone/>
            </a:pPr>
            <a:r>
              <a:rPr lang="en-US" dirty="0" smtClean="0"/>
              <a:t>y=2(x)</a:t>
            </a:r>
            <a:r>
              <a:rPr lang="en-US" b="1" i="1" dirty="0" smtClean="0"/>
              <a:t>(we will not be assuming we know this answer)</a:t>
            </a:r>
            <a:r>
              <a:rPr lang="en-US" dirty="0" smtClean="0"/>
              <a:t>, but not the case in real datasets(esp. when the relation between the input and output is highly non-linear).</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77365060"/>
              </p:ext>
            </p:extLst>
          </p:nvPr>
        </p:nvGraphicFramePr>
        <p:xfrm>
          <a:off x="1981200" y="2209800"/>
          <a:ext cx="4610417" cy="2501646"/>
        </p:xfrm>
        <a:graphic>
          <a:graphicData uri="http://schemas.openxmlformats.org/drawingml/2006/table">
            <a:tbl>
              <a:tblPr firstRow="1" firstCol="1" bandRow="1">
                <a:tableStyleId>{5C22544A-7EE6-4342-B048-85BDC9FD1C3A}</a:tableStyleId>
              </a:tblPr>
              <a:tblGrid>
                <a:gridCol w="2209800"/>
                <a:gridCol w="2400617"/>
              </a:tblGrid>
              <a:tr h="295702">
                <a:tc>
                  <a:txBody>
                    <a:bodyPr/>
                    <a:lstStyle/>
                    <a:p>
                      <a:pPr marL="0" marR="0">
                        <a:lnSpc>
                          <a:spcPct val="115000"/>
                        </a:lnSpc>
                        <a:spcBef>
                          <a:spcPts val="0"/>
                        </a:spcBef>
                        <a:spcAft>
                          <a:spcPts val="0"/>
                        </a:spcAft>
                      </a:pPr>
                      <a:r>
                        <a:rPr lang="en-US" sz="1100" dirty="0">
                          <a:effectLst/>
                        </a:rPr>
                        <a:t>Input</a:t>
                      </a:r>
                      <a:endParaRPr lang="en-US" sz="1100" dirty="0">
                        <a:effectLst/>
                        <a:latin typeface="Calibri"/>
                        <a:ea typeface="Calibri"/>
                        <a:cs typeface="Times New Roman"/>
                      </a:endParaRPr>
                    </a:p>
                  </a:txBody>
                  <a:tcPr marL="114300" marR="114300" marT="0" marB="114300" anchor="b"/>
                </a:tc>
                <a:tc>
                  <a:txBody>
                    <a:bodyPr/>
                    <a:lstStyle/>
                    <a:p>
                      <a:pPr marL="0" marR="0">
                        <a:lnSpc>
                          <a:spcPct val="115000"/>
                        </a:lnSpc>
                        <a:spcBef>
                          <a:spcPts val="0"/>
                        </a:spcBef>
                        <a:spcAft>
                          <a:spcPts val="0"/>
                        </a:spcAft>
                      </a:pPr>
                      <a:r>
                        <a:rPr lang="en-US" sz="1100" dirty="0">
                          <a:effectLst/>
                        </a:rPr>
                        <a:t>Desired output</a:t>
                      </a:r>
                      <a:endParaRPr lang="en-US" sz="1100" dirty="0">
                        <a:effectLst/>
                        <a:latin typeface="Calibri"/>
                        <a:ea typeface="Calibri"/>
                        <a:cs typeface="Times New Roman"/>
                      </a:endParaRPr>
                    </a:p>
                  </a:txBody>
                  <a:tcPr marL="114300" marR="114300" marT="0" marB="114300" anchor="b"/>
                </a:tc>
              </a:tr>
              <a:tr h="280290">
                <a:tc>
                  <a:txBody>
                    <a:bodyPr/>
                    <a:lstStyle/>
                    <a:p>
                      <a:pPr marL="0" marR="0">
                        <a:lnSpc>
                          <a:spcPct val="115000"/>
                        </a:lnSpc>
                        <a:spcBef>
                          <a:spcPts val="0"/>
                        </a:spcBef>
                        <a:spcAft>
                          <a:spcPts val="0"/>
                        </a:spcAft>
                      </a:pPr>
                      <a:r>
                        <a:rPr lang="en-US" sz="1200">
                          <a:effectLst/>
                        </a:rPr>
                        <a:t>0</a:t>
                      </a:r>
                      <a:endParaRPr lang="en-US" sz="1100">
                        <a:effectLst/>
                        <a:latin typeface="Calibri"/>
                        <a:ea typeface="Calibri"/>
                        <a:cs typeface="Times New Roman"/>
                      </a:endParaRPr>
                    </a:p>
                  </a:txBody>
                  <a:tcPr marL="114300" marR="114300" marT="114300" marB="114300" anchor="b"/>
                </a:tc>
                <a:tc>
                  <a:txBody>
                    <a:bodyPr/>
                    <a:lstStyle/>
                    <a:p>
                      <a:pPr marL="0" marR="0">
                        <a:lnSpc>
                          <a:spcPct val="115000"/>
                        </a:lnSpc>
                        <a:spcBef>
                          <a:spcPts val="0"/>
                        </a:spcBef>
                        <a:spcAft>
                          <a:spcPts val="0"/>
                        </a:spcAft>
                      </a:pPr>
                      <a:r>
                        <a:rPr lang="en-US" sz="1200">
                          <a:effectLst/>
                        </a:rPr>
                        <a:t>0</a:t>
                      </a:r>
                      <a:endParaRPr lang="en-US" sz="1100">
                        <a:effectLst/>
                        <a:latin typeface="Calibri"/>
                        <a:ea typeface="Calibri"/>
                        <a:cs typeface="Times New Roman"/>
                      </a:endParaRPr>
                    </a:p>
                  </a:txBody>
                  <a:tcPr marL="114300" marR="114300" marT="114300" marB="114300" anchor="b"/>
                </a:tc>
              </a:tr>
              <a:tr h="426476">
                <a:tc>
                  <a:txBody>
                    <a:bodyPr/>
                    <a:lstStyle/>
                    <a:p>
                      <a:pPr marL="0" marR="0">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114300" marR="114300" marT="114300" marB="114300" anchor="b"/>
                </a:tc>
                <a:tc>
                  <a:txBody>
                    <a:bodyPr/>
                    <a:lstStyle/>
                    <a:p>
                      <a:pPr marL="0" marR="0">
                        <a:lnSpc>
                          <a:spcPct val="115000"/>
                        </a:lnSpc>
                        <a:spcBef>
                          <a:spcPts val="0"/>
                        </a:spcBef>
                        <a:spcAft>
                          <a:spcPts val="0"/>
                        </a:spcAft>
                      </a:pPr>
                      <a:r>
                        <a:rPr lang="en-US" sz="1200">
                          <a:effectLst/>
                        </a:rPr>
                        <a:t>2</a:t>
                      </a:r>
                      <a:endParaRPr lang="en-US" sz="1100">
                        <a:effectLst/>
                        <a:latin typeface="Calibri"/>
                        <a:ea typeface="Calibri"/>
                        <a:cs typeface="Times New Roman"/>
                      </a:endParaRPr>
                    </a:p>
                  </a:txBody>
                  <a:tcPr marL="114300" marR="114300" marT="114300" marB="114300" anchor="b"/>
                </a:tc>
              </a:tr>
              <a:tr h="426476">
                <a:tc>
                  <a:txBody>
                    <a:bodyPr/>
                    <a:lstStyle/>
                    <a:p>
                      <a:pPr marL="0" marR="0">
                        <a:lnSpc>
                          <a:spcPct val="115000"/>
                        </a:lnSpc>
                        <a:spcBef>
                          <a:spcPts val="0"/>
                        </a:spcBef>
                        <a:spcAft>
                          <a:spcPts val="0"/>
                        </a:spcAft>
                      </a:pPr>
                      <a:r>
                        <a:rPr lang="en-US" sz="1200">
                          <a:effectLst/>
                        </a:rPr>
                        <a:t>2</a:t>
                      </a:r>
                      <a:endParaRPr lang="en-US" sz="1100">
                        <a:effectLst/>
                        <a:latin typeface="Calibri"/>
                        <a:ea typeface="Calibri"/>
                        <a:cs typeface="Times New Roman"/>
                      </a:endParaRPr>
                    </a:p>
                  </a:txBody>
                  <a:tcPr marL="114300" marR="114300" marT="114300" marB="114300" anchor="b"/>
                </a:tc>
                <a:tc>
                  <a:txBody>
                    <a:bodyPr/>
                    <a:lstStyle/>
                    <a:p>
                      <a:pPr marL="0" marR="0">
                        <a:lnSpc>
                          <a:spcPct val="115000"/>
                        </a:lnSpc>
                        <a:spcBef>
                          <a:spcPts val="0"/>
                        </a:spcBef>
                        <a:spcAft>
                          <a:spcPts val="0"/>
                        </a:spcAft>
                      </a:pPr>
                      <a:r>
                        <a:rPr lang="en-US" sz="1200">
                          <a:effectLst/>
                        </a:rPr>
                        <a:t>4</a:t>
                      </a:r>
                      <a:endParaRPr lang="en-US" sz="1100">
                        <a:effectLst/>
                        <a:latin typeface="Calibri"/>
                        <a:ea typeface="Calibri"/>
                        <a:cs typeface="Times New Roman"/>
                      </a:endParaRPr>
                    </a:p>
                  </a:txBody>
                  <a:tcPr marL="114300" marR="114300" marT="114300" marB="114300" anchor="b"/>
                </a:tc>
              </a:tr>
              <a:tr h="426476">
                <a:tc>
                  <a:txBody>
                    <a:bodyPr/>
                    <a:lstStyle/>
                    <a:p>
                      <a:pPr marL="0" marR="0">
                        <a:lnSpc>
                          <a:spcPct val="115000"/>
                        </a:lnSpc>
                        <a:spcBef>
                          <a:spcPts val="0"/>
                        </a:spcBef>
                        <a:spcAft>
                          <a:spcPts val="0"/>
                        </a:spcAft>
                      </a:pPr>
                      <a:r>
                        <a:rPr lang="en-US" sz="1200">
                          <a:effectLst/>
                        </a:rPr>
                        <a:t>3</a:t>
                      </a:r>
                      <a:endParaRPr lang="en-US" sz="1100">
                        <a:effectLst/>
                        <a:latin typeface="Calibri"/>
                        <a:ea typeface="Calibri"/>
                        <a:cs typeface="Times New Roman"/>
                      </a:endParaRPr>
                    </a:p>
                  </a:txBody>
                  <a:tcPr marL="114300" marR="114300" marT="114300" marB="114300" anchor="b"/>
                </a:tc>
                <a:tc>
                  <a:txBody>
                    <a:bodyPr/>
                    <a:lstStyle/>
                    <a:p>
                      <a:pPr marL="0" marR="0">
                        <a:lnSpc>
                          <a:spcPct val="115000"/>
                        </a:lnSpc>
                        <a:spcBef>
                          <a:spcPts val="0"/>
                        </a:spcBef>
                        <a:spcAft>
                          <a:spcPts val="0"/>
                        </a:spcAft>
                      </a:pPr>
                      <a:r>
                        <a:rPr lang="en-US" sz="1200">
                          <a:effectLst/>
                        </a:rPr>
                        <a:t>6</a:t>
                      </a:r>
                      <a:endParaRPr lang="en-US" sz="1100">
                        <a:effectLst/>
                        <a:latin typeface="Calibri"/>
                        <a:ea typeface="Calibri"/>
                        <a:cs typeface="Times New Roman"/>
                      </a:endParaRPr>
                    </a:p>
                  </a:txBody>
                  <a:tcPr marL="114300" marR="114300" marT="114300" marB="114300" anchor="b"/>
                </a:tc>
              </a:tr>
              <a:tr h="426476">
                <a:tc>
                  <a:txBody>
                    <a:bodyPr/>
                    <a:lstStyle/>
                    <a:p>
                      <a:pPr marL="0" marR="0">
                        <a:lnSpc>
                          <a:spcPct val="115000"/>
                        </a:lnSpc>
                        <a:spcBef>
                          <a:spcPts val="0"/>
                        </a:spcBef>
                        <a:spcAft>
                          <a:spcPts val="0"/>
                        </a:spcAft>
                      </a:pPr>
                      <a:r>
                        <a:rPr lang="en-US" sz="1200">
                          <a:effectLst/>
                        </a:rPr>
                        <a:t>4</a:t>
                      </a:r>
                      <a:endParaRPr lang="en-US" sz="1100">
                        <a:effectLst/>
                        <a:latin typeface="Calibri"/>
                        <a:ea typeface="Calibri"/>
                        <a:cs typeface="Times New Roman"/>
                      </a:endParaRPr>
                    </a:p>
                  </a:txBody>
                  <a:tcPr marL="114300" marR="114300" marT="114300" marB="114300" anchor="b"/>
                </a:tc>
                <a:tc>
                  <a:txBody>
                    <a:bodyPr/>
                    <a:lstStyle/>
                    <a:p>
                      <a:pPr marL="0" marR="0">
                        <a:lnSpc>
                          <a:spcPct val="115000"/>
                        </a:lnSpc>
                        <a:spcBef>
                          <a:spcPts val="0"/>
                        </a:spcBef>
                        <a:spcAft>
                          <a:spcPts val="0"/>
                        </a:spcAft>
                      </a:pPr>
                      <a:r>
                        <a:rPr lang="en-US" sz="1200" dirty="0">
                          <a:effectLst/>
                        </a:rPr>
                        <a:t>8</a:t>
                      </a:r>
                      <a:endParaRPr lang="en-US" sz="1100" dirty="0">
                        <a:effectLst/>
                        <a:latin typeface="Calibri"/>
                        <a:ea typeface="Calibri"/>
                        <a:cs typeface="Times New Roman"/>
                      </a:endParaRPr>
                    </a:p>
                  </a:txBody>
                  <a:tcPr marL="114300" marR="114300" marT="114300" marB="114300" anchor="b"/>
                </a:tc>
              </a:tr>
            </a:tbl>
          </a:graphicData>
        </a:graphic>
      </p:graphicFrame>
      <p:sp>
        <p:nvSpPr>
          <p:cNvPr id="5" name="Rectangle 1"/>
          <p:cNvSpPr>
            <a:spLocks noChangeArrowheads="1"/>
          </p:cNvSpPr>
          <p:nvPr/>
        </p:nvSpPr>
        <p:spPr bwMode="auto">
          <a:xfrm>
            <a:off x="2552700" y="26130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433066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342900" lvl="1" indent="-342900">
              <a:buFont typeface="Arial" panose="020B0604020202020204" pitchFamily="34" charset="0"/>
              <a:buChar char="•"/>
            </a:pPr>
            <a:r>
              <a:rPr lang="en-US" sz="1800" dirty="0" smtClean="0">
                <a:solidFill>
                  <a:schemeClr val="tx1"/>
                </a:solidFill>
              </a:rPr>
              <a:t>Step 1: Model initialization</a:t>
            </a:r>
          </a:p>
          <a:p>
            <a:pPr lvl="1"/>
            <a:r>
              <a:rPr lang="en-US" dirty="0"/>
              <a:t>Let us go with a random initialization of y=3(x) to obtain the solution</a:t>
            </a:r>
            <a:r>
              <a:rPr lang="en-US" dirty="0" smtClean="0"/>
              <a:t>.</a:t>
            </a:r>
          </a:p>
          <a:p>
            <a:pPr lvl="1"/>
            <a:endParaRPr lang="en-US" dirty="0" smtClean="0"/>
          </a:p>
          <a:p>
            <a:pPr marL="342900" lvl="1" indent="-342900">
              <a:buFont typeface="Arial" panose="020B0604020202020204" pitchFamily="34" charset="0"/>
              <a:buChar char="•"/>
            </a:pPr>
            <a:r>
              <a:rPr lang="en-US" sz="1800" dirty="0" smtClean="0">
                <a:solidFill>
                  <a:schemeClr val="tx1"/>
                </a:solidFill>
              </a:rPr>
              <a:t>Step 2: Forward propagate</a:t>
            </a:r>
          </a:p>
          <a:p>
            <a:pPr lvl="1"/>
            <a:r>
              <a:rPr lang="en-US" dirty="0"/>
              <a:t>Once initialized the model has to be checked for </a:t>
            </a:r>
            <a:r>
              <a:rPr lang="en-US" dirty="0" smtClean="0"/>
              <a:t>performance.</a:t>
            </a:r>
          </a:p>
          <a:p>
            <a:pPr lvl="1"/>
            <a:r>
              <a:rPr lang="en-US" dirty="0" smtClean="0"/>
              <a:t>We </a:t>
            </a:r>
            <a:r>
              <a:rPr lang="en-US" dirty="0"/>
              <a:t>start from the input we have, we pass them through the network layer and calculate the actual output of the model </a:t>
            </a:r>
            <a:r>
              <a:rPr lang="en-US" dirty="0" smtClean="0"/>
              <a:t>straightforwardly</a:t>
            </a:r>
            <a:r>
              <a:rPr lang="en-US" dirty="0"/>
              <a:t>.</a:t>
            </a:r>
          </a:p>
          <a:p>
            <a:pPr marL="342900" lvl="1" indent="-342900">
              <a:buFont typeface="Arial" panose="020B0604020202020204" pitchFamily="34" charset="0"/>
              <a:buChar char="•"/>
            </a:pPr>
            <a:endParaRPr lang="en-US" sz="1800" dirty="0" smtClean="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419875492"/>
              </p:ext>
            </p:extLst>
          </p:nvPr>
        </p:nvGraphicFramePr>
        <p:xfrm>
          <a:off x="2667000" y="3810000"/>
          <a:ext cx="4419600" cy="2501646"/>
        </p:xfrm>
        <a:graphic>
          <a:graphicData uri="http://schemas.openxmlformats.org/drawingml/2006/table">
            <a:tbl>
              <a:tblPr firstRow="1" firstCol="1" bandRow="1">
                <a:tableStyleId>{5C22544A-7EE6-4342-B048-85BDC9FD1C3A}</a:tableStyleId>
              </a:tblPr>
              <a:tblGrid>
                <a:gridCol w="2157730"/>
                <a:gridCol w="2261870"/>
              </a:tblGrid>
              <a:tr h="164465">
                <a:tc>
                  <a:txBody>
                    <a:bodyPr/>
                    <a:lstStyle/>
                    <a:p>
                      <a:pPr marL="0" marR="0" algn="l">
                        <a:lnSpc>
                          <a:spcPct val="115000"/>
                        </a:lnSpc>
                        <a:spcBef>
                          <a:spcPts val="0"/>
                        </a:spcBef>
                        <a:spcAft>
                          <a:spcPts val="0"/>
                        </a:spcAft>
                      </a:pPr>
                      <a:r>
                        <a:rPr lang="en-US" sz="1100" dirty="0">
                          <a:effectLst/>
                        </a:rPr>
                        <a:t>Input</a:t>
                      </a:r>
                      <a:endParaRPr lang="en-US" sz="1100" dirty="0">
                        <a:effectLst/>
                        <a:latin typeface="Calibri"/>
                        <a:ea typeface="Calibri"/>
                        <a:cs typeface="Times New Roman"/>
                      </a:endParaRPr>
                    </a:p>
                  </a:txBody>
                  <a:tcPr marL="114300" marR="114300" marT="0" marB="114300" anchor="b"/>
                </a:tc>
                <a:tc>
                  <a:txBody>
                    <a:bodyPr/>
                    <a:lstStyle/>
                    <a:p>
                      <a:pPr marL="0" marR="0" algn="l">
                        <a:lnSpc>
                          <a:spcPct val="115000"/>
                        </a:lnSpc>
                        <a:spcBef>
                          <a:spcPts val="0"/>
                        </a:spcBef>
                        <a:spcAft>
                          <a:spcPts val="0"/>
                        </a:spcAft>
                      </a:pPr>
                      <a:r>
                        <a:rPr lang="en-US" sz="1100">
                          <a:effectLst/>
                        </a:rPr>
                        <a:t>Actual output of model 1 (y= 3.x)</a:t>
                      </a:r>
                      <a:endParaRPr lang="en-US" sz="1100">
                        <a:effectLst/>
                        <a:latin typeface="Calibri"/>
                        <a:ea typeface="Calibri"/>
                        <a:cs typeface="Times New Roman"/>
                      </a:endParaRPr>
                    </a:p>
                  </a:txBody>
                  <a:tcPr marL="114300" marR="114300" marT="0" marB="114300" anchor="b"/>
                </a:tc>
              </a:tr>
              <a:tr h="0">
                <a:tc>
                  <a:txBody>
                    <a:bodyPr/>
                    <a:lstStyle/>
                    <a:p>
                      <a:pPr marL="0" marR="0" algn="l">
                        <a:lnSpc>
                          <a:spcPct val="115000"/>
                        </a:lnSpc>
                        <a:spcBef>
                          <a:spcPts val="0"/>
                        </a:spcBef>
                        <a:spcAft>
                          <a:spcPts val="0"/>
                        </a:spcAft>
                      </a:pPr>
                      <a:r>
                        <a:rPr lang="en-US" sz="1200">
                          <a:effectLst/>
                        </a:rPr>
                        <a:t>0</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0</a:t>
                      </a:r>
                      <a:endParaRPr lang="en-US" sz="1100">
                        <a:effectLst/>
                        <a:latin typeface="Calibri"/>
                        <a:ea typeface="Calibri"/>
                        <a:cs typeface="Times New Roman"/>
                      </a:endParaRPr>
                    </a:p>
                  </a:txBody>
                  <a:tcPr marL="114300" marR="114300" marT="114300" marB="114300" anchor="b"/>
                </a:tc>
              </a:tr>
              <a:tr h="0">
                <a:tc>
                  <a:txBody>
                    <a:bodyPr/>
                    <a:lstStyle/>
                    <a:p>
                      <a:pPr marL="0" marR="0" algn="l">
                        <a:lnSpc>
                          <a:spcPct val="115000"/>
                        </a:lnSpc>
                        <a:spcBef>
                          <a:spcPts val="0"/>
                        </a:spcBef>
                        <a:spcAft>
                          <a:spcPts val="0"/>
                        </a:spcAft>
                      </a:pPr>
                      <a:r>
                        <a:rPr lang="en-US" sz="1200" dirty="0">
                          <a:effectLst/>
                        </a:rPr>
                        <a:t>1</a:t>
                      </a:r>
                      <a:endParaRPr lang="en-US" sz="1100" dirty="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3</a:t>
                      </a:r>
                      <a:endParaRPr lang="en-US" sz="1100">
                        <a:effectLst/>
                        <a:latin typeface="Calibri"/>
                        <a:ea typeface="Calibri"/>
                        <a:cs typeface="Times New Roman"/>
                      </a:endParaRPr>
                    </a:p>
                  </a:txBody>
                  <a:tcPr marL="114300" marR="114300" marT="114300" marB="114300" anchor="b"/>
                </a:tc>
              </a:tr>
              <a:tr h="0">
                <a:tc>
                  <a:txBody>
                    <a:bodyPr/>
                    <a:lstStyle/>
                    <a:p>
                      <a:pPr marL="0" marR="0" algn="l">
                        <a:lnSpc>
                          <a:spcPct val="115000"/>
                        </a:lnSpc>
                        <a:spcBef>
                          <a:spcPts val="0"/>
                        </a:spcBef>
                        <a:spcAft>
                          <a:spcPts val="0"/>
                        </a:spcAft>
                      </a:pPr>
                      <a:r>
                        <a:rPr lang="en-US" sz="1200">
                          <a:effectLst/>
                        </a:rPr>
                        <a:t>2</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6</a:t>
                      </a:r>
                      <a:endParaRPr lang="en-US" sz="1100">
                        <a:effectLst/>
                        <a:latin typeface="Calibri"/>
                        <a:ea typeface="Calibri"/>
                        <a:cs typeface="Times New Roman"/>
                      </a:endParaRPr>
                    </a:p>
                  </a:txBody>
                  <a:tcPr marL="114300" marR="114300" marT="114300" marB="114300" anchor="b"/>
                </a:tc>
              </a:tr>
              <a:tr h="0">
                <a:tc>
                  <a:txBody>
                    <a:bodyPr/>
                    <a:lstStyle/>
                    <a:p>
                      <a:pPr marL="0" marR="0" algn="l">
                        <a:lnSpc>
                          <a:spcPct val="115000"/>
                        </a:lnSpc>
                        <a:spcBef>
                          <a:spcPts val="0"/>
                        </a:spcBef>
                        <a:spcAft>
                          <a:spcPts val="0"/>
                        </a:spcAft>
                      </a:pPr>
                      <a:r>
                        <a:rPr lang="en-US" sz="1200">
                          <a:effectLst/>
                        </a:rPr>
                        <a:t>3</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9</a:t>
                      </a:r>
                      <a:endParaRPr lang="en-US" sz="1100">
                        <a:effectLst/>
                        <a:latin typeface="Calibri"/>
                        <a:ea typeface="Calibri"/>
                        <a:cs typeface="Times New Roman"/>
                      </a:endParaRPr>
                    </a:p>
                  </a:txBody>
                  <a:tcPr marL="114300" marR="114300" marT="114300" marB="114300" anchor="b"/>
                </a:tc>
              </a:tr>
              <a:tr h="0">
                <a:tc>
                  <a:txBody>
                    <a:bodyPr/>
                    <a:lstStyle/>
                    <a:p>
                      <a:pPr marL="0" marR="0" algn="l">
                        <a:lnSpc>
                          <a:spcPct val="115000"/>
                        </a:lnSpc>
                        <a:spcBef>
                          <a:spcPts val="0"/>
                        </a:spcBef>
                        <a:spcAft>
                          <a:spcPts val="0"/>
                        </a:spcAft>
                      </a:pPr>
                      <a:r>
                        <a:rPr lang="en-US" sz="1200">
                          <a:effectLst/>
                        </a:rPr>
                        <a:t>4</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dirty="0">
                          <a:effectLst/>
                        </a:rPr>
                        <a:t>12</a:t>
                      </a:r>
                      <a:endParaRPr lang="en-US" sz="1100" dirty="0">
                        <a:effectLst/>
                        <a:latin typeface="Calibri"/>
                        <a:ea typeface="Calibri"/>
                        <a:cs typeface="Times New Roman"/>
                      </a:endParaRPr>
                    </a:p>
                  </a:txBody>
                  <a:tcPr marL="114300" marR="114300" marT="114300" marB="114300" anchor="b"/>
                </a:tc>
              </a:tr>
            </a:tbl>
          </a:graphicData>
        </a:graphic>
      </p:graphicFrame>
    </p:spTree>
    <p:extLst>
      <p:ext uri="{BB962C8B-B14F-4D97-AF65-F5344CB8AC3E}">
        <p14:creationId xmlns:p14="http://schemas.microsoft.com/office/powerpoint/2010/main" val="8430010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dirty="0"/>
              <a:t>Step 3- Loss function</a:t>
            </a:r>
          </a:p>
          <a:p>
            <a:pPr lvl="1" fontAlgn="base"/>
            <a:r>
              <a:rPr lang="en-US" dirty="0"/>
              <a:t>At this stage, in one hand, we have the actual output of the randomly </a:t>
            </a:r>
            <a:r>
              <a:rPr lang="en-US" dirty="0" smtClean="0"/>
              <a:t>initialized </a:t>
            </a:r>
            <a:r>
              <a:rPr lang="en-US" dirty="0"/>
              <a:t>neural network. </a:t>
            </a:r>
            <a:endParaRPr lang="en-US" dirty="0" smtClean="0"/>
          </a:p>
          <a:p>
            <a:pPr lvl="1" fontAlgn="base"/>
            <a:r>
              <a:rPr lang="en-US" dirty="0" smtClean="0"/>
              <a:t>On </a:t>
            </a:r>
            <a:r>
              <a:rPr lang="en-US" dirty="0"/>
              <a:t>the other hand, we have the desired output we would like the network to learn. Let’s put them all in the same table</a:t>
            </a:r>
            <a:r>
              <a:rPr lang="en-US" dirty="0" smtClean="0"/>
              <a:t>.</a:t>
            </a:r>
          </a:p>
          <a:p>
            <a:pPr marL="457200" lvl="1" indent="0" fontAlgn="base">
              <a:buNone/>
            </a:pP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61883463"/>
              </p:ext>
            </p:extLst>
          </p:nvPr>
        </p:nvGraphicFramePr>
        <p:xfrm>
          <a:off x="990600" y="3124200"/>
          <a:ext cx="7086600" cy="2895598"/>
        </p:xfrm>
        <a:graphic>
          <a:graphicData uri="http://schemas.openxmlformats.org/drawingml/2006/table">
            <a:tbl>
              <a:tblPr firstRow="1" firstCol="1" bandRow="1">
                <a:tableStyleId>{5C22544A-7EE6-4342-B048-85BDC9FD1C3A}</a:tableStyleId>
              </a:tblPr>
              <a:tblGrid>
                <a:gridCol w="2050125"/>
                <a:gridCol w="2528488"/>
                <a:gridCol w="2507987"/>
              </a:tblGrid>
              <a:tr h="352638">
                <a:tc>
                  <a:txBody>
                    <a:bodyPr/>
                    <a:lstStyle/>
                    <a:p>
                      <a:pPr marL="0" marR="0" algn="l">
                        <a:lnSpc>
                          <a:spcPct val="115000"/>
                        </a:lnSpc>
                        <a:spcBef>
                          <a:spcPts val="0"/>
                        </a:spcBef>
                        <a:spcAft>
                          <a:spcPts val="0"/>
                        </a:spcAft>
                      </a:pPr>
                      <a:r>
                        <a:rPr lang="en-US" sz="1100">
                          <a:effectLst/>
                        </a:rPr>
                        <a:t>Input</a:t>
                      </a:r>
                      <a:endParaRPr lang="en-US" sz="1100">
                        <a:effectLst/>
                        <a:latin typeface="Calibri"/>
                        <a:ea typeface="Calibri"/>
                        <a:cs typeface="Times New Roman"/>
                      </a:endParaRPr>
                    </a:p>
                  </a:txBody>
                  <a:tcPr marL="114300" marR="114300" marT="0" marB="114300" anchor="b"/>
                </a:tc>
                <a:tc>
                  <a:txBody>
                    <a:bodyPr/>
                    <a:lstStyle/>
                    <a:p>
                      <a:pPr marL="0" marR="0" algn="l">
                        <a:lnSpc>
                          <a:spcPct val="115000"/>
                        </a:lnSpc>
                        <a:spcBef>
                          <a:spcPts val="0"/>
                        </a:spcBef>
                        <a:spcAft>
                          <a:spcPts val="0"/>
                        </a:spcAft>
                      </a:pPr>
                      <a:r>
                        <a:rPr lang="en-US" sz="1100">
                          <a:effectLst/>
                        </a:rPr>
                        <a:t>Actual output</a:t>
                      </a:r>
                      <a:endParaRPr lang="en-US" sz="1100">
                        <a:effectLst/>
                        <a:latin typeface="Calibri"/>
                        <a:ea typeface="Calibri"/>
                        <a:cs typeface="Times New Roman"/>
                      </a:endParaRPr>
                    </a:p>
                  </a:txBody>
                  <a:tcPr marL="114300" marR="114300" marT="0" marB="114300" anchor="b"/>
                </a:tc>
                <a:tc>
                  <a:txBody>
                    <a:bodyPr/>
                    <a:lstStyle/>
                    <a:p>
                      <a:pPr marL="0" marR="0" algn="l">
                        <a:lnSpc>
                          <a:spcPct val="115000"/>
                        </a:lnSpc>
                        <a:spcBef>
                          <a:spcPts val="0"/>
                        </a:spcBef>
                        <a:spcAft>
                          <a:spcPts val="0"/>
                        </a:spcAft>
                      </a:pPr>
                      <a:r>
                        <a:rPr lang="en-US" sz="1100">
                          <a:effectLst/>
                        </a:rPr>
                        <a:t>Desired output</a:t>
                      </a:r>
                      <a:endParaRPr lang="en-US" sz="1100">
                        <a:effectLst/>
                        <a:latin typeface="Calibri"/>
                        <a:ea typeface="Calibri"/>
                        <a:cs typeface="Times New Roman"/>
                      </a:endParaRPr>
                    </a:p>
                  </a:txBody>
                  <a:tcPr marL="114300" marR="114300" marT="0" marB="114300" anchor="b"/>
                </a:tc>
              </a:tr>
              <a:tr h="508592">
                <a:tc>
                  <a:txBody>
                    <a:bodyPr/>
                    <a:lstStyle/>
                    <a:p>
                      <a:pPr marL="0" marR="0" algn="l">
                        <a:lnSpc>
                          <a:spcPct val="115000"/>
                        </a:lnSpc>
                        <a:spcBef>
                          <a:spcPts val="0"/>
                        </a:spcBef>
                        <a:spcAft>
                          <a:spcPts val="0"/>
                        </a:spcAft>
                      </a:pPr>
                      <a:r>
                        <a:rPr lang="en-US" sz="1200">
                          <a:effectLst/>
                        </a:rPr>
                        <a:t>0</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0</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0</a:t>
                      </a:r>
                      <a:endParaRPr lang="en-US" sz="1100">
                        <a:effectLst/>
                        <a:latin typeface="Calibri"/>
                        <a:ea typeface="Calibri"/>
                        <a:cs typeface="Times New Roman"/>
                      </a:endParaRPr>
                    </a:p>
                  </a:txBody>
                  <a:tcPr marL="114300" marR="114300" marT="114300" marB="114300" anchor="b"/>
                </a:tc>
              </a:tr>
              <a:tr h="508592">
                <a:tc>
                  <a:txBody>
                    <a:bodyPr/>
                    <a:lstStyle/>
                    <a:p>
                      <a:pPr marL="0" marR="0" algn="l">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3</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2</a:t>
                      </a:r>
                      <a:endParaRPr lang="en-US" sz="1100">
                        <a:effectLst/>
                        <a:latin typeface="Calibri"/>
                        <a:ea typeface="Calibri"/>
                        <a:cs typeface="Times New Roman"/>
                      </a:endParaRPr>
                    </a:p>
                  </a:txBody>
                  <a:tcPr marL="114300" marR="114300" marT="114300" marB="114300" anchor="b"/>
                </a:tc>
              </a:tr>
              <a:tr h="508592">
                <a:tc>
                  <a:txBody>
                    <a:bodyPr/>
                    <a:lstStyle/>
                    <a:p>
                      <a:pPr marL="0" marR="0" algn="l">
                        <a:lnSpc>
                          <a:spcPct val="115000"/>
                        </a:lnSpc>
                        <a:spcBef>
                          <a:spcPts val="0"/>
                        </a:spcBef>
                        <a:spcAft>
                          <a:spcPts val="0"/>
                        </a:spcAft>
                      </a:pPr>
                      <a:r>
                        <a:rPr lang="en-US" sz="1200">
                          <a:effectLst/>
                        </a:rPr>
                        <a:t>2</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6</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4</a:t>
                      </a:r>
                      <a:endParaRPr lang="en-US" sz="1100">
                        <a:effectLst/>
                        <a:latin typeface="Calibri"/>
                        <a:ea typeface="Calibri"/>
                        <a:cs typeface="Times New Roman"/>
                      </a:endParaRPr>
                    </a:p>
                  </a:txBody>
                  <a:tcPr marL="114300" marR="114300" marT="114300" marB="114300" anchor="b"/>
                </a:tc>
              </a:tr>
              <a:tr h="508592">
                <a:tc>
                  <a:txBody>
                    <a:bodyPr/>
                    <a:lstStyle/>
                    <a:p>
                      <a:pPr marL="0" marR="0" algn="l">
                        <a:lnSpc>
                          <a:spcPct val="115000"/>
                        </a:lnSpc>
                        <a:spcBef>
                          <a:spcPts val="0"/>
                        </a:spcBef>
                        <a:spcAft>
                          <a:spcPts val="0"/>
                        </a:spcAft>
                      </a:pPr>
                      <a:r>
                        <a:rPr lang="en-US" sz="1200">
                          <a:effectLst/>
                        </a:rPr>
                        <a:t>3</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9</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6</a:t>
                      </a:r>
                      <a:endParaRPr lang="en-US" sz="1100">
                        <a:effectLst/>
                        <a:latin typeface="Calibri"/>
                        <a:ea typeface="Calibri"/>
                        <a:cs typeface="Times New Roman"/>
                      </a:endParaRPr>
                    </a:p>
                  </a:txBody>
                  <a:tcPr marL="114300" marR="114300" marT="114300" marB="114300" anchor="b"/>
                </a:tc>
              </a:tr>
              <a:tr h="508592">
                <a:tc>
                  <a:txBody>
                    <a:bodyPr/>
                    <a:lstStyle/>
                    <a:p>
                      <a:pPr marL="0" marR="0" algn="l">
                        <a:lnSpc>
                          <a:spcPct val="115000"/>
                        </a:lnSpc>
                        <a:spcBef>
                          <a:spcPts val="0"/>
                        </a:spcBef>
                        <a:spcAft>
                          <a:spcPts val="0"/>
                        </a:spcAft>
                      </a:pPr>
                      <a:r>
                        <a:rPr lang="en-US" sz="1200">
                          <a:effectLst/>
                        </a:rPr>
                        <a:t>4</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12</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dirty="0">
                          <a:effectLst/>
                        </a:rPr>
                        <a:t>8</a:t>
                      </a:r>
                      <a:endParaRPr lang="en-US" sz="1100" dirty="0">
                        <a:effectLst/>
                        <a:latin typeface="Calibri"/>
                        <a:ea typeface="Calibri"/>
                        <a:cs typeface="Times New Roman"/>
                      </a:endParaRPr>
                    </a:p>
                  </a:txBody>
                  <a:tcPr marL="114300" marR="114300" marT="114300" marB="114300" anchor="b"/>
                </a:tc>
              </a:tr>
            </a:tbl>
          </a:graphicData>
        </a:graphic>
      </p:graphicFrame>
    </p:spTree>
    <p:extLst>
      <p:ext uri="{BB962C8B-B14F-4D97-AF65-F5344CB8AC3E}">
        <p14:creationId xmlns:p14="http://schemas.microsoft.com/office/powerpoint/2010/main" val="25899806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a:t>The most intuitive loss function is simply </a:t>
            </a:r>
            <a:r>
              <a:rPr lang="en-US" i="1" dirty="0"/>
              <a:t>loss = (Desired output - actual output)</a:t>
            </a:r>
            <a:r>
              <a:rPr lang="en-US" dirty="0"/>
              <a:t>. </a:t>
            </a:r>
            <a:endParaRPr lang="en-US" dirty="0" smtClean="0"/>
          </a:p>
          <a:p>
            <a:r>
              <a:rPr lang="en-US" dirty="0" smtClean="0"/>
              <a:t>This </a:t>
            </a:r>
            <a:r>
              <a:rPr lang="en-US" dirty="0"/>
              <a:t>loss function returns </a:t>
            </a:r>
            <a:endParaRPr lang="en-US" dirty="0" smtClean="0"/>
          </a:p>
          <a:p>
            <a:pPr lvl="1"/>
            <a:r>
              <a:rPr lang="en-US" dirty="0" smtClean="0"/>
              <a:t>positive </a:t>
            </a:r>
            <a:r>
              <a:rPr lang="en-US" dirty="0"/>
              <a:t>values when the network undershoot (prediction &lt; desired output), </a:t>
            </a:r>
            <a:r>
              <a:rPr lang="en-US" dirty="0" smtClean="0"/>
              <a:t>and</a:t>
            </a:r>
          </a:p>
          <a:p>
            <a:pPr lvl="1"/>
            <a:r>
              <a:rPr lang="en-US" dirty="0" smtClean="0"/>
              <a:t> </a:t>
            </a:r>
            <a:r>
              <a:rPr lang="en-US" dirty="0"/>
              <a:t>negative values when the network overshoot (prediction &gt; desired output). </a:t>
            </a:r>
            <a:endParaRPr lang="en-US" dirty="0" smtClean="0"/>
          </a:p>
          <a:p>
            <a:pPr marL="457200" lvl="1" indent="0">
              <a:buNone/>
            </a:pPr>
            <a:endParaRPr lang="en-US" dirty="0" smtClean="0"/>
          </a:p>
          <a:p>
            <a:pPr marL="342900" lvl="1" indent="-342900">
              <a:buFont typeface="Arial" panose="020B0604020202020204" pitchFamily="34" charset="0"/>
              <a:buChar char="•"/>
            </a:pPr>
            <a:r>
              <a:rPr lang="en-US" sz="1800" dirty="0">
                <a:solidFill>
                  <a:schemeClr val="tx1"/>
                </a:solidFill>
              </a:rPr>
              <a:t>If we want the loss function to reflect an absolute </a:t>
            </a:r>
            <a:r>
              <a:rPr lang="en-US" sz="1800" dirty="0" smtClean="0">
                <a:solidFill>
                  <a:schemeClr val="tx1"/>
                </a:solidFill>
              </a:rPr>
              <a:t>error on </a:t>
            </a:r>
            <a:r>
              <a:rPr lang="en-US" sz="1800" dirty="0">
                <a:solidFill>
                  <a:schemeClr val="tx1"/>
                </a:solidFill>
              </a:rPr>
              <a:t>the performance regardless if it’s overshooting or undershooting we can define it as: loss = Abstract value of (desired - actual ).</a:t>
            </a:r>
          </a:p>
        </p:txBody>
      </p:sp>
      <p:graphicFrame>
        <p:nvGraphicFramePr>
          <p:cNvPr id="4" name="Table 3"/>
          <p:cNvGraphicFramePr>
            <a:graphicFrameLocks noGrp="1"/>
          </p:cNvGraphicFramePr>
          <p:nvPr>
            <p:extLst>
              <p:ext uri="{D42A27DB-BD31-4B8C-83A1-F6EECF244321}">
                <p14:modId xmlns:p14="http://schemas.microsoft.com/office/powerpoint/2010/main" val="2776631099"/>
              </p:ext>
            </p:extLst>
          </p:nvPr>
        </p:nvGraphicFramePr>
        <p:xfrm>
          <a:off x="1295400" y="3352800"/>
          <a:ext cx="6332855" cy="2940558"/>
        </p:xfrm>
        <a:graphic>
          <a:graphicData uri="http://schemas.openxmlformats.org/drawingml/2006/table">
            <a:tbl>
              <a:tblPr firstRow="1" firstCol="1" bandRow="1">
                <a:tableStyleId>{5C22544A-7EE6-4342-B048-85BDC9FD1C3A}</a:tableStyleId>
              </a:tblPr>
              <a:tblGrid>
                <a:gridCol w="1266571"/>
                <a:gridCol w="1266571"/>
                <a:gridCol w="1266571"/>
                <a:gridCol w="1266571"/>
                <a:gridCol w="1266571"/>
              </a:tblGrid>
              <a:tr h="143383">
                <a:tc>
                  <a:txBody>
                    <a:bodyPr/>
                    <a:lstStyle/>
                    <a:p>
                      <a:pPr marL="0" marR="0" algn="l">
                        <a:lnSpc>
                          <a:spcPct val="115000"/>
                        </a:lnSpc>
                        <a:spcBef>
                          <a:spcPts val="0"/>
                        </a:spcBef>
                        <a:spcAft>
                          <a:spcPts val="0"/>
                        </a:spcAft>
                      </a:pPr>
                      <a:r>
                        <a:rPr lang="en-US" sz="1100" dirty="0">
                          <a:effectLst/>
                        </a:rPr>
                        <a:t>Input</a:t>
                      </a:r>
                      <a:endParaRPr lang="en-US" sz="1100" dirty="0">
                        <a:effectLst/>
                        <a:latin typeface="Calibri"/>
                        <a:ea typeface="Calibri"/>
                        <a:cs typeface="Times New Roman"/>
                      </a:endParaRPr>
                    </a:p>
                  </a:txBody>
                  <a:tcPr marL="114300" marR="114300" marT="0" marB="114300" anchor="b"/>
                </a:tc>
                <a:tc>
                  <a:txBody>
                    <a:bodyPr/>
                    <a:lstStyle/>
                    <a:p>
                      <a:pPr marL="0" marR="0" algn="l">
                        <a:lnSpc>
                          <a:spcPct val="115000"/>
                        </a:lnSpc>
                        <a:spcBef>
                          <a:spcPts val="0"/>
                        </a:spcBef>
                        <a:spcAft>
                          <a:spcPts val="0"/>
                        </a:spcAft>
                      </a:pPr>
                      <a:r>
                        <a:rPr lang="en-US" sz="1100">
                          <a:effectLst/>
                        </a:rPr>
                        <a:t>Actual</a:t>
                      </a:r>
                      <a:endParaRPr lang="en-US" sz="1100">
                        <a:effectLst/>
                        <a:latin typeface="Calibri"/>
                        <a:ea typeface="Calibri"/>
                        <a:cs typeface="Times New Roman"/>
                      </a:endParaRPr>
                    </a:p>
                  </a:txBody>
                  <a:tcPr marL="114300" marR="114300" marT="0" marB="114300" anchor="b"/>
                </a:tc>
                <a:tc>
                  <a:txBody>
                    <a:bodyPr/>
                    <a:lstStyle/>
                    <a:p>
                      <a:pPr marL="0" marR="0" algn="l">
                        <a:lnSpc>
                          <a:spcPct val="115000"/>
                        </a:lnSpc>
                        <a:spcBef>
                          <a:spcPts val="0"/>
                        </a:spcBef>
                        <a:spcAft>
                          <a:spcPts val="0"/>
                        </a:spcAft>
                      </a:pPr>
                      <a:r>
                        <a:rPr lang="en-US" sz="1100" dirty="0">
                          <a:effectLst/>
                        </a:rPr>
                        <a:t>Desired</a:t>
                      </a:r>
                      <a:endParaRPr lang="en-US" sz="1100" dirty="0">
                        <a:effectLst/>
                        <a:latin typeface="Calibri"/>
                        <a:ea typeface="Calibri"/>
                        <a:cs typeface="Times New Roman"/>
                      </a:endParaRPr>
                    </a:p>
                  </a:txBody>
                  <a:tcPr marL="114300" marR="114300" marT="0" marB="114300" anchor="b"/>
                </a:tc>
                <a:tc>
                  <a:txBody>
                    <a:bodyPr/>
                    <a:lstStyle/>
                    <a:p>
                      <a:pPr marL="0" marR="0" algn="l">
                        <a:lnSpc>
                          <a:spcPct val="115000"/>
                        </a:lnSpc>
                        <a:spcBef>
                          <a:spcPts val="0"/>
                        </a:spcBef>
                        <a:spcAft>
                          <a:spcPts val="0"/>
                        </a:spcAft>
                      </a:pPr>
                      <a:r>
                        <a:rPr lang="en-US" sz="1100">
                          <a:effectLst/>
                        </a:rPr>
                        <a:t>Absolute Error</a:t>
                      </a:r>
                      <a:endParaRPr lang="en-US" sz="1100">
                        <a:effectLst/>
                        <a:latin typeface="Calibri"/>
                        <a:ea typeface="Calibri"/>
                        <a:cs typeface="Times New Roman"/>
                      </a:endParaRPr>
                    </a:p>
                  </a:txBody>
                  <a:tcPr marL="114300" marR="114300" marT="0" marB="114300" anchor="b"/>
                </a:tc>
                <a:tc>
                  <a:txBody>
                    <a:bodyPr/>
                    <a:lstStyle/>
                    <a:p>
                      <a:pPr marL="0" marR="0" algn="l">
                        <a:lnSpc>
                          <a:spcPct val="115000"/>
                        </a:lnSpc>
                        <a:spcBef>
                          <a:spcPts val="0"/>
                        </a:spcBef>
                        <a:spcAft>
                          <a:spcPts val="0"/>
                        </a:spcAft>
                      </a:pPr>
                      <a:r>
                        <a:rPr lang="en-US" sz="1100">
                          <a:effectLst/>
                        </a:rPr>
                        <a:t>Square Error</a:t>
                      </a:r>
                      <a:endParaRPr lang="en-US" sz="1100">
                        <a:effectLst/>
                        <a:latin typeface="Calibri"/>
                        <a:ea typeface="Calibri"/>
                        <a:cs typeface="Times New Roman"/>
                      </a:endParaRPr>
                    </a:p>
                  </a:txBody>
                  <a:tcPr marL="114300" marR="114300" marT="0" marB="114300" anchor="b"/>
                </a:tc>
              </a:tr>
              <a:tr h="0">
                <a:tc>
                  <a:txBody>
                    <a:bodyPr/>
                    <a:lstStyle/>
                    <a:p>
                      <a:pPr marL="0" marR="0" algn="l">
                        <a:lnSpc>
                          <a:spcPct val="115000"/>
                        </a:lnSpc>
                        <a:spcBef>
                          <a:spcPts val="0"/>
                        </a:spcBef>
                        <a:spcAft>
                          <a:spcPts val="0"/>
                        </a:spcAft>
                      </a:pPr>
                      <a:r>
                        <a:rPr lang="en-US" sz="1200">
                          <a:effectLst/>
                        </a:rPr>
                        <a:t>0</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0</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0</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0</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0</a:t>
                      </a:r>
                      <a:endParaRPr lang="en-US" sz="1100">
                        <a:effectLst/>
                        <a:latin typeface="Calibri"/>
                        <a:ea typeface="Calibri"/>
                        <a:cs typeface="Times New Roman"/>
                      </a:endParaRPr>
                    </a:p>
                  </a:txBody>
                  <a:tcPr marL="114300" marR="114300" marT="114300" marB="114300" anchor="b"/>
                </a:tc>
              </a:tr>
              <a:tr h="0">
                <a:tc>
                  <a:txBody>
                    <a:bodyPr/>
                    <a:lstStyle/>
                    <a:p>
                      <a:pPr marL="0" marR="0" algn="l">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3</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2</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114300" marR="114300" marT="114300" marB="114300" anchor="b"/>
                </a:tc>
              </a:tr>
              <a:tr h="0">
                <a:tc>
                  <a:txBody>
                    <a:bodyPr/>
                    <a:lstStyle/>
                    <a:p>
                      <a:pPr marL="0" marR="0" algn="l">
                        <a:lnSpc>
                          <a:spcPct val="115000"/>
                        </a:lnSpc>
                        <a:spcBef>
                          <a:spcPts val="0"/>
                        </a:spcBef>
                        <a:spcAft>
                          <a:spcPts val="0"/>
                        </a:spcAft>
                      </a:pPr>
                      <a:r>
                        <a:rPr lang="en-US" sz="1200">
                          <a:effectLst/>
                        </a:rPr>
                        <a:t>2</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6</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4</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2</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4</a:t>
                      </a:r>
                      <a:endParaRPr lang="en-US" sz="1100">
                        <a:effectLst/>
                        <a:latin typeface="Calibri"/>
                        <a:ea typeface="Calibri"/>
                        <a:cs typeface="Times New Roman"/>
                      </a:endParaRPr>
                    </a:p>
                  </a:txBody>
                  <a:tcPr marL="114300" marR="114300" marT="114300" marB="114300" anchor="b"/>
                </a:tc>
              </a:tr>
              <a:tr h="0">
                <a:tc>
                  <a:txBody>
                    <a:bodyPr/>
                    <a:lstStyle/>
                    <a:p>
                      <a:pPr marL="0" marR="0" algn="l">
                        <a:lnSpc>
                          <a:spcPct val="115000"/>
                        </a:lnSpc>
                        <a:spcBef>
                          <a:spcPts val="0"/>
                        </a:spcBef>
                        <a:spcAft>
                          <a:spcPts val="0"/>
                        </a:spcAft>
                      </a:pPr>
                      <a:r>
                        <a:rPr lang="en-US" sz="1200">
                          <a:effectLst/>
                        </a:rPr>
                        <a:t>3</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9</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6</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3</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9</a:t>
                      </a:r>
                      <a:endParaRPr lang="en-US" sz="1100">
                        <a:effectLst/>
                        <a:latin typeface="Calibri"/>
                        <a:ea typeface="Calibri"/>
                        <a:cs typeface="Times New Roman"/>
                      </a:endParaRPr>
                    </a:p>
                  </a:txBody>
                  <a:tcPr marL="114300" marR="114300" marT="114300" marB="114300" anchor="b"/>
                </a:tc>
              </a:tr>
              <a:tr h="0">
                <a:tc>
                  <a:txBody>
                    <a:bodyPr/>
                    <a:lstStyle/>
                    <a:p>
                      <a:pPr marL="0" marR="0" algn="l">
                        <a:lnSpc>
                          <a:spcPct val="115000"/>
                        </a:lnSpc>
                        <a:spcBef>
                          <a:spcPts val="0"/>
                        </a:spcBef>
                        <a:spcAft>
                          <a:spcPts val="0"/>
                        </a:spcAft>
                      </a:pPr>
                      <a:r>
                        <a:rPr lang="en-US" sz="1200">
                          <a:effectLst/>
                        </a:rPr>
                        <a:t>4</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12</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8</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4</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16</a:t>
                      </a:r>
                      <a:endParaRPr lang="en-US" sz="1100">
                        <a:effectLst/>
                        <a:latin typeface="Calibri"/>
                        <a:ea typeface="Calibri"/>
                        <a:cs typeface="Times New Roman"/>
                      </a:endParaRPr>
                    </a:p>
                  </a:txBody>
                  <a:tcPr marL="114300" marR="114300" marT="114300" marB="114300" anchor="b"/>
                </a:tc>
              </a:tr>
              <a:tr h="0">
                <a:tc>
                  <a:txBody>
                    <a:bodyPr/>
                    <a:lstStyle/>
                    <a:p>
                      <a:pPr marL="0" marR="0" algn="l">
                        <a:lnSpc>
                          <a:spcPct val="115000"/>
                        </a:lnSpc>
                        <a:spcBef>
                          <a:spcPts val="0"/>
                        </a:spcBef>
                        <a:spcAft>
                          <a:spcPts val="0"/>
                        </a:spcAft>
                      </a:pPr>
                      <a:r>
                        <a:rPr lang="en-US" sz="1200">
                          <a:effectLst/>
                        </a:rPr>
                        <a:t>Total:</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10</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dirty="0">
                          <a:effectLst/>
                        </a:rPr>
                        <a:t>30</a:t>
                      </a:r>
                      <a:endParaRPr lang="en-US" sz="1100" dirty="0">
                        <a:effectLst/>
                        <a:latin typeface="Calibri"/>
                        <a:ea typeface="Calibri"/>
                        <a:cs typeface="Times New Roman"/>
                      </a:endParaRPr>
                    </a:p>
                  </a:txBody>
                  <a:tcPr marL="114300" marR="114300" marT="114300" marB="114300" anchor="b"/>
                </a:tc>
              </a:tr>
            </a:tbl>
          </a:graphicData>
        </a:graphic>
      </p:graphicFrame>
    </p:spTree>
    <p:extLst>
      <p:ext uri="{BB962C8B-B14F-4D97-AF65-F5344CB8AC3E}">
        <p14:creationId xmlns:p14="http://schemas.microsoft.com/office/powerpoint/2010/main" val="25981092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Step 4: Differentiation</a:t>
            </a:r>
          </a:p>
          <a:p>
            <a:pPr lvl="1"/>
            <a:r>
              <a:rPr lang="en-US" dirty="0"/>
              <a:t>A</a:t>
            </a:r>
            <a:r>
              <a:rPr lang="en-US" dirty="0" smtClean="0"/>
              <a:t>ny optimization </a:t>
            </a:r>
            <a:r>
              <a:rPr lang="en-US" dirty="0"/>
              <a:t>technique that modifies the internal weights of neural networks in order to </a:t>
            </a:r>
            <a:r>
              <a:rPr lang="en-US" dirty="0" smtClean="0"/>
              <a:t>minimize </a:t>
            </a:r>
            <a:r>
              <a:rPr lang="en-US" dirty="0"/>
              <a:t>the total loss </a:t>
            </a:r>
            <a:r>
              <a:rPr lang="en-US" dirty="0" smtClean="0"/>
              <a:t>function can be used.</a:t>
            </a:r>
          </a:p>
          <a:p>
            <a:pPr lvl="1"/>
            <a:r>
              <a:rPr lang="en-US" dirty="0" smtClean="0"/>
              <a:t>As of the defined problem we can make changes to the weight W in order to  optimize the sum of squares of errors over the dataset.</a:t>
            </a:r>
          </a:p>
          <a:p>
            <a:pPr lvl="1"/>
            <a:r>
              <a:rPr lang="en-US" dirty="0" smtClean="0"/>
              <a:t>Now for example:</a:t>
            </a:r>
          </a:p>
          <a:p>
            <a:pPr lvl="2"/>
            <a:r>
              <a:rPr lang="en-US" dirty="0" smtClean="0"/>
              <a:t> </a:t>
            </a:r>
            <a:r>
              <a:rPr lang="en-US" dirty="0"/>
              <a:t>In order to see the effect of the derivative, </a:t>
            </a:r>
            <a:r>
              <a:rPr lang="en-US" dirty="0" smtClean="0"/>
              <a:t>how </a:t>
            </a:r>
            <a:r>
              <a:rPr lang="en-US" dirty="0"/>
              <a:t>much the total error will change if we change the internal weight of the neural network with a certain small value </a:t>
            </a:r>
            <a:r>
              <a:rPr lang="en-US" dirty="0" err="1"/>
              <a:t>δW</a:t>
            </a:r>
            <a:r>
              <a:rPr lang="en-US" dirty="0"/>
              <a:t>. </a:t>
            </a:r>
            <a:endParaRPr lang="en-US" dirty="0" smtClean="0"/>
          </a:p>
          <a:p>
            <a:pPr lvl="2"/>
            <a:r>
              <a:rPr lang="en-US" dirty="0" smtClean="0"/>
              <a:t>For </a:t>
            </a:r>
            <a:r>
              <a:rPr lang="en-US" dirty="0"/>
              <a:t>the sake of simplicity will consider </a:t>
            </a:r>
            <a:r>
              <a:rPr lang="en-US" dirty="0" err="1" smtClean="0"/>
              <a:t>δW</a:t>
            </a:r>
            <a:r>
              <a:rPr lang="en-US" dirty="0" smtClean="0"/>
              <a:t>=0.0001(in </a:t>
            </a:r>
            <a:r>
              <a:rPr lang="en-US" dirty="0"/>
              <a:t>reality it should be much smaller</a:t>
            </a:r>
            <a:r>
              <a:rPr lang="en-US" dirty="0" smtClean="0"/>
              <a:t>!).</a:t>
            </a:r>
            <a:endParaRPr lang="en-US" dirty="0"/>
          </a:p>
        </p:txBody>
      </p:sp>
    </p:spTree>
    <p:extLst>
      <p:ext uri="{BB962C8B-B14F-4D97-AF65-F5344CB8AC3E}">
        <p14:creationId xmlns:p14="http://schemas.microsoft.com/office/powerpoint/2010/main" val="15633719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R</a:t>
            </a:r>
            <a:r>
              <a:rPr lang="en-US" dirty="0" smtClean="0"/>
              <a:t>ecalculating </a:t>
            </a:r>
            <a:r>
              <a:rPr lang="en-US" dirty="0"/>
              <a:t>the sum of the squares of errors when the weight W changes very </a:t>
            </a:r>
            <a:r>
              <a:rPr lang="en-US" dirty="0" smtClean="0"/>
              <a:t>slightly, we get the following:</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44150038"/>
              </p:ext>
            </p:extLst>
          </p:nvPr>
        </p:nvGraphicFramePr>
        <p:xfrm>
          <a:off x="762000" y="2322974"/>
          <a:ext cx="7696200" cy="3265487"/>
        </p:xfrm>
        <a:graphic>
          <a:graphicData uri="http://schemas.openxmlformats.org/drawingml/2006/table">
            <a:tbl>
              <a:tblPr firstRow="1" firstCol="1" bandRow="1">
                <a:tableStyleId>{5C22544A-7EE6-4342-B048-85BDC9FD1C3A}</a:tableStyleId>
              </a:tblPr>
              <a:tblGrid>
                <a:gridCol w="1282700"/>
                <a:gridCol w="1282700"/>
                <a:gridCol w="1282700"/>
                <a:gridCol w="1282700"/>
                <a:gridCol w="1282700"/>
                <a:gridCol w="1282700"/>
              </a:tblGrid>
              <a:tr h="523409">
                <a:tc>
                  <a:txBody>
                    <a:bodyPr/>
                    <a:lstStyle/>
                    <a:p>
                      <a:pPr marL="0" marR="0" algn="l">
                        <a:lnSpc>
                          <a:spcPct val="115000"/>
                        </a:lnSpc>
                        <a:spcBef>
                          <a:spcPts val="0"/>
                        </a:spcBef>
                        <a:spcAft>
                          <a:spcPts val="0"/>
                        </a:spcAft>
                      </a:pPr>
                      <a:r>
                        <a:rPr lang="en-US" sz="1100" dirty="0">
                          <a:effectLst/>
                        </a:rPr>
                        <a:t>Input</a:t>
                      </a:r>
                      <a:endParaRPr lang="en-US" sz="1100" dirty="0">
                        <a:effectLst/>
                        <a:latin typeface="Calibri"/>
                        <a:ea typeface="Calibri"/>
                        <a:cs typeface="Times New Roman"/>
                      </a:endParaRPr>
                    </a:p>
                  </a:txBody>
                  <a:tcPr marL="114300" marR="114300" marT="0" marB="114300" anchor="b"/>
                </a:tc>
                <a:tc>
                  <a:txBody>
                    <a:bodyPr/>
                    <a:lstStyle/>
                    <a:p>
                      <a:pPr marL="0" marR="0" algn="l">
                        <a:lnSpc>
                          <a:spcPct val="115000"/>
                        </a:lnSpc>
                        <a:spcBef>
                          <a:spcPts val="0"/>
                        </a:spcBef>
                        <a:spcAft>
                          <a:spcPts val="0"/>
                        </a:spcAft>
                      </a:pPr>
                      <a:r>
                        <a:rPr lang="en-US" sz="1100">
                          <a:effectLst/>
                        </a:rPr>
                        <a:t>Desired Output</a:t>
                      </a:r>
                      <a:endParaRPr lang="en-US" sz="1100">
                        <a:effectLst/>
                        <a:latin typeface="Calibri"/>
                        <a:ea typeface="Calibri"/>
                        <a:cs typeface="Times New Roman"/>
                      </a:endParaRPr>
                    </a:p>
                  </a:txBody>
                  <a:tcPr marL="114300" marR="114300" marT="0" marB="114300" anchor="b"/>
                </a:tc>
                <a:tc>
                  <a:txBody>
                    <a:bodyPr/>
                    <a:lstStyle/>
                    <a:p>
                      <a:pPr marL="0" marR="0" algn="l">
                        <a:lnSpc>
                          <a:spcPct val="115000"/>
                        </a:lnSpc>
                        <a:spcBef>
                          <a:spcPts val="0"/>
                        </a:spcBef>
                        <a:spcAft>
                          <a:spcPts val="0"/>
                        </a:spcAft>
                      </a:pPr>
                      <a:r>
                        <a:rPr lang="en-US" sz="1100">
                          <a:effectLst/>
                        </a:rPr>
                        <a:t>W=3</a:t>
                      </a:r>
                      <a:endParaRPr lang="en-US" sz="1100">
                        <a:effectLst/>
                        <a:latin typeface="Calibri"/>
                        <a:ea typeface="Calibri"/>
                        <a:cs typeface="Times New Roman"/>
                      </a:endParaRPr>
                    </a:p>
                  </a:txBody>
                  <a:tcPr marL="114300" marR="114300" marT="0" marB="114300" anchor="b"/>
                </a:tc>
                <a:tc>
                  <a:txBody>
                    <a:bodyPr/>
                    <a:lstStyle/>
                    <a:p>
                      <a:pPr marL="0" marR="0" algn="l">
                        <a:lnSpc>
                          <a:spcPct val="115000"/>
                        </a:lnSpc>
                        <a:spcBef>
                          <a:spcPts val="0"/>
                        </a:spcBef>
                        <a:spcAft>
                          <a:spcPts val="0"/>
                        </a:spcAft>
                      </a:pPr>
                      <a:r>
                        <a:rPr lang="en-US" sz="1100">
                          <a:effectLst/>
                        </a:rPr>
                        <a:t>Square Error</a:t>
                      </a:r>
                      <a:endParaRPr lang="en-US" sz="1100">
                        <a:effectLst/>
                        <a:latin typeface="Calibri"/>
                        <a:ea typeface="Calibri"/>
                        <a:cs typeface="Times New Roman"/>
                      </a:endParaRPr>
                    </a:p>
                  </a:txBody>
                  <a:tcPr marL="114300" marR="114300" marT="0" marB="114300" anchor="b"/>
                </a:tc>
                <a:tc>
                  <a:txBody>
                    <a:bodyPr/>
                    <a:lstStyle/>
                    <a:p>
                      <a:pPr marL="0" marR="0" algn="l">
                        <a:lnSpc>
                          <a:spcPct val="115000"/>
                        </a:lnSpc>
                        <a:spcBef>
                          <a:spcPts val="0"/>
                        </a:spcBef>
                        <a:spcAft>
                          <a:spcPts val="0"/>
                        </a:spcAft>
                      </a:pPr>
                      <a:r>
                        <a:rPr lang="en-US" sz="1100">
                          <a:effectLst/>
                        </a:rPr>
                        <a:t>W=3.0001</a:t>
                      </a:r>
                      <a:endParaRPr lang="en-US" sz="1100">
                        <a:effectLst/>
                        <a:latin typeface="Calibri"/>
                        <a:ea typeface="Calibri"/>
                        <a:cs typeface="Times New Roman"/>
                      </a:endParaRPr>
                    </a:p>
                  </a:txBody>
                  <a:tcPr marL="114300" marR="114300" marT="0" marB="114300" anchor="b"/>
                </a:tc>
                <a:tc>
                  <a:txBody>
                    <a:bodyPr/>
                    <a:lstStyle/>
                    <a:p>
                      <a:pPr marL="0" marR="0" algn="l">
                        <a:lnSpc>
                          <a:spcPct val="115000"/>
                        </a:lnSpc>
                        <a:spcBef>
                          <a:spcPts val="0"/>
                        </a:spcBef>
                        <a:spcAft>
                          <a:spcPts val="0"/>
                        </a:spcAft>
                      </a:pPr>
                      <a:r>
                        <a:rPr lang="en-US" sz="1100">
                          <a:effectLst/>
                        </a:rPr>
                        <a:t>Square Error</a:t>
                      </a:r>
                      <a:endParaRPr lang="en-US" sz="1100">
                        <a:effectLst/>
                        <a:latin typeface="Calibri"/>
                        <a:ea typeface="Calibri"/>
                        <a:cs typeface="Times New Roman"/>
                      </a:endParaRPr>
                    </a:p>
                  </a:txBody>
                  <a:tcPr marL="114300" marR="114300" marT="0" marB="114300" anchor="b"/>
                </a:tc>
              </a:tr>
              <a:tr h="457013">
                <a:tc>
                  <a:txBody>
                    <a:bodyPr/>
                    <a:lstStyle/>
                    <a:p>
                      <a:pPr marL="0" marR="0" algn="l">
                        <a:lnSpc>
                          <a:spcPct val="115000"/>
                        </a:lnSpc>
                        <a:spcBef>
                          <a:spcPts val="0"/>
                        </a:spcBef>
                        <a:spcAft>
                          <a:spcPts val="0"/>
                        </a:spcAft>
                      </a:pPr>
                      <a:r>
                        <a:rPr lang="en-US" sz="1200">
                          <a:effectLst/>
                        </a:rPr>
                        <a:t>0</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0</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0</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dirty="0">
                          <a:effectLst/>
                        </a:rPr>
                        <a:t>0</a:t>
                      </a:r>
                      <a:endParaRPr lang="en-US" sz="1100" dirty="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0</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0</a:t>
                      </a:r>
                      <a:endParaRPr lang="en-US" sz="1100">
                        <a:effectLst/>
                        <a:latin typeface="Calibri"/>
                        <a:ea typeface="Calibri"/>
                        <a:cs typeface="Times New Roman"/>
                      </a:endParaRPr>
                    </a:p>
                  </a:txBody>
                  <a:tcPr marL="114300" marR="114300" marT="114300" marB="114300" anchor="b"/>
                </a:tc>
              </a:tr>
              <a:tr h="457013">
                <a:tc>
                  <a:txBody>
                    <a:bodyPr/>
                    <a:lstStyle/>
                    <a:p>
                      <a:pPr marL="0" marR="0" algn="l">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2</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3</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3.0001</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1.0002</a:t>
                      </a:r>
                      <a:endParaRPr lang="en-US" sz="1100">
                        <a:effectLst/>
                        <a:latin typeface="Calibri"/>
                        <a:ea typeface="Calibri"/>
                        <a:cs typeface="Times New Roman"/>
                      </a:endParaRPr>
                    </a:p>
                  </a:txBody>
                  <a:tcPr marL="114300" marR="114300" marT="114300" marB="114300" anchor="b"/>
                </a:tc>
              </a:tr>
              <a:tr h="457013">
                <a:tc>
                  <a:txBody>
                    <a:bodyPr/>
                    <a:lstStyle/>
                    <a:p>
                      <a:pPr marL="0" marR="0" algn="l">
                        <a:lnSpc>
                          <a:spcPct val="115000"/>
                        </a:lnSpc>
                        <a:spcBef>
                          <a:spcPts val="0"/>
                        </a:spcBef>
                        <a:spcAft>
                          <a:spcPts val="0"/>
                        </a:spcAft>
                      </a:pPr>
                      <a:r>
                        <a:rPr lang="en-US" sz="1200">
                          <a:effectLst/>
                        </a:rPr>
                        <a:t>2</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4</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6</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4</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6.0002</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4.0008</a:t>
                      </a:r>
                      <a:endParaRPr lang="en-US" sz="1100">
                        <a:effectLst/>
                        <a:latin typeface="Calibri"/>
                        <a:ea typeface="Calibri"/>
                        <a:cs typeface="Times New Roman"/>
                      </a:endParaRPr>
                    </a:p>
                  </a:txBody>
                  <a:tcPr marL="114300" marR="114300" marT="114300" marB="114300" anchor="b"/>
                </a:tc>
              </a:tr>
              <a:tr h="457013">
                <a:tc>
                  <a:txBody>
                    <a:bodyPr/>
                    <a:lstStyle/>
                    <a:p>
                      <a:pPr marL="0" marR="0" algn="l">
                        <a:lnSpc>
                          <a:spcPct val="115000"/>
                        </a:lnSpc>
                        <a:spcBef>
                          <a:spcPts val="0"/>
                        </a:spcBef>
                        <a:spcAft>
                          <a:spcPts val="0"/>
                        </a:spcAft>
                      </a:pPr>
                      <a:r>
                        <a:rPr lang="en-US" sz="1200">
                          <a:effectLst/>
                        </a:rPr>
                        <a:t>3</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6</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9</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9</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9.0003</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9.0018</a:t>
                      </a:r>
                      <a:endParaRPr lang="en-US" sz="1100">
                        <a:effectLst/>
                        <a:latin typeface="Calibri"/>
                        <a:ea typeface="Calibri"/>
                        <a:cs typeface="Times New Roman"/>
                      </a:endParaRPr>
                    </a:p>
                  </a:txBody>
                  <a:tcPr marL="114300" marR="114300" marT="114300" marB="114300" anchor="b"/>
                </a:tc>
              </a:tr>
              <a:tr h="457013">
                <a:tc>
                  <a:txBody>
                    <a:bodyPr/>
                    <a:lstStyle/>
                    <a:p>
                      <a:pPr marL="0" marR="0" algn="l">
                        <a:lnSpc>
                          <a:spcPct val="115000"/>
                        </a:lnSpc>
                        <a:spcBef>
                          <a:spcPts val="0"/>
                        </a:spcBef>
                        <a:spcAft>
                          <a:spcPts val="0"/>
                        </a:spcAft>
                      </a:pPr>
                      <a:r>
                        <a:rPr lang="en-US" sz="1200">
                          <a:effectLst/>
                        </a:rPr>
                        <a:t>4</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8</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12</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16</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12.0004</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16.0032</a:t>
                      </a:r>
                      <a:endParaRPr lang="en-US" sz="1100">
                        <a:effectLst/>
                        <a:latin typeface="Calibri"/>
                        <a:ea typeface="Calibri"/>
                        <a:cs typeface="Times New Roman"/>
                      </a:endParaRPr>
                    </a:p>
                  </a:txBody>
                  <a:tcPr marL="114300" marR="114300" marT="114300" marB="114300" anchor="b"/>
                </a:tc>
              </a:tr>
              <a:tr h="457013">
                <a:tc>
                  <a:txBody>
                    <a:bodyPr/>
                    <a:lstStyle/>
                    <a:p>
                      <a:pPr marL="0" marR="0" algn="l">
                        <a:lnSpc>
                          <a:spcPct val="115000"/>
                        </a:lnSpc>
                        <a:spcBef>
                          <a:spcPts val="0"/>
                        </a:spcBef>
                        <a:spcAft>
                          <a:spcPts val="0"/>
                        </a:spcAft>
                      </a:pPr>
                      <a:r>
                        <a:rPr lang="en-US" sz="1200">
                          <a:effectLst/>
                        </a:rPr>
                        <a:t>Total:</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dirty="0">
                          <a:effectLst/>
                        </a:rPr>
                        <a:t>-</a:t>
                      </a:r>
                      <a:endParaRPr lang="en-US" sz="1100" dirty="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30</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114300" marR="114300" marT="114300" marB="114300" anchor="b"/>
                </a:tc>
                <a:tc>
                  <a:txBody>
                    <a:bodyPr/>
                    <a:lstStyle/>
                    <a:p>
                      <a:pPr marL="0" marR="0" algn="l">
                        <a:lnSpc>
                          <a:spcPct val="115000"/>
                        </a:lnSpc>
                        <a:spcBef>
                          <a:spcPts val="0"/>
                        </a:spcBef>
                        <a:spcAft>
                          <a:spcPts val="0"/>
                        </a:spcAft>
                      </a:pPr>
                      <a:r>
                        <a:rPr lang="en-US" sz="1200" dirty="0">
                          <a:effectLst/>
                        </a:rPr>
                        <a:t>30.006</a:t>
                      </a:r>
                      <a:endParaRPr lang="en-US" sz="1100" dirty="0">
                        <a:effectLst/>
                        <a:latin typeface="Calibri"/>
                        <a:ea typeface="Calibri"/>
                        <a:cs typeface="Times New Roman"/>
                      </a:endParaRPr>
                    </a:p>
                  </a:txBody>
                  <a:tcPr marL="114300" marR="114300" marT="114300" marB="114300" anchor="b"/>
                </a:tc>
              </a:tr>
            </a:tbl>
          </a:graphicData>
        </a:graphic>
      </p:graphicFrame>
      <p:sp>
        <p:nvSpPr>
          <p:cNvPr id="5" name="Rectangle 1"/>
          <p:cNvSpPr>
            <a:spLocks noChangeArrowheads="1"/>
          </p:cNvSpPr>
          <p:nvPr/>
        </p:nvSpPr>
        <p:spPr bwMode="auto">
          <a:xfrm>
            <a:off x="1290638" y="22971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4756242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 I</a:t>
            </a:r>
            <a:r>
              <a:rPr lang="en-US" dirty="0" smtClean="0"/>
              <a:t>f </a:t>
            </a:r>
            <a:r>
              <a:rPr lang="en-US" dirty="0"/>
              <a:t>we increase W from 3 to 3.0001, the sum of squares of error will increase from 30 to 30.006. </a:t>
            </a:r>
            <a:endParaRPr lang="en-US" dirty="0" smtClean="0"/>
          </a:p>
          <a:p>
            <a:r>
              <a:rPr lang="en-US" dirty="0" smtClean="0"/>
              <a:t>Since </a:t>
            </a:r>
            <a:r>
              <a:rPr lang="en-US" dirty="0"/>
              <a:t>we know that the best function that fits this model is y=2.x, increasing the weights from 3 to 3.0001 should obviously create a little bit more error (because we are going further from the intuitive correct weight of 2.  </a:t>
            </a:r>
            <a:r>
              <a:rPr lang="en-US" dirty="0" smtClean="0"/>
              <a:t>  3.0001 </a:t>
            </a:r>
            <a:r>
              <a:rPr lang="en-US" dirty="0"/>
              <a:t>&gt; 3 &gt; 2 thus the error is higher</a:t>
            </a:r>
            <a:r>
              <a:rPr lang="en-US" dirty="0" smtClean="0"/>
              <a:t>)</a:t>
            </a:r>
          </a:p>
          <a:p>
            <a:pPr fontAlgn="base"/>
            <a:r>
              <a:rPr lang="en-US" dirty="0"/>
              <a:t>Here is what our loss function looks like:</a:t>
            </a:r>
          </a:p>
          <a:p>
            <a:pPr lvl="1" fontAlgn="base"/>
            <a:r>
              <a:rPr lang="en-US" dirty="0"/>
              <a:t>If w=2, we have a loss of 0, since the neural network actual output will fit perfectly the training set.</a:t>
            </a:r>
          </a:p>
          <a:p>
            <a:pPr lvl="1" fontAlgn="base"/>
            <a:r>
              <a:rPr lang="en-US" dirty="0"/>
              <a:t>If w&lt;2, we have a positive loss function, but the derivative is negative, meaning that an increase of weight will decrease the loss function.</a:t>
            </a:r>
          </a:p>
          <a:p>
            <a:pPr lvl="1" fontAlgn="base"/>
            <a:r>
              <a:rPr lang="en-US" dirty="0"/>
              <a:t>At w=2, the loss is 0 and the derivative is 0, we reached a perfect model, nothing is needed.</a:t>
            </a:r>
          </a:p>
          <a:p>
            <a:pPr lvl="1" fontAlgn="base"/>
            <a:r>
              <a:rPr lang="en-US" dirty="0"/>
              <a:t>If w&gt;2, the loss becomes positive again, but the derivative is as well positive, meaning that any more increase in the weight, will increase the losses even more!!</a:t>
            </a:r>
          </a:p>
          <a:p>
            <a:endParaRPr lang="en-US" dirty="0"/>
          </a:p>
        </p:txBody>
      </p:sp>
    </p:spTree>
    <p:extLst>
      <p:ext uri="{BB962C8B-B14F-4D97-AF65-F5344CB8AC3E}">
        <p14:creationId xmlns:p14="http://schemas.microsoft.com/office/powerpoint/2010/main" val="27370446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Diagrammatically – Weight adjustment</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246" y="1828800"/>
            <a:ext cx="6019800" cy="4360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1662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Backpropagation in Neural Networks</a:t>
            </a:r>
            <a:endParaRPr lang="en-US" dirty="0"/>
          </a:p>
        </p:txBody>
      </p:sp>
      <p:sp>
        <p:nvSpPr>
          <p:cNvPr id="3" name="Content Placeholder 2"/>
          <p:cNvSpPr>
            <a:spLocks noGrp="1"/>
          </p:cNvSpPr>
          <p:nvPr>
            <p:ph idx="1"/>
          </p:nvPr>
        </p:nvSpPr>
        <p:spPr/>
        <p:txBody>
          <a:bodyPr/>
          <a:lstStyle/>
          <a:p>
            <a:pPr fontAlgn="base"/>
            <a:r>
              <a:rPr lang="en-US" dirty="0" smtClean="0"/>
              <a:t>The </a:t>
            </a:r>
            <a:r>
              <a:rPr lang="en-US" dirty="0"/>
              <a:t>true power of neural networks is their multilayer variant. Training single-layer perceptrons is straightforward, but the resulting network is not very </a:t>
            </a:r>
            <a:r>
              <a:rPr lang="en-US" dirty="0" smtClean="0"/>
              <a:t>powerful.</a:t>
            </a:r>
          </a:p>
          <a:p>
            <a:pPr fontAlgn="base"/>
            <a:r>
              <a:rPr lang="en-US" dirty="0" smtClean="0"/>
              <a:t> </a:t>
            </a:r>
            <a:r>
              <a:rPr lang="en-US" dirty="0"/>
              <a:t>How can we train networks that have multiple layers? This is where backpropagation came in</a:t>
            </a:r>
            <a:r>
              <a:rPr lang="en-US" dirty="0" smtClean="0"/>
              <a:t>.</a:t>
            </a:r>
          </a:p>
          <a:p>
            <a:pPr marL="0" indent="0" fontAlgn="base">
              <a:buNone/>
            </a:pPr>
            <a:endParaRPr lang="en-US" dirty="0"/>
          </a:p>
          <a:p>
            <a:pPr fontAlgn="base"/>
            <a:r>
              <a:rPr lang="en-US" dirty="0"/>
              <a:t>Backpropagation is an algorithm for training neural networks that have many layers. </a:t>
            </a:r>
            <a:endParaRPr lang="en-US" dirty="0" smtClean="0"/>
          </a:p>
          <a:p>
            <a:pPr fontAlgn="base"/>
            <a:r>
              <a:rPr lang="en-US" dirty="0" smtClean="0"/>
              <a:t>It </a:t>
            </a:r>
            <a:r>
              <a:rPr lang="en-US" dirty="0"/>
              <a:t>works in two phases. </a:t>
            </a:r>
            <a:endParaRPr lang="en-US" dirty="0" smtClean="0"/>
          </a:p>
          <a:p>
            <a:pPr lvl="1" fontAlgn="base"/>
            <a:r>
              <a:rPr lang="en-US" dirty="0" smtClean="0"/>
              <a:t>The </a:t>
            </a:r>
            <a:r>
              <a:rPr lang="en-US" dirty="0"/>
              <a:t>first phase is the propagation of inputs through a neural network to the final layer (called feedforward). </a:t>
            </a:r>
            <a:endParaRPr lang="en-US" dirty="0" smtClean="0"/>
          </a:p>
          <a:p>
            <a:pPr lvl="1" fontAlgn="base"/>
            <a:r>
              <a:rPr lang="en-US" dirty="0" smtClean="0"/>
              <a:t>In </a:t>
            </a:r>
            <a:r>
              <a:rPr lang="en-US" dirty="0"/>
              <a:t>the second phase, the algorithm computes an error, and then backpropagates this error (adjusting the weights) from the final layer to the first.</a:t>
            </a:r>
          </a:p>
          <a:p>
            <a:endParaRPr lang="en-US" dirty="0"/>
          </a:p>
        </p:txBody>
      </p:sp>
    </p:spTree>
    <p:extLst>
      <p:ext uri="{BB962C8B-B14F-4D97-AF65-F5344CB8AC3E}">
        <p14:creationId xmlns:p14="http://schemas.microsoft.com/office/powerpoint/2010/main" val="2236335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smtClean="0">
                <a:latin typeface="Arial" panose="020B0604020202020204" pitchFamily="34" charset="0"/>
                <a:cs typeface="Arial" panose="020B0604020202020204" pitchFamily="34" charset="0"/>
              </a:rPr>
              <a:t>Unit Objectives</a:t>
            </a:r>
            <a:endParaRPr lang="en-US" sz="28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600200"/>
            <a:ext cx="8229600" cy="4876800"/>
          </a:xfrm>
        </p:spPr>
        <p:txBody>
          <a:bodyPr>
            <a:normAutofit/>
          </a:bodyPr>
          <a:lstStyle/>
          <a:p>
            <a:pPr fontAlgn="base">
              <a:lnSpc>
                <a:spcPct val="150000"/>
              </a:lnSpc>
            </a:pPr>
            <a:r>
              <a:rPr lang="en-US" sz="1800" dirty="0">
                <a:latin typeface="Arial" panose="020B0604020202020204" pitchFamily="34" charset="0"/>
                <a:cs typeface="Arial" panose="020B0604020202020204" pitchFamily="34" charset="0"/>
              </a:rPr>
              <a:t>Define the main characteristics of a cognitive system</a:t>
            </a:r>
          </a:p>
          <a:p>
            <a:pPr fontAlgn="base">
              <a:lnSpc>
                <a:spcPct val="150000"/>
              </a:lnSpc>
            </a:pPr>
            <a:r>
              <a:rPr lang="en-US" sz="1800" dirty="0" smtClean="0">
                <a:latin typeface="Arial" panose="020B0604020202020204" pitchFamily="34" charset="0"/>
                <a:cs typeface="Arial" panose="020B0604020202020204" pitchFamily="34" charset="0"/>
              </a:rPr>
              <a:t>Explain </a:t>
            </a:r>
            <a:r>
              <a:rPr lang="en-US" sz="1800" dirty="0">
                <a:latin typeface="Arial" panose="020B0604020202020204" pitchFamily="34" charset="0"/>
                <a:cs typeface="Arial" panose="020B0604020202020204" pitchFamily="34" charset="0"/>
              </a:rPr>
              <a:t>neural nets</a:t>
            </a:r>
          </a:p>
          <a:p>
            <a:pPr fontAlgn="base">
              <a:lnSpc>
                <a:spcPct val="150000"/>
              </a:lnSpc>
            </a:pPr>
            <a:r>
              <a:rPr lang="en-US" sz="1800" dirty="0" smtClean="0">
                <a:latin typeface="Arial" panose="020B0604020202020204" pitchFamily="34" charset="0"/>
                <a:cs typeface="Arial" panose="020B0604020202020204" pitchFamily="34" charset="0"/>
              </a:rPr>
              <a:t>Explain </a:t>
            </a:r>
            <a:r>
              <a:rPr lang="en-US" sz="1800" dirty="0">
                <a:latin typeface="Arial" panose="020B0604020202020204" pitchFamily="34" charset="0"/>
                <a:cs typeface="Arial" panose="020B0604020202020204" pitchFamily="34" charset="0"/>
              </a:rPr>
              <a:t>machine learning technologies (supervised, unsupervised, reinforcement learning approaches)</a:t>
            </a:r>
          </a:p>
          <a:p>
            <a:pPr fontAlgn="base">
              <a:lnSpc>
                <a:spcPct val="150000"/>
              </a:lnSpc>
            </a:pPr>
            <a:r>
              <a:rPr lang="en-US" sz="1800" dirty="0" smtClean="0">
                <a:latin typeface="Arial" panose="020B0604020202020204" pitchFamily="34" charset="0"/>
                <a:cs typeface="Arial" panose="020B0604020202020204" pitchFamily="34" charset="0"/>
              </a:rPr>
              <a:t>Define </a:t>
            </a:r>
            <a:r>
              <a:rPr lang="en-US" sz="1800" dirty="0">
                <a:latin typeface="Arial" panose="020B0604020202020204" pitchFamily="34" charset="0"/>
                <a:cs typeface="Arial" panose="020B0604020202020204" pitchFamily="34" charset="0"/>
              </a:rPr>
              <a:t>a common set of use cases for cognitive systems</a:t>
            </a:r>
          </a:p>
          <a:p>
            <a:pPr fontAlgn="base">
              <a:lnSpc>
                <a:spcPct val="150000"/>
              </a:lnSpc>
            </a:pPr>
            <a:r>
              <a:rPr lang="en-US" sz="1800" dirty="0" smtClean="0">
                <a:latin typeface="Arial" panose="020B0604020202020204" pitchFamily="34" charset="0"/>
                <a:cs typeface="Arial" panose="020B0604020202020204" pitchFamily="34" charset="0"/>
              </a:rPr>
              <a:t>Define </a:t>
            </a:r>
            <a:r>
              <a:rPr lang="en-US" sz="1800" dirty="0">
                <a:latin typeface="Arial" panose="020B0604020202020204" pitchFamily="34" charset="0"/>
                <a:cs typeface="Arial" panose="020B0604020202020204" pitchFamily="34" charset="0"/>
              </a:rPr>
              <a:t>Precision, Recall, and Accuracy</a:t>
            </a:r>
          </a:p>
          <a:p>
            <a:pPr fontAlgn="base">
              <a:lnSpc>
                <a:spcPct val="150000"/>
              </a:lnSpc>
            </a:pPr>
            <a:r>
              <a:rPr lang="en-US" sz="1800" dirty="0" smtClean="0">
                <a:latin typeface="Arial" panose="020B0604020202020204" pitchFamily="34" charset="0"/>
                <a:cs typeface="Arial" panose="020B0604020202020204" pitchFamily="34" charset="0"/>
              </a:rPr>
              <a:t>Explain </a:t>
            </a:r>
            <a:r>
              <a:rPr lang="en-US" sz="1800" dirty="0">
                <a:latin typeface="Arial" panose="020B0604020202020204" pitchFamily="34" charset="0"/>
                <a:cs typeface="Arial" panose="020B0604020202020204" pitchFamily="34" charset="0"/>
              </a:rPr>
              <a:t>the importance of separating training, validation and test data</a:t>
            </a:r>
          </a:p>
          <a:p>
            <a:pPr fontAlgn="base">
              <a:lnSpc>
                <a:spcPct val="150000"/>
              </a:lnSpc>
            </a:pPr>
            <a:r>
              <a:rPr lang="en-US" sz="1800" dirty="0" smtClean="0">
                <a:latin typeface="Arial" panose="020B0604020202020204" pitchFamily="34" charset="0"/>
                <a:cs typeface="Arial" panose="020B0604020202020204" pitchFamily="34" charset="0"/>
              </a:rPr>
              <a:t>Measure </a:t>
            </a:r>
            <a:r>
              <a:rPr lang="en-US" sz="1800" dirty="0">
                <a:latin typeface="Arial" panose="020B0604020202020204" pitchFamily="34" charset="0"/>
                <a:cs typeface="Arial" panose="020B0604020202020204" pitchFamily="34" charset="0"/>
              </a:rPr>
              <a:t>accuracy of service</a:t>
            </a:r>
          </a:p>
          <a:p>
            <a:pPr fontAlgn="base">
              <a:lnSpc>
                <a:spcPct val="150000"/>
              </a:lnSpc>
            </a:pPr>
            <a:r>
              <a:rPr lang="en-US" sz="1800" dirty="0" smtClean="0">
                <a:latin typeface="Arial" panose="020B0604020202020204" pitchFamily="34" charset="0"/>
                <a:cs typeface="Arial" panose="020B0604020202020204" pitchFamily="34" charset="0"/>
              </a:rPr>
              <a:t>Define </a:t>
            </a:r>
            <a:r>
              <a:rPr lang="en-US" sz="1800" dirty="0">
                <a:latin typeface="Arial" panose="020B0604020202020204" pitchFamily="34" charset="0"/>
                <a:cs typeface="Arial" panose="020B0604020202020204" pitchFamily="34" charset="0"/>
              </a:rPr>
              <a:t>types of entities, relationships and co-references</a:t>
            </a:r>
          </a:p>
          <a:p>
            <a:pPr fontAlgn="base">
              <a:lnSpc>
                <a:spcPct val="150000"/>
              </a:lnSpc>
            </a:pPr>
            <a:r>
              <a:rPr lang="en-US" sz="1800" dirty="0" smtClean="0">
                <a:latin typeface="Arial" panose="020B0604020202020204" pitchFamily="34" charset="0"/>
                <a:cs typeface="Arial" panose="020B0604020202020204" pitchFamily="34" charset="0"/>
              </a:rPr>
              <a:t>Define </a:t>
            </a:r>
            <a:r>
              <a:rPr lang="en-US" sz="1800" dirty="0">
                <a:latin typeface="Arial" panose="020B0604020202020204" pitchFamily="34" charset="0"/>
                <a:cs typeface="Arial" panose="020B0604020202020204" pitchFamily="34" charset="0"/>
              </a:rPr>
              <a:t>Intents and Classes</a:t>
            </a:r>
          </a:p>
          <a:p>
            <a:endParaRPr lang="en-US" dirty="0"/>
          </a:p>
        </p:txBody>
      </p:sp>
    </p:spTree>
    <p:extLst>
      <p:ext uri="{BB962C8B-B14F-4D97-AF65-F5344CB8AC3E}">
        <p14:creationId xmlns:p14="http://schemas.microsoft.com/office/powerpoint/2010/main" val="39011254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Backpropagation</a:t>
            </a:r>
            <a:endParaRPr lang="en-US" dirty="0"/>
          </a:p>
        </p:txBody>
      </p:sp>
      <p:sp>
        <p:nvSpPr>
          <p:cNvPr id="3" name="Content Placeholder 2"/>
          <p:cNvSpPr>
            <a:spLocks noGrp="1"/>
          </p:cNvSpPr>
          <p:nvPr>
            <p:ph idx="1"/>
          </p:nvPr>
        </p:nvSpPr>
        <p:spPr/>
        <p:txBody>
          <a:bodyPr/>
          <a:lstStyle/>
          <a:p>
            <a:pPr marL="0" indent="0">
              <a:buNone/>
            </a:pPr>
            <a:r>
              <a:rPr lang="en-US" dirty="0" smtClean="0"/>
              <a:t>The figure represents feedforward(input to output) and backpropagation(error delta for weight adjustment)</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1" y="2175918"/>
            <a:ext cx="4876800" cy="3762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28746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overall picture of NN with backpropagation and weight adjustment</a:t>
            </a:r>
            <a:endParaRPr lang="en-US" dirty="0"/>
          </a:p>
        </p:txBody>
      </p:sp>
      <p:sp>
        <p:nvSpPr>
          <p:cNvPr id="3" name="Content Placeholder 2"/>
          <p:cNvSpPr>
            <a:spLocks noGrp="1"/>
          </p:cNvSpPr>
          <p:nvPr>
            <p:ph idx="1"/>
          </p:nvPr>
        </p:nvSpPr>
        <p:spPr/>
        <p:txBody>
          <a:bodyPr/>
          <a:lstStyle/>
          <a:p>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981200"/>
            <a:ext cx="7143750" cy="380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75576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Overfitting and Underfitting</a:t>
            </a:r>
            <a:endParaRPr lang="en-US" dirty="0"/>
          </a:p>
        </p:txBody>
      </p:sp>
      <p:sp>
        <p:nvSpPr>
          <p:cNvPr id="3" name="Content Placeholder 2"/>
          <p:cNvSpPr>
            <a:spLocks noGrp="1"/>
          </p:cNvSpPr>
          <p:nvPr>
            <p:ph idx="1"/>
          </p:nvPr>
        </p:nvSpPr>
        <p:spPr/>
        <p:txBody>
          <a:bodyPr/>
          <a:lstStyle/>
          <a:p>
            <a:r>
              <a:rPr lang="en-US" b="1" dirty="0"/>
              <a:t>Overfitting</a:t>
            </a:r>
          </a:p>
          <a:p>
            <a:pPr lvl="1"/>
            <a:r>
              <a:rPr lang="en-US" dirty="0"/>
              <a:t>Overfitting is the process of overgeneralizing in a training process by providing a fewer training data pairs for one set of cases. The model learns the training data so well that when it is given a random set, the model performs poorly.</a:t>
            </a:r>
          </a:p>
          <a:p>
            <a:pPr lvl="1"/>
            <a:r>
              <a:rPr lang="en-US" dirty="0"/>
              <a:t>For example, a model that is trained to predict median house values that are based on wealthy neighborhoods will perform poorly when it is tested with a middle-class neighborhood. One way to avoid overfitting is to collect a large amount of training data or to create a resampled set of a training set.</a:t>
            </a:r>
          </a:p>
          <a:p>
            <a:r>
              <a:rPr lang="en-US" b="1" dirty="0"/>
              <a:t>Underfitting</a:t>
            </a:r>
          </a:p>
          <a:p>
            <a:pPr lvl="1"/>
            <a:r>
              <a:rPr lang="en-US" dirty="0"/>
              <a:t>Underfitting is the opposite of overfitting. The model is too simple to learn the underlying structure of data. For example, a linear model of life satisfaction is a model that is prone to underfit because the reality is too complex to be measured. To avoid underfitting, feed more features to the learning algorithm or use a more powerful learning algorithm.</a:t>
            </a:r>
          </a:p>
          <a:p>
            <a:endParaRPr lang="en-US" dirty="0"/>
          </a:p>
        </p:txBody>
      </p:sp>
    </p:spTree>
    <p:extLst>
      <p:ext uri="{BB962C8B-B14F-4D97-AF65-F5344CB8AC3E}">
        <p14:creationId xmlns:p14="http://schemas.microsoft.com/office/powerpoint/2010/main" val="252552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Modes</a:t>
            </a:r>
            <a:endParaRPr lang="en-US" dirty="0"/>
          </a:p>
        </p:txBody>
      </p:sp>
      <p:sp>
        <p:nvSpPr>
          <p:cNvPr id="3" name="Content Placeholder 2"/>
          <p:cNvSpPr>
            <a:spLocks noGrp="1"/>
          </p:cNvSpPr>
          <p:nvPr>
            <p:ph idx="1"/>
          </p:nvPr>
        </p:nvSpPr>
        <p:spPr/>
        <p:txBody>
          <a:bodyPr/>
          <a:lstStyle/>
          <a:p>
            <a:r>
              <a:rPr lang="en-US" dirty="0" smtClean="0"/>
              <a:t>Supervised</a:t>
            </a:r>
          </a:p>
          <a:p>
            <a:pPr lvl="1"/>
            <a:r>
              <a:rPr lang="en-US" dirty="0" smtClean="0"/>
              <a:t>Dataset is labeled i.e. based on the inputs and actual outputs obtained, internal weight adjustments are made to minimize the error gap between </a:t>
            </a:r>
            <a:r>
              <a:rPr lang="en-US" b="1" i="1" dirty="0" smtClean="0"/>
              <a:t>expected </a:t>
            </a:r>
            <a:r>
              <a:rPr lang="en-US" dirty="0" smtClean="0"/>
              <a:t>versus </a:t>
            </a:r>
            <a:r>
              <a:rPr lang="en-US" b="1" i="1" dirty="0" smtClean="0"/>
              <a:t>desired output</a:t>
            </a:r>
            <a:r>
              <a:rPr lang="en-US" dirty="0" smtClean="0"/>
              <a:t>.</a:t>
            </a:r>
          </a:p>
          <a:p>
            <a:pPr lvl="1"/>
            <a:endParaRPr lang="en-US" dirty="0" smtClean="0"/>
          </a:p>
          <a:p>
            <a:pPr marL="342900" lvl="1" indent="-342900">
              <a:buFont typeface="Arial" panose="020B0604020202020204" pitchFamily="34" charset="0"/>
              <a:buChar char="•"/>
            </a:pPr>
            <a:r>
              <a:rPr lang="en-US" sz="1800" dirty="0" smtClean="0">
                <a:solidFill>
                  <a:schemeClr val="tx1"/>
                </a:solidFill>
              </a:rPr>
              <a:t>Unsupervised</a:t>
            </a:r>
          </a:p>
          <a:p>
            <a:pPr lvl="1"/>
            <a:r>
              <a:rPr lang="en-US" dirty="0"/>
              <a:t>Dataset is </a:t>
            </a:r>
            <a:r>
              <a:rPr lang="en-US" dirty="0" smtClean="0"/>
              <a:t>unlabeled, so based on the input data the system should be able to </a:t>
            </a:r>
            <a:r>
              <a:rPr lang="en-US" dirty="0" err="1" smtClean="0"/>
              <a:t>reponses</a:t>
            </a:r>
            <a:r>
              <a:rPr lang="en-US" dirty="0" smtClean="0"/>
              <a:t> (unlabeled)</a:t>
            </a:r>
          </a:p>
          <a:p>
            <a:pPr marL="457200" lvl="1" indent="0">
              <a:buNone/>
            </a:pPr>
            <a:endParaRPr lang="en-US" dirty="0" smtClean="0"/>
          </a:p>
          <a:p>
            <a:pPr marL="342900" lvl="1" indent="-342900">
              <a:buFont typeface="Arial" panose="020B0604020202020204" pitchFamily="34" charset="0"/>
              <a:buChar char="•"/>
            </a:pPr>
            <a:r>
              <a:rPr lang="en-US" sz="1800" dirty="0">
                <a:solidFill>
                  <a:schemeClr val="tx1"/>
                </a:solidFill>
              </a:rPr>
              <a:t>Semi Supervised </a:t>
            </a:r>
          </a:p>
          <a:p>
            <a:pPr lvl="1"/>
            <a:r>
              <a:rPr lang="en-US" dirty="0" smtClean="0"/>
              <a:t>Based on a labeled dataset used for training, the system should be able to predict responses for a newer set of inputs.</a:t>
            </a:r>
            <a:endParaRPr lang="en-US" dirty="0"/>
          </a:p>
        </p:txBody>
      </p:sp>
    </p:spTree>
    <p:extLst>
      <p:ext uri="{BB962C8B-B14F-4D97-AF65-F5344CB8AC3E}">
        <p14:creationId xmlns:p14="http://schemas.microsoft.com/office/powerpoint/2010/main" val="1750621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Machine Learning</a:t>
            </a:r>
            <a:br>
              <a:rPr lang="en-US" dirty="0"/>
            </a:br>
            <a:endParaRPr lang="en-US" dirty="0"/>
          </a:p>
        </p:txBody>
      </p:sp>
      <p:sp>
        <p:nvSpPr>
          <p:cNvPr id="3" name="Content Placeholder 2"/>
          <p:cNvSpPr>
            <a:spLocks noGrp="1"/>
          </p:cNvSpPr>
          <p:nvPr>
            <p:ph idx="1"/>
          </p:nvPr>
        </p:nvSpPr>
        <p:spPr/>
        <p:txBody>
          <a:bodyPr>
            <a:normAutofit/>
          </a:bodyPr>
          <a:lstStyle/>
          <a:p>
            <a:r>
              <a:rPr lang="en-US" dirty="0"/>
              <a:t>The majority of practical machine learning uses supervised learning.</a:t>
            </a:r>
          </a:p>
          <a:p>
            <a:r>
              <a:rPr lang="en-US" dirty="0"/>
              <a:t>Supervised learning is where you have input variables (x) and an output variable (Y) and you use an algorithm to learn the mapping function from the input to the output.</a:t>
            </a:r>
          </a:p>
          <a:p>
            <a:pPr lvl="1"/>
            <a:r>
              <a:rPr lang="en-US" dirty="0"/>
              <a:t>Y = f(X)</a:t>
            </a:r>
          </a:p>
          <a:p>
            <a:r>
              <a:rPr lang="en-US" dirty="0"/>
              <a:t>The goal is to approximate the mapping function so well that when you have new input data (x) that you can predict the output variables (Y) for that data.</a:t>
            </a:r>
          </a:p>
          <a:p>
            <a:r>
              <a:rPr lang="en-US" dirty="0"/>
              <a:t>It is called supervised learning because the process of an algorithm learning from the training dataset can be thought of as a teacher supervising the learning process. We know the correct answers, the algorithm iteratively makes predictions on the training data and is corrected by the teacher. Learning stops when the algorithm achieves an acceptable level of performance</a:t>
            </a:r>
            <a:r>
              <a:rPr lang="en-US" dirty="0" smtClean="0"/>
              <a:t>.</a:t>
            </a:r>
            <a:endParaRPr lang="en-US" dirty="0"/>
          </a:p>
        </p:txBody>
      </p:sp>
    </p:spTree>
    <p:extLst>
      <p:ext uri="{BB962C8B-B14F-4D97-AF65-F5344CB8AC3E}">
        <p14:creationId xmlns:p14="http://schemas.microsoft.com/office/powerpoint/2010/main" val="411142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Machine Learning</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Supervised learning problems can be further grouped into regression and classification problems.</a:t>
            </a:r>
          </a:p>
          <a:p>
            <a:pPr lvl="0"/>
            <a:r>
              <a:rPr lang="en-US" b="1" dirty="0"/>
              <a:t>Classification</a:t>
            </a:r>
            <a:r>
              <a:rPr lang="en-US" dirty="0"/>
              <a:t>: A classification problem is when the output variable is a category, such as “red” or “blue” or “disease” and “no disease”.</a:t>
            </a:r>
          </a:p>
          <a:p>
            <a:pPr lvl="0"/>
            <a:r>
              <a:rPr lang="en-US" b="1" dirty="0"/>
              <a:t>Regression</a:t>
            </a:r>
            <a:r>
              <a:rPr lang="en-US" dirty="0"/>
              <a:t>: A regression problem is when the output variable is a real value, such as “dollars” or “weight”.</a:t>
            </a:r>
          </a:p>
          <a:p>
            <a:r>
              <a:rPr lang="en-US" b="1" dirty="0"/>
              <a:t> </a:t>
            </a:r>
            <a:endParaRPr lang="en-US" dirty="0"/>
          </a:p>
          <a:p>
            <a:r>
              <a:rPr lang="en-US" b="1" dirty="0" smtClean="0"/>
              <a:t>Example</a:t>
            </a:r>
            <a:r>
              <a:rPr lang="en-US" b="1" dirty="0"/>
              <a:t>:</a:t>
            </a:r>
            <a:endParaRPr lang="en-US" dirty="0"/>
          </a:p>
          <a:p>
            <a:r>
              <a:rPr lang="en-US" b="1" dirty="0"/>
              <a:t>Classification:</a:t>
            </a:r>
            <a:r>
              <a:rPr lang="en-US" dirty="0"/>
              <a:t> Machine is trained to classify something into some class. </a:t>
            </a:r>
          </a:p>
          <a:p>
            <a:pPr lvl="0"/>
            <a:r>
              <a:rPr lang="en-US" dirty="0"/>
              <a:t>classifying whether a patient has disease or not</a:t>
            </a:r>
          </a:p>
          <a:p>
            <a:pPr lvl="0"/>
            <a:r>
              <a:rPr lang="en-US" dirty="0"/>
              <a:t>classifying whether an email is spam or not</a:t>
            </a:r>
          </a:p>
          <a:p>
            <a:r>
              <a:rPr lang="en-US" b="1" dirty="0"/>
              <a:t>Regression:</a:t>
            </a:r>
            <a:r>
              <a:rPr lang="en-US" dirty="0"/>
              <a:t> Machine is trained to predict some value like price, weight or height.</a:t>
            </a:r>
          </a:p>
          <a:p>
            <a:pPr lvl="0"/>
            <a:r>
              <a:rPr lang="en-US" dirty="0"/>
              <a:t>predicting house/property price</a:t>
            </a:r>
          </a:p>
          <a:p>
            <a:pPr lvl="0"/>
            <a:r>
              <a:rPr lang="en-US" dirty="0"/>
              <a:t>predicting stock market price</a:t>
            </a:r>
          </a:p>
          <a:p>
            <a:r>
              <a:rPr lang="en-US" dirty="0"/>
              <a:t> </a:t>
            </a:r>
          </a:p>
          <a:p>
            <a:endParaRPr lang="en-US" dirty="0"/>
          </a:p>
          <a:p>
            <a:endParaRPr lang="en-US" dirty="0"/>
          </a:p>
        </p:txBody>
      </p:sp>
    </p:spTree>
    <p:extLst>
      <p:ext uri="{BB962C8B-B14F-4D97-AF65-F5344CB8AC3E}">
        <p14:creationId xmlns:p14="http://schemas.microsoft.com/office/powerpoint/2010/main" val="33337675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Machine Learning</a:t>
            </a:r>
            <a:br>
              <a:rPr lang="en-US" dirty="0"/>
            </a:br>
            <a:endParaRPr lang="en-US" dirty="0"/>
          </a:p>
        </p:txBody>
      </p:sp>
      <p:sp>
        <p:nvSpPr>
          <p:cNvPr id="3" name="Content Placeholder 2"/>
          <p:cNvSpPr>
            <a:spLocks noGrp="1"/>
          </p:cNvSpPr>
          <p:nvPr>
            <p:ph idx="1"/>
          </p:nvPr>
        </p:nvSpPr>
        <p:spPr/>
        <p:txBody>
          <a:bodyPr>
            <a:normAutofit/>
          </a:bodyPr>
          <a:lstStyle/>
          <a:p>
            <a:r>
              <a:rPr lang="en-US" dirty="0"/>
              <a:t>Some common types of problems built on top of classification and regression include recommendation and time series prediction respectively.</a:t>
            </a:r>
          </a:p>
          <a:p>
            <a:r>
              <a:rPr lang="en-US" dirty="0"/>
              <a:t>Some popular examples of supervised machine learning algorithms are:</a:t>
            </a:r>
          </a:p>
          <a:p>
            <a:pPr lvl="0"/>
            <a:r>
              <a:rPr lang="en-US" dirty="0"/>
              <a:t>Linear regression for regression problems.</a:t>
            </a:r>
          </a:p>
          <a:p>
            <a:pPr lvl="0"/>
            <a:r>
              <a:rPr lang="en-US" dirty="0"/>
              <a:t>Random forest for classification and regression problems.</a:t>
            </a:r>
          </a:p>
          <a:p>
            <a:pPr lvl="0"/>
            <a:r>
              <a:rPr lang="en-US" dirty="0"/>
              <a:t>Support vector machines for classification problems</a:t>
            </a:r>
            <a:r>
              <a:rPr lang="en-US" dirty="0" smtClean="0"/>
              <a:t>.</a:t>
            </a:r>
            <a:endParaRPr lang="en-US" dirty="0"/>
          </a:p>
        </p:txBody>
      </p:sp>
    </p:spTree>
    <p:extLst>
      <p:ext uri="{BB962C8B-B14F-4D97-AF65-F5344CB8AC3E}">
        <p14:creationId xmlns:p14="http://schemas.microsoft.com/office/powerpoint/2010/main" val="616627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Machine Learning</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This is simple and you would have done it a number of times, for example:</a:t>
            </a:r>
          </a:p>
          <a:p>
            <a:pPr lvl="0"/>
            <a:r>
              <a:rPr lang="en-US" dirty="0" err="1"/>
              <a:t>Cortana</a:t>
            </a:r>
            <a:r>
              <a:rPr lang="en-US" dirty="0"/>
              <a:t> or any speech automated system in your mobile phone trains your voice and then starts working based on this training.</a:t>
            </a:r>
          </a:p>
          <a:p>
            <a:pPr lvl="0"/>
            <a:r>
              <a:rPr lang="en-US" dirty="0"/>
              <a:t>Based on various features (past record of head-to-head, pitch, toss, player-</a:t>
            </a:r>
            <a:r>
              <a:rPr lang="en-US" dirty="0" err="1"/>
              <a:t>vs</a:t>
            </a:r>
            <a:r>
              <a:rPr lang="en-US" dirty="0"/>
              <a:t>-player) </a:t>
            </a:r>
            <a:r>
              <a:rPr lang="en-US" u="sng" dirty="0">
                <a:hlinkClick r:id="rId2"/>
              </a:rPr>
              <a:t>WASP</a:t>
            </a:r>
            <a:r>
              <a:rPr lang="en-US" dirty="0"/>
              <a:t> predicts the winning % of both teams.</a:t>
            </a:r>
          </a:p>
          <a:p>
            <a:pPr lvl="0"/>
            <a:r>
              <a:rPr lang="en-US" dirty="0"/>
              <a:t>Train your handwriting to OCR system and once trained, it will be able to convert your hand-writing images into text (till some accuracy obviously)</a:t>
            </a:r>
          </a:p>
          <a:p>
            <a:pPr lvl="0"/>
            <a:r>
              <a:rPr lang="en-US" dirty="0"/>
              <a:t>Based on some prior knowledge (when its sunny, temperature is higher; when its cloudy, humidity is higher, etc.) weather apps predict the parameters for a given time.</a:t>
            </a:r>
          </a:p>
          <a:p>
            <a:pPr lvl="0"/>
            <a:r>
              <a:rPr lang="en-US" dirty="0"/>
              <a:t>Based on past information about spams, filtering out a new incoming email into </a:t>
            </a:r>
            <a:r>
              <a:rPr lang="en-US" b="1" dirty="0"/>
              <a:t>Inbox</a:t>
            </a:r>
            <a:r>
              <a:rPr lang="en-US" dirty="0"/>
              <a:t> (normal) or </a:t>
            </a:r>
            <a:r>
              <a:rPr lang="en-US" b="1" dirty="0"/>
              <a:t>Junk folder</a:t>
            </a:r>
            <a:r>
              <a:rPr lang="en-US" dirty="0"/>
              <a:t> (Spam)</a:t>
            </a:r>
          </a:p>
          <a:p>
            <a:pPr lvl="0"/>
            <a:r>
              <a:rPr lang="en-US" dirty="0"/>
              <a:t>Biometric attendance or ATM </a:t>
            </a:r>
            <a:r>
              <a:rPr lang="en-US" dirty="0" err="1"/>
              <a:t>etc</a:t>
            </a:r>
            <a:r>
              <a:rPr lang="en-US" dirty="0"/>
              <a:t> systems where you train the machine after couple of inputs (of your biometric identity - be it thumb or iris or ear-lobe, etc.), machine can validate your future input and identify you.</a:t>
            </a:r>
          </a:p>
          <a:p>
            <a:endParaRPr lang="en-US" dirty="0"/>
          </a:p>
          <a:p>
            <a:endParaRPr lang="en-US" dirty="0"/>
          </a:p>
        </p:txBody>
      </p:sp>
    </p:spTree>
    <p:extLst>
      <p:ext uri="{BB962C8B-B14F-4D97-AF65-F5344CB8AC3E}">
        <p14:creationId xmlns:p14="http://schemas.microsoft.com/office/powerpoint/2010/main" val="1787827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Machine Learning</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Unsupervised </a:t>
            </a:r>
            <a:r>
              <a:rPr lang="en-US" dirty="0"/>
              <a:t>learning is where you only have input data (X) and no corresponding output variables.</a:t>
            </a:r>
          </a:p>
          <a:p>
            <a:r>
              <a:rPr lang="en-US" dirty="0"/>
              <a:t>The goal for unsupervised learning is to model the underlying structure or distribution in the data in order to learn more about the data.</a:t>
            </a:r>
          </a:p>
          <a:p>
            <a:r>
              <a:rPr lang="en-US" dirty="0"/>
              <a:t>These are called unsupervised learning because unlike supervised learning above there is no correct answers and there is no teacher. Algorithms are left to their own devises to discover and present the interesting structure in the data</a:t>
            </a:r>
            <a:r>
              <a:rPr lang="en-US" dirty="0" smtClean="0"/>
              <a:t>.</a:t>
            </a:r>
            <a:endParaRPr lang="en-US" dirty="0"/>
          </a:p>
        </p:txBody>
      </p:sp>
    </p:spTree>
    <p:extLst>
      <p:ext uri="{BB962C8B-B14F-4D97-AF65-F5344CB8AC3E}">
        <p14:creationId xmlns:p14="http://schemas.microsoft.com/office/powerpoint/2010/main" val="10990385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Machine Learning</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Unsupervised learning problems can be further grouped into clustering and association problems.</a:t>
            </a:r>
          </a:p>
          <a:p>
            <a:pPr lvl="0"/>
            <a:r>
              <a:rPr lang="en-US" b="1" dirty="0"/>
              <a:t>Clustering</a:t>
            </a:r>
            <a:r>
              <a:rPr lang="en-US" dirty="0"/>
              <a:t>: A clustering problem is where you want to discover the inherent groupings in the data, such as grouping customers by purchasing behavior.</a:t>
            </a:r>
          </a:p>
          <a:p>
            <a:pPr lvl="0"/>
            <a:r>
              <a:rPr lang="en-US" b="1" dirty="0"/>
              <a:t>Association</a:t>
            </a:r>
            <a:r>
              <a:rPr lang="en-US" dirty="0"/>
              <a:t>:  An association rule learning problem is where you want to discover rules that describe large portions of your data, such as people that buy X also tend to buy Y.</a:t>
            </a:r>
          </a:p>
          <a:p>
            <a:r>
              <a:rPr lang="en-US" b="1" dirty="0"/>
              <a:t>Example:</a:t>
            </a:r>
            <a:endParaRPr lang="en-US" dirty="0"/>
          </a:p>
          <a:p>
            <a:r>
              <a:rPr lang="en-US" b="1" dirty="0"/>
              <a:t>Clustering:</a:t>
            </a:r>
            <a:r>
              <a:rPr lang="en-US" dirty="0"/>
              <a:t> A clustering problem is where you want to discover the inherent groupings in the data</a:t>
            </a:r>
          </a:p>
          <a:p>
            <a:pPr lvl="0"/>
            <a:r>
              <a:rPr lang="en-US" dirty="0"/>
              <a:t>such as grouping customers by purchasing behavior</a:t>
            </a:r>
          </a:p>
          <a:p>
            <a:r>
              <a:rPr lang="en-US" b="1" dirty="0"/>
              <a:t>Association:</a:t>
            </a:r>
            <a:r>
              <a:rPr lang="en-US" dirty="0"/>
              <a:t> An association rule learning problem is where you want to discover rules that describe large portions of your data</a:t>
            </a:r>
          </a:p>
          <a:p>
            <a:pPr lvl="0"/>
            <a:r>
              <a:rPr lang="en-US" dirty="0"/>
              <a:t>such as people that buy X also tend to buy Y</a:t>
            </a:r>
          </a:p>
          <a:p>
            <a:r>
              <a:rPr lang="en-US" dirty="0"/>
              <a:t> </a:t>
            </a:r>
          </a:p>
          <a:p>
            <a:endParaRPr lang="en-US" dirty="0"/>
          </a:p>
          <a:p>
            <a:endParaRPr lang="en-US" dirty="0"/>
          </a:p>
        </p:txBody>
      </p:sp>
    </p:spTree>
    <p:extLst>
      <p:ext uri="{BB962C8B-B14F-4D97-AF65-F5344CB8AC3E}">
        <p14:creationId xmlns:p14="http://schemas.microsoft.com/office/powerpoint/2010/main" val="1998804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Cognitive</a:t>
            </a:r>
            <a:r>
              <a:rPr lang="en-US" dirty="0" smtClean="0"/>
              <a:t> Systems</a:t>
            </a:r>
            <a:endParaRPr lang="en-US" dirty="0"/>
          </a:p>
        </p:txBody>
      </p:sp>
      <p:sp>
        <p:nvSpPr>
          <p:cNvPr id="5" name="Content Placeholder 4"/>
          <p:cNvSpPr>
            <a:spLocks noGrp="1"/>
          </p:cNvSpPr>
          <p:nvPr>
            <p:ph idx="1"/>
          </p:nvPr>
        </p:nvSpPr>
        <p:spPr/>
        <p:txBody>
          <a:bodyPr/>
          <a:lstStyle/>
          <a:p>
            <a:r>
              <a:rPr lang="en-US" dirty="0" smtClean="0"/>
              <a:t>Focus of cognitive systems is not about doing fast calculations on large amounts of data through traditional computer programs. </a:t>
            </a:r>
          </a:p>
          <a:p>
            <a:pPr marL="0" indent="0">
              <a:buNone/>
            </a:pPr>
            <a:endParaRPr lang="en-US" dirty="0" smtClean="0"/>
          </a:p>
          <a:p>
            <a:r>
              <a:rPr lang="en-US" dirty="0" smtClean="0"/>
              <a:t>Focuses on exploring the data, finding new correlations, and new context in that data to provide new solutions. </a:t>
            </a:r>
            <a:endParaRPr lang="en-US" dirty="0"/>
          </a:p>
          <a:p>
            <a:pPr marL="0" indent="0">
              <a:buNone/>
            </a:pPr>
            <a:endParaRPr lang="en-US" dirty="0" smtClean="0"/>
          </a:p>
          <a:p>
            <a:r>
              <a:rPr lang="en-US" dirty="0" smtClean="0"/>
              <a:t>Aims at expanding the boundaries of human cognition rather than replacing or replicating the way the human brain works. </a:t>
            </a:r>
          </a:p>
          <a:p>
            <a:endParaRPr lang="en-US" dirty="0" smtClean="0"/>
          </a:p>
          <a:p>
            <a:pPr marL="0" indent="0" algn="ctr">
              <a:buNone/>
            </a:pPr>
            <a:r>
              <a:rPr lang="en-US" b="1" i="1" dirty="0" smtClean="0"/>
              <a:t> “Cognitive computing refers to systems that learn at scale, reason with purpose and interact with humans naturally. Rather than being explicitly programmed, they learn and reason from their interactions with us and from their experiences with their environment.” </a:t>
            </a:r>
          </a:p>
          <a:p>
            <a:pPr marL="0" indent="0" algn="ctr">
              <a:buNone/>
            </a:pPr>
            <a:r>
              <a:rPr lang="en-US" b="1" i="1" dirty="0" smtClean="0"/>
              <a:t>- Dr. John E. Kelly III, October, 2015</a:t>
            </a:r>
            <a:endParaRPr lang="en-US" b="1" i="1" dirty="0"/>
          </a:p>
        </p:txBody>
      </p:sp>
    </p:spTree>
    <p:extLst>
      <p:ext uri="{BB962C8B-B14F-4D97-AF65-F5344CB8AC3E}">
        <p14:creationId xmlns:p14="http://schemas.microsoft.com/office/powerpoint/2010/main" val="4370102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Machine Learning</a:t>
            </a:r>
            <a:br>
              <a:rPr lang="en-US" dirty="0"/>
            </a:br>
            <a:endParaRPr lang="en-US" dirty="0"/>
          </a:p>
        </p:txBody>
      </p:sp>
      <p:sp>
        <p:nvSpPr>
          <p:cNvPr id="3" name="Content Placeholder 2"/>
          <p:cNvSpPr>
            <a:spLocks noGrp="1"/>
          </p:cNvSpPr>
          <p:nvPr>
            <p:ph idx="1"/>
          </p:nvPr>
        </p:nvSpPr>
        <p:spPr/>
        <p:txBody>
          <a:bodyPr>
            <a:normAutofit/>
          </a:bodyPr>
          <a:lstStyle/>
          <a:p>
            <a:r>
              <a:rPr lang="en-US" dirty="0"/>
              <a:t>Some popular examples of unsupervised learning algorithms are:</a:t>
            </a:r>
          </a:p>
          <a:p>
            <a:pPr lvl="0"/>
            <a:r>
              <a:rPr lang="en-US" dirty="0"/>
              <a:t>k-means for clustering problems.</a:t>
            </a:r>
          </a:p>
          <a:p>
            <a:pPr lvl="0"/>
            <a:r>
              <a:rPr lang="en-US" dirty="0" err="1"/>
              <a:t>Apriori</a:t>
            </a:r>
            <a:r>
              <a:rPr lang="en-US" dirty="0"/>
              <a:t> algorithm for association rule learning problems</a:t>
            </a:r>
            <a:r>
              <a:rPr lang="en-US" dirty="0" smtClean="0"/>
              <a:t>.</a:t>
            </a:r>
            <a:endParaRPr lang="en-US" dirty="0"/>
          </a:p>
        </p:txBody>
      </p:sp>
    </p:spTree>
    <p:extLst>
      <p:ext uri="{BB962C8B-B14F-4D97-AF65-F5344CB8AC3E}">
        <p14:creationId xmlns:p14="http://schemas.microsoft.com/office/powerpoint/2010/main" val="24011940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Machine Learning</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b="1" dirty="0"/>
              <a:t>Unsupervised Learning</a:t>
            </a:r>
            <a:endParaRPr lang="en-US" dirty="0"/>
          </a:p>
          <a:p>
            <a:pPr lvl="0"/>
            <a:r>
              <a:rPr lang="en-US" dirty="0"/>
              <a:t>A friend invites you to his party where you meet totally strangers. Now you will classify them using unsupervised learning (no prior knowledge) and this classification can be on the basis of gender, age group, dressing, educational qualification or whatever way you would like. </a:t>
            </a:r>
            <a:r>
              <a:rPr lang="en-US" b="1" dirty="0"/>
              <a:t>Why this learning is different from Supervised Learning? Since you didn't use any past/prior knowledge about people and classified them "on-the-go".</a:t>
            </a:r>
            <a:endParaRPr lang="en-US" dirty="0"/>
          </a:p>
          <a:p>
            <a:pPr lvl="0"/>
            <a:r>
              <a:rPr lang="en-US" dirty="0"/>
              <a:t>NASA discovers new heavenly bodies and finds them different from previously known astronomical objects - stars, planets, asteroids, </a:t>
            </a:r>
            <a:r>
              <a:rPr lang="en-US" dirty="0" err="1"/>
              <a:t>blackholes</a:t>
            </a:r>
            <a:r>
              <a:rPr lang="en-US" dirty="0"/>
              <a:t> etc. (i.e. it has no knowledge about these new bodies) and classifies them the way it would like to (distance from Milky way, intensity, gravitational force, red/blue shift or whatever)</a:t>
            </a:r>
          </a:p>
          <a:p>
            <a:pPr lvl="0"/>
            <a:r>
              <a:rPr lang="en-US" dirty="0"/>
              <a:t>Let's suppose you have never seen a Cricket match before and by chance watch a video on internet, now you can classify players on the basis of different criterion: Players wearing same sort of kits are in one class, Players of one style are in one class (batsmen, bowler, fielders), or on the basis of playing hand (RH </a:t>
            </a:r>
            <a:r>
              <a:rPr lang="en-US" dirty="0" err="1"/>
              <a:t>vs</a:t>
            </a:r>
            <a:r>
              <a:rPr lang="en-US" dirty="0"/>
              <a:t> LH) or whatever way you would observe [and classify] it.</a:t>
            </a:r>
          </a:p>
          <a:p>
            <a:pPr lvl="0"/>
            <a:r>
              <a:rPr lang="en-US" dirty="0"/>
              <a:t>We are conducting a survey of 500 questions about predicting the IQ level of students in a college. Since this questionnaire is too big, so after 100 students, administration decides to trim the questionnaire down to fewer questions and for it we use some statistical procedure like </a:t>
            </a:r>
            <a:r>
              <a:rPr lang="en-US" u="sng" dirty="0">
                <a:hlinkClick r:id="rId2"/>
              </a:rPr>
              <a:t>PCA</a:t>
            </a:r>
            <a:r>
              <a:rPr lang="en-US" dirty="0"/>
              <a:t> to trim it down.</a:t>
            </a:r>
          </a:p>
          <a:p>
            <a:endParaRPr lang="en-US" dirty="0"/>
          </a:p>
          <a:p>
            <a:endParaRPr lang="en-US" dirty="0"/>
          </a:p>
        </p:txBody>
      </p:sp>
    </p:spTree>
    <p:extLst>
      <p:ext uri="{BB962C8B-B14F-4D97-AF65-F5344CB8AC3E}">
        <p14:creationId xmlns:p14="http://schemas.microsoft.com/office/powerpoint/2010/main" val="30546853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descr="Examples for supervised and unsupervised classification">
            <a:hlinkClick r:id="rId2" tooltip="&quot;Examples for supervised and unsupervised classification&quo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97000" y="1774031"/>
            <a:ext cx="6350000" cy="4178300"/>
          </a:xfrm>
          <a:prstGeom prst="rect">
            <a:avLst/>
          </a:prstGeom>
          <a:noFill/>
          <a:ln>
            <a:noFill/>
          </a:ln>
        </p:spPr>
      </p:pic>
    </p:spTree>
    <p:extLst>
      <p:ext uri="{BB962C8B-B14F-4D97-AF65-F5344CB8AC3E}">
        <p14:creationId xmlns:p14="http://schemas.microsoft.com/office/powerpoint/2010/main" val="5044991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Supervised Learning:</a:t>
            </a:r>
            <a:endParaRPr lang="en-US" dirty="0"/>
          </a:p>
        </p:txBody>
      </p:sp>
      <p:sp>
        <p:nvSpPr>
          <p:cNvPr id="3" name="Content Placeholder 2"/>
          <p:cNvSpPr>
            <a:spLocks noGrp="1"/>
          </p:cNvSpPr>
          <p:nvPr>
            <p:ph idx="1"/>
          </p:nvPr>
        </p:nvSpPr>
        <p:spPr/>
        <p:txBody>
          <a:bodyPr/>
          <a:lstStyle/>
          <a:p>
            <a:pPr lvl="0"/>
            <a:r>
              <a:rPr lang="en-US" dirty="0"/>
              <a:t>You already learn from your previous work about the physical characters of fruits</a:t>
            </a:r>
          </a:p>
          <a:p>
            <a:pPr lvl="0"/>
            <a:r>
              <a:rPr lang="en-US" dirty="0"/>
              <a:t>So arranging  the same type of fruits at one place is easy now</a:t>
            </a:r>
          </a:p>
          <a:p>
            <a:pPr lvl="0"/>
            <a:r>
              <a:rPr lang="en-US" dirty="0"/>
              <a:t>In data mining terminology the earlier work is called as </a:t>
            </a:r>
            <a:r>
              <a:rPr lang="en-US" b="1" dirty="0"/>
              <a:t>training the data</a:t>
            </a:r>
            <a:endParaRPr lang="en-US" dirty="0"/>
          </a:p>
          <a:p>
            <a:pPr lvl="0"/>
            <a:r>
              <a:rPr lang="en-US" dirty="0"/>
              <a:t>You already learn the things from your train data. This is because of </a:t>
            </a:r>
            <a:r>
              <a:rPr lang="en-US" b="1" dirty="0"/>
              <a:t>response variable</a:t>
            </a:r>
            <a:endParaRPr lang="en-US" dirty="0"/>
          </a:p>
          <a:p>
            <a:pPr lvl="0"/>
            <a:r>
              <a:rPr lang="en-US" dirty="0"/>
              <a:t>Response variable means just a </a:t>
            </a:r>
            <a:r>
              <a:rPr lang="en-US" b="1" dirty="0"/>
              <a:t>decision variable</a:t>
            </a:r>
            <a:endParaRPr lang="en-US" dirty="0"/>
          </a:p>
          <a:p>
            <a:pPr lvl="0"/>
            <a:r>
              <a:rPr lang="en-US" dirty="0"/>
              <a:t>You can observe response variable below (</a:t>
            </a:r>
            <a:r>
              <a:rPr lang="en-US" b="1" dirty="0"/>
              <a:t>FRUIT NAME</a:t>
            </a:r>
            <a:r>
              <a:rPr lang="en-US" dirty="0"/>
              <a:t>)</a:t>
            </a:r>
          </a:p>
          <a:p>
            <a:endParaRPr lang="en-US" dirty="0"/>
          </a:p>
        </p:txBody>
      </p:sp>
    </p:spTree>
    <p:extLst>
      <p:ext uri="{BB962C8B-B14F-4D97-AF65-F5344CB8AC3E}">
        <p14:creationId xmlns:p14="http://schemas.microsoft.com/office/powerpoint/2010/main" val="36618598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Supervised Learning:</a:t>
            </a:r>
            <a:endParaRPr lang="en-US" dirty="0"/>
          </a:p>
        </p:txBody>
      </p:sp>
      <p:sp>
        <p:nvSpPr>
          <p:cNvPr id="3" name="Content Placeholder 2"/>
          <p:cNvSpPr>
            <a:spLocks noGrp="1"/>
          </p:cNvSpPr>
          <p:nvPr>
            <p:ph idx="1"/>
          </p:nvPr>
        </p:nvSpPr>
        <p:spPr/>
        <p:txBody>
          <a:bodyPr>
            <a:normAutofit/>
          </a:bodyPr>
          <a:lstStyle/>
          <a:p>
            <a:pPr marL="0" lvl="0" indent="0" eaLnBrk="0" fontAlgn="base" hangingPunct="0">
              <a:spcBef>
                <a:spcPct val="0"/>
              </a:spcBef>
              <a:spcAft>
                <a:spcPct val="0"/>
              </a:spcAft>
              <a:buFontTx/>
              <a:buChar char="•"/>
            </a:pPr>
            <a:r>
              <a:rPr lang="en-US" altLang="en-US" dirty="0">
                <a:latin typeface="Calibri" pitchFamily="34" charset="0"/>
                <a:ea typeface="Calibri" pitchFamily="34" charset="0"/>
                <a:cs typeface="Times New Roman" pitchFamily="18" charset="0"/>
              </a:rPr>
              <a:t>Suppose you have taken a new fruit from the basket then you will see the size, color, and shape of that particular fruit.</a:t>
            </a:r>
          </a:p>
          <a:p>
            <a:pPr marL="0" lvl="0" indent="0" eaLnBrk="0" fontAlgn="base" hangingPunct="0">
              <a:spcBef>
                <a:spcPct val="0"/>
              </a:spcBef>
              <a:spcAft>
                <a:spcPct val="0"/>
              </a:spcAft>
              <a:buFontTx/>
              <a:buChar char="•"/>
            </a:pPr>
            <a:r>
              <a:rPr lang="en-US" altLang="en-US" dirty="0">
                <a:latin typeface="Calibri" pitchFamily="34" charset="0"/>
                <a:ea typeface="Calibri" pitchFamily="34" charset="0"/>
                <a:cs typeface="Times New Roman" pitchFamily="18" charset="0"/>
              </a:rPr>
              <a:t>If size is Big, color is Red, the shape is rounded shape with a depression at the top, you will confirm the fruit name as apple and you will put in apple group.</a:t>
            </a:r>
          </a:p>
          <a:p>
            <a:pPr marL="0" lvl="0" indent="0" eaLnBrk="0" fontAlgn="base" hangingPunct="0">
              <a:spcBef>
                <a:spcPct val="0"/>
              </a:spcBef>
              <a:spcAft>
                <a:spcPct val="0"/>
              </a:spcAft>
              <a:buFontTx/>
              <a:buChar char="•"/>
            </a:pPr>
            <a:r>
              <a:rPr lang="en-US" altLang="en-US" dirty="0">
                <a:latin typeface="Calibri" pitchFamily="34" charset="0"/>
                <a:ea typeface="Calibri" pitchFamily="34" charset="0"/>
                <a:cs typeface="Times New Roman" pitchFamily="18" charset="0"/>
              </a:rPr>
              <a:t>Likewise for other fruits also.</a:t>
            </a:r>
          </a:p>
          <a:p>
            <a:pPr marL="0" lvl="0" indent="0" eaLnBrk="0" fontAlgn="base" hangingPunct="0">
              <a:spcBef>
                <a:spcPct val="0"/>
              </a:spcBef>
              <a:spcAft>
                <a:spcPct val="0"/>
              </a:spcAft>
              <a:buFontTx/>
              <a:buChar char="•"/>
            </a:pPr>
            <a:r>
              <a:rPr lang="en-US" altLang="en-US" dirty="0">
                <a:latin typeface="Calibri" pitchFamily="34" charset="0"/>
                <a:ea typeface="Calibri" pitchFamily="34" charset="0"/>
                <a:cs typeface="Times New Roman" pitchFamily="18" charset="0"/>
              </a:rPr>
              <a:t>The job of grouping fruits was done and the happy ending.</a:t>
            </a:r>
          </a:p>
          <a:p>
            <a:pPr marL="0" lvl="0" indent="0" eaLnBrk="0" fontAlgn="base" hangingPunct="0">
              <a:spcBef>
                <a:spcPct val="0"/>
              </a:spcBef>
              <a:spcAft>
                <a:spcPct val="0"/>
              </a:spcAft>
              <a:buFontTx/>
              <a:buChar char="•"/>
            </a:pPr>
            <a:r>
              <a:rPr lang="en-US" altLang="en-US" dirty="0">
                <a:latin typeface="Calibri" pitchFamily="34" charset="0"/>
                <a:ea typeface="Calibri" pitchFamily="34" charset="0"/>
                <a:cs typeface="Times New Roman" pitchFamily="18" charset="0"/>
              </a:rPr>
              <a:t>You can observe in the table that a column was labeled as “</a:t>
            </a:r>
            <a:r>
              <a:rPr lang="en-US" altLang="en-US" b="1" dirty="0">
                <a:latin typeface="Calibri" pitchFamily="34" charset="0"/>
                <a:ea typeface="Calibri" pitchFamily="34" charset="0"/>
                <a:cs typeface="Times New Roman" pitchFamily="18" charset="0"/>
              </a:rPr>
              <a:t>FRUIT NAME</a:t>
            </a:r>
            <a:r>
              <a:rPr lang="en-US" altLang="en-US" dirty="0">
                <a:latin typeface="Calibri" pitchFamily="34" charset="0"/>
                <a:ea typeface="Calibri" pitchFamily="34" charset="0"/>
                <a:cs typeface="Times New Roman" pitchFamily="18" charset="0"/>
              </a:rPr>
              <a:t>“. This is called as a response variable.</a:t>
            </a:r>
          </a:p>
          <a:p>
            <a:pPr marL="0" lvl="0" indent="0" eaLnBrk="0" fontAlgn="base" hangingPunct="0">
              <a:spcBef>
                <a:spcPct val="0"/>
              </a:spcBef>
              <a:spcAft>
                <a:spcPct val="0"/>
              </a:spcAft>
              <a:buFontTx/>
              <a:buChar char="•"/>
            </a:pPr>
            <a:r>
              <a:rPr lang="en-US" altLang="en-US" dirty="0">
                <a:latin typeface="Calibri" pitchFamily="34" charset="0"/>
                <a:ea typeface="Calibri" pitchFamily="34" charset="0"/>
                <a:cs typeface="Times New Roman" pitchFamily="18" charset="0"/>
              </a:rPr>
              <a:t>If you learn the thing before from training data and then applying that knowledge to the test data(for new fruit), This type of learning is called as</a:t>
            </a:r>
            <a:r>
              <a:rPr lang="en-US" altLang="en-US" b="1" dirty="0">
                <a:latin typeface="Calibri" pitchFamily="34" charset="0"/>
                <a:ea typeface="Calibri" pitchFamily="34" charset="0"/>
                <a:cs typeface="Times New Roman" pitchFamily="18" charset="0"/>
              </a:rPr>
              <a:t> Supervised Learning</a:t>
            </a:r>
            <a:r>
              <a:rPr lang="en-US" altLang="en-US" dirty="0">
                <a:latin typeface="Calibri" pitchFamily="34" charset="0"/>
                <a:ea typeface="Calibri" pitchFamily="34" charset="0"/>
                <a:cs typeface="Times New Roman" pitchFamily="18" charset="0"/>
              </a:rPr>
              <a:t>.</a:t>
            </a:r>
            <a:endParaRPr lang="en-US" altLang="en-US" sz="1100" dirty="0"/>
          </a:p>
          <a:p>
            <a:pPr marL="0" lvl="0" indent="0" eaLnBrk="0" fontAlgn="base" hangingPunct="0">
              <a:spcBef>
                <a:spcPct val="0"/>
              </a:spcBef>
              <a:spcAft>
                <a:spcPct val="0"/>
              </a:spcAft>
              <a:buNone/>
            </a:pPr>
            <a:endParaRPr lang="en-US" altLang="en-US" b="1" dirty="0">
              <a:solidFill>
                <a:srgbClr val="4F81BD"/>
              </a:solidFill>
              <a:latin typeface="Cambria" pitchFamily="18" charset="0"/>
              <a:ea typeface="Times New Roman" pitchFamily="18" charset="0"/>
              <a:cs typeface="Times New Roman" pitchFamily="18" charset="0"/>
            </a:endParaRPr>
          </a:p>
          <a:p>
            <a:pPr marL="0" lvl="0" indent="0" eaLnBrk="0" fontAlgn="base" hangingPunct="0">
              <a:spcBef>
                <a:spcPct val="0"/>
              </a:spcBef>
              <a:spcAft>
                <a:spcPct val="0"/>
              </a:spcAft>
              <a:buNone/>
            </a:pPr>
            <a:endParaRPr lang="en-US" altLang="en-US" sz="3200" dirty="0"/>
          </a:p>
          <a:p>
            <a:endParaRPr lang="en-US" dirty="0"/>
          </a:p>
        </p:txBody>
      </p:sp>
    </p:spTree>
    <p:extLst>
      <p:ext uri="{BB962C8B-B14F-4D97-AF65-F5344CB8AC3E}">
        <p14:creationId xmlns:p14="http://schemas.microsoft.com/office/powerpoint/2010/main" val="36267772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Supervised Learning:</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997549"/>
            <a:ext cx="8229600" cy="1731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63524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Supervised Learning:</a:t>
            </a:r>
            <a:endParaRPr lang="en-US" dirty="0"/>
          </a:p>
        </p:txBody>
      </p:sp>
      <p:sp>
        <p:nvSpPr>
          <p:cNvPr id="3" name="Content Placeholder 2"/>
          <p:cNvSpPr>
            <a:spLocks noGrp="1"/>
          </p:cNvSpPr>
          <p:nvPr>
            <p:ph idx="1"/>
          </p:nvPr>
        </p:nvSpPr>
        <p:spPr/>
        <p:txBody>
          <a:bodyPr/>
          <a:lstStyle/>
          <a:p>
            <a:pPr marL="0" lvl="0" indent="0" eaLnBrk="0" fontAlgn="base" hangingPunct="0">
              <a:spcBef>
                <a:spcPct val="0"/>
              </a:spcBef>
              <a:spcAft>
                <a:spcPct val="0"/>
              </a:spcAft>
              <a:buNone/>
            </a:pPr>
            <a:r>
              <a:rPr lang="en-US" altLang="en-US" b="1" dirty="0">
                <a:solidFill>
                  <a:srgbClr val="4F81BD"/>
                </a:solidFill>
                <a:latin typeface="Cambria" pitchFamily="18" charset="0"/>
                <a:ea typeface="Times New Roman" pitchFamily="18" charset="0"/>
                <a:cs typeface="Times New Roman" pitchFamily="18" charset="0"/>
              </a:rPr>
              <a:t>Supervised Learning Algorithms</a:t>
            </a:r>
            <a:r>
              <a:rPr lang="en-US" altLang="en-US" b="1" dirty="0" smtClean="0">
                <a:solidFill>
                  <a:srgbClr val="4F81BD"/>
                </a:solidFill>
                <a:latin typeface="Cambria" pitchFamily="18" charset="0"/>
                <a:ea typeface="Times New Roman" pitchFamily="18" charset="0"/>
                <a:cs typeface="Times New Roman" pitchFamily="18" charset="0"/>
              </a:rPr>
              <a:t>:</a:t>
            </a:r>
          </a:p>
          <a:p>
            <a:pPr marL="0" lvl="0" indent="0" eaLnBrk="0" fontAlgn="base" hangingPunct="0">
              <a:spcBef>
                <a:spcPct val="0"/>
              </a:spcBef>
              <a:spcAft>
                <a:spcPct val="0"/>
              </a:spcAft>
              <a:buNone/>
            </a:pPr>
            <a:endParaRPr lang="en-US" altLang="en-US" b="1" dirty="0">
              <a:solidFill>
                <a:srgbClr val="4F81BD"/>
              </a:solidFill>
              <a:latin typeface="Cambria" pitchFamily="18" charset="0"/>
              <a:ea typeface="Times New Roman" pitchFamily="18" charset="0"/>
              <a:cs typeface="Times New Roman" pitchFamily="18" charset="0"/>
            </a:endParaRPr>
          </a:p>
          <a:p>
            <a:pPr marL="0" lvl="0" indent="0" eaLnBrk="0" fontAlgn="base" hangingPunct="0">
              <a:spcBef>
                <a:spcPct val="0"/>
              </a:spcBef>
              <a:spcAft>
                <a:spcPct val="0"/>
              </a:spcAft>
              <a:buNone/>
            </a:pPr>
            <a:r>
              <a:rPr lang="en-US" altLang="en-US" sz="2000" dirty="0">
                <a:ea typeface="Times New Roman" pitchFamily="18" charset="0"/>
              </a:rPr>
              <a:t>All classification and regression algorithms come under supervised learning</a:t>
            </a:r>
            <a:r>
              <a:rPr lang="en-US" altLang="en-US" sz="2000" dirty="0" smtClean="0">
                <a:ea typeface="Times New Roman" pitchFamily="18" charset="0"/>
              </a:rPr>
              <a:t>.</a:t>
            </a:r>
          </a:p>
          <a:p>
            <a:pPr marL="0" lvl="0" indent="0" eaLnBrk="0" fontAlgn="base" hangingPunct="0">
              <a:spcBef>
                <a:spcPct val="0"/>
              </a:spcBef>
              <a:spcAft>
                <a:spcPct val="0"/>
              </a:spcAft>
              <a:buNone/>
            </a:pPr>
            <a:endParaRPr lang="en-US" altLang="en-US" sz="2000" dirty="0"/>
          </a:p>
          <a:p>
            <a:pPr marL="0" lvl="0" indent="0" eaLnBrk="0" fontAlgn="base" hangingPunct="0">
              <a:spcBef>
                <a:spcPct val="0"/>
              </a:spcBef>
              <a:spcAft>
                <a:spcPct val="0"/>
              </a:spcAft>
              <a:buNone/>
            </a:pPr>
            <a:endParaRPr lang="en-US" altLang="en-US" sz="1100" dirty="0"/>
          </a:p>
          <a:p>
            <a:pPr marL="0" lvl="0" indent="0" eaLnBrk="0" fontAlgn="base" hangingPunct="0">
              <a:spcBef>
                <a:spcPct val="0"/>
              </a:spcBef>
              <a:spcAft>
                <a:spcPct val="0"/>
              </a:spcAft>
              <a:buFontTx/>
              <a:buChar char="•"/>
            </a:pPr>
            <a:r>
              <a:rPr lang="en-US" altLang="en-US" dirty="0">
                <a:latin typeface="Calibri" pitchFamily="34" charset="0"/>
                <a:ea typeface="Calibri" pitchFamily="34" charset="0"/>
                <a:cs typeface="Times New Roman" pitchFamily="18" charset="0"/>
              </a:rPr>
              <a:t>Logistic Regression</a:t>
            </a:r>
          </a:p>
          <a:p>
            <a:pPr marL="0" lvl="0" indent="0" eaLnBrk="0" fontAlgn="base" hangingPunct="0">
              <a:spcBef>
                <a:spcPct val="0"/>
              </a:spcBef>
              <a:spcAft>
                <a:spcPct val="0"/>
              </a:spcAft>
              <a:buFontTx/>
              <a:buChar char="•"/>
            </a:pPr>
            <a:r>
              <a:rPr lang="en-US" altLang="en-US" dirty="0">
                <a:latin typeface="Calibri" pitchFamily="34" charset="0"/>
                <a:ea typeface="Calibri" pitchFamily="34" charset="0"/>
                <a:cs typeface="Times New Roman" pitchFamily="18" charset="0"/>
              </a:rPr>
              <a:t>Decision trees</a:t>
            </a:r>
          </a:p>
          <a:p>
            <a:pPr marL="0" lvl="0" indent="0" eaLnBrk="0" fontAlgn="base" hangingPunct="0">
              <a:spcBef>
                <a:spcPct val="0"/>
              </a:spcBef>
              <a:spcAft>
                <a:spcPct val="0"/>
              </a:spcAft>
              <a:buFontTx/>
              <a:buChar char="•"/>
            </a:pPr>
            <a:r>
              <a:rPr lang="en-US" altLang="en-US" dirty="0">
                <a:latin typeface="Calibri" pitchFamily="34" charset="0"/>
                <a:ea typeface="Calibri" pitchFamily="34" charset="0"/>
                <a:cs typeface="Times New Roman" pitchFamily="18" charset="0"/>
              </a:rPr>
              <a:t>Support vector machine (SVM)</a:t>
            </a:r>
          </a:p>
          <a:p>
            <a:pPr marL="0" lvl="0" indent="0" eaLnBrk="0" fontAlgn="base" hangingPunct="0">
              <a:spcBef>
                <a:spcPct val="0"/>
              </a:spcBef>
              <a:spcAft>
                <a:spcPct val="0"/>
              </a:spcAft>
              <a:buFontTx/>
              <a:buChar char="•"/>
            </a:pPr>
            <a:r>
              <a:rPr lang="en-US" altLang="en-US" dirty="0">
                <a:latin typeface="Calibri" pitchFamily="34" charset="0"/>
                <a:ea typeface="Calibri" pitchFamily="34" charset="0"/>
                <a:cs typeface="Times New Roman" pitchFamily="18" charset="0"/>
              </a:rPr>
              <a:t>k-Nearest Neighbors</a:t>
            </a:r>
          </a:p>
          <a:p>
            <a:pPr marL="0" lvl="0" indent="0" eaLnBrk="0" fontAlgn="base" hangingPunct="0">
              <a:spcBef>
                <a:spcPct val="0"/>
              </a:spcBef>
              <a:spcAft>
                <a:spcPct val="0"/>
              </a:spcAft>
              <a:buFontTx/>
              <a:buChar char="•"/>
            </a:pPr>
            <a:r>
              <a:rPr lang="en-US" altLang="en-US" dirty="0">
                <a:latin typeface="Calibri" pitchFamily="34" charset="0"/>
                <a:ea typeface="Calibri" pitchFamily="34" charset="0"/>
                <a:cs typeface="Times New Roman" pitchFamily="18" charset="0"/>
              </a:rPr>
              <a:t>Naive Bayes</a:t>
            </a:r>
          </a:p>
          <a:p>
            <a:pPr marL="0" lvl="0" indent="0" eaLnBrk="0" fontAlgn="base" hangingPunct="0">
              <a:spcBef>
                <a:spcPct val="0"/>
              </a:spcBef>
              <a:spcAft>
                <a:spcPct val="0"/>
              </a:spcAft>
              <a:buFontTx/>
              <a:buChar char="•"/>
            </a:pPr>
            <a:r>
              <a:rPr lang="en-US" altLang="en-US" dirty="0">
                <a:latin typeface="Calibri" pitchFamily="34" charset="0"/>
                <a:ea typeface="Calibri" pitchFamily="34" charset="0"/>
                <a:cs typeface="Times New Roman" pitchFamily="18" charset="0"/>
              </a:rPr>
              <a:t>Random forest</a:t>
            </a:r>
          </a:p>
          <a:p>
            <a:pPr marL="0" lvl="0" indent="0" eaLnBrk="0" fontAlgn="base" hangingPunct="0">
              <a:spcBef>
                <a:spcPct val="0"/>
              </a:spcBef>
              <a:spcAft>
                <a:spcPct val="0"/>
              </a:spcAft>
              <a:buFontTx/>
              <a:buChar char="•"/>
            </a:pPr>
            <a:r>
              <a:rPr lang="en-US" altLang="en-US" dirty="0">
                <a:latin typeface="Calibri" pitchFamily="34" charset="0"/>
                <a:ea typeface="Calibri" pitchFamily="34" charset="0"/>
                <a:cs typeface="Times New Roman" pitchFamily="18" charset="0"/>
              </a:rPr>
              <a:t>Linear regression</a:t>
            </a:r>
          </a:p>
          <a:p>
            <a:pPr marL="0" lvl="0" indent="0" eaLnBrk="0" fontAlgn="base" hangingPunct="0">
              <a:spcBef>
                <a:spcPct val="0"/>
              </a:spcBef>
              <a:spcAft>
                <a:spcPct val="0"/>
              </a:spcAft>
              <a:buFontTx/>
              <a:buChar char="•"/>
            </a:pPr>
            <a:r>
              <a:rPr lang="en-US" altLang="en-US" dirty="0">
                <a:latin typeface="Calibri" pitchFamily="34" charset="0"/>
                <a:ea typeface="Calibri" pitchFamily="34" charset="0"/>
                <a:cs typeface="Times New Roman" pitchFamily="18" charset="0"/>
              </a:rPr>
              <a:t>polynomial regression</a:t>
            </a:r>
          </a:p>
          <a:p>
            <a:pPr marL="0" lvl="0" indent="0" eaLnBrk="0" fontAlgn="base" hangingPunct="0">
              <a:spcBef>
                <a:spcPct val="0"/>
              </a:spcBef>
              <a:spcAft>
                <a:spcPct val="0"/>
              </a:spcAft>
              <a:buFontTx/>
              <a:buChar char="•"/>
            </a:pPr>
            <a:r>
              <a:rPr lang="en-US" altLang="en-US" dirty="0">
                <a:latin typeface="Calibri" pitchFamily="34" charset="0"/>
                <a:ea typeface="Calibri" pitchFamily="34" charset="0"/>
                <a:cs typeface="Times New Roman" pitchFamily="18" charset="0"/>
              </a:rPr>
              <a:t>SVM for regression</a:t>
            </a:r>
          </a:p>
          <a:p>
            <a:endParaRPr lang="en-US" dirty="0"/>
          </a:p>
        </p:txBody>
      </p:sp>
    </p:spTree>
    <p:extLst>
      <p:ext uri="{BB962C8B-B14F-4D97-AF65-F5344CB8AC3E}">
        <p14:creationId xmlns:p14="http://schemas.microsoft.com/office/powerpoint/2010/main" val="37481609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Learning:</a:t>
            </a:r>
            <a:br>
              <a:rPr lang="en-US" dirty="0"/>
            </a:br>
            <a:endParaRPr lang="en-US" dirty="0"/>
          </a:p>
        </p:txBody>
      </p:sp>
      <p:sp>
        <p:nvSpPr>
          <p:cNvPr id="3" name="Content Placeholder 2"/>
          <p:cNvSpPr>
            <a:spLocks noGrp="1"/>
          </p:cNvSpPr>
          <p:nvPr>
            <p:ph idx="1"/>
          </p:nvPr>
        </p:nvSpPr>
        <p:spPr/>
        <p:txBody>
          <a:bodyPr>
            <a:normAutofit/>
          </a:bodyPr>
          <a:lstStyle/>
          <a:p>
            <a:pPr lvl="0"/>
            <a:r>
              <a:rPr lang="en-US" dirty="0" smtClean="0"/>
              <a:t>Suppose </a:t>
            </a:r>
            <a:r>
              <a:rPr lang="en-US" dirty="0"/>
              <a:t>you have a basket and it is filled with some different types of fruits and your task is to arrange them as groups.</a:t>
            </a:r>
          </a:p>
          <a:p>
            <a:pPr lvl="0"/>
            <a:r>
              <a:rPr lang="en-US" dirty="0"/>
              <a:t>This time, you don’t know anything about the fruits, honestly saying this is the first time you have seen them. You have no clue about those.</a:t>
            </a:r>
          </a:p>
          <a:p>
            <a:pPr lvl="0"/>
            <a:r>
              <a:rPr lang="en-US" dirty="0"/>
              <a:t>So, how will you arrange them?</a:t>
            </a:r>
          </a:p>
          <a:p>
            <a:pPr lvl="0"/>
            <a:r>
              <a:rPr lang="en-US" dirty="0"/>
              <a:t>What will you do first???</a:t>
            </a:r>
          </a:p>
          <a:p>
            <a:pPr lvl="0"/>
            <a:r>
              <a:rPr lang="en-US" dirty="0"/>
              <a:t>You will take a fruit and you will arrange them by considering the physical character of that particular fruit</a:t>
            </a:r>
            <a:r>
              <a:rPr lang="en-US" dirty="0" smtClean="0"/>
              <a:t>.</a:t>
            </a:r>
            <a:endParaRPr lang="en-US" dirty="0"/>
          </a:p>
        </p:txBody>
      </p:sp>
    </p:spTree>
    <p:extLst>
      <p:ext uri="{BB962C8B-B14F-4D97-AF65-F5344CB8AC3E}">
        <p14:creationId xmlns:p14="http://schemas.microsoft.com/office/powerpoint/2010/main" val="22152543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Learning:</a:t>
            </a:r>
            <a:br>
              <a:rPr lang="en-US" dirty="0"/>
            </a:br>
            <a:endParaRPr lang="en-US" dirty="0"/>
          </a:p>
        </p:txBody>
      </p:sp>
      <p:sp>
        <p:nvSpPr>
          <p:cNvPr id="3" name="Content Placeholder 2"/>
          <p:cNvSpPr>
            <a:spLocks noGrp="1"/>
          </p:cNvSpPr>
          <p:nvPr>
            <p:ph idx="1"/>
          </p:nvPr>
        </p:nvSpPr>
        <p:spPr/>
        <p:txBody>
          <a:bodyPr>
            <a:normAutofit/>
          </a:bodyPr>
          <a:lstStyle/>
          <a:p>
            <a:pPr lvl="0"/>
            <a:r>
              <a:rPr lang="en-US" dirty="0"/>
              <a:t>Suppose you have considered color. </a:t>
            </a:r>
          </a:p>
          <a:p>
            <a:pPr lvl="1"/>
            <a:r>
              <a:rPr lang="en-US" dirty="0"/>
              <a:t>Then you will arrange them on considering base condition as </a:t>
            </a:r>
            <a:r>
              <a:rPr lang="en-US" b="1" dirty="0"/>
              <a:t>color.</a:t>
            </a:r>
            <a:endParaRPr lang="en-US" dirty="0"/>
          </a:p>
          <a:p>
            <a:pPr lvl="1"/>
            <a:r>
              <a:rPr lang="en-US" dirty="0"/>
              <a:t>Then the groups will be something like this. </a:t>
            </a:r>
          </a:p>
          <a:p>
            <a:pPr lvl="2"/>
            <a:r>
              <a:rPr lang="en-US" dirty="0"/>
              <a:t>RED COLOR GROUP: apples &amp; cherry fruits.</a:t>
            </a:r>
          </a:p>
          <a:p>
            <a:pPr lvl="2"/>
            <a:r>
              <a:rPr lang="en-US" dirty="0"/>
              <a:t>GREEN COLOR GROUP: bananas &amp; grapes.</a:t>
            </a:r>
          </a:p>
          <a:p>
            <a:pPr lvl="0"/>
            <a:r>
              <a:rPr lang="en-US" dirty="0"/>
              <a:t>So now you will take another physical character such as </a:t>
            </a:r>
            <a:r>
              <a:rPr lang="en-US" b="1" dirty="0"/>
              <a:t>size</a:t>
            </a:r>
            <a:r>
              <a:rPr lang="en-US" dirty="0"/>
              <a:t>. </a:t>
            </a:r>
          </a:p>
          <a:p>
            <a:pPr lvl="1"/>
            <a:r>
              <a:rPr lang="en-US" dirty="0"/>
              <a:t>RED COLOR AND BIG SIZE: apple.</a:t>
            </a:r>
          </a:p>
          <a:p>
            <a:pPr lvl="1"/>
            <a:r>
              <a:rPr lang="en-US" dirty="0"/>
              <a:t>RED COLOR AND SMALL SIZE: cherry fruits.</a:t>
            </a:r>
          </a:p>
          <a:p>
            <a:pPr lvl="1"/>
            <a:r>
              <a:rPr lang="en-US" dirty="0"/>
              <a:t>GREEN COLOR AND BIG SIZE: bananas.</a:t>
            </a:r>
          </a:p>
          <a:p>
            <a:pPr lvl="1"/>
            <a:r>
              <a:rPr lang="en-US" dirty="0"/>
              <a:t>GREEN COLOR AND SMALL SIZE: grapes.</a:t>
            </a:r>
          </a:p>
          <a:p>
            <a:pPr lvl="0"/>
            <a:r>
              <a:rPr lang="en-US" dirty="0"/>
              <a:t>The job has done, the happy ending.</a:t>
            </a:r>
          </a:p>
          <a:p>
            <a:pPr lvl="0"/>
            <a:r>
              <a:rPr lang="en-US" dirty="0"/>
              <a:t>Here you did not learn anything before ,means no train data and no response variable.</a:t>
            </a:r>
          </a:p>
          <a:p>
            <a:pPr lvl="0"/>
            <a:r>
              <a:rPr lang="en-US" dirty="0"/>
              <a:t>In data mining or machine learning, this kind of learning is known as </a:t>
            </a:r>
            <a:r>
              <a:rPr lang="en-US" b="1" i="1" dirty="0"/>
              <a:t>unsupervised learning</a:t>
            </a:r>
            <a:r>
              <a:rPr lang="en-US" b="1" i="1" dirty="0" smtClean="0"/>
              <a:t>.</a:t>
            </a:r>
            <a:endParaRPr lang="en-US" dirty="0"/>
          </a:p>
        </p:txBody>
      </p:sp>
    </p:spTree>
    <p:extLst>
      <p:ext uri="{BB962C8B-B14F-4D97-AF65-F5344CB8AC3E}">
        <p14:creationId xmlns:p14="http://schemas.microsoft.com/office/powerpoint/2010/main" val="3483550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Learning:</a:t>
            </a:r>
            <a:br>
              <a:rPr lang="en-US" dirty="0"/>
            </a:br>
            <a:endParaRPr lang="en-US" dirty="0"/>
          </a:p>
        </p:txBody>
      </p:sp>
      <p:sp>
        <p:nvSpPr>
          <p:cNvPr id="3" name="Content Placeholder 2"/>
          <p:cNvSpPr>
            <a:spLocks noGrp="1"/>
          </p:cNvSpPr>
          <p:nvPr>
            <p:ph idx="1"/>
          </p:nvPr>
        </p:nvSpPr>
        <p:spPr/>
        <p:txBody>
          <a:bodyPr/>
          <a:lstStyle/>
          <a:p>
            <a:r>
              <a:rPr lang="en-US" b="1" dirty="0"/>
              <a:t>Unsupervised learning algorithms:</a:t>
            </a:r>
          </a:p>
          <a:p>
            <a:r>
              <a:rPr lang="en-US" dirty="0"/>
              <a:t>All clustering algorithms come under unsupervised learning algorithms.</a:t>
            </a:r>
          </a:p>
          <a:p>
            <a:pPr lvl="0"/>
            <a:r>
              <a:rPr lang="en-US" dirty="0"/>
              <a:t>K – means clustering</a:t>
            </a:r>
          </a:p>
          <a:p>
            <a:pPr lvl="0"/>
            <a:r>
              <a:rPr lang="en-US" dirty="0"/>
              <a:t>Hierarchical clustering</a:t>
            </a:r>
          </a:p>
          <a:p>
            <a:pPr lvl="0"/>
            <a:r>
              <a:rPr lang="en-US" dirty="0"/>
              <a:t>Hidden Markov models</a:t>
            </a:r>
          </a:p>
          <a:p>
            <a:endParaRPr lang="en-US" dirty="0"/>
          </a:p>
          <a:p>
            <a:endParaRPr lang="en-US" dirty="0"/>
          </a:p>
          <a:p>
            <a:endParaRPr lang="en-US" dirty="0"/>
          </a:p>
        </p:txBody>
      </p:sp>
    </p:spTree>
    <p:extLst>
      <p:ext uri="{BB962C8B-B14F-4D97-AF65-F5344CB8AC3E}">
        <p14:creationId xmlns:p14="http://schemas.microsoft.com/office/powerpoint/2010/main" val="1634561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Basic concepts</a:t>
            </a:r>
            <a:endParaRPr lang="en-US" dirty="0"/>
          </a:p>
        </p:txBody>
      </p:sp>
      <p:sp>
        <p:nvSpPr>
          <p:cNvPr id="5" name="Content Placeholder 4"/>
          <p:cNvSpPr>
            <a:spLocks noGrp="1"/>
          </p:cNvSpPr>
          <p:nvPr>
            <p:ph idx="1"/>
          </p:nvPr>
        </p:nvSpPr>
        <p:spPr/>
        <p:txBody>
          <a:bodyPr>
            <a:normAutofit lnSpcReduction="10000"/>
          </a:bodyPr>
          <a:lstStyle/>
          <a:p>
            <a:r>
              <a:rPr lang="en-US" b="1" dirty="0" smtClean="0"/>
              <a:t>Cognition</a:t>
            </a:r>
          </a:p>
          <a:p>
            <a:pPr lvl="1"/>
            <a:r>
              <a:rPr lang="en-US" dirty="0" smtClean="0"/>
              <a:t>the process of acquiring knowledge through thoughts, experiences, and senses.</a:t>
            </a:r>
          </a:p>
          <a:p>
            <a:pPr lvl="1"/>
            <a:endParaRPr lang="en-US" dirty="0" smtClean="0"/>
          </a:p>
          <a:p>
            <a:pPr marL="342900" lvl="1" indent="-342900">
              <a:buFont typeface="Arial" panose="020B0604020202020204" pitchFamily="34" charset="0"/>
              <a:buChar char="•"/>
            </a:pPr>
            <a:r>
              <a:rPr lang="en-US" sz="1800" b="1" dirty="0">
                <a:solidFill>
                  <a:schemeClr val="tx1"/>
                </a:solidFill>
              </a:rPr>
              <a:t>Artificial Intelligence (AI</a:t>
            </a:r>
            <a:r>
              <a:rPr lang="en-US" sz="1800" b="1" dirty="0" smtClean="0">
                <a:solidFill>
                  <a:schemeClr val="tx1"/>
                </a:solidFill>
              </a:rPr>
              <a:t>)</a:t>
            </a:r>
            <a:endParaRPr lang="en-US" sz="1800" b="1" dirty="0">
              <a:solidFill>
                <a:schemeClr val="tx1"/>
              </a:solidFill>
            </a:endParaRPr>
          </a:p>
          <a:p>
            <a:pPr lvl="1"/>
            <a:r>
              <a:rPr lang="en-US" dirty="0"/>
              <a:t>the study and development of AI systems aim at building computer systems able to perform tasks that normally require human intelligence.</a:t>
            </a:r>
          </a:p>
          <a:p>
            <a:pPr lvl="2"/>
            <a:endParaRPr lang="en-US" dirty="0" smtClean="0"/>
          </a:p>
          <a:p>
            <a:pPr marL="342900" lvl="1" indent="-342900">
              <a:buFont typeface="Arial" panose="020B0604020202020204" pitchFamily="34" charset="0"/>
              <a:buChar char="•"/>
            </a:pPr>
            <a:r>
              <a:rPr lang="en-US" sz="1800" b="1" dirty="0">
                <a:solidFill>
                  <a:schemeClr val="tx1"/>
                </a:solidFill>
              </a:rPr>
              <a:t>Cognitive </a:t>
            </a:r>
            <a:r>
              <a:rPr lang="en-US" sz="1800" b="1" dirty="0" smtClean="0">
                <a:solidFill>
                  <a:schemeClr val="tx1"/>
                </a:solidFill>
              </a:rPr>
              <a:t>computing</a:t>
            </a:r>
            <a:endParaRPr lang="en-US" sz="1800" b="1" dirty="0">
              <a:solidFill>
                <a:schemeClr val="tx1"/>
              </a:solidFill>
            </a:endParaRPr>
          </a:p>
          <a:p>
            <a:pPr lvl="1"/>
            <a:r>
              <a:rPr lang="en-US" dirty="0"/>
              <a:t>is among the sub-disciplines that shape AI. It is about putting together a system that </a:t>
            </a:r>
            <a:r>
              <a:rPr lang="en-US" dirty="0" smtClean="0"/>
              <a:t>combines </a:t>
            </a:r>
            <a:r>
              <a:rPr lang="en-US" dirty="0"/>
              <a:t>the best of human and machine capabilities</a:t>
            </a:r>
            <a:r>
              <a:rPr lang="en-US" dirty="0" smtClean="0"/>
              <a:t>.</a:t>
            </a:r>
          </a:p>
          <a:p>
            <a:pPr marL="342900" lvl="1" indent="-342900">
              <a:buFont typeface="Arial" panose="020B0604020202020204" pitchFamily="34" charset="0"/>
              <a:buChar char="•"/>
            </a:pPr>
            <a:r>
              <a:rPr lang="en-US" sz="1800" b="1" dirty="0">
                <a:solidFill>
                  <a:schemeClr val="tx1"/>
                </a:solidFill>
              </a:rPr>
              <a:t>Big </a:t>
            </a:r>
            <a:r>
              <a:rPr lang="en-US" sz="1800" b="1" dirty="0" smtClean="0">
                <a:solidFill>
                  <a:schemeClr val="tx1"/>
                </a:solidFill>
              </a:rPr>
              <a:t>data</a:t>
            </a:r>
            <a:endParaRPr lang="en-US" sz="1800" b="1" dirty="0">
              <a:solidFill>
                <a:schemeClr val="tx1"/>
              </a:solidFill>
            </a:endParaRPr>
          </a:p>
          <a:p>
            <a:pPr lvl="1"/>
            <a:r>
              <a:rPr lang="en-US" dirty="0" smtClean="0"/>
              <a:t>innovative forms of information processing to draw insights, automate processes, and assist in decision making. </a:t>
            </a:r>
          </a:p>
          <a:p>
            <a:pPr lvl="1"/>
            <a:r>
              <a:rPr lang="en-US" dirty="0" smtClean="0"/>
              <a:t>can be structured data , semi-structured or unstructured such as word processing documents, videos, images, audio, presentations, social media interactions, streams, web pages, and many other kinds of content.</a:t>
            </a:r>
            <a:endParaRPr lang="en-US" dirty="0"/>
          </a:p>
        </p:txBody>
      </p:sp>
    </p:spTree>
    <p:extLst>
      <p:ext uri="{BB962C8B-B14F-4D97-AF65-F5344CB8AC3E}">
        <p14:creationId xmlns:p14="http://schemas.microsoft.com/office/powerpoint/2010/main" val="4129579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 </a:t>
            </a:r>
            <a:r>
              <a:rPr lang="en-US" dirty="0"/>
              <a:t>set of use cases for cognitive systems</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sz="2900" dirty="0"/>
              <a:t>Customer Call Centers</a:t>
            </a:r>
          </a:p>
          <a:p>
            <a:r>
              <a:rPr lang="en-US" sz="1900" dirty="0" smtClean="0"/>
              <a:t>Customer</a:t>
            </a:r>
            <a:r>
              <a:rPr lang="en-US" sz="1900" dirty="0"/>
              <a:t>: Go Moment</a:t>
            </a:r>
          </a:p>
          <a:p>
            <a:r>
              <a:rPr lang="en-US" sz="1900" dirty="0"/>
              <a:t>Problems Solved:</a:t>
            </a:r>
          </a:p>
          <a:p>
            <a:r>
              <a:rPr lang="en-US" sz="1900" dirty="0"/>
              <a:t>a) Detect the topic of a ticket and route to the appropriate department to handle it</a:t>
            </a:r>
          </a:p>
          <a:p>
            <a:r>
              <a:rPr lang="en-US" sz="1900" dirty="0"/>
              <a:t>b) room service, maintenance, housekeeping</a:t>
            </a:r>
          </a:p>
          <a:p>
            <a:r>
              <a:rPr lang="en-US" sz="1900" dirty="0"/>
              <a:t>c) Escalate support tickets based on </a:t>
            </a:r>
            <a:r>
              <a:rPr lang="en-US" sz="1900" dirty="0" smtClean="0"/>
              <a:t>customer sentiment</a:t>
            </a:r>
            <a:endParaRPr lang="en-US" sz="1900" dirty="0"/>
          </a:p>
          <a:p>
            <a:r>
              <a:rPr lang="en-US" sz="1900" dirty="0"/>
              <a:t>d) Route support requests to agents that already solved similar problems by detecting natural language similarities between new customer tickets and resolved ones.</a:t>
            </a:r>
          </a:p>
          <a:p>
            <a:r>
              <a:rPr lang="en-US" sz="1900" dirty="0"/>
              <a:t>Services used: natural language (text) classification, keyword extraction, entity extraction, and sentiment/tone analysis</a:t>
            </a:r>
          </a:p>
          <a:p>
            <a:pPr marL="0" indent="0">
              <a:buNone/>
            </a:pPr>
            <a:endParaRPr lang="en-US" dirty="0" smtClean="0"/>
          </a:p>
          <a:p>
            <a:pPr marL="0" indent="0">
              <a:buNone/>
            </a:pPr>
            <a:r>
              <a:rPr lang="en-US" sz="2900" dirty="0" smtClean="0"/>
              <a:t>Physicians</a:t>
            </a:r>
            <a:endParaRPr lang="en-US" sz="2900" dirty="0"/>
          </a:p>
          <a:p>
            <a:r>
              <a:rPr lang="en-US" dirty="0"/>
              <a:t>Expert Advisor:</a:t>
            </a:r>
          </a:p>
          <a:p>
            <a:r>
              <a:rPr lang="en-US" sz="1900" dirty="0"/>
              <a:t>Example: Watson Discovery Advisor</a:t>
            </a:r>
          </a:p>
          <a:p>
            <a:r>
              <a:rPr lang="en-US" sz="1900" dirty="0"/>
              <a:t>Problem Solved: Provides relevant medical suggestions and insights in natural language so physicians can more accurately diagnose patients.</a:t>
            </a:r>
          </a:p>
          <a:p>
            <a:r>
              <a:rPr lang="en-US" sz="1900" dirty="0"/>
              <a:t>Services used: Conversation + natural language answer retrieval, entity extraction</a:t>
            </a:r>
          </a:p>
          <a:p>
            <a:pPr marL="0" indent="0">
              <a:buNone/>
            </a:pPr>
            <a:endParaRPr lang="en-US" dirty="0" smtClean="0"/>
          </a:p>
          <a:p>
            <a:pPr marL="0" indent="0">
              <a:buNone/>
            </a:pPr>
            <a:r>
              <a:rPr lang="en-US" sz="2900" dirty="0" smtClean="0"/>
              <a:t>Social </a:t>
            </a:r>
            <a:r>
              <a:rPr lang="en-US" sz="2900" dirty="0"/>
              <a:t>Media</a:t>
            </a:r>
          </a:p>
          <a:p>
            <a:r>
              <a:rPr lang="en-US" sz="1900" dirty="0"/>
              <a:t>Data Insights:</a:t>
            </a:r>
          </a:p>
          <a:p>
            <a:r>
              <a:rPr lang="en-US" sz="1900" dirty="0"/>
              <a:t>Partner: Ground Signal</a:t>
            </a:r>
          </a:p>
          <a:p>
            <a:r>
              <a:rPr lang="en-US" sz="1900" dirty="0"/>
              <a:t>Problem Solved: Extract useful insights from social media such as Instagram and Twitter by determining the content of photos and topics/sentiment of user posts.</a:t>
            </a:r>
          </a:p>
          <a:p>
            <a:r>
              <a:rPr lang="en-US" sz="1900" dirty="0"/>
              <a:t>Services used: keyword, entity, and sentiment/tone analysis</a:t>
            </a:r>
          </a:p>
          <a:p>
            <a:endParaRPr lang="en-US" sz="1900" dirty="0"/>
          </a:p>
        </p:txBody>
      </p:sp>
    </p:spTree>
    <p:extLst>
      <p:ext uri="{BB962C8B-B14F-4D97-AF65-F5344CB8AC3E}">
        <p14:creationId xmlns:p14="http://schemas.microsoft.com/office/powerpoint/2010/main" val="34485913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 Recall and Accuracy</a:t>
            </a:r>
            <a:endParaRPr lang="en-US" dirty="0"/>
          </a:p>
        </p:txBody>
      </p:sp>
      <p:sp>
        <p:nvSpPr>
          <p:cNvPr id="3" name="Content Placeholder 2"/>
          <p:cNvSpPr>
            <a:spLocks noGrp="1"/>
          </p:cNvSpPr>
          <p:nvPr>
            <p:ph idx="1"/>
          </p:nvPr>
        </p:nvSpPr>
        <p:spPr/>
        <p:txBody>
          <a:bodyPr/>
          <a:lstStyle/>
          <a:p>
            <a:r>
              <a:rPr lang="en-US" dirty="0"/>
              <a:t>A variety of metrics such as  </a:t>
            </a:r>
            <a:r>
              <a:rPr lang="en-US" dirty="0" smtClean="0"/>
              <a:t>precision, recall</a:t>
            </a:r>
            <a:r>
              <a:rPr lang="en-US" dirty="0"/>
              <a:t> </a:t>
            </a:r>
            <a:r>
              <a:rPr lang="en-US" dirty="0" smtClean="0"/>
              <a:t>and accuracy are </a:t>
            </a:r>
            <a:r>
              <a:rPr lang="en-US" dirty="0"/>
              <a:t>commonly used for measuring the performance of a machine learning </a:t>
            </a:r>
            <a:r>
              <a:rPr lang="en-US" dirty="0" smtClean="0"/>
              <a:t>system.</a:t>
            </a:r>
          </a:p>
          <a:p>
            <a:r>
              <a:rPr lang="en-US" dirty="0"/>
              <a:t>To help with the definition of these metrics, </a:t>
            </a:r>
            <a:r>
              <a:rPr lang="en-US" dirty="0" smtClean="0"/>
              <a:t>consider the below table </a:t>
            </a:r>
            <a:r>
              <a:rPr lang="en-US" dirty="0"/>
              <a:t>which shows the confusion matrix that compares the number of actual positive and negative intent utterances to the number of predicted positive and negative intent utterances by a binary classifier. </a:t>
            </a:r>
            <a:endParaRPr lang="en-US" dirty="0" smtClean="0"/>
          </a:p>
          <a:p>
            <a:pPr marL="0" indent="0">
              <a:buNone/>
            </a:pP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55148411"/>
              </p:ext>
            </p:extLst>
          </p:nvPr>
        </p:nvGraphicFramePr>
        <p:xfrm>
          <a:off x="914400" y="3581400"/>
          <a:ext cx="7391400" cy="2514600"/>
        </p:xfrm>
        <a:graphic>
          <a:graphicData uri="http://schemas.openxmlformats.org/drawingml/2006/table">
            <a:tbl>
              <a:tblPr firstRow="1" firstCol="1" bandRow="1">
                <a:tableStyleId>{5C22544A-7EE6-4342-B048-85BDC9FD1C3A}</a:tableStyleId>
              </a:tblPr>
              <a:tblGrid>
                <a:gridCol w="2463800"/>
                <a:gridCol w="2463800"/>
                <a:gridCol w="2463800"/>
              </a:tblGrid>
              <a:tr h="838200">
                <a:tc>
                  <a:txBody>
                    <a:bodyPr/>
                    <a:lstStyle/>
                    <a:p>
                      <a:pPr marL="0" marR="0">
                        <a:lnSpc>
                          <a:spcPct val="115000"/>
                        </a:lnSpc>
                        <a:spcBef>
                          <a:spcPts val="0"/>
                        </a:spcBef>
                        <a:spcAft>
                          <a:spcPts val="0"/>
                        </a:spcAft>
                      </a:pPr>
                      <a:r>
                        <a:rPr lang="en-US" sz="1150">
                          <a:effectLst/>
                        </a:rPr>
                        <a:t>Total Number of Samples (N)</a:t>
                      </a:r>
                      <a:endParaRPr lang="en-US" sz="1100">
                        <a:effectLst/>
                        <a:latin typeface="Calibri"/>
                        <a:ea typeface="Calibri"/>
                        <a:cs typeface="Times New Roman"/>
                      </a:endParaRPr>
                    </a:p>
                  </a:txBody>
                  <a:tcPr marL="190500" marR="190500" marT="152400" marB="152400" anchor="b"/>
                </a:tc>
                <a:tc>
                  <a:txBody>
                    <a:bodyPr/>
                    <a:lstStyle/>
                    <a:p>
                      <a:pPr marL="0" marR="0">
                        <a:lnSpc>
                          <a:spcPct val="115000"/>
                        </a:lnSpc>
                        <a:spcBef>
                          <a:spcPts val="0"/>
                        </a:spcBef>
                        <a:spcAft>
                          <a:spcPts val="0"/>
                        </a:spcAft>
                      </a:pPr>
                      <a:r>
                        <a:rPr lang="en-US" sz="1150">
                          <a:effectLst/>
                        </a:rPr>
                        <a:t>Predicted Positive (N</a:t>
                      </a:r>
                      <a:r>
                        <a:rPr lang="en-US" sz="900" baseline="-25000">
                          <a:effectLst/>
                        </a:rPr>
                        <a:t>PP</a:t>
                      </a:r>
                      <a:r>
                        <a:rPr lang="en-US" sz="1150">
                          <a:effectLst/>
                        </a:rPr>
                        <a:t>)</a:t>
                      </a:r>
                      <a:endParaRPr lang="en-US" sz="1100">
                        <a:effectLst/>
                        <a:latin typeface="Calibri"/>
                        <a:ea typeface="Calibri"/>
                        <a:cs typeface="Times New Roman"/>
                      </a:endParaRPr>
                    </a:p>
                  </a:txBody>
                  <a:tcPr marL="190500" marR="190500" marT="152400" marB="152400" anchor="b"/>
                </a:tc>
                <a:tc>
                  <a:txBody>
                    <a:bodyPr/>
                    <a:lstStyle/>
                    <a:p>
                      <a:pPr marL="0" marR="0">
                        <a:lnSpc>
                          <a:spcPct val="115000"/>
                        </a:lnSpc>
                        <a:spcBef>
                          <a:spcPts val="0"/>
                        </a:spcBef>
                        <a:spcAft>
                          <a:spcPts val="0"/>
                        </a:spcAft>
                      </a:pPr>
                      <a:r>
                        <a:rPr lang="en-US" sz="1150">
                          <a:effectLst/>
                        </a:rPr>
                        <a:t>Predicted Negative (N</a:t>
                      </a:r>
                      <a:r>
                        <a:rPr lang="en-US" sz="900" baseline="-25000">
                          <a:effectLst/>
                        </a:rPr>
                        <a:t>PN</a:t>
                      </a:r>
                      <a:r>
                        <a:rPr lang="en-US" sz="1150">
                          <a:effectLst/>
                        </a:rPr>
                        <a:t>)</a:t>
                      </a:r>
                      <a:endParaRPr lang="en-US" sz="1100">
                        <a:effectLst/>
                        <a:latin typeface="Calibri"/>
                        <a:ea typeface="Calibri"/>
                        <a:cs typeface="Times New Roman"/>
                      </a:endParaRPr>
                    </a:p>
                  </a:txBody>
                  <a:tcPr marL="190500" marR="190500" marT="152400" marB="152400" anchor="b"/>
                </a:tc>
              </a:tr>
              <a:tr h="838200">
                <a:tc>
                  <a:txBody>
                    <a:bodyPr/>
                    <a:lstStyle/>
                    <a:p>
                      <a:pPr marL="0" marR="0">
                        <a:lnSpc>
                          <a:spcPct val="115000"/>
                        </a:lnSpc>
                        <a:spcBef>
                          <a:spcPts val="0"/>
                        </a:spcBef>
                        <a:spcAft>
                          <a:spcPts val="0"/>
                        </a:spcAft>
                      </a:pPr>
                      <a:r>
                        <a:rPr lang="en-US" sz="1150">
                          <a:effectLst/>
                        </a:rPr>
                        <a:t>Actual Positive (N</a:t>
                      </a:r>
                      <a:r>
                        <a:rPr lang="en-US" sz="900" baseline="-25000">
                          <a:effectLst/>
                        </a:rPr>
                        <a:t>AP</a:t>
                      </a:r>
                      <a:r>
                        <a:rPr lang="en-US" sz="1150">
                          <a:effectLst/>
                        </a:rPr>
                        <a:t>)</a:t>
                      </a:r>
                      <a:endParaRPr lang="en-US" sz="1100">
                        <a:effectLst/>
                        <a:latin typeface="Calibri"/>
                        <a:ea typeface="Calibri"/>
                        <a:cs typeface="Times New Roman"/>
                      </a:endParaRPr>
                    </a:p>
                  </a:txBody>
                  <a:tcPr marL="190500" marR="190500" marT="152400" marB="152400" anchor="b"/>
                </a:tc>
                <a:tc>
                  <a:txBody>
                    <a:bodyPr/>
                    <a:lstStyle/>
                    <a:p>
                      <a:pPr marL="0" marR="0">
                        <a:lnSpc>
                          <a:spcPct val="115000"/>
                        </a:lnSpc>
                        <a:spcBef>
                          <a:spcPts val="0"/>
                        </a:spcBef>
                        <a:spcAft>
                          <a:spcPts val="0"/>
                        </a:spcAft>
                      </a:pPr>
                      <a:r>
                        <a:rPr lang="en-US" sz="1150">
                          <a:effectLst/>
                        </a:rPr>
                        <a:t>True Positive (N</a:t>
                      </a:r>
                      <a:r>
                        <a:rPr lang="en-US" sz="900" baseline="-25000">
                          <a:effectLst/>
                        </a:rPr>
                        <a:t>TP</a:t>
                      </a:r>
                      <a:r>
                        <a:rPr lang="en-US" sz="1150">
                          <a:effectLst/>
                        </a:rPr>
                        <a:t>)</a:t>
                      </a:r>
                      <a:endParaRPr lang="en-US" sz="1100">
                        <a:effectLst/>
                        <a:latin typeface="Calibri"/>
                        <a:ea typeface="Calibri"/>
                        <a:cs typeface="Times New Roman"/>
                      </a:endParaRPr>
                    </a:p>
                  </a:txBody>
                  <a:tcPr marL="190500" marR="190500" marT="152400" marB="152400" anchor="b"/>
                </a:tc>
                <a:tc>
                  <a:txBody>
                    <a:bodyPr/>
                    <a:lstStyle/>
                    <a:p>
                      <a:pPr marL="0" marR="0">
                        <a:lnSpc>
                          <a:spcPct val="115000"/>
                        </a:lnSpc>
                        <a:spcBef>
                          <a:spcPts val="0"/>
                        </a:spcBef>
                        <a:spcAft>
                          <a:spcPts val="0"/>
                        </a:spcAft>
                      </a:pPr>
                      <a:r>
                        <a:rPr lang="en-US" sz="1150">
                          <a:effectLst/>
                        </a:rPr>
                        <a:t>False Negative (N</a:t>
                      </a:r>
                      <a:r>
                        <a:rPr lang="en-US" sz="900" baseline="-25000">
                          <a:effectLst/>
                        </a:rPr>
                        <a:t>FN</a:t>
                      </a:r>
                      <a:r>
                        <a:rPr lang="en-US" sz="1150">
                          <a:effectLst/>
                        </a:rPr>
                        <a:t>)</a:t>
                      </a:r>
                      <a:endParaRPr lang="en-US" sz="1100">
                        <a:effectLst/>
                        <a:latin typeface="Calibri"/>
                        <a:ea typeface="Calibri"/>
                        <a:cs typeface="Times New Roman"/>
                      </a:endParaRPr>
                    </a:p>
                  </a:txBody>
                  <a:tcPr marL="190500" marR="190500" marT="152400" marB="152400" anchor="b"/>
                </a:tc>
              </a:tr>
              <a:tr h="838200">
                <a:tc>
                  <a:txBody>
                    <a:bodyPr/>
                    <a:lstStyle/>
                    <a:p>
                      <a:pPr marL="0" marR="0">
                        <a:lnSpc>
                          <a:spcPct val="115000"/>
                        </a:lnSpc>
                        <a:spcBef>
                          <a:spcPts val="0"/>
                        </a:spcBef>
                        <a:spcAft>
                          <a:spcPts val="0"/>
                        </a:spcAft>
                      </a:pPr>
                      <a:r>
                        <a:rPr lang="en-US" sz="1150">
                          <a:effectLst/>
                        </a:rPr>
                        <a:t>Actual Negative (N</a:t>
                      </a:r>
                      <a:r>
                        <a:rPr lang="en-US" sz="900" baseline="-25000">
                          <a:effectLst/>
                        </a:rPr>
                        <a:t>AN</a:t>
                      </a:r>
                      <a:r>
                        <a:rPr lang="en-US" sz="1150">
                          <a:effectLst/>
                        </a:rPr>
                        <a:t>)</a:t>
                      </a:r>
                      <a:endParaRPr lang="en-US" sz="1100">
                        <a:effectLst/>
                        <a:latin typeface="Calibri"/>
                        <a:ea typeface="Calibri"/>
                        <a:cs typeface="Times New Roman"/>
                      </a:endParaRPr>
                    </a:p>
                  </a:txBody>
                  <a:tcPr marL="190500" marR="190500" marT="152400" marB="152400" anchor="b"/>
                </a:tc>
                <a:tc>
                  <a:txBody>
                    <a:bodyPr/>
                    <a:lstStyle/>
                    <a:p>
                      <a:pPr marL="0" marR="0">
                        <a:lnSpc>
                          <a:spcPct val="115000"/>
                        </a:lnSpc>
                        <a:spcBef>
                          <a:spcPts val="0"/>
                        </a:spcBef>
                        <a:spcAft>
                          <a:spcPts val="0"/>
                        </a:spcAft>
                      </a:pPr>
                      <a:r>
                        <a:rPr lang="en-US" sz="1150">
                          <a:effectLst/>
                        </a:rPr>
                        <a:t>False Positive (N</a:t>
                      </a:r>
                      <a:r>
                        <a:rPr lang="en-US" sz="900" baseline="-25000">
                          <a:effectLst/>
                        </a:rPr>
                        <a:t>FP</a:t>
                      </a:r>
                      <a:r>
                        <a:rPr lang="en-US" sz="1150">
                          <a:effectLst/>
                        </a:rPr>
                        <a:t>)</a:t>
                      </a:r>
                      <a:endParaRPr lang="en-US" sz="1100">
                        <a:effectLst/>
                        <a:latin typeface="Calibri"/>
                        <a:ea typeface="Calibri"/>
                        <a:cs typeface="Times New Roman"/>
                      </a:endParaRPr>
                    </a:p>
                  </a:txBody>
                  <a:tcPr marL="190500" marR="190500" marT="152400" marB="152400" anchor="b"/>
                </a:tc>
                <a:tc>
                  <a:txBody>
                    <a:bodyPr/>
                    <a:lstStyle/>
                    <a:p>
                      <a:pPr marL="0" marR="0">
                        <a:lnSpc>
                          <a:spcPct val="115000"/>
                        </a:lnSpc>
                        <a:spcBef>
                          <a:spcPts val="0"/>
                        </a:spcBef>
                        <a:spcAft>
                          <a:spcPts val="0"/>
                        </a:spcAft>
                      </a:pPr>
                      <a:r>
                        <a:rPr lang="en-US" sz="1150" dirty="0">
                          <a:effectLst/>
                        </a:rPr>
                        <a:t>True Negative (N</a:t>
                      </a:r>
                      <a:r>
                        <a:rPr lang="en-US" sz="900" baseline="-25000" dirty="0">
                          <a:effectLst/>
                        </a:rPr>
                        <a:t>TN</a:t>
                      </a:r>
                      <a:r>
                        <a:rPr lang="en-US" sz="1150" dirty="0">
                          <a:effectLst/>
                        </a:rPr>
                        <a:t>)</a:t>
                      </a:r>
                      <a:endParaRPr lang="en-US" sz="1100" dirty="0">
                        <a:effectLst/>
                        <a:latin typeface="Calibri"/>
                        <a:ea typeface="Calibri"/>
                        <a:cs typeface="Times New Roman"/>
                      </a:endParaRPr>
                    </a:p>
                  </a:txBody>
                  <a:tcPr marL="190500" marR="190500" marT="152400" marB="152400" anchor="b"/>
                </a:tc>
              </a:tr>
            </a:tbl>
          </a:graphicData>
        </a:graphic>
      </p:graphicFrame>
    </p:spTree>
    <p:extLst>
      <p:ext uri="{BB962C8B-B14F-4D97-AF65-F5344CB8AC3E}">
        <p14:creationId xmlns:p14="http://schemas.microsoft.com/office/powerpoint/2010/main" val="33393247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Of all the utterances predicted to be of a certain class, how many are actually labeled with that class? </a:t>
                </a:r>
              </a:p>
              <a:p>
                <a:r>
                  <a:rPr lang="en-US" dirty="0" smtClean="0"/>
                  <a:t>Precision </a:t>
                </a:r>
                <a:r>
                  <a:rPr lang="en-US" dirty="0"/>
                  <a:t>is computed by considering all the utterances predicted as positive and checking which of those are actually positive. </a:t>
                </a:r>
                <a:endParaRPr lang="en-US" dirty="0" smtClean="0"/>
              </a:p>
              <a:p>
                <a:r>
                  <a:rPr lang="en-US" dirty="0" smtClean="0"/>
                  <a:t>Effectively</a:t>
                </a:r>
                <a:r>
                  <a:rPr lang="en-US" dirty="0"/>
                  <a:t>, precision is defined as the total number of true positive utterances divided by the total number of utterances predicted as positive</a:t>
                </a:r>
                <a:r>
                  <a:rPr lang="en-US" dirty="0" smtClean="0"/>
                  <a:t>.</a:t>
                </a:r>
              </a:p>
              <a:p>
                <a:pPr marL="0" indent="0">
                  <a:buNone/>
                </a:pPr>
                <a:endParaRPr lang="en-US" dirty="0"/>
              </a:p>
              <a:p>
                <a:pPr marL="0" indent="0">
                  <a:buNone/>
                </a:pPr>
                <a:r>
                  <a:rPr lang="en-US" dirty="0" smtClean="0"/>
                  <a:t>		</a:t>
                </a:r>
                <a:r>
                  <a:rPr lang="en-US" dirty="0"/>
                  <a:t> </a:t>
                </a:r>
                <a14:m>
                  <m:oMath xmlns:m="http://schemas.openxmlformats.org/officeDocument/2006/math">
                    <m:r>
                      <a:rPr lang="en-US" sz="2400" i="1">
                        <a:latin typeface="Cambria Math"/>
                      </a:rPr>
                      <m:t>𝑃𝑟𝑒𝑐𝑖𝑠𝑖𝑜𝑛</m:t>
                    </m:r>
                    <m:r>
                      <a:rPr lang="en-US" sz="2400" i="1">
                        <a:latin typeface="Cambria Math"/>
                      </a:rPr>
                      <m:t>=</m:t>
                    </m:r>
                    <m:f>
                      <m:fPr>
                        <m:ctrlPr>
                          <a:rPr lang="en-US" sz="2400" i="1">
                            <a:latin typeface="Cambria Math"/>
                          </a:rPr>
                        </m:ctrlPr>
                      </m:fPr>
                      <m:num>
                        <m:r>
                          <a:rPr lang="en-US" sz="2400" i="1">
                            <a:latin typeface="Cambria Math"/>
                          </a:rPr>
                          <m:t>𝑁</m:t>
                        </m:r>
                        <m:r>
                          <a:rPr lang="en-US" sz="2400" i="1" baseline="-25000">
                            <a:latin typeface="Cambria Math"/>
                          </a:rPr>
                          <m:t>𝑇𝑃</m:t>
                        </m:r>
                      </m:num>
                      <m:den>
                        <m:r>
                          <a:rPr lang="en-US" sz="2400" i="1">
                            <a:latin typeface="Cambria Math"/>
                          </a:rPr>
                          <m:t>𝑁</m:t>
                        </m:r>
                        <m:r>
                          <a:rPr lang="en-US" sz="2400" i="1" baseline="-25000">
                            <a:latin typeface="Cambria Math"/>
                          </a:rPr>
                          <m:t>𝑃𝑃</m:t>
                        </m:r>
                      </m:den>
                    </m:f>
                    <m:r>
                      <a:rPr lang="en-US" sz="2400" i="1">
                        <a:latin typeface="Cambria Math"/>
                      </a:rPr>
                      <m:t>=</m:t>
                    </m:r>
                    <m:f>
                      <m:fPr>
                        <m:ctrlPr>
                          <a:rPr lang="en-US" sz="2400" i="1">
                            <a:latin typeface="Cambria Math"/>
                          </a:rPr>
                        </m:ctrlPr>
                      </m:fPr>
                      <m:num>
                        <m:r>
                          <a:rPr lang="en-US" sz="2400" i="1">
                            <a:latin typeface="Cambria Math"/>
                          </a:rPr>
                          <m:t>𝑁</m:t>
                        </m:r>
                        <m:r>
                          <a:rPr lang="en-US" sz="2400" i="1" baseline="-25000">
                            <a:latin typeface="Cambria Math"/>
                          </a:rPr>
                          <m:t>𝑇𝑃</m:t>
                        </m:r>
                      </m:num>
                      <m:den>
                        <m:r>
                          <a:rPr lang="en-US" sz="2400" i="1">
                            <a:latin typeface="Cambria Math"/>
                          </a:rPr>
                          <m:t>𝑁</m:t>
                        </m:r>
                        <m:r>
                          <a:rPr lang="en-US" sz="2400" i="1" baseline="-25000">
                            <a:latin typeface="Cambria Math"/>
                          </a:rPr>
                          <m:t>𝑇𝑃</m:t>
                        </m:r>
                        <m:r>
                          <a:rPr lang="en-US" sz="2400" i="1">
                            <a:latin typeface="Cambria Math"/>
                          </a:rPr>
                          <m:t>+</m:t>
                        </m:r>
                        <m:r>
                          <a:rPr lang="en-US" sz="2400" i="1">
                            <a:latin typeface="Cambria Math"/>
                          </a:rPr>
                          <m:t>𝑁𝐹𝑃</m:t>
                        </m:r>
                      </m:den>
                    </m:f>
                  </m:oMath>
                </a14:m>
                <a:endParaRPr lang="en-US" sz="2400" i="1" dirty="0">
                  <a:latin typeface="Cambria Math"/>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444" t="-674"/>
                </a:stretch>
              </a:blipFill>
            </p:spPr>
            <p:txBody>
              <a:bodyPr/>
              <a:lstStyle/>
              <a:p>
                <a:r>
                  <a:rPr lang="en-US">
                    <a:noFill/>
                  </a:rPr>
                  <a:t> </a:t>
                </a:r>
              </a:p>
            </p:txBody>
          </p:sp>
        </mc:Fallback>
      </mc:AlternateContent>
    </p:spTree>
    <p:extLst>
      <p:ext uri="{BB962C8B-B14F-4D97-AF65-F5344CB8AC3E}">
        <p14:creationId xmlns:p14="http://schemas.microsoft.com/office/powerpoint/2010/main" val="13046668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Of all the utterances that are actually labeled with a certain class, how many did the system correctly predict to be of that class? </a:t>
                </a:r>
              </a:p>
              <a:p>
                <a:r>
                  <a:rPr lang="en-US" dirty="0" smtClean="0"/>
                  <a:t>Recall </a:t>
                </a:r>
                <a:r>
                  <a:rPr lang="en-US" dirty="0"/>
                  <a:t>is computed by considering all the utterance that are labeled as positive and checking how many of those the system predicted correctly. </a:t>
                </a:r>
                <a:endParaRPr lang="en-US" dirty="0" smtClean="0"/>
              </a:p>
              <a:p>
                <a:r>
                  <a:rPr lang="en-US" dirty="0" smtClean="0"/>
                  <a:t>Effectively</a:t>
                </a:r>
                <a:r>
                  <a:rPr lang="en-US" dirty="0"/>
                  <a:t>, recall is defined as the total number of true positive utterances divided by the total number of utterances which are actually labeled as positive</a:t>
                </a:r>
                <a:r>
                  <a:rPr lang="en-US" dirty="0" smtClean="0"/>
                  <a:t>.</a:t>
                </a:r>
              </a:p>
              <a:p>
                <a:pPr marL="0" indent="0">
                  <a:buNone/>
                </a:pPr>
                <a14:m>
                  <m:oMathPara xmlns:m="http://schemas.openxmlformats.org/officeDocument/2006/math">
                    <m:oMathParaPr>
                      <m:jc m:val="centerGroup"/>
                    </m:oMathParaPr>
                    <m:oMath xmlns:m="http://schemas.openxmlformats.org/officeDocument/2006/math">
                      <m:r>
                        <a:rPr lang="en-US" sz="2400" i="1">
                          <a:latin typeface="Cambria Math"/>
                        </a:rPr>
                        <m:t>𝑅𝑒𝑐𝑎𝑙𝑙</m:t>
                      </m:r>
                      <m:r>
                        <a:rPr lang="en-US" sz="2400" i="1">
                          <a:latin typeface="Cambria Math"/>
                        </a:rPr>
                        <m:t>=</m:t>
                      </m:r>
                      <m:f>
                        <m:fPr>
                          <m:ctrlPr>
                            <a:rPr lang="en-US" sz="2400" i="1">
                              <a:latin typeface="Cambria Math"/>
                            </a:rPr>
                          </m:ctrlPr>
                        </m:fPr>
                        <m:num>
                          <m:r>
                            <a:rPr lang="en-US" sz="2400" i="1">
                              <a:latin typeface="Cambria Math"/>
                            </a:rPr>
                            <m:t>𝑁</m:t>
                          </m:r>
                          <m:r>
                            <a:rPr lang="en-US" sz="2400" i="1" baseline="-25000">
                              <a:latin typeface="Cambria Math"/>
                            </a:rPr>
                            <m:t>𝑇𝑃</m:t>
                          </m:r>
                        </m:num>
                        <m:den>
                          <m:r>
                            <a:rPr lang="en-US" sz="2400" i="1">
                              <a:latin typeface="Cambria Math"/>
                            </a:rPr>
                            <m:t>𝑁</m:t>
                          </m:r>
                          <m:r>
                            <a:rPr lang="en-US" sz="2400" i="1" baseline="-25000">
                              <a:latin typeface="Cambria Math"/>
                            </a:rPr>
                            <m:t>𝐴𝑃</m:t>
                          </m:r>
                        </m:den>
                      </m:f>
                      <m:r>
                        <a:rPr lang="en-US" sz="2400" i="1">
                          <a:latin typeface="Cambria Math"/>
                        </a:rPr>
                        <m:t>=</m:t>
                      </m:r>
                      <m:f>
                        <m:fPr>
                          <m:ctrlPr>
                            <a:rPr lang="en-US" sz="2400" i="1">
                              <a:latin typeface="Cambria Math"/>
                            </a:rPr>
                          </m:ctrlPr>
                        </m:fPr>
                        <m:num>
                          <m:r>
                            <a:rPr lang="en-US" sz="2400" i="1">
                              <a:latin typeface="Cambria Math"/>
                            </a:rPr>
                            <m:t>𝑁</m:t>
                          </m:r>
                          <m:r>
                            <a:rPr lang="en-US" sz="2400" i="1" baseline="-25000">
                              <a:latin typeface="Cambria Math"/>
                            </a:rPr>
                            <m:t>𝑇𝑃</m:t>
                          </m:r>
                        </m:num>
                        <m:den>
                          <m:r>
                            <a:rPr lang="en-US" sz="2400" i="1">
                              <a:latin typeface="Cambria Math"/>
                            </a:rPr>
                            <m:t>𝑁</m:t>
                          </m:r>
                          <m:r>
                            <a:rPr lang="en-US" sz="2400" i="1" baseline="-25000">
                              <a:latin typeface="Cambria Math"/>
                            </a:rPr>
                            <m:t>𝑇𝑃</m:t>
                          </m:r>
                          <m:r>
                            <a:rPr lang="en-US" sz="2400" i="1">
                              <a:latin typeface="Cambria Math"/>
                            </a:rPr>
                            <m:t>+</m:t>
                          </m:r>
                          <m:r>
                            <a:rPr lang="en-US" sz="2400" i="1">
                              <a:latin typeface="Cambria Math"/>
                            </a:rPr>
                            <m:t>𝑁𝐹𝑁</m:t>
                          </m:r>
                        </m:den>
                      </m:f>
                    </m:oMath>
                  </m:oMathPara>
                </a14:m>
                <a:endParaRPr lang="en-US" sz="2400" i="1" dirty="0">
                  <a:latin typeface="Cambria Math"/>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444" t="-674" r="-1111"/>
                </a:stretch>
              </a:blipFill>
            </p:spPr>
            <p:txBody>
              <a:bodyPr/>
              <a:lstStyle/>
              <a:p>
                <a:r>
                  <a:rPr lang="en-US">
                    <a:noFill/>
                  </a:rPr>
                  <a:t> </a:t>
                </a:r>
              </a:p>
            </p:txBody>
          </p:sp>
        </mc:Fallback>
      </mc:AlternateContent>
    </p:spTree>
    <p:extLst>
      <p:ext uri="{BB962C8B-B14F-4D97-AF65-F5344CB8AC3E}">
        <p14:creationId xmlns:p14="http://schemas.microsoft.com/office/powerpoint/2010/main" val="29847645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Of </a:t>
                </a:r>
                <a:r>
                  <a:rPr lang="en-US" dirty="0"/>
                  <a:t>all the predicted utterances, how many are correct? </a:t>
                </a:r>
                <a:endParaRPr lang="en-US" dirty="0" smtClean="0"/>
              </a:p>
              <a:p>
                <a:r>
                  <a:rPr lang="en-US" dirty="0" smtClean="0"/>
                  <a:t>Accuracy </a:t>
                </a:r>
                <a:r>
                  <a:rPr lang="en-US" dirty="0"/>
                  <a:t>is defined as the total number of utterances predicted correctly by the cognitive system divided by the total number of utterances (N). </a:t>
                </a:r>
                <a:endParaRPr lang="en-US" dirty="0" smtClean="0"/>
              </a:p>
              <a:p>
                <a:r>
                  <a:rPr lang="en-US" dirty="0" smtClean="0"/>
                  <a:t>This </a:t>
                </a:r>
                <a:r>
                  <a:rPr lang="en-US" dirty="0"/>
                  <a:t>includes all the utterances which are actually positive and the system predicted as positive (N</a:t>
                </a:r>
                <a:r>
                  <a:rPr lang="en-US" baseline="-25000" dirty="0"/>
                  <a:t>TP</a:t>
                </a:r>
                <a:r>
                  <a:rPr lang="en-US" dirty="0"/>
                  <a:t>) as well as all the utterances which are actually negative and the system predicted as negative (N</a:t>
                </a:r>
                <a:r>
                  <a:rPr lang="en-US" baseline="-25000" dirty="0"/>
                  <a:t>TN</a:t>
                </a:r>
                <a:r>
                  <a:rPr lang="en-US" dirty="0" smtClean="0"/>
                  <a:t>).</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r>
                        <a:rPr lang="en-US" sz="2400" b="0" i="1" smtClean="0">
                          <a:latin typeface="Cambria Math"/>
                        </a:rPr>
                        <m:t>𝐴𝑐𝑐𝑢𝑟𝑎𝑐𝑦</m:t>
                      </m:r>
                      <m:r>
                        <a:rPr lang="en-US" sz="2400" b="0" i="1" smtClean="0">
                          <a:latin typeface="Cambria Math"/>
                        </a:rPr>
                        <m:t>=</m:t>
                      </m:r>
                      <m:f>
                        <m:fPr>
                          <m:ctrlPr>
                            <a:rPr lang="en-US" sz="2400" b="0" i="1" smtClean="0">
                              <a:latin typeface="Cambria Math"/>
                            </a:rPr>
                          </m:ctrlPr>
                        </m:fPr>
                        <m:num>
                          <m:r>
                            <a:rPr lang="en-US" sz="2400" b="0" i="1" smtClean="0">
                              <a:latin typeface="Cambria Math"/>
                            </a:rPr>
                            <m:t>𝑁</m:t>
                          </m:r>
                          <m:r>
                            <a:rPr lang="en-US" sz="2400" b="0" i="1" baseline="-25000" smtClean="0">
                              <a:latin typeface="Cambria Math"/>
                            </a:rPr>
                            <m:t>𝑇𝑃</m:t>
                          </m:r>
                          <m:r>
                            <a:rPr lang="en-US" sz="2400" b="0" i="1" smtClean="0">
                              <a:latin typeface="Cambria Math"/>
                            </a:rPr>
                            <m:t>+</m:t>
                          </m:r>
                          <m:r>
                            <a:rPr lang="en-US" sz="2400" b="0" i="1" smtClean="0">
                              <a:latin typeface="Cambria Math"/>
                            </a:rPr>
                            <m:t>𝑁𝐹𝑃</m:t>
                          </m:r>
                        </m:num>
                        <m:den>
                          <m:r>
                            <a:rPr lang="en-US" sz="2400" b="0" i="1" smtClean="0">
                              <a:latin typeface="Cambria Math"/>
                            </a:rPr>
                            <m:t>𝑁</m:t>
                          </m:r>
                        </m:den>
                      </m:f>
                    </m:oMath>
                  </m:oMathPara>
                </a14:m>
                <a:endParaRPr lang="en-US" sz="24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444" t="-674" r="-296"/>
                </a:stretch>
              </a:blipFill>
            </p:spPr>
            <p:txBody>
              <a:bodyPr/>
              <a:lstStyle/>
              <a:p>
                <a:r>
                  <a:rPr lang="en-US">
                    <a:noFill/>
                  </a:rPr>
                  <a:t> </a:t>
                </a:r>
              </a:p>
            </p:txBody>
          </p:sp>
        </mc:Fallback>
      </mc:AlternateContent>
    </p:spTree>
    <p:extLst>
      <p:ext uri="{BB962C8B-B14F-4D97-AF65-F5344CB8AC3E}">
        <p14:creationId xmlns:p14="http://schemas.microsoft.com/office/powerpoint/2010/main" val="13440352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a:t>
            </a:r>
            <a:r>
              <a:rPr lang="en-US" dirty="0" smtClean="0"/>
              <a:t>mportance </a:t>
            </a:r>
            <a:r>
              <a:rPr lang="en-US" dirty="0"/>
              <a:t>of separating training, validation and test data</a:t>
            </a:r>
            <a:br>
              <a:rPr lang="en-US" dirty="0"/>
            </a:br>
            <a:endParaRPr lang="en-US" dirty="0"/>
          </a:p>
        </p:txBody>
      </p:sp>
      <p:sp>
        <p:nvSpPr>
          <p:cNvPr id="3" name="Content Placeholder 2"/>
          <p:cNvSpPr>
            <a:spLocks noGrp="1"/>
          </p:cNvSpPr>
          <p:nvPr>
            <p:ph idx="1"/>
          </p:nvPr>
        </p:nvSpPr>
        <p:spPr/>
        <p:txBody>
          <a:bodyPr/>
          <a:lstStyle/>
          <a:p>
            <a:r>
              <a:rPr lang="en-US" dirty="0" smtClean="0"/>
              <a:t>In supervised learning, there are two types of datasets needed:</a:t>
            </a:r>
          </a:p>
          <a:p>
            <a:pPr marL="0" indent="0">
              <a:buNone/>
            </a:pPr>
            <a:r>
              <a:rPr lang="en-US" dirty="0">
                <a:solidFill>
                  <a:srgbClr val="00B0F0"/>
                </a:solidFill>
              </a:rPr>
              <a:t> </a:t>
            </a:r>
            <a:r>
              <a:rPr lang="en-US" dirty="0" smtClean="0">
                <a:solidFill>
                  <a:srgbClr val="00B0F0"/>
                </a:solidFill>
              </a:rPr>
              <a:t>    </a:t>
            </a:r>
            <a:r>
              <a:rPr lang="en-US" sz="1400" dirty="0" smtClean="0">
                <a:solidFill>
                  <a:srgbClr val="00B0F0"/>
                </a:solidFill>
              </a:rPr>
              <a:t>1. </a:t>
            </a:r>
            <a:r>
              <a:rPr lang="en-US" sz="1400" dirty="0">
                <a:solidFill>
                  <a:srgbClr val="00B0F0"/>
                </a:solidFill>
              </a:rPr>
              <a:t>In one </a:t>
            </a:r>
            <a:r>
              <a:rPr lang="en-US" sz="1400" dirty="0" smtClean="0">
                <a:solidFill>
                  <a:srgbClr val="00B0F0"/>
                </a:solidFill>
              </a:rPr>
              <a:t>dataset  </a:t>
            </a:r>
            <a:r>
              <a:rPr lang="en-US" sz="1400" dirty="0">
                <a:solidFill>
                  <a:srgbClr val="00B0F0"/>
                </a:solidFill>
              </a:rPr>
              <a:t> – </a:t>
            </a:r>
            <a:r>
              <a:rPr lang="en-US" sz="1400" dirty="0" smtClean="0">
                <a:solidFill>
                  <a:srgbClr val="00B0F0"/>
                </a:solidFill>
              </a:rPr>
              <a:t> the </a:t>
            </a:r>
            <a:r>
              <a:rPr lang="en-US" sz="1400" dirty="0">
                <a:solidFill>
                  <a:srgbClr val="00B0F0"/>
                </a:solidFill>
              </a:rPr>
              <a:t>input data </a:t>
            </a:r>
            <a:r>
              <a:rPr lang="en-US" sz="1400" dirty="0" smtClean="0">
                <a:solidFill>
                  <a:srgbClr val="00B0F0"/>
                </a:solidFill>
              </a:rPr>
              <a:t>mapped </a:t>
            </a:r>
            <a:r>
              <a:rPr lang="en-US" sz="1400" dirty="0">
                <a:solidFill>
                  <a:srgbClr val="00B0F0"/>
                </a:solidFill>
              </a:rPr>
              <a:t>with correct/expected </a:t>
            </a:r>
            <a:r>
              <a:rPr lang="en-US" sz="1400" dirty="0" smtClean="0">
                <a:solidFill>
                  <a:srgbClr val="00B0F0"/>
                </a:solidFill>
              </a:rPr>
              <a:t>output.</a:t>
            </a:r>
          </a:p>
          <a:p>
            <a:pPr marL="0" indent="0">
              <a:buNone/>
            </a:pPr>
            <a:r>
              <a:rPr lang="en-US" sz="1400" dirty="0">
                <a:solidFill>
                  <a:srgbClr val="00B0F0"/>
                </a:solidFill>
              </a:rPr>
              <a:t> </a:t>
            </a:r>
            <a:r>
              <a:rPr lang="en-US" sz="1400" dirty="0" smtClean="0">
                <a:solidFill>
                  <a:srgbClr val="00B0F0"/>
                </a:solidFill>
              </a:rPr>
              <a:t>      2. </a:t>
            </a:r>
            <a:r>
              <a:rPr lang="en-US" sz="1400" dirty="0">
                <a:solidFill>
                  <a:srgbClr val="00B0F0"/>
                </a:solidFill>
              </a:rPr>
              <a:t>The data you are going to apply your model </a:t>
            </a:r>
            <a:r>
              <a:rPr lang="en-US" sz="1400" dirty="0" smtClean="0">
                <a:solidFill>
                  <a:srgbClr val="00B0F0"/>
                </a:solidFill>
              </a:rPr>
              <a:t>to – no expected output available as yet.</a:t>
            </a:r>
          </a:p>
          <a:p>
            <a:endParaRPr lang="en-US" dirty="0"/>
          </a:p>
          <a:p>
            <a:r>
              <a:rPr lang="en-US" dirty="0"/>
              <a:t>In Cognitive learning, the phases are</a:t>
            </a:r>
            <a:r>
              <a:rPr lang="en-US" dirty="0" smtClean="0"/>
              <a:t>:</a:t>
            </a:r>
          </a:p>
          <a:p>
            <a:pPr lvl="1"/>
            <a:r>
              <a:rPr lang="en-US" dirty="0" smtClean="0"/>
              <a:t>Training phase</a:t>
            </a:r>
          </a:p>
          <a:p>
            <a:pPr lvl="1"/>
            <a:r>
              <a:rPr lang="en-US" dirty="0" smtClean="0"/>
              <a:t>Validation phase(validate and test)</a:t>
            </a:r>
          </a:p>
          <a:p>
            <a:pPr lvl="1"/>
            <a:r>
              <a:rPr lang="en-US" dirty="0" smtClean="0"/>
              <a:t>Application phase</a:t>
            </a:r>
          </a:p>
          <a:p>
            <a:pPr lvl="1"/>
            <a:endParaRPr lang="en-US" dirty="0" smtClean="0"/>
          </a:p>
          <a:p>
            <a:pPr marL="342900" lvl="1" indent="-342900">
              <a:buFont typeface="Arial" panose="020B0604020202020204" pitchFamily="34" charset="0"/>
              <a:buChar char="•"/>
            </a:pPr>
            <a:r>
              <a:rPr lang="en-US" sz="1800" dirty="0">
                <a:solidFill>
                  <a:schemeClr val="tx1"/>
                </a:solidFill>
              </a:rPr>
              <a:t>70/30 recommended for partitioning the data set across training and </a:t>
            </a:r>
            <a:r>
              <a:rPr lang="en-US" sz="1800" dirty="0" smtClean="0">
                <a:solidFill>
                  <a:schemeClr val="tx1"/>
                </a:solidFill>
              </a:rPr>
              <a:t>validation.</a:t>
            </a:r>
            <a:endParaRPr lang="en-US" sz="1800" dirty="0">
              <a:solidFill>
                <a:schemeClr val="tx1"/>
              </a:solidFill>
            </a:endParaRPr>
          </a:p>
        </p:txBody>
      </p:sp>
    </p:spTree>
    <p:extLst>
      <p:ext uri="{BB962C8B-B14F-4D97-AF65-F5344CB8AC3E}">
        <p14:creationId xmlns:p14="http://schemas.microsoft.com/office/powerpoint/2010/main" val="8822888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Measure accuracy of </a:t>
            </a:r>
            <a:r>
              <a:rPr lang="en-US" dirty="0" smtClean="0"/>
              <a:t>service, Intents and Classes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goal of the </a:t>
            </a:r>
            <a:r>
              <a:rPr lang="en-US" dirty="0" smtClean="0"/>
              <a:t>model </a:t>
            </a:r>
            <a:r>
              <a:rPr lang="en-US" dirty="0"/>
              <a:t>is to learn patterns that generalize well for unseen data instead of just memorizing the data that it was shown during training</a:t>
            </a:r>
            <a:r>
              <a:rPr lang="en-US" dirty="0" smtClean="0"/>
              <a:t>.</a:t>
            </a:r>
          </a:p>
          <a:p>
            <a:r>
              <a:rPr lang="en-US" dirty="0" smtClean="0"/>
              <a:t> </a:t>
            </a:r>
            <a:r>
              <a:rPr lang="en-US" dirty="0"/>
              <a:t>Once </a:t>
            </a:r>
            <a:r>
              <a:rPr lang="en-US" dirty="0" smtClean="0"/>
              <a:t>the model is ready, </a:t>
            </a:r>
            <a:r>
              <a:rPr lang="en-US" dirty="0"/>
              <a:t>it is important to check if your model is performing well on unseen examples that you have not used for training the model. </a:t>
            </a:r>
            <a:endParaRPr lang="en-US" dirty="0" smtClean="0"/>
          </a:p>
          <a:p>
            <a:r>
              <a:rPr lang="en-US" dirty="0" smtClean="0"/>
              <a:t>To </a:t>
            </a:r>
            <a:r>
              <a:rPr lang="en-US" dirty="0"/>
              <a:t>do this, you use the model to predict the answer on the evaluation dataset (held out data) and then compare the predicted target to the actual answer (ground truth</a:t>
            </a:r>
            <a:r>
              <a:rPr lang="en-US" dirty="0" smtClean="0"/>
              <a:t>).</a:t>
            </a:r>
          </a:p>
          <a:p>
            <a:endParaRPr lang="en-US" dirty="0"/>
          </a:p>
          <a:p>
            <a:r>
              <a:rPr lang="en-US" dirty="0"/>
              <a:t>C</a:t>
            </a:r>
            <a:r>
              <a:rPr lang="en-US" dirty="0" smtClean="0"/>
              <a:t>lustering </a:t>
            </a:r>
            <a:r>
              <a:rPr lang="en-US" dirty="0"/>
              <a:t>or classification based on some measure of inherent similarity or distance given the input </a:t>
            </a:r>
            <a:r>
              <a:rPr lang="en-US" dirty="0" smtClean="0"/>
              <a:t>data is called </a:t>
            </a:r>
            <a:r>
              <a:rPr lang="en-US" dirty="0"/>
              <a:t>intents or classes.</a:t>
            </a:r>
          </a:p>
          <a:p>
            <a:r>
              <a:rPr lang="en-US" dirty="0" smtClean="0"/>
              <a:t>Classes </a:t>
            </a:r>
            <a:r>
              <a:rPr lang="en-US" dirty="0"/>
              <a:t>may include </a:t>
            </a:r>
            <a:r>
              <a:rPr lang="en-US" dirty="0" smtClean="0"/>
              <a:t>images…</a:t>
            </a:r>
          </a:p>
          <a:p>
            <a:r>
              <a:rPr lang="en-US" dirty="0"/>
              <a:t>I</a:t>
            </a:r>
            <a:r>
              <a:rPr lang="en-US" dirty="0" smtClean="0"/>
              <a:t>ntent </a:t>
            </a:r>
            <a:r>
              <a:rPr lang="en-US" dirty="0"/>
              <a:t>is a similar clustering for written utterances in </a:t>
            </a:r>
            <a:r>
              <a:rPr lang="en-US" b="1" i="1" dirty="0"/>
              <a:t>unstructured natural language</a:t>
            </a:r>
            <a:r>
              <a:rPr lang="en-US" dirty="0"/>
              <a:t> format.</a:t>
            </a:r>
          </a:p>
          <a:p>
            <a:pPr marL="0" indent="0">
              <a:buNone/>
            </a:pPr>
            <a:endParaRPr lang="en-US" dirty="0"/>
          </a:p>
        </p:txBody>
      </p:sp>
    </p:spTree>
    <p:extLst>
      <p:ext uri="{BB962C8B-B14F-4D97-AF65-F5344CB8AC3E}">
        <p14:creationId xmlns:p14="http://schemas.microsoft.com/office/powerpoint/2010/main" val="26215545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truth versus corpus</a:t>
            </a:r>
            <a:endParaRPr lang="en-US" dirty="0"/>
          </a:p>
        </p:txBody>
      </p:sp>
      <p:sp>
        <p:nvSpPr>
          <p:cNvPr id="3" name="Content Placeholder 2"/>
          <p:cNvSpPr>
            <a:spLocks noGrp="1"/>
          </p:cNvSpPr>
          <p:nvPr>
            <p:ph idx="1"/>
          </p:nvPr>
        </p:nvSpPr>
        <p:spPr/>
        <p:txBody>
          <a:bodyPr/>
          <a:lstStyle/>
          <a:p>
            <a:pPr marL="0" indent="0">
              <a:buNone/>
            </a:pPr>
            <a:r>
              <a:rPr lang="en-US" dirty="0" smtClean="0"/>
              <a:t>Ground truth 	-	consists </a:t>
            </a:r>
            <a:r>
              <a:rPr lang="en-US" dirty="0"/>
              <a:t>of inputs (questions) and approved outputs (answers</a:t>
            </a:r>
            <a:r>
              <a:rPr lang="en-US" dirty="0" smtClean="0"/>
              <a:t>).</a:t>
            </a:r>
          </a:p>
          <a:p>
            <a:pPr marL="0" indent="0">
              <a:buNone/>
            </a:pPr>
            <a:endParaRPr lang="en-US" dirty="0" smtClean="0"/>
          </a:p>
          <a:p>
            <a:pPr marL="0" indent="0">
              <a:buNone/>
            </a:pPr>
            <a:r>
              <a:rPr lang="en-US" dirty="0" smtClean="0"/>
              <a:t>Corpus		-	a collection of all the text that was used for annotation in NLP to search for the truth.</a:t>
            </a:r>
            <a:endParaRPr lang="en-US" dirty="0"/>
          </a:p>
        </p:txBody>
      </p:sp>
    </p:spTree>
    <p:extLst>
      <p:ext uri="{BB962C8B-B14F-4D97-AF65-F5344CB8AC3E}">
        <p14:creationId xmlns:p14="http://schemas.microsoft.com/office/powerpoint/2010/main" val="6943091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Domain Adaption using Watson Knowledge Studio</a:t>
            </a:r>
            <a:br>
              <a:rPr lang="en-US" dirty="0"/>
            </a:br>
            <a:endParaRPr lang="en-US" dirty="0"/>
          </a:p>
        </p:txBody>
      </p:sp>
      <p:sp>
        <p:nvSpPr>
          <p:cNvPr id="3" name="Content Placeholder 2"/>
          <p:cNvSpPr>
            <a:spLocks noGrp="1"/>
          </p:cNvSpPr>
          <p:nvPr>
            <p:ph idx="1"/>
          </p:nvPr>
        </p:nvSpPr>
        <p:spPr/>
        <p:txBody>
          <a:bodyPr/>
          <a:lstStyle/>
          <a:p>
            <a:r>
              <a:rPr lang="en-US" dirty="0"/>
              <a:t>IBM Watson Knowledge Studio is a cloud-based application that enables developers and domain experts to collaborate on the creation of custom annotator components that can be used to identify mentions and relations in unstructured text</a:t>
            </a:r>
            <a:r>
              <a:rPr lang="en-US" dirty="0" smtClean="0"/>
              <a:t>.</a:t>
            </a:r>
          </a:p>
          <a:p>
            <a:r>
              <a:rPr lang="en-US" dirty="0"/>
              <a:t>Watson Knowledge Studio is:</a:t>
            </a:r>
          </a:p>
          <a:p>
            <a:pPr lvl="1"/>
            <a:r>
              <a:rPr lang="en-US" dirty="0"/>
              <a:t>Intuitive: Use a guided experience to teach Watson nuances of natural language without writing a single line of code</a:t>
            </a:r>
          </a:p>
          <a:p>
            <a:pPr lvl="1"/>
            <a:r>
              <a:rPr lang="en-US" dirty="0"/>
              <a:t>Collaborative: SMEs work together to infuse domain knowledge in cognitive </a:t>
            </a:r>
            <a:r>
              <a:rPr lang="en-US" dirty="0" smtClean="0"/>
              <a:t>applications.</a:t>
            </a:r>
          </a:p>
          <a:p>
            <a:pPr marL="457200" lvl="1" indent="0">
              <a:buNone/>
            </a:pPr>
            <a:endParaRPr lang="en-US" dirty="0" smtClean="0"/>
          </a:p>
          <a:p>
            <a:pPr marL="342900" lvl="1" indent="-342900">
              <a:buFont typeface="Arial" panose="020B0604020202020204" pitchFamily="34" charset="0"/>
              <a:buChar char="•"/>
            </a:pPr>
            <a:r>
              <a:rPr lang="en-US" sz="1800" dirty="0">
                <a:solidFill>
                  <a:schemeClr val="tx1"/>
                </a:solidFill>
              </a:rPr>
              <a:t>Use </a:t>
            </a:r>
            <a:r>
              <a:rPr lang="en-US" sz="1800" dirty="0" smtClean="0">
                <a:solidFill>
                  <a:schemeClr val="tx1"/>
                </a:solidFill>
              </a:rPr>
              <a:t>Watson </a:t>
            </a:r>
            <a:r>
              <a:rPr lang="en-US" sz="1800" dirty="0">
                <a:solidFill>
                  <a:schemeClr val="tx1"/>
                </a:solidFill>
              </a:rPr>
              <a:t>Knowledge Studio to create a machine-learning model that understands the linguistic nuances, meaning, and relationships specific to your industry.</a:t>
            </a:r>
          </a:p>
          <a:p>
            <a:endParaRPr lang="en-US" dirty="0"/>
          </a:p>
        </p:txBody>
      </p:sp>
    </p:spTree>
    <p:extLst>
      <p:ext uri="{BB962C8B-B14F-4D97-AF65-F5344CB8AC3E}">
        <p14:creationId xmlns:p14="http://schemas.microsoft.com/office/powerpoint/2010/main" val="18860777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the WKS</a:t>
            </a:r>
            <a:endParaRPr lang="en-US" dirty="0"/>
          </a:p>
        </p:txBody>
      </p:sp>
      <p:sp>
        <p:nvSpPr>
          <p:cNvPr id="3" name="Content Placeholder 2"/>
          <p:cNvSpPr>
            <a:spLocks noGrp="1"/>
          </p:cNvSpPr>
          <p:nvPr>
            <p:ph idx="1"/>
          </p:nvPr>
        </p:nvSpPr>
        <p:spPr/>
        <p:txBody>
          <a:bodyPr/>
          <a:lstStyle/>
          <a:p>
            <a:r>
              <a:rPr lang="en-US" dirty="0" smtClean="0"/>
              <a:t>To </a:t>
            </a:r>
            <a:r>
              <a:rPr lang="en-US" dirty="0"/>
              <a:t>become a subject matter expert in a given industry or domain, Watson must be trained. </a:t>
            </a:r>
            <a:endParaRPr lang="en-US" dirty="0" smtClean="0"/>
          </a:p>
          <a:p>
            <a:r>
              <a:rPr lang="en-US" dirty="0"/>
              <a:t>The task of training Watson </a:t>
            </a:r>
            <a:r>
              <a:rPr lang="en-US" dirty="0" smtClean="0"/>
              <a:t>is with </a:t>
            </a:r>
            <a:r>
              <a:rPr lang="en-US" dirty="0"/>
              <a:t>Watson Knowledge Studio</a:t>
            </a:r>
            <a:r>
              <a:rPr lang="en-US" dirty="0" smtClean="0"/>
              <a:t>.</a:t>
            </a:r>
          </a:p>
          <a:p>
            <a:r>
              <a:rPr lang="en-US" dirty="0" smtClean="0"/>
              <a:t>WKS </a:t>
            </a:r>
            <a:r>
              <a:rPr lang="en-US" dirty="0"/>
              <a:t>provides easy-to-use tools for annotating unstructured domain literature, and uses those annotations to create a custom machine-learning model that understands the language of the domain</a:t>
            </a:r>
            <a:r>
              <a:rPr lang="en-US" dirty="0" smtClean="0"/>
              <a:t>.</a:t>
            </a:r>
          </a:p>
          <a:p>
            <a:r>
              <a:rPr lang="en-US" dirty="0"/>
              <a:t>The accuracy of the model improves through iterative testing, ultimately resulting in an algorithm that can learn from the patterns that it sees and recognize those patterns in large collections of new documents</a:t>
            </a:r>
            <a:r>
              <a:rPr lang="en-US" dirty="0" smtClean="0"/>
              <a:t>.</a:t>
            </a:r>
          </a:p>
          <a:p>
            <a:endParaRPr lang="en-US" dirty="0" smtClean="0"/>
          </a:p>
          <a:p>
            <a:pPr marL="0" indent="0">
              <a:buNone/>
            </a:pPr>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5329496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Basic concepts</a:t>
            </a:r>
            <a:endParaRPr lang="en-US" dirty="0"/>
          </a:p>
        </p:txBody>
      </p:sp>
      <p:sp>
        <p:nvSpPr>
          <p:cNvPr id="5" name="Content Placeholder 4"/>
          <p:cNvSpPr>
            <a:spLocks noGrp="1"/>
          </p:cNvSpPr>
          <p:nvPr>
            <p:ph idx="1"/>
          </p:nvPr>
        </p:nvSpPr>
        <p:spPr/>
        <p:txBody>
          <a:bodyPr>
            <a:normAutofit/>
          </a:bodyPr>
          <a:lstStyle/>
          <a:p>
            <a:r>
              <a:rPr lang="en-US" b="1" dirty="0" smtClean="0"/>
              <a:t>Question-answering (QA) technology</a:t>
            </a:r>
          </a:p>
          <a:p>
            <a:pPr lvl="1"/>
            <a:r>
              <a:rPr lang="en-US" dirty="0" smtClean="0"/>
              <a:t>can ingest millions of pages of text and apply question-answering technology to respond to questions posed by humans in natural language.</a:t>
            </a:r>
          </a:p>
          <a:p>
            <a:pPr marL="457200" lvl="1" indent="0">
              <a:buNone/>
            </a:pPr>
            <a:endParaRPr lang="en-US" dirty="0" smtClean="0"/>
          </a:p>
          <a:p>
            <a:pPr marL="342900" lvl="1" indent="-342900">
              <a:buFont typeface="Arial" panose="020B0604020202020204" pitchFamily="34" charset="0"/>
              <a:buChar char="•"/>
            </a:pPr>
            <a:r>
              <a:rPr lang="en-US" sz="1800" b="1" dirty="0">
                <a:solidFill>
                  <a:schemeClr val="tx1"/>
                </a:solidFill>
              </a:rPr>
              <a:t>Machine learning (</a:t>
            </a:r>
            <a:r>
              <a:rPr lang="en-US" sz="1800" b="1" dirty="0" smtClean="0">
                <a:solidFill>
                  <a:schemeClr val="tx1"/>
                </a:solidFill>
              </a:rPr>
              <a:t>ML)</a:t>
            </a:r>
          </a:p>
          <a:p>
            <a:pPr lvl="1"/>
            <a:r>
              <a:rPr lang="en-US" dirty="0"/>
              <a:t>Machine learning is a type of AI that gives computers the ability to learn and act without being explicitly programmed</a:t>
            </a:r>
            <a:r>
              <a:rPr lang="en-US" dirty="0" smtClean="0"/>
              <a:t>.</a:t>
            </a:r>
          </a:p>
          <a:p>
            <a:pPr lvl="1"/>
            <a:endParaRPr lang="en-US" dirty="0"/>
          </a:p>
          <a:p>
            <a:pPr marL="342900" lvl="1" indent="-342900">
              <a:buFont typeface="Arial" panose="020B0604020202020204" pitchFamily="34" charset="0"/>
              <a:buChar char="•"/>
            </a:pPr>
            <a:r>
              <a:rPr lang="en-US" sz="1800" b="1" dirty="0">
                <a:solidFill>
                  <a:schemeClr val="tx1"/>
                </a:solidFill>
              </a:rPr>
              <a:t>Natural language processing (NLP)</a:t>
            </a:r>
          </a:p>
          <a:p>
            <a:pPr lvl="1"/>
            <a:r>
              <a:rPr lang="en-US" dirty="0"/>
              <a:t>NLP is the ability of computer software to understand human </a:t>
            </a:r>
            <a:r>
              <a:rPr lang="en-US" dirty="0" smtClean="0"/>
              <a:t>speech </a:t>
            </a:r>
          </a:p>
          <a:p>
            <a:pPr marL="457200" lvl="1" indent="0">
              <a:buNone/>
            </a:pPr>
            <a:r>
              <a:rPr lang="en-US" dirty="0" smtClean="0"/>
              <a:t>(example: spam detection in email)</a:t>
            </a:r>
          </a:p>
          <a:p>
            <a:pPr marL="457200" lvl="1" indent="0">
              <a:buNone/>
            </a:pPr>
            <a:endParaRPr lang="en-US" dirty="0"/>
          </a:p>
          <a:p>
            <a:pPr marL="342900" lvl="1" indent="-342900">
              <a:buFont typeface="Arial" panose="020B0604020202020204" pitchFamily="34" charset="0"/>
              <a:buChar char="•"/>
            </a:pPr>
            <a:r>
              <a:rPr lang="en-US" sz="1800" b="1" dirty="0">
                <a:solidFill>
                  <a:schemeClr val="tx1"/>
                </a:solidFill>
              </a:rPr>
              <a:t>Cloud </a:t>
            </a:r>
            <a:r>
              <a:rPr lang="en-US" sz="1800" b="1" dirty="0" smtClean="0">
                <a:solidFill>
                  <a:schemeClr val="tx1"/>
                </a:solidFill>
              </a:rPr>
              <a:t>computing…</a:t>
            </a:r>
            <a:endParaRPr lang="en-US" sz="1800" b="1" dirty="0">
              <a:solidFill>
                <a:schemeClr val="tx1"/>
              </a:solidFill>
            </a:endParaRPr>
          </a:p>
          <a:p>
            <a:pPr marL="342900" lvl="1" indent="-342900">
              <a:buFont typeface="Arial" panose="020B0604020202020204" pitchFamily="34" charset="0"/>
              <a:buChar char="•"/>
            </a:pPr>
            <a:endParaRPr lang="en-US" dirty="0" smtClean="0"/>
          </a:p>
          <a:p>
            <a:pPr marL="342900" lvl="1" indent="-342900">
              <a:buFont typeface="Arial" panose="020B0604020202020204" pitchFamily="34" charset="0"/>
              <a:buChar char="•"/>
            </a:pPr>
            <a:r>
              <a:rPr lang="en-US" sz="1800" b="1" dirty="0">
                <a:solidFill>
                  <a:schemeClr val="tx1"/>
                </a:solidFill>
              </a:rPr>
              <a:t>Application program </a:t>
            </a:r>
            <a:r>
              <a:rPr lang="en-US" sz="1800" b="1" dirty="0" smtClean="0">
                <a:solidFill>
                  <a:schemeClr val="tx1"/>
                </a:solidFill>
              </a:rPr>
              <a:t>interfaces…</a:t>
            </a:r>
            <a:endParaRPr lang="en-US" dirty="0"/>
          </a:p>
        </p:txBody>
      </p:sp>
    </p:spTree>
    <p:extLst>
      <p:ext uri="{BB962C8B-B14F-4D97-AF65-F5344CB8AC3E}">
        <p14:creationId xmlns:p14="http://schemas.microsoft.com/office/powerpoint/2010/main" val="41918770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a machine-learning model</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686606"/>
            <a:ext cx="8229600" cy="2353151"/>
          </a:xfrm>
        </p:spPr>
      </p:pic>
    </p:spTree>
    <p:extLst>
      <p:ext uri="{BB962C8B-B14F-4D97-AF65-F5344CB8AC3E}">
        <p14:creationId xmlns:p14="http://schemas.microsoft.com/office/powerpoint/2010/main" val="21142965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WKS</a:t>
            </a:r>
            <a:endParaRPr lang="en-US" dirty="0"/>
          </a:p>
        </p:txBody>
      </p:sp>
      <p:sp>
        <p:nvSpPr>
          <p:cNvPr id="3" name="Content Placeholder 2"/>
          <p:cNvSpPr>
            <a:spLocks noGrp="1"/>
          </p:cNvSpPr>
          <p:nvPr>
            <p:ph idx="1"/>
          </p:nvPr>
        </p:nvSpPr>
        <p:spPr/>
        <p:txBody>
          <a:bodyPr/>
          <a:lstStyle/>
          <a:p>
            <a:pPr>
              <a:buFont typeface="+mj-lt"/>
              <a:buAutoNum type="arabicPeriod"/>
            </a:pPr>
            <a:r>
              <a:rPr lang="en-US" dirty="0"/>
              <a:t>Based on a set of domain-specific source documents, the team creates a type system that defines entity types and relation types for the information of interest to the application that will use the model</a:t>
            </a:r>
            <a:r>
              <a:rPr lang="en-US" dirty="0" smtClean="0"/>
              <a:t>.</a:t>
            </a:r>
          </a:p>
          <a:p>
            <a:pPr>
              <a:buFont typeface="+mj-lt"/>
              <a:buAutoNum type="arabicPeriod"/>
            </a:pPr>
            <a:endParaRPr lang="en-US" dirty="0"/>
          </a:p>
          <a:p>
            <a:pPr>
              <a:buFont typeface="+mj-lt"/>
              <a:buAutoNum type="arabicPeriod"/>
            </a:pPr>
            <a:r>
              <a:rPr lang="en-US" dirty="0"/>
              <a:t>A group of two or more human annotators annotate a small set of source documents to label words that represent entity types, words that represent relation types between entity mentions, and to identify coreferences of entity types. Any inconsistencies in annotation are resolved, and one set of optimally annotated documents is built, which forms the ground truth</a:t>
            </a:r>
            <a:r>
              <a:rPr lang="en-US" dirty="0" smtClean="0"/>
              <a:t>.</a:t>
            </a:r>
          </a:p>
          <a:p>
            <a:pPr>
              <a:buFont typeface="+mj-lt"/>
              <a:buAutoNum type="arabicPeriod"/>
            </a:pPr>
            <a:endParaRPr lang="en-US" dirty="0"/>
          </a:p>
          <a:p>
            <a:pPr>
              <a:buFont typeface="+mj-lt"/>
              <a:buAutoNum type="arabicPeriod"/>
            </a:pPr>
            <a:r>
              <a:rPr lang="en-US" dirty="0"/>
              <a:t>The ground truth is used to train a model</a:t>
            </a:r>
            <a:r>
              <a:rPr lang="en-US" dirty="0" smtClean="0"/>
              <a:t>.</a:t>
            </a:r>
          </a:p>
          <a:p>
            <a:pPr>
              <a:buFont typeface="+mj-lt"/>
              <a:buAutoNum type="arabicPeriod"/>
            </a:pPr>
            <a:endParaRPr lang="en-US" dirty="0"/>
          </a:p>
          <a:p>
            <a:pPr>
              <a:buFont typeface="+mj-lt"/>
              <a:buAutoNum type="arabicPeriod"/>
            </a:pPr>
            <a:r>
              <a:rPr lang="en-US" dirty="0"/>
              <a:t>The trained model is used to find entities, relations, and coreferences in new, never-seen-before documents.</a:t>
            </a:r>
          </a:p>
          <a:p>
            <a:pPr marL="0" indent="0">
              <a:buNone/>
            </a:pPr>
            <a:endParaRPr lang="en-US" dirty="0"/>
          </a:p>
        </p:txBody>
      </p:sp>
    </p:spTree>
    <p:extLst>
      <p:ext uri="{BB962C8B-B14F-4D97-AF65-F5344CB8AC3E}">
        <p14:creationId xmlns:p14="http://schemas.microsoft.com/office/powerpoint/2010/main" val="99340131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Watson to:</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pPr lvl="1"/>
            <a:r>
              <a:rPr lang="en-US" dirty="0" smtClean="0"/>
              <a:t>Bootstrap </a:t>
            </a:r>
            <a:r>
              <a:rPr lang="en-US" dirty="0"/>
              <a:t>annotation by using the AlchemyLanguage entity extraction service to automatically find and annotate entities in your documents. When human annotators begin to annotate the documents, they can see the annotations that were already made by the service and can review and add to them. See Pre-annotating documents with IBM AlchemyLanguage for details</a:t>
            </a:r>
            <a:r>
              <a:rPr lang="en-US" dirty="0" smtClean="0"/>
              <a:t>.</a:t>
            </a:r>
          </a:p>
          <a:p>
            <a:pPr lvl="1"/>
            <a:endParaRPr lang="en-US" dirty="0"/>
          </a:p>
          <a:p>
            <a:pPr lvl="1"/>
            <a:r>
              <a:rPr lang="en-US" dirty="0"/>
              <a:t>Import industry-specific dictionaries that you downloaded from </a:t>
            </a:r>
            <a:r>
              <a:rPr lang="en-US" dirty="0" smtClean="0"/>
              <a:t>IBM Bluemix </a:t>
            </a:r>
            <a:r>
              <a:rPr lang="en-US" dirty="0"/>
              <a:t>Analytics Exchange</a:t>
            </a:r>
            <a:r>
              <a:rPr lang="en-US" dirty="0" smtClean="0"/>
              <a:t>.</a:t>
            </a:r>
          </a:p>
          <a:p>
            <a:pPr lvl="1"/>
            <a:endParaRPr lang="en-US" dirty="0"/>
          </a:p>
          <a:p>
            <a:pPr lvl="1"/>
            <a:r>
              <a:rPr lang="en-US" dirty="0"/>
              <a:t>Import analyzed documents that are in UIMA CAS XMI format. For example, you can import UIMA CAS XMI files that were exported from IBM Watson Explorer content analytics collections or IBM Watson Explorer Content Analytics Studio</a:t>
            </a:r>
            <a:r>
              <a:rPr lang="en-US" dirty="0" smtClean="0"/>
              <a:t>.</a:t>
            </a:r>
          </a:p>
          <a:p>
            <a:pPr lvl="1"/>
            <a:endParaRPr lang="en-US" dirty="0"/>
          </a:p>
          <a:p>
            <a:pPr lvl="1"/>
            <a:r>
              <a:rPr lang="en-US" dirty="0"/>
              <a:t>Deploy a trained model to use with the </a:t>
            </a:r>
            <a:r>
              <a:rPr lang="en-US" dirty="0" smtClean="0"/>
              <a:t>NLU </a:t>
            </a:r>
            <a:r>
              <a:rPr lang="en-US" smtClean="0"/>
              <a:t>&amp; Discovery</a:t>
            </a:r>
            <a:endParaRPr lang="en-US" dirty="0" smtClean="0"/>
          </a:p>
          <a:p>
            <a:pPr lvl="1"/>
            <a:endParaRPr lang="en-US" dirty="0"/>
          </a:p>
          <a:p>
            <a:pPr lvl="1"/>
            <a:r>
              <a:rPr lang="en-US" dirty="0"/>
              <a:t>Export a trained model to use in IBM Watson Explorer.</a:t>
            </a:r>
          </a:p>
          <a:p>
            <a:endParaRPr lang="en-US" dirty="0"/>
          </a:p>
        </p:txBody>
      </p:sp>
    </p:spTree>
    <p:extLst>
      <p:ext uri="{BB962C8B-B14F-4D97-AF65-F5344CB8AC3E}">
        <p14:creationId xmlns:p14="http://schemas.microsoft.com/office/powerpoint/2010/main" val="41332864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WKS</a:t>
            </a:r>
            <a:endParaRPr lang="en-US" dirty="0"/>
          </a:p>
        </p:txBody>
      </p:sp>
      <p:sp>
        <p:nvSpPr>
          <p:cNvPr id="3" name="Content Placeholder 2"/>
          <p:cNvSpPr>
            <a:spLocks noGrp="1"/>
          </p:cNvSpPr>
          <p:nvPr>
            <p:ph idx="1"/>
          </p:nvPr>
        </p:nvSpPr>
        <p:spPr/>
        <p:txBody>
          <a:bodyPr>
            <a:normAutofit/>
          </a:bodyPr>
          <a:lstStyle/>
          <a:p>
            <a:r>
              <a:rPr lang="en-US" sz="2400" b="1" dirty="0" smtClean="0"/>
              <a:t>Assembling a team </a:t>
            </a:r>
          </a:p>
          <a:p>
            <a:pPr lvl="1"/>
            <a:r>
              <a:rPr lang="en-US" dirty="0"/>
              <a:t> </a:t>
            </a:r>
            <a:r>
              <a:rPr lang="en-US" b="1" dirty="0"/>
              <a:t>Human annotator</a:t>
            </a:r>
            <a:endParaRPr lang="en-US" dirty="0"/>
          </a:p>
          <a:p>
            <a:pPr lvl="2"/>
            <a:r>
              <a:rPr lang="en-US" dirty="0"/>
              <a:t>The human annotator is someone, typically a subject matter expert, who reviews domain documents to identify entities and relationships of interest to the domain. This user interacts with the application in a limited way; she uses the Ground Truth Editor to annotate a set of documents that have been assigned to her.</a:t>
            </a:r>
          </a:p>
          <a:p>
            <a:pPr lvl="1"/>
            <a:r>
              <a:rPr lang="en-US" b="1" dirty="0"/>
              <a:t>Project manager</a:t>
            </a:r>
            <a:endParaRPr lang="en-US" dirty="0"/>
          </a:p>
          <a:p>
            <a:pPr lvl="2"/>
            <a:r>
              <a:rPr lang="en-US" dirty="0"/>
              <a:t>The project manager is someone who helps to facilitate the creation of annotator components by performing such tasks as creating project artifacts, and training, creating, and deploying models. For projects that build machine-learning annotators, they also manage the document annotation process by assigning document review tasks to human annotators, adjudicating annotation conflicts, and approving documents to add to the ground truth.</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32208730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Machine-learning model creation workflow</a:t>
            </a:r>
            <a:br>
              <a:rPr lang="en-US" dirty="0"/>
            </a:br>
            <a:endParaRPr lang="en-US" dirty="0"/>
          </a:p>
        </p:txBody>
      </p:sp>
      <p:sp>
        <p:nvSpPr>
          <p:cNvPr id="3" name="Content Placeholder 2"/>
          <p:cNvSpPr>
            <a:spLocks noGrp="1"/>
          </p:cNvSpPr>
          <p:nvPr>
            <p:ph idx="1"/>
          </p:nvPr>
        </p:nvSpPr>
        <p:spPr/>
        <p:txBody>
          <a:bodyPr/>
          <a:lstStyle/>
          <a:p>
            <a:r>
              <a:rPr lang="en-US" dirty="0"/>
              <a:t>Create a machine-learning annotator that trains a model you can use to identify entities, </a:t>
            </a:r>
            <a:r>
              <a:rPr lang="en-US" dirty="0" err="1"/>
              <a:t>coreferences</a:t>
            </a:r>
            <a:r>
              <a:rPr lang="en-US" dirty="0"/>
              <a:t>, and relationships of interest in new documents.</a:t>
            </a:r>
          </a:p>
          <a:p>
            <a:r>
              <a:rPr lang="en-US" dirty="0"/>
              <a:t>Understand the typical workflow for creating a machine-learning annotator component in Watson™ Knowledge Studio.</a:t>
            </a:r>
          </a:p>
          <a:p>
            <a:r>
              <a:rPr lang="en-US" dirty="0"/>
              <a:t>All the steps are performed by the project manager, except for the </a:t>
            </a:r>
            <a:r>
              <a:rPr lang="en-US" i="1" dirty="0"/>
              <a:t>Annotate documents</a:t>
            </a:r>
            <a:r>
              <a:rPr lang="en-US" dirty="0"/>
              <a:t> step, which is performed by the human annotator. Because human annotators are often subject matter experts, they might be consulted during the creation of project resources, such as the type system, also.</a:t>
            </a:r>
          </a:p>
          <a:p>
            <a:endParaRPr lang="en-US" dirty="0"/>
          </a:p>
        </p:txBody>
      </p:sp>
    </p:spTree>
    <p:extLst>
      <p:ext uri="{BB962C8B-B14F-4D97-AF65-F5344CB8AC3E}">
        <p14:creationId xmlns:p14="http://schemas.microsoft.com/office/powerpoint/2010/main" val="22452006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Machine-learning model creation workflow</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1230" y="1600200"/>
            <a:ext cx="7241540" cy="4525963"/>
          </a:xfrm>
        </p:spPr>
      </p:pic>
    </p:spTree>
    <p:extLst>
      <p:ext uri="{BB962C8B-B14F-4D97-AF65-F5344CB8AC3E}">
        <p14:creationId xmlns:p14="http://schemas.microsoft.com/office/powerpoint/2010/main" val="15105834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creating </a:t>
            </a:r>
            <a:r>
              <a:rPr lang="en-US" dirty="0"/>
              <a:t>Machine-learning model </a:t>
            </a:r>
          </a:p>
        </p:txBody>
      </p:sp>
      <p:sp>
        <p:nvSpPr>
          <p:cNvPr id="3" name="Content Placeholder 2"/>
          <p:cNvSpPr>
            <a:spLocks noGrp="1"/>
          </p:cNvSpPr>
          <p:nvPr>
            <p:ph idx="1"/>
          </p:nvPr>
        </p:nvSpPr>
        <p:spPr/>
        <p:txBody>
          <a:bodyPr>
            <a:normAutofit lnSpcReduction="10000"/>
          </a:bodyPr>
          <a:lstStyle/>
          <a:p>
            <a:r>
              <a:rPr lang="en-US" dirty="0"/>
              <a:t>Create a project</a:t>
            </a:r>
            <a:r>
              <a:rPr lang="en-US" dirty="0" smtClean="0"/>
              <a:t>.</a:t>
            </a:r>
          </a:p>
          <a:p>
            <a:pPr lvl="1"/>
            <a:r>
              <a:rPr lang="en-US" dirty="0"/>
              <a:t>A project contains the resources that are used to create the annotator component, including:</a:t>
            </a:r>
          </a:p>
          <a:p>
            <a:r>
              <a:rPr lang="en-US" dirty="0"/>
              <a:t>Type </a:t>
            </a:r>
            <a:r>
              <a:rPr lang="en-US" dirty="0" smtClean="0"/>
              <a:t>system</a:t>
            </a:r>
          </a:p>
          <a:p>
            <a:pPr lvl="1"/>
            <a:r>
              <a:rPr lang="en-US" dirty="0" smtClean="0"/>
              <a:t> Import </a:t>
            </a:r>
            <a:r>
              <a:rPr lang="en-US" dirty="0"/>
              <a:t>or create the type system, and define the entity types and relation types that human annotators can apply when annotating text. The annotator process manager typically works with subject matter experts for your domain to define the type system. </a:t>
            </a:r>
          </a:p>
          <a:p>
            <a:r>
              <a:rPr lang="en-US" dirty="0"/>
              <a:t>Source documents </a:t>
            </a:r>
            <a:endParaRPr lang="en-US" dirty="0" smtClean="0"/>
          </a:p>
          <a:p>
            <a:pPr lvl="1"/>
            <a:r>
              <a:rPr lang="en-US" dirty="0" smtClean="0"/>
              <a:t>Create </a:t>
            </a:r>
            <a:r>
              <a:rPr lang="en-US" dirty="0"/>
              <a:t>a corpus by importing sample documents that are representative of your domain content into the project</a:t>
            </a:r>
            <a:r>
              <a:rPr lang="en-US" dirty="0" smtClean="0"/>
              <a:t>.. </a:t>
            </a:r>
          </a:p>
          <a:p>
            <a:pPr lvl="1"/>
            <a:r>
              <a:rPr lang="en-US" dirty="0" smtClean="0"/>
              <a:t>Partition </a:t>
            </a:r>
            <a:r>
              <a:rPr lang="en-US" dirty="0"/>
              <a:t>the corpus into document sets, specify the percentage of documents that are shared among all document sets, and assign the document sets to human annotators. </a:t>
            </a:r>
            <a:endParaRPr lang="en-US" dirty="0" smtClean="0"/>
          </a:p>
          <a:p>
            <a:r>
              <a:rPr lang="en-US" dirty="0" smtClean="0"/>
              <a:t>Dictionaries </a:t>
            </a:r>
          </a:p>
          <a:p>
            <a:pPr lvl="1"/>
            <a:r>
              <a:rPr lang="en-US" dirty="0" smtClean="0"/>
              <a:t>Import </a:t>
            </a:r>
            <a:r>
              <a:rPr lang="en-US" dirty="0"/>
              <a:t>or create dictionaries for annotating text. You can choose to manually add dictionary entries or import entries from a file, and then edit the entries</a:t>
            </a:r>
            <a:r>
              <a:rPr lang="en-US" dirty="0" smtClean="0"/>
              <a:t>..</a:t>
            </a:r>
            <a:endParaRPr lang="en-US" dirty="0"/>
          </a:p>
          <a:p>
            <a:pPr lvl="1"/>
            <a:endParaRPr lang="en-US" dirty="0"/>
          </a:p>
        </p:txBody>
      </p:sp>
    </p:spTree>
    <p:extLst>
      <p:ext uri="{BB962C8B-B14F-4D97-AF65-F5344CB8AC3E}">
        <p14:creationId xmlns:p14="http://schemas.microsoft.com/office/powerpoint/2010/main" val="38726634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creating Machine-learning model </a:t>
            </a:r>
          </a:p>
        </p:txBody>
      </p:sp>
      <p:sp>
        <p:nvSpPr>
          <p:cNvPr id="3" name="Content Placeholder 2"/>
          <p:cNvSpPr>
            <a:spLocks noGrp="1"/>
          </p:cNvSpPr>
          <p:nvPr>
            <p:ph idx="1"/>
          </p:nvPr>
        </p:nvSpPr>
        <p:spPr/>
        <p:txBody>
          <a:bodyPr/>
          <a:lstStyle/>
          <a:p>
            <a:r>
              <a:rPr lang="en-US" dirty="0"/>
              <a:t>Annotate </a:t>
            </a:r>
            <a:r>
              <a:rPr lang="en-US" dirty="0" smtClean="0"/>
              <a:t>documents</a:t>
            </a:r>
          </a:p>
          <a:p>
            <a:pPr lvl="1"/>
            <a:r>
              <a:rPr lang="en-US" dirty="0"/>
              <a:t>The project manager assigns annotation tasks to human annotators, configures the inter-annotator agreement threshold, and provides annotation guidelines for the human annotators to follow. </a:t>
            </a:r>
          </a:p>
          <a:p>
            <a:pPr lvl="1"/>
            <a:r>
              <a:rPr lang="en-US" dirty="0"/>
              <a:t>Human annotators use the Ground Truth Editor to manually annotate documents. A human annotator identifies mentions of interest in your domain content and labels them with entity types. The human annotator also identifies relationships between mentions (for example, Mary is an employee of IBM) and how the mentions co-reference the same entity (such as an occurrence of "she" that refers to Mary)</a:t>
            </a:r>
          </a:p>
          <a:p>
            <a:pPr lvl="1"/>
            <a:endParaRPr lang="en-US" dirty="0"/>
          </a:p>
        </p:txBody>
      </p:sp>
    </p:spTree>
    <p:extLst>
      <p:ext uri="{BB962C8B-B14F-4D97-AF65-F5344CB8AC3E}">
        <p14:creationId xmlns:p14="http://schemas.microsoft.com/office/powerpoint/2010/main" val="2561780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creating Machine-learning model </a:t>
            </a:r>
          </a:p>
        </p:txBody>
      </p:sp>
      <p:sp>
        <p:nvSpPr>
          <p:cNvPr id="3" name="Content Placeholder 2"/>
          <p:cNvSpPr>
            <a:spLocks noGrp="1"/>
          </p:cNvSpPr>
          <p:nvPr>
            <p:ph idx="1"/>
          </p:nvPr>
        </p:nvSpPr>
        <p:spPr/>
        <p:txBody>
          <a:bodyPr>
            <a:normAutofit fontScale="92500" lnSpcReduction="10000"/>
          </a:bodyPr>
          <a:lstStyle/>
          <a:p>
            <a:r>
              <a:rPr lang="en-US" dirty="0"/>
              <a:t>Adjudicate and promote </a:t>
            </a:r>
            <a:r>
              <a:rPr lang="en-US" dirty="0" smtClean="0"/>
              <a:t>documents</a:t>
            </a:r>
          </a:p>
          <a:p>
            <a:pPr lvl="1"/>
            <a:r>
              <a:rPr lang="en-US" dirty="0"/>
              <a:t>Accept or reject the ground truth that was generated by human annotators, and adjudicate any annotation differences to resolve conflicts. Evaluating the accuracy and consistency of the human annotation effort might be the responsibility of a senior human annotator or a user with stronger subject matter experience than the project </a:t>
            </a:r>
            <a:r>
              <a:rPr lang="en-US" dirty="0" smtClean="0"/>
              <a:t>manager</a:t>
            </a:r>
          </a:p>
          <a:p>
            <a:pPr lvl="1"/>
            <a:endParaRPr lang="en-US" dirty="0"/>
          </a:p>
          <a:p>
            <a:pPr marL="342900" lvl="1" indent="-342900">
              <a:buFont typeface="Arial" panose="020B0604020202020204" pitchFamily="34" charset="0"/>
              <a:buChar char="•"/>
            </a:pPr>
            <a:r>
              <a:rPr lang="en-US" sz="1800" dirty="0">
                <a:solidFill>
                  <a:schemeClr val="tx1"/>
                </a:solidFill>
              </a:rPr>
              <a:t>Train </a:t>
            </a:r>
            <a:r>
              <a:rPr lang="en-US" sz="1800" dirty="0" smtClean="0">
                <a:solidFill>
                  <a:schemeClr val="tx1"/>
                </a:solidFill>
              </a:rPr>
              <a:t>the model</a:t>
            </a:r>
          </a:p>
          <a:p>
            <a:pPr lvl="1"/>
            <a:r>
              <a:rPr lang="en-US" dirty="0"/>
              <a:t>Create the machine-learning annotator component</a:t>
            </a:r>
          </a:p>
          <a:p>
            <a:pPr marL="342900" lvl="1" indent="-342900">
              <a:buFont typeface="Arial" panose="020B0604020202020204" pitchFamily="34" charset="0"/>
              <a:buChar char="•"/>
            </a:pPr>
            <a:r>
              <a:rPr lang="en-US" sz="1800" dirty="0">
                <a:solidFill>
                  <a:schemeClr val="tx1"/>
                </a:solidFill>
              </a:rPr>
              <a:t>Evaluate the </a:t>
            </a:r>
            <a:r>
              <a:rPr lang="en-US" sz="1800" dirty="0" smtClean="0">
                <a:solidFill>
                  <a:schemeClr val="tx1"/>
                </a:solidFill>
              </a:rPr>
              <a:t>model</a:t>
            </a:r>
          </a:p>
          <a:p>
            <a:pPr lvl="1"/>
            <a:r>
              <a:rPr lang="en-US" dirty="0"/>
              <a:t>valuate the accuracy of the annotator component. </a:t>
            </a:r>
          </a:p>
          <a:p>
            <a:pPr lvl="1"/>
            <a:r>
              <a:rPr lang="en-US" dirty="0"/>
              <a:t>. Depending on annotator accuracy, this step might result in the need to repeat earlier steps again and again until optimal accuracy is achieved</a:t>
            </a:r>
          </a:p>
          <a:p>
            <a:pPr marL="342900" lvl="1" indent="-342900">
              <a:buFont typeface="Arial" panose="020B0604020202020204" pitchFamily="34" charset="0"/>
              <a:buChar char="•"/>
            </a:pPr>
            <a:r>
              <a:rPr lang="en-US" sz="1800" dirty="0">
                <a:solidFill>
                  <a:schemeClr val="tx1"/>
                </a:solidFill>
              </a:rPr>
              <a:t>Publish the model. </a:t>
            </a:r>
          </a:p>
          <a:p>
            <a:pPr lvl="1"/>
            <a:r>
              <a:rPr lang="en-US" dirty="0"/>
              <a:t>Export or deploy the mode</a:t>
            </a:r>
          </a:p>
          <a:p>
            <a:pPr marL="342900" lvl="1" indent="-342900">
              <a:buFont typeface="Arial" panose="020B0604020202020204" pitchFamily="34" charset="0"/>
              <a:buChar char="•"/>
            </a:pPr>
            <a:endParaRPr lang="en-US" sz="1800" dirty="0" smtClean="0">
              <a:solidFill>
                <a:schemeClr val="tx1"/>
              </a:solidFill>
            </a:endParaRPr>
          </a:p>
          <a:p>
            <a:pPr marL="342900" lvl="1" indent="-342900">
              <a:buFont typeface="Arial" panose="020B0604020202020204" pitchFamily="34" charset="0"/>
              <a:buChar char="•"/>
            </a:pPr>
            <a:endParaRPr lang="en-US" sz="1800" dirty="0" smtClean="0">
              <a:solidFill>
                <a:schemeClr val="tx1"/>
              </a:solidFill>
            </a:endParaRPr>
          </a:p>
          <a:p>
            <a:pPr marL="857250" lvl="3" indent="0">
              <a:buNone/>
            </a:pPr>
            <a:r>
              <a:rPr lang="en-US" dirty="0" smtClean="0"/>
              <a:t>. </a:t>
            </a:r>
          </a:p>
        </p:txBody>
      </p:sp>
    </p:spTree>
    <p:extLst>
      <p:ext uri="{BB962C8B-B14F-4D97-AF65-F5344CB8AC3E}">
        <p14:creationId xmlns:p14="http://schemas.microsoft.com/office/powerpoint/2010/main" val="2700388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cognitive systems</a:t>
            </a:r>
            <a:endParaRPr lang="en-US" dirty="0"/>
          </a:p>
        </p:txBody>
      </p:sp>
      <p:sp>
        <p:nvSpPr>
          <p:cNvPr id="3" name="Content Placeholder 2"/>
          <p:cNvSpPr>
            <a:spLocks noGrp="1"/>
          </p:cNvSpPr>
          <p:nvPr>
            <p:ph idx="1"/>
          </p:nvPr>
        </p:nvSpPr>
        <p:spPr/>
        <p:txBody>
          <a:bodyPr/>
          <a:lstStyle/>
          <a:p>
            <a:r>
              <a:rPr lang="en-US" dirty="0" smtClean="0"/>
              <a:t>Combine the strengths of</a:t>
            </a:r>
            <a:r>
              <a:rPr lang="en-US" b="1" i="1" dirty="0" smtClean="0"/>
              <a:t> human </a:t>
            </a:r>
            <a:r>
              <a:rPr lang="en-US" dirty="0" smtClean="0"/>
              <a:t>(deep thinking and complex problem solving) and </a:t>
            </a:r>
            <a:r>
              <a:rPr lang="en-US" b="1" i="1" dirty="0" smtClean="0"/>
              <a:t>computer </a:t>
            </a:r>
            <a:r>
              <a:rPr lang="en-US" dirty="0" smtClean="0"/>
              <a:t>( reading, analyzing and leveraging huge volumes of data) into a collaborative solution.</a:t>
            </a:r>
          </a:p>
          <a:p>
            <a:endParaRPr lang="en-US" dirty="0" smtClean="0"/>
          </a:p>
          <a:p>
            <a:r>
              <a:rPr lang="en-US" dirty="0" smtClean="0"/>
              <a:t>Cognitive systems should have more natural interaction between computers and humans (Speech recognition)</a:t>
            </a:r>
          </a:p>
          <a:p>
            <a:endParaRPr lang="en-US" dirty="0" smtClean="0"/>
          </a:p>
          <a:p>
            <a:r>
              <a:rPr lang="en-US" dirty="0"/>
              <a:t>U</a:t>
            </a:r>
            <a:r>
              <a:rPr lang="en-US" dirty="0" smtClean="0"/>
              <a:t>se of learning, specifically machine learning.</a:t>
            </a:r>
          </a:p>
          <a:p>
            <a:endParaRPr lang="en-US" dirty="0" smtClean="0"/>
          </a:p>
          <a:p>
            <a:r>
              <a:rPr lang="en-US" dirty="0" smtClean="0"/>
              <a:t>Should broaden the potential for learning and the ability of a to adapt over time with use.</a:t>
            </a:r>
          </a:p>
          <a:p>
            <a:pPr marL="0" indent="0">
              <a:buNone/>
            </a:pPr>
            <a:r>
              <a:rPr lang="en-US" dirty="0"/>
              <a:t> </a:t>
            </a:r>
            <a:r>
              <a:rPr lang="en-US" dirty="0" smtClean="0"/>
              <a:t>  </a:t>
            </a:r>
          </a:p>
          <a:p>
            <a:pPr marL="0" indent="0" algn="ctr">
              <a:buNone/>
            </a:pPr>
            <a:r>
              <a:rPr lang="en-US" b="1" i="1" dirty="0" smtClean="0"/>
              <a:t>“</a:t>
            </a:r>
            <a:r>
              <a:rPr lang="en-US" i="1" dirty="0" smtClean="0"/>
              <a:t>Cognitive systems have by far begun to </a:t>
            </a:r>
          </a:p>
          <a:p>
            <a:pPr marL="0" indent="0" algn="ctr">
              <a:buNone/>
            </a:pPr>
            <a:r>
              <a:rPr lang="en-US" b="1" i="1" dirty="0" smtClean="0"/>
              <a:t>Understand, Reason, Learn </a:t>
            </a:r>
            <a:r>
              <a:rPr lang="en-US" i="1" dirty="0" smtClean="0"/>
              <a:t>and</a:t>
            </a:r>
            <a:r>
              <a:rPr lang="en-US" b="1" i="1" dirty="0" smtClean="0"/>
              <a:t> Interact </a:t>
            </a:r>
            <a:r>
              <a:rPr lang="en-US" i="1" dirty="0" smtClean="0"/>
              <a:t>with humans</a:t>
            </a:r>
            <a:r>
              <a:rPr lang="en-US" b="1" i="1" dirty="0" smtClean="0"/>
              <a:t>”</a:t>
            </a:r>
            <a:endParaRPr lang="en-US" b="1" i="1" dirty="0"/>
          </a:p>
        </p:txBody>
      </p:sp>
    </p:spTree>
    <p:extLst>
      <p:ext uri="{BB962C8B-B14F-4D97-AF65-F5344CB8AC3E}">
        <p14:creationId xmlns:p14="http://schemas.microsoft.com/office/powerpoint/2010/main" val="26879402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Networks</a:t>
            </a:r>
            <a:endParaRPr lang="en-US" dirty="0"/>
          </a:p>
        </p:txBody>
      </p:sp>
      <p:sp>
        <p:nvSpPr>
          <p:cNvPr id="3" name="Content Placeholder 2"/>
          <p:cNvSpPr>
            <a:spLocks noGrp="1"/>
          </p:cNvSpPr>
          <p:nvPr>
            <p:ph idx="1"/>
          </p:nvPr>
        </p:nvSpPr>
        <p:spPr/>
        <p:txBody>
          <a:bodyPr/>
          <a:lstStyle/>
          <a:p>
            <a:pPr marL="0" indent="0">
              <a:buNone/>
            </a:pPr>
            <a:r>
              <a:rPr lang="en-US" dirty="0" smtClean="0"/>
              <a:t>Neuron</a:t>
            </a:r>
          </a:p>
          <a:p>
            <a:r>
              <a:rPr lang="en-US" dirty="0" smtClean="0"/>
              <a:t>Neurons </a:t>
            </a:r>
            <a:r>
              <a:rPr lang="en-US" dirty="0"/>
              <a:t>are the basic unit of a neural network</a:t>
            </a:r>
            <a:r>
              <a:rPr lang="en-US" dirty="0" smtClean="0"/>
              <a:t>.</a:t>
            </a:r>
          </a:p>
          <a:p>
            <a:r>
              <a:rPr lang="en-US" dirty="0" smtClean="0"/>
              <a:t>Neurons contain:</a:t>
            </a:r>
          </a:p>
          <a:p>
            <a:pPr lvl="1"/>
            <a:r>
              <a:rPr lang="en-US" dirty="0" smtClean="0"/>
              <a:t>a </a:t>
            </a:r>
            <a:r>
              <a:rPr lang="en-US" dirty="0"/>
              <a:t>number of dendrites (inputs), </a:t>
            </a:r>
            <a:endParaRPr lang="en-US" dirty="0" smtClean="0"/>
          </a:p>
          <a:p>
            <a:pPr lvl="1"/>
            <a:r>
              <a:rPr lang="en-US" dirty="0" smtClean="0"/>
              <a:t>a </a:t>
            </a:r>
            <a:r>
              <a:rPr lang="en-US" dirty="0"/>
              <a:t>cell nucleus (processor) and </a:t>
            </a:r>
            <a:endParaRPr lang="en-US" dirty="0" smtClean="0"/>
          </a:p>
          <a:p>
            <a:pPr lvl="1"/>
            <a:r>
              <a:rPr lang="en-US" dirty="0" smtClean="0"/>
              <a:t>an </a:t>
            </a:r>
            <a:r>
              <a:rPr lang="en-US" dirty="0"/>
              <a:t>axon (output). </a:t>
            </a:r>
            <a:endParaRPr lang="en-US" dirty="0" smtClean="0"/>
          </a:p>
          <a:p>
            <a:pPr lvl="1"/>
            <a:endParaRPr lang="en-US" dirty="0" smtClean="0"/>
          </a:p>
          <a:p>
            <a:pPr marL="342900" lvl="1" indent="-342900">
              <a:buFont typeface="Arial" panose="020B0604020202020204" pitchFamily="34" charset="0"/>
              <a:buChar char="•"/>
            </a:pPr>
            <a:r>
              <a:rPr lang="en-US" sz="1800" dirty="0">
                <a:solidFill>
                  <a:schemeClr val="tx1"/>
                </a:solidFill>
              </a:rPr>
              <a:t>When the neuron </a:t>
            </a:r>
            <a:r>
              <a:rPr lang="en-US" sz="1800" dirty="0" smtClean="0">
                <a:solidFill>
                  <a:schemeClr val="tx1"/>
                </a:solidFill>
              </a:rPr>
              <a:t>activates</a:t>
            </a:r>
            <a:endParaRPr lang="en-US" sz="1800" dirty="0">
              <a:solidFill>
                <a:schemeClr val="tx1"/>
              </a:solidFill>
            </a:endParaRPr>
          </a:p>
          <a:p>
            <a:pPr lvl="1"/>
            <a:r>
              <a:rPr lang="en-US" dirty="0"/>
              <a:t> it accumulates all its incoming inputs, and </a:t>
            </a:r>
          </a:p>
          <a:p>
            <a:pPr lvl="1"/>
            <a:r>
              <a:rPr lang="en-US" dirty="0"/>
              <a:t>if it goes </a:t>
            </a:r>
            <a:r>
              <a:rPr lang="en-US" dirty="0" smtClean="0"/>
              <a:t>over </a:t>
            </a:r>
            <a:r>
              <a:rPr lang="en-US" dirty="0"/>
              <a:t>a certain threshold it fires a signal thru the </a:t>
            </a:r>
            <a:r>
              <a:rPr lang="en-US" dirty="0" smtClean="0"/>
              <a:t>axon.</a:t>
            </a:r>
          </a:p>
          <a:p>
            <a:pPr lvl="1"/>
            <a:endParaRPr lang="en-US" dirty="0"/>
          </a:p>
          <a:p>
            <a:pPr lvl="1"/>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2514600"/>
            <a:ext cx="3292303" cy="100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7651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Neuron representation</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Inputs I</a:t>
                </a:r>
                <a:r>
                  <a:rPr lang="en-US" baseline="-25000" dirty="0" smtClean="0"/>
                  <a:t>0</a:t>
                </a:r>
                <a:r>
                  <a:rPr lang="en-US" dirty="0" smtClean="0"/>
                  <a:t> to I</a:t>
                </a:r>
                <a:r>
                  <a:rPr lang="en-US" baseline="-25000" dirty="0" smtClean="0"/>
                  <a:t>n</a:t>
                </a:r>
                <a:r>
                  <a:rPr lang="en-US" dirty="0" smtClean="0"/>
                  <a:t>, and for </a:t>
                </a:r>
                <a:r>
                  <a:rPr lang="en-US" dirty="0"/>
                  <a:t>each input there's a </a:t>
                </a:r>
                <a:r>
                  <a:rPr lang="en-US" dirty="0" smtClean="0"/>
                  <a:t>weight( w</a:t>
                </a:r>
                <a:r>
                  <a:rPr lang="en-US" baseline="-25000" dirty="0" smtClean="0"/>
                  <a:t>0j</a:t>
                </a:r>
                <a:r>
                  <a:rPr lang="en-US" dirty="0" smtClean="0"/>
                  <a:t> to w</a:t>
                </a:r>
                <a:r>
                  <a:rPr lang="en-US" baseline="-25000" dirty="0" smtClean="0"/>
                  <a:t>nj</a:t>
                </a:r>
                <a:r>
                  <a:rPr lang="en-US" dirty="0" smtClean="0"/>
                  <a:t>). </a:t>
                </a:r>
              </a:p>
              <a:p>
                <a:r>
                  <a:rPr lang="en-US" dirty="0" smtClean="0"/>
                  <a:t>On activation, the neuron </a:t>
                </a:r>
                <a:r>
                  <a:rPr lang="en-US" dirty="0"/>
                  <a:t>computes its state, by adding all the incoming inputs multiplied by its corresponding connection weight. </a:t>
                </a:r>
                <a:endParaRPr lang="en-US" dirty="0" smtClean="0"/>
              </a:p>
              <a:p>
                <a:r>
                  <a:rPr lang="en-US" dirty="0" smtClean="0"/>
                  <a:t>But </a:t>
                </a:r>
                <a:r>
                  <a:rPr lang="en-US" dirty="0"/>
                  <a:t>neurons always have one extra input, the </a:t>
                </a:r>
                <a:r>
                  <a:rPr lang="en-US" b="1" dirty="0"/>
                  <a:t>bias</a:t>
                </a:r>
                <a:r>
                  <a:rPr lang="en-US" dirty="0"/>
                  <a:t>, which is always 1, and has its own connection weight. This makes sure that even when all the inputs are none (all 0s) there's </a:t>
                </a:r>
                <a:r>
                  <a:rPr lang="en-US" dirty="0" smtClean="0"/>
                  <a:t>an </a:t>
                </a:r>
                <a:r>
                  <a:rPr lang="en-US" dirty="0"/>
                  <a:t>activation in the neuron.</a:t>
                </a:r>
              </a:p>
              <a:p>
                <a:pPr marL="0" indent="0">
                  <a:buNone/>
                </a:pPr>
                <a:r>
                  <a:rPr lang="en-US" dirty="0" smtClean="0"/>
                  <a:t>	</a:t>
                </a:r>
              </a:p>
              <a:p>
                <a:pPr marL="0" indent="0">
                  <a:buNone/>
                </a:pPr>
                <a:r>
                  <a:rPr lang="en-US" dirty="0"/>
                  <a:t>	</a:t>
                </a:r>
                <a:r>
                  <a:rPr lang="en-US" dirty="0" smtClean="0"/>
                  <a:t>	</a:t>
                </a:r>
                <a:r>
                  <a:rPr lang="en-US" i="1" dirty="0" err="1" smtClean="0">
                    <a:latin typeface="Cambria Math"/>
                  </a:rPr>
                  <a:t>S</a:t>
                </a:r>
                <a:r>
                  <a:rPr lang="en-US" i="1" baseline="-25000" dirty="0" err="1" smtClean="0">
                    <a:latin typeface="Cambria Math"/>
                  </a:rPr>
                  <a:t>j</a:t>
                </a:r>
                <a:r>
                  <a:rPr lang="en-US" i="1" dirty="0">
                    <a:latin typeface="Cambria Math"/>
                  </a:rPr>
                  <a:t>=</a:t>
                </a:r>
                <a14:m>
                  <m:oMath xmlns:m="http://schemas.openxmlformats.org/officeDocument/2006/math">
                    <m:nary>
                      <m:naryPr>
                        <m:chr m:val="∑"/>
                        <m:ctrlPr>
                          <a:rPr lang="en-US" i="1" smtClean="0">
                            <a:latin typeface="Cambria Math"/>
                          </a:rPr>
                        </m:ctrlPr>
                      </m:naryPr>
                      <m:sub>
                        <m:r>
                          <m:rPr>
                            <m:brk m:alnAt="23"/>
                          </m:rPr>
                          <a:rPr lang="en-US" b="0" i="1" smtClean="0">
                            <a:latin typeface="Cambria Math"/>
                          </a:rPr>
                          <m:t>𝑖</m:t>
                        </m:r>
                      </m:sub>
                      <m:sup/>
                      <m:e>
                        <m:r>
                          <a:rPr lang="en-US" b="0" i="1" smtClean="0">
                            <a:latin typeface="Cambria Math"/>
                          </a:rPr>
                          <m:t>𝑤</m:t>
                        </m:r>
                        <m:r>
                          <a:rPr lang="en-US" b="0" i="1" baseline="-25000" smtClean="0">
                            <a:latin typeface="Cambria Math"/>
                          </a:rPr>
                          <m:t>𝑖𝑗</m:t>
                        </m:r>
                        <m:r>
                          <a:rPr lang="en-US" b="0" i="1" smtClean="0">
                            <a:latin typeface="Cambria Math"/>
                          </a:rPr>
                          <m:t>𝐼</m:t>
                        </m:r>
                        <m:r>
                          <a:rPr lang="en-US" b="0" i="1" baseline="-25000" smtClean="0">
                            <a:latin typeface="Cambria Math"/>
                          </a:rPr>
                          <m:t>𝑖</m:t>
                        </m:r>
                      </m:e>
                    </m:nary>
                  </m:oMath>
                </a14:m>
                <a:r>
                  <a:rPr lang="en-US" dirty="0" smtClean="0"/>
                  <a:t> </a:t>
                </a:r>
              </a:p>
              <a:p>
                <a:pPr marL="0" indent="0">
                  <a:buNone/>
                </a:pPr>
                <a:r>
                  <a:rPr lang="en-US" dirty="0"/>
                  <a:t> </a:t>
                </a:r>
                <a:r>
                  <a:rPr lang="en-US" dirty="0" smtClean="0"/>
                  <a:t>            where </a:t>
                </a:r>
                <a:r>
                  <a:rPr lang="en-US" i="1" dirty="0"/>
                  <a:t>I</a:t>
                </a:r>
                <a:r>
                  <a:rPr lang="en-US" i="1" baseline="-25000" dirty="0" smtClean="0"/>
                  <a:t>i </a:t>
                </a:r>
                <a:r>
                  <a:rPr lang="en-US" i="1" dirty="0" smtClean="0"/>
                  <a:t> </a:t>
                </a:r>
                <a:r>
                  <a:rPr lang="en-US" dirty="0" smtClean="0"/>
                  <a:t>is all inputs including the bias.</a:t>
                </a:r>
                <a:endParaRPr lang="en-US" baseline="-250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2"/>
                <a:stretch>
                  <a:fillRect l="-444" b="-6739"/>
                </a:stretch>
              </a:blipFill>
            </p:spPr>
            <p:txBody>
              <a:bodyPr/>
              <a:lstStyle/>
              <a:p>
                <a:r>
                  <a:rPr lang="en-US">
                    <a:noFill/>
                  </a:rPr>
                  <a:t> </a:t>
                </a:r>
              </a:p>
            </p:txBody>
          </p:sp>
        </mc:Fallback>
      </mc:AlternateContent>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371600"/>
            <a:ext cx="5769369"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9910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in neural networks in a nutshell</a:t>
            </a:r>
            <a:endParaRPr lang="en-US" dirty="0"/>
          </a:p>
        </p:txBody>
      </p:sp>
      <p:sp>
        <p:nvSpPr>
          <p:cNvPr id="3" name="Content Placeholder 2"/>
          <p:cNvSpPr>
            <a:spLocks noGrp="1"/>
          </p:cNvSpPr>
          <p:nvPr>
            <p:ph idx="1"/>
          </p:nvPr>
        </p:nvSpPr>
        <p:spPr/>
        <p:txBody>
          <a:bodyPr/>
          <a:lstStyle/>
          <a:p>
            <a:r>
              <a:rPr lang="en-US" dirty="0" smtClean="0"/>
              <a:t>Neural networks learn by training</a:t>
            </a:r>
          </a:p>
          <a:p>
            <a:r>
              <a:rPr lang="en-US" dirty="0" smtClean="0"/>
              <a:t>Upon giving an input, the network shall produce an output.</a:t>
            </a:r>
          </a:p>
          <a:p>
            <a:r>
              <a:rPr lang="en-US" dirty="0" smtClean="0"/>
              <a:t>The next major step is to teach the network what should have been the </a:t>
            </a:r>
            <a:r>
              <a:rPr lang="en-US" b="1" i="1" dirty="0" smtClean="0"/>
              <a:t>ideal output</a:t>
            </a:r>
            <a:r>
              <a:rPr lang="en-US" dirty="0" smtClean="0"/>
              <a:t> for the given input.</a:t>
            </a:r>
          </a:p>
          <a:p>
            <a:r>
              <a:rPr lang="en-US" dirty="0" smtClean="0"/>
              <a:t>Now the network shall start to adjust the weights according to the ideal output to produce a more accurate output for the next time (</a:t>
            </a:r>
            <a:r>
              <a:rPr lang="en-US" b="1" i="1" dirty="0" smtClean="0"/>
              <a:t>back propagation</a:t>
            </a:r>
            <a:r>
              <a:rPr lang="en-US" dirty="0" smtClean="0"/>
              <a:t>)</a:t>
            </a:r>
          </a:p>
          <a:p>
            <a:r>
              <a:rPr lang="en-US" dirty="0" smtClean="0"/>
              <a:t>The process is repeated until error between the ideal output and the output is minimal.</a:t>
            </a:r>
          </a:p>
          <a:p>
            <a:endParaRPr lang="en-US" dirty="0"/>
          </a:p>
        </p:txBody>
      </p:sp>
    </p:spTree>
    <p:extLst>
      <p:ext uri="{BB962C8B-B14F-4D97-AF65-F5344CB8AC3E}">
        <p14:creationId xmlns:p14="http://schemas.microsoft.com/office/powerpoint/2010/main" val="2025480038"/>
      </p:ext>
    </p:extLst>
  </p:cSld>
  <p:clrMapOvr>
    <a:masterClrMapping/>
  </p:clrMapOvr>
  <p:timing>
    <p:tnLst>
      <p:par>
        <p:cTn id="1" dur="indefinite" restart="never" nodeType="tmRoot"/>
      </p:par>
    </p:tnLst>
  </p:timing>
</p:sld>
</file>

<file path=ppt/theme/theme1.xml><?xml version="1.0" encoding="utf-8"?>
<a:theme xmlns:a="http://schemas.openxmlformats.org/drawingml/2006/main" name="Local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1697</TotalTime>
  <Words>4193</Words>
  <Application>Microsoft Office PowerPoint</Application>
  <PresentationFormat>On-screen Show (4:3)</PresentationFormat>
  <Paragraphs>553</Paragraphs>
  <Slides>58</Slides>
  <Notes>0</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Local Theme</vt:lpstr>
      <vt:lpstr>Fundamentals of Cognitive Computing </vt:lpstr>
      <vt:lpstr>Unit Objectives</vt:lpstr>
      <vt:lpstr>Cognitive Systems</vt:lpstr>
      <vt:lpstr>Basic concepts</vt:lpstr>
      <vt:lpstr>Basic concepts</vt:lpstr>
      <vt:lpstr>Characteristics of cognitive systems</vt:lpstr>
      <vt:lpstr>Neural Networks</vt:lpstr>
      <vt:lpstr>Neuron representation</vt:lpstr>
      <vt:lpstr>Learning in neural networks in a nutshell</vt:lpstr>
      <vt:lpstr>Understanding weights and bias</vt:lpstr>
      <vt:lpstr>A simple numerical example</vt:lpstr>
      <vt:lpstr>PowerPoint Presentation</vt:lpstr>
      <vt:lpstr>PowerPoint Presentation</vt:lpstr>
      <vt:lpstr>PowerPoint Presentation</vt:lpstr>
      <vt:lpstr>PowerPoint Presentation</vt:lpstr>
      <vt:lpstr>PowerPoint Presentation</vt:lpstr>
      <vt:lpstr>PowerPoint Presentation</vt:lpstr>
      <vt:lpstr>Diagrammatically – Weight adjustment</vt:lpstr>
      <vt:lpstr>Backpropagation in Neural Networks</vt:lpstr>
      <vt:lpstr>Backpropagation</vt:lpstr>
      <vt:lpstr>The overall picture of NN with backpropagation and weight adjustment</vt:lpstr>
      <vt:lpstr>Overfitting and Underfitting</vt:lpstr>
      <vt:lpstr>Learning Modes</vt:lpstr>
      <vt:lpstr>Supervised Machine Learning </vt:lpstr>
      <vt:lpstr>Supervised Machine Learning </vt:lpstr>
      <vt:lpstr>Supervised Machine Learning </vt:lpstr>
      <vt:lpstr>Supervised Machine Learning </vt:lpstr>
      <vt:lpstr>Unsupervised Machine Learning </vt:lpstr>
      <vt:lpstr>Unsupervised Machine Learning </vt:lpstr>
      <vt:lpstr>Unsupervised Machine Learning </vt:lpstr>
      <vt:lpstr>Unsupervised Machine Learning </vt:lpstr>
      <vt:lpstr>Example</vt:lpstr>
      <vt:lpstr>Supervised Learning:</vt:lpstr>
      <vt:lpstr>Supervised Learning:</vt:lpstr>
      <vt:lpstr>Supervised Learning:</vt:lpstr>
      <vt:lpstr>Supervised Learning:</vt:lpstr>
      <vt:lpstr>Unsupervised Learning: </vt:lpstr>
      <vt:lpstr>Unsupervised Learning: </vt:lpstr>
      <vt:lpstr>Unsupervised Learning: </vt:lpstr>
      <vt:lpstr>Common set of use cases for cognitive systems </vt:lpstr>
      <vt:lpstr>Precision, Recall and Accuracy</vt:lpstr>
      <vt:lpstr>Precision</vt:lpstr>
      <vt:lpstr>Recall</vt:lpstr>
      <vt:lpstr>Accuracy</vt:lpstr>
      <vt:lpstr>Importance of separating training, validation and test data </vt:lpstr>
      <vt:lpstr>Measure accuracy of service, Intents and Classes </vt:lpstr>
      <vt:lpstr>Ground truth versus corpus</vt:lpstr>
      <vt:lpstr>Domain Adaption using Watson Knowledge Studio </vt:lpstr>
      <vt:lpstr>Training the WKS</vt:lpstr>
      <vt:lpstr>Build a machine-learning model </vt:lpstr>
      <vt:lpstr>Working of WKS</vt:lpstr>
      <vt:lpstr>Use Watson to:</vt:lpstr>
      <vt:lpstr>Working with WKS</vt:lpstr>
      <vt:lpstr>Machine-learning model creation workflow </vt:lpstr>
      <vt:lpstr>Machine-learning model creation workflow</vt:lpstr>
      <vt:lpstr>Steps in creating Machine-learning model </vt:lpstr>
      <vt:lpstr>Steps in creating Machine-learning model </vt:lpstr>
      <vt:lpstr>Steps in creating Machine-learning model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Cognitive Computing</dc:title>
  <dc:creator>Manjunath</dc:creator>
  <cp:lastModifiedBy>Admin</cp:lastModifiedBy>
  <cp:revision>84</cp:revision>
  <dcterms:created xsi:type="dcterms:W3CDTF">2017-10-03T07:02:05Z</dcterms:created>
  <dcterms:modified xsi:type="dcterms:W3CDTF">2017-12-01T11:35:52Z</dcterms:modified>
</cp:coreProperties>
</file>