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8" r:id="rId52"/>
    <p:sldId id="306" r:id="rId53"/>
    <p:sldId id="307" r:id="rId54"/>
    <p:sldId id="324" r:id="rId55"/>
    <p:sldId id="325" r:id="rId56"/>
    <p:sldId id="326" r:id="rId57"/>
    <p:sldId id="327" r:id="rId58"/>
    <p:sldId id="328" r:id="rId59"/>
    <p:sldId id="329" r:id="rId60"/>
    <p:sldId id="330"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2</a:t>
            </a:r>
            <a:endParaRPr lang="en-US" dirty="0"/>
          </a:p>
        </p:txBody>
      </p:sp>
      <p:sp>
        <p:nvSpPr>
          <p:cNvPr id="3" name="Subtitle 2"/>
          <p:cNvSpPr>
            <a:spLocks noGrp="1"/>
          </p:cNvSpPr>
          <p:nvPr>
            <p:ph type="subTitle" idx="1"/>
          </p:nvPr>
        </p:nvSpPr>
        <p:spPr/>
        <p:txBody>
          <a:bodyPr/>
          <a:lstStyle/>
          <a:p>
            <a:r>
              <a:rPr lang="en-US" dirty="0"/>
              <a:t>Use Cases of Cognitive </a:t>
            </a:r>
            <a:r>
              <a:rPr lang="en-US" dirty="0" smtClean="0"/>
              <a:t>Services</a:t>
            </a:r>
          </a:p>
          <a:p>
            <a:endParaRPr lang="en-US" dirty="0"/>
          </a:p>
        </p:txBody>
      </p:sp>
    </p:spTree>
    <p:extLst>
      <p:ext uri="{BB962C8B-B14F-4D97-AF65-F5344CB8AC3E}">
        <p14:creationId xmlns:p14="http://schemas.microsoft.com/office/powerpoint/2010/main" val="1503710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News Intelligence</a:t>
            </a:r>
          </a:p>
          <a:p>
            <a:pPr marL="457200" lvl="1" indent="0">
              <a:buNone/>
            </a:pPr>
            <a:r>
              <a:rPr lang="en-US" dirty="0"/>
              <a:t>	</a:t>
            </a:r>
            <a:r>
              <a:rPr lang="en-US" dirty="0" smtClean="0"/>
              <a:t>Build </a:t>
            </a:r>
            <a:r>
              <a:rPr lang="en-US" dirty="0"/>
              <a:t>applications that uncover insights from </a:t>
            </a:r>
            <a:r>
              <a:rPr lang="en-US" dirty="0" smtClean="0"/>
              <a:t>pre-	enriched </a:t>
            </a:r>
            <a:r>
              <a:rPr lang="en-US" dirty="0"/>
              <a:t>news content. Use a dashboard to </a:t>
            </a:r>
            <a:r>
              <a:rPr lang="en-US" dirty="0" smtClean="0"/>
              <a:t>	visualize </a:t>
            </a:r>
            <a:r>
              <a:rPr lang="en-US" dirty="0"/>
              <a:t>the latest connections and trends for </a:t>
            </a:r>
            <a:r>
              <a:rPr lang="en-US" dirty="0" smtClean="0"/>
              <a:t>	companies </a:t>
            </a:r>
            <a:r>
              <a:rPr lang="en-US" dirty="0"/>
              <a:t>mentioned in the news.</a:t>
            </a:r>
          </a:p>
          <a:p>
            <a:pPr lvl="1"/>
            <a:r>
              <a:rPr lang="en-US" b="1" dirty="0" smtClean="0"/>
              <a:t>Services Used</a:t>
            </a:r>
          </a:p>
          <a:p>
            <a:pPr lvl="2"/>
            <a:r>
              <a:rPr lang="en-US" dirty="0" smtClean="0"/>
              <a:t>Discovery</a:t>
            </a:r>
          </a:p>
          <a:p>
            <a:pPr marL="457200" lvl="1" indent="0">
              <a:buNone/>
            </a:pPr>
            <a:r>
              <a:rPr lang="en-US" dirty="0" smtClean="0"/>
              <a:t>	</a:t>
            </a:r>
          </a:p>
          <a:p>
            <a:pPr lvl="1"/>
            <a:endParaRPr lang="en-US" dirty="0" smtClean="0"/>
          </a:p>
        </p:txBody>
      </p:sp>
    </p:spTree>
    <p:extLst>
      <p:ext uri="{BB962C8B-B14F-4D97-AF65-F5344CB8AC3E}">
        <p14:creationId xmlns:p14="http://schemas.microsoft.com/office/powerpoint/2010/main" val="490000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Social Customer </a:t>
            </a:r>
            <a:r>
              <a:rPr lang="en-US" b="1" dirty="0" smtClean="0"/>
              <a:t>Care</a:t>
            </a:r>
          </a:p>
          <a:p>
            <a:pPr marL="457200" lvl="1" indent="0">
              <a:buNone/>
            </a:pPr>
            <a:r>
              <a:rPr lang="en-US" dirty="0" smtClean="0"/>
              <a:t>Social </a:t>
            </a:r>
            <a:r>
              <a:rPr lang="en-US" dirty="0"/>
              <a:t>Customer Care monitors social media, </a:t>
            </a:r>
            <a:r>
              <a:rPr lang="en-US" dirty="0" smtClean="0"/>
              <a:t>       understands </a:t>
            </a:r>
            <a:r>
              <a:rPr lang="en-US" dirty="0"/>
              <a:t>brand customer needs or requests </a:t>
            </a:r>
            <a:r>
              <a:rPr lang="en-US" dirty="0" smtClean="0"/>
              <a:t>and </a:t>
            </a:r>
            <a:r>
              <a:rPr lang="en-US" dirty="0"/>
              <a:t>responds </a:t>
            </a:r>
            <a:r>
              <a:rPr lang="en-US" dirty="0" smtClean="0"/>
              <a:t>proactively</a:t>
            </a:r>
            <a:endParaRPr lang="en-US" b="1" dirty="0"/>
          </a:p>
          <a:p>
            <a:pPr lvl="1"/>
            <a:r>
              <a:rPr lang="en-US" b="1" dirty="0"/>
              <a:t>Services Used</a:t>
            </a:r>
          </a:p>
          <a:p>
            <a:pPr lvl="2"/>
            <a:r>
              <a:rPr lang="en-US" dirty="0" smtClean="0"/>
              <a:t>Personality Insights</a:t>
            </a:r>
          </a:p>
          <a:p>
            <a:pPr lvl="2"/>
            <a:r>
              <a:rPr lang="en-US" dirty="0" smtClean="0"/>
              <a:t>Natural Language Classifier</a:t>
            </a:r>
          </a:p>
          <a:p>
            <a:pPr lvl="2"/>
            <a:r>
              <a:rPr lang="en-US" dirty="0" smtClean="0"/>
              <a:t>Tone Analyzer</a:t>
            </a:r>
            <a:endParaRPr lang="en-US" dirty="0"/>
          </a:p>
        </p:txBody>
      </p:sp>
    </p:spTree>
    <p:extLst>
      <p:ext uri="{BB962C8B-B14F-4D97-AF65-F5344CB8AC3E}">
        <p14:creationId xmlns:p14="http://schemas.microsoft.com/office/powerpoint/2010/main" val="769325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Text Message </a:t>
            </a:r>
            <a:r>
              <a:rPr lang="en-US" b="1" dirty="0" err="1" smtClean="0"/>
              <a:t>Chatbot</a:t>
            </a:r>
            <a:endParaRPr lang="en-US" b="1" dirty="0" smtClean="0"/>
          </a:p>
          <a:p>
            <a:pPr marL="457200" lvl="1" indent="0">
              <a:buNone/>
            </a:pPr>
            <a:r>
              <a:rPr lang="en-US" dirty="0"/>
              <a:t>This starter kit uses Watson Conversation, Watson Natural Language Understanding, and the Weather API to demonstrate how to create an intuitive natural language conversation </a:t>
            </a:r>
            <a:r>
              <a:rPr lang="en-US" dirty="0" err="1"/>
              <a:t>chatbot</a:t>
            </a:r>
            <a:r>
              <a:rPr lang="en-US" dirty="0"/>
              <a:t> that connects to other services.</a:t>
            </a:r>
            <a:endParaRPr lang="en-US" b="1" dirty="0"/>
          </a:p>
          <a:p>
            <a:pPr lvl="1"/>
            <a:r>
              <a:rPr lang="en-US" b="1" dirty="0"/>
              <a:t>Services </a:t>
            </a:r>
            <a:r>
              <a:rPr lang="en-US" b="1" dirty="0" smtClean="0"/>
              <a:t>Used</a:t>
            </a:r>
          </a:p>
          <a:p>
            <a:pPr lvl="2"/>
            <a:r>
              <a:rPr lang="en-US" dirty="0" smtClean="0"/>
              <a:t>Conversation</a:t>
            </a:r>
          </a:p>
          <a:p>
            <a:pPr lvl="2"/>
            <a:r>
              <a:rPr lang="en-US" dirty="0" smtClean="0"/>
              <a:t>Natural Language Understanding</a:t>
            </a:r>
            <a:endParaRPr lang="en-US" dirty="0"/>
          </a:p>
          <a:p>
            <a:pPr lvl="1"/>
            <a:endParaRPr lang="en-US" dirty="0"/>
          </a:p>
        </p:txBody>
      </p:sp>
    </p:spTree>
    <p:extLst>
      <p:ext uri="{BB962C8B-B14F-4D97-AF65-F5344CB8AC3E}">
        <p14:creationId xmlns:p14="http://schemas.microsoft.com/office/powerpoint/2010/main" val="1704685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Voice of the </a:t>
            </a:r>
            <a:r>
              <a:rPr lang="en-US" b="1" dirty="0" smtClean="0"/>
              <a:t>Customer</a:t>
            </a:r>
          </a:p>
          <a:p>
            <a:pPr marL="457200" lvl="1" indent="0">
              <a:buNone/>
            </a:pPr>
            <a:r>
              <a:rPr lang="en-US" dirty="0"/>
              <a:t>Analyze consumer reviews and extract valuable insights</a:t>
            </a:r>
          </a:p>
          <a:p>
            <a:pPr lvl="1"/>
            <a:r>
              <a:rPr lang="en-US" b="1" dirty="0"/>
              <a:t>Services Used</a:t>
            </a:r>
          </a:p>
          <a:p>
            <a:pPr lvl="2"/>
            <a:r>
              <a:rPr lang="en-US" dirty="0" smtClean="0"/>
              <a:t>Discovery</a:t>
            </a:r>
            <a:endParaRPr lang="en-US" dirty="0"/>
          </a:p>
        </p:txBody>
      </p:sp>
    </p:spTree>
    <p:extLst>
      <p:ext uri="{BB962C8B-B14F-4D97-AF65-F5344CB8AC3E}">
        <p14:creationId xmlns:p14="http://schemas.microsoft.com/office/powerpoint/2010/main" val="3999833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Knowledge Base </a:t>
            </a:r>
            <a:r>
              <a:rPr lang="en-US" b="1" dirty="0" smtClean="0"/>
              <a:t>Search</a:t>
            </a:r>
          </a:p>
          <a:p>
            <a:pPr marL="457200" lvl="1" indent="0">
              <a:buNone/>
            </a:pPr>
            <a:r>
              <a:rPr lang="en-US" dirty="0"/>
              <a:t>Use cognitive search to uncover the best answers to natural language questions by taking advantage of the Discovery Service's embedded natural language processing and powerful query language.</a:t>
            </a:r>
            <a:endParaRPr lang="en-US" b="1" dirty="0"/>
          </a:p>
          <a:p>
            <a:pPr lvl="1"/>
            <a:r>
              <a:rPr lang="en-US" b="1" dirty="0"/>
              <a:t>Services Used</a:t>
            </a:r>
          </a:p>
          <a:p>
            <a:pPr lvl="2"/>
            <a:r>
              <a:rPr lang="en-US" dirty="0" smtClean="0"/>
              <a:t>Discovery</a:t>
            </a:r>
            <a:endParaRPr lang="en-US" dirty="0"/>
          </a:p>
        </p:txBody>
      </p:sp>
    </p:spTree>
    <p:extLst>
      <p:ext uri="{BB962C8B-B14F-4D97-AF65-F5344CB8AC3E}">
        <p14:creationId xmlns:p14="http://schemas.microsoft.com/office/powerpoint/2010/main" val="2663346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Answer </a:t>
            </a:r>
            <a:r>
              <a:rPr lang="en-US" b="1" dirty="0" smtClean="0"/>
              <a:t>Retrieval</a:t>
            </a:r>
          </a:p>
          <a:p>
            <a:pPr marL="457200" lvl="1" indent="0">
              <a:buNone/>
            </a:pPr>
            <a:r>
              <a:rPr lang="en-US" dirty="0"/>
              <a:t>Find and surface the most relevant responses to natural language queries from a large set of unstructured data.</a:t>
            </a:r>
            <a:endParaRPr lang="en-US" b="1" dirty="0"/>
          </a:p>
          <a:p>
            <a:pPr lvl="1"/>
            <a:r>
              <a:rPr lang="en-US" b="1" dirty="0"/>
              <a:t>Services </a:t>
            </a:r>
            <a:r>
              <a:rPr lang="en-US" b="1" dirty="0" smtClean="0"/>
              <a:t>Used</a:t>
            </a:r>
          </a:p>
          <a:p>
            <a:pPr lvl="2"/>
            <a:r>
              <a:rPr lang="en-US" dirty="0" smtClean="0"/>
              <a:t>Retrieve and Rank</a:t>
            </a:r>
            <a:endParaRPr lang="en-US" dirty="0"/>
          </a:p>
          <a:p>
            <a:pPr marL="914400" lvl="2" indent="0">
              <a:buNone/>
            </a:pPr>
            <a:r>
              <a:rPr lang="en-US" dirty="0" smtClean="0"/>
              <a:t>	</a:t>
            </a:r>
            <a:endParaRPr lang="en-US" dirty="0"/>
          </a:p>
        </p:txBody>
      </p:sp>
    </p:spTree>
    <p:extLst>
      <p:ext uri="{BB962C8B-B14F-4D97-AF65-F5344CB8AC3E}">
        <p14:creationId xmlns:p14="http://schemas.microsoft.com/office/powerpoint/2010/main" val="2169608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Starter Kit Demo</a:t>
            </a:r>
            <a:endParaRPr lang="en-US" b="1" dirty="0"/>
          </a:p>
        </p:txBody>
      </p:sp>
      <p:sp>
        <p:nvSpPr>
          <p:cNvPr id="3" name="Content Placeholder 2"/>
          <p:cNvSpPr>
            <a:spLocks noGrp="1"/>
          </p:cNvSpPr>
          <p:nvPr>
            <p:ph idx="1"/>
          </p:nvPr>
        </p:nvSpPr>
        <p:spPr/>
        <p:txBody>
          <a:bodyPr/>
          <a:lstStyle/>
          <a:p>
            <a:r>
              <a:rPr lang="en-US" dirty="0"/>
              <a:t>https://www.ibm.com/watson/developercloud/starter-kits.html</a:t>
            </a:r>
          </a:p>
        </p:txBody>
      </p:sp>
    </p:spTree>
    <p:extLst>
      <p:ext uri="{BB962C8B-B14F-4D97-AF65-F5344CB8AC3E}">
        <p14:creationId xmlns:p14="http://schemas.microsoft.com/office/powerpoint/2010/main" val="996994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Watson </a:t>
            </a:r>
            <a:r>
              <a:rPr lang="en-US" b="1" dirty="0"/>
              <a:t>services </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b="1" dirty="0"/>
              <a:t>Natural Language </a:t>
            </a:r>
            <a:r>
              <a:rPr lang="en-US" b="1" dirty="0" smtClean="0"/>
              <a:t>Classifier</a:t>
            </a:r>
          </a:p>
          <a:p>
            <a:pPr lvl="1"/>
            <a:r>
              <a:rPr lang="en-US" dirty="0"/>
              <a:t>uses machine learning algorithms to return the top matching predefined classes for short text </a:t>
            </a:r>
            <a:r>
              <a:rPr lang="en-US" dirty="0" smtClean="0"/>
              <a:t>inputs</a:t>
            </a:r>
          </a:p>
          <a:p>
            <a:pPr lvl="1"/>
            <a:r>
              <a:rPr lang="en-US" dirty="0"/>
              <a:t>The service interprets the intent behind text and returns a corresponding classification with associated confidence </a:t>
            </a:r>
            <a:r>
              <a:rPr lang="en-US" dirty="0" smtClean="0"/>
              <a:t>levels</a:t>
            </a:r>
          </a:p>
          <a:p>
            <a:pPr lvl="1"/>
            <a:r>
              <a:rPr lang="en-US" dirty="0"/>
              <a:t>The return value can then be used to trigger a corresponding action, such as redirecting the request or answering a question.</a:t>
            </a:r>
            <a:endParaRPr lang="en-US" b="1" dirty="0"/>
          </a:p>
        </p:txBody>
      </p:sp>
    </p:spTree>
    <p:extLst>
      <p:ext uri="{BB962C8B-B14F-4D97-AF65-F5344CB8AC3E}">
        <p14:creationId xmlns:p14="http://schemas.microsoft.com/office/powerpoint/2010/main" val="1801821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Natural Language Classifier</a:t>
            </a:r>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524000"/>
            <a:ext cx="8229600" cy="4495800"/>
          </a:xfrm>
        </p:spPr>
      </p:pic>
    </p:spTree>
    <p:extLst>
      <p:ext uri="{BB962C8B-B14F-4D97-AF65-F5344CB8AC3E}">
        <p14:creationId xmlns:p14="http://schemas.microsoft.com/office/powerpoint/2010/main" val="2005752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Natural Language Classifier</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Intended Use</a:t>
            </a:r>
          </a:p>
          <a:p>
            <a:pPr lvl="1"/>
            <a:r>
              <a:rPr lang="en-US" dirty="0"/>
              <a:t>The Natural Language Classifier is tuned and tailored to short text (1000 characters or less) </a:t>
            </a:r>
            <a:endParaRPr lang="en-US" dirty="0" smtClean="0"/>
          </a:p>
          <a:p>
            <a:pPr lvl="1"/>
            <a:r>
              <a:rPr lang="en-US" dirty="0"/>
              <a:t>Tackle common questions from your users that are typically handled by a live agent</a:t>
            </a:r>
            <a:r>
              <a:rPr lang="en-US" dirty="0" smtClean="0"/>
              <a:t>.</a:t>
            </a:r>
          </a:p>
          <a:p>
            <a:pPr lvl="1"/>
            <a:r>
              <a:rPr lang="en-US" dirty="0"/>
              <a:t>Classify SMS texts as personal, work, or </a:t>
            </a:r>
            <a:r>
              <a:rPr lang="en-US" dirty="0" smtClean="0"/>
              <a:t>promotional</a:t>
            </a:r>
          </a:p>
          <a:p>
            <a:pPr lvl="1"/>
            <a:r>
              <a:rPr lang="en-US" dirty="0"/>
              <a:t>Classify tweets into a set of classes, such as events, news, or opinions</a:t>
            </a:r>
            <a:r>
              <a:rPr lang="en-US" dirty="0" smtClean="0"/>
              <a:t>.</a:t>
            </a:r>
          </a:p>
          <a:p>
            <a:pPr lvl="1"/>
            <a:r>
              <a:rPr lang="en-US" dirty="0"/>
              <a:t>Based on the response from the service, an application can control the outcome to the user. For example, you can start another application, respond with an answer, begin a dialog, or any number of other possible outcomes.</a:t>
            </a:r>
          </a:p>
        </p:txBody>
      </p:sp>
    </p:spTree>
    <p:extLst>
      <p:ext uri="{BB962C8B-B14F-4D97-AF65-F5344CB8AC3E}">
        <p14:creationId xmlns:p14="http://schemas.microsoft.com/office/powerpoint/2010/main" val="1828323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a:t>Select appropriate combination of cognitive technologies based on use-case and data format</a:t>
            </a:r>
            <a:r>
              <a:rPr lang="en-US" dirty="0" smtClean="0"/>
              <a:t>.</a:t>
            </a:r>
          </a:p>
          <a:p>
            <a:r>
              <a:rPr lang="en-US" dirty="0"/>
              <a:t>Explain the uses of the Watson services in the Application Starter Kits</a:t>
            </a:r>
            <a:r>
              <a:rPr lang="en-US" dirty="0" smtClean="0"/>
              <a:t>.</a:t>
            </a:r>
          </a:p>
          <a:p>
            <a:r>
              <a:rPr lang="en-US" dirty="0"/>
              <a:t>Describe the Watson Conversational Agent</a:t>
            </a:r>
            <a:r>
              <a:rPr lang="en-US" dirty="0" smtClean="0"/>
              <a:t>.</a:t>
            </a:r>
          </a:p>
          <a:p>
            <a:r>
              <a:rPr lang="en-US" dirty="0"/>
              <a:t>Explain use cases for integrating external systems (such as Twitter, Weather API).</a:t>
            </a:r>
          </a:p>
        </p:txBody>
      </p:sp>
    </p:spTree>
    <p:extLst>
      <p:ext uri="{BB962C8B-B14F-4D97-AF65-F5344CB8AC3E}">
        <p14:creationId xmlns:p14="http://schemas.microsoft.com/office/powerpoint/2010/main" val="2493397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Natural Language Classifier</a:t>
            </a:r>
            <a:endParaRPr lang="en-US" dirty="0"/>
          </a:p>
        </p:txBody>
      </p:sp>
      <p:sp>
        <p:nvSpPr>
          <p:cNvPr id="3" name="Content Placeholder 2"/>
          <p:cNvSpPr>
            <a:spLocks noGrp="1"/>
          </p:cNvSpPr>
          <p:nvPr>
            <p:ph idx="1"/>
          </p:nvPr>
        </p:nvSpPr>
        <p:spPr/>
        <p:txBody>
          <a:bodyPr>
            <a:normAutofit lnSpcReduction="10000"/>
          </a:bodyPr>
          <a:lstStyle/>
          <a:p>
            <a:r>
              <a:rPr lang="en-US" b="1" dirty="0" smtClean="0"/>
              <a:t>Examples:</a:t>
            </a:r>
          </a:p>
          <a:p>
            <a:pPr lvl="1"/>
            <a:r>
              <a:rPr lang="en-US" dirty="0"/>
              <a:t>Twitter, SMS, and other text messages</a:t>
            </a:r>
          </a:p>
          <a:p>
            <a:pPr lvl="1"/>
            <a:r>
              <a:rPr lang="en-US" dirty="0"/>
              <a:t>Classify tweets into a set of classes, such as events, news, or opinions.</a:t>
            </a:r>
          </a:p>
          <a:p>
            <a:pPr lvl="1"/>
            <a:r>
              <a:rPr lang="en-US" dirty="0"/>
              <a:t>Analyze text messages into categories, such as Personal, Work, or Promotions.</a:t>
            </a:r>
          </a:p>
          <a:p>
            <a:pPr lvl="1"/>
            <a:r>
              <a:rPr lang="en-US" dirty="0"/>
              <a:t>Sentiment analysis</a:t>
            </a:r>
          </a:p>
          <a:p>
            <a:pPr lvl="1"/>
            <a:r>
              <a:rPr lang="en-US" dirty="0"/>
              <a:t>Analyze text from social media or other sources and identify whether it relates positively or negatively to an offering or service.</a:t>
            </a:r>
          </a:p>
          <a:p>
            <a:pPr lvl="1"/>
            <a:endParaRPr lang="en-US" dirty="0"/>
          </a:p>
        </p:txBody>
      </p:sp>
    </p:spTree>
    <p:extLst>
      <p:ext uri="{BB962C8B-B14F-4D97-AF65-F5344CB8AC3E}">
        <p14:creationId xmlns:p14="http://schemas.microsoft.com/office/powerpoint/2010/main" val="37338294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Natural Language Classifier</a:t>
            </a:r>
            <a:endParaRPr lang="en-US" dirty="0"/>
          </a:p>
        </p:txBody>
      </p:sp>
      <p:sp>
        <p:nvSpPr>
          <p:cNvPr id="3" name="Content Placeholder 2"/>
          <p:cNvSpPr>
            <a:spLocks noGrp="1"/>
          </p:cNvSpPr>
          <p:nvPr>
            <p:ph idx="1"/>
          </p:nvPr>
        </p:nvSpPr>
        <p:spPr/>
        <p:txBody>
          <a:bodyPr/>
          <a:lstStyle/>
          <a:p>
            <a:r>
              <a:rPr lang="en-US" b="1" dirty="0" smtClean="0"/>
              <a:t>User input</a:t>
            </a:r>
            <a:endParaRPr lang="en-US" b="1" dirty="0"/>
          </a:p>
          <a:p>
            <a:pPr lvl="1"/>
            <a:r>
              <a:rPr lang="en-US" dirty="0"/>
              <a:t>Text to a pre-trained model</a:t>
            </a:r>
          </a:p>
          <a:p>
            <a:r>
              <a:rPr lang="en-US" b="1" dirty="0"/>
              <a:t>Service output</a:t>
            </a:r>
          </a:p>
          <a:p>
            <a:pPr lvl="1"/>
            <a:r>
              <a:rPr lang="en-US" dirty="0"/>
              <a:t>Classes ordered by confidence</a:t>
            </a:r>
          </a:p>
          <a:p>
            <a:endParaRPr lang="en-US" dirty="0"/>
          </a:p>
        </p:txBody>
      </p:sp>
    </p:spTree>
    <p:extLst>
      <p:ext uri="{BB962C8B-B14F-4D97-AF65-F5344CB8AC3E}">
        <p14:creationId xmlns:p14="http://schemas.microsoft.com/office/powerpoint/2010/main" val="12756069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Natural Language Classifier</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Guidelines for good training</a:t>
            </a:r>
          </a:p>
          <a:p>
            <a:pPr lvl="1"/>
            <a:r>
              <a:rPr lang="en-US" dirty="0"/>
              <a:t>The training data must have at least five records (rows) and no more than 15,000 records</a:t>
            </a:r>
            <a:r>
              <a:rPr lang="en-US" dirty="0" smtClean="0"/>
              <a:t>.</a:t>
            </a:r>
          </a:p>
          <a:p>
            <a:pPr lvl="1"/>
            <a:r>
              <a:rPr lang="en-US" dirty="0"/>
              <a:t>The maximum total length of a text value is 1024 characters</a:t>
            </a:r>
            <a:r>
              <a:rPr lang="en-US" dirty="0" smtClean="0"/>
              <a:t>.</a:t>
            </a:r>
          </a:p>
          <a:p>
            <a:pPr lvl="1"/>
            <a:r>
              <a:rPr lang="en-US" dirty="0"/>
              <a:t>Limit the length of input text to fewer than 60 words.</a:t>
            </a:r>
          </a:p>
          <a:p>
            <a:pPr lvl="1"/>
            <a:r>
              <a:rPr lang="en-US" dirty="0" smtClean="0"/>
              <a:t>Limit </a:t>
            </a:r>
            <a:r>
              <a:rPr lang="en-US" dirty="0"/>
              <a:t>the number of classes to several hundred classes. Support for larger numbers of classes might be included in later versions of the service.</a:t>
            </a:r>
          </a:p>
          <a:p>
            <a:pPr lvl="1"/>
            <a:r>
              <a:rPr lang="en-US" dirty="0"/>
              <a:t>When each text record has only one class, make sure that each class is matched with at least 5 - 10 records to provide enough training on that class</a:t>
            </a:r>
            <a:r>
              <a:rPr lang="en-US" dirty="0" smtClean="0"/>
              <a:t>.</a:t>
            </a:r>
            <a:endParaRPr lang="en-US" dirty="0"/>
          </a:p>
        </p:txBody>
      </p:sp>
    </p:spTree>
    <p:extLst>
      <p:ext uri="{BB962C8B-B14F-4D97-AF65-F5344CB8AC3E}">
        <p14:creationId xmlns:p14="http://schemas.microsoft.com/office/powerpoint/2010/main" val="941100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a:t>It can be difficult to decide whether to include multiple classes for a text. Two common reasons drive multiple classes:</a:t>
            </a:r>
          </a:p>
          <a:p>
            <a:pPr lvl="1"/>
            <a:r>
              <a:rPr lang="en-US" dirty="0"/>
              <a:t>When the text is vague, identifying a single class is not always clear.</a:t>
            </a:r>
          </a:p>
          <a:p>
            <a:pPr lvl="1"/>
            <a:r>
              <a:rPr lang="en-US" dirty="0"/>
              <a:t>When experts interpret the text in different ways, multiple classes support those interpretations.</a:t>
            </a:r>
          </a:p>
          <a:p>
            <a:pPr lvl="1"/>
            <a:r>
              <a:rPr lang="en-US" dirty="0"/>
              <a:t>However, if many texts in your training data include multiple classes, or if some texts have more than three classes, you might need to refine the classes. For example, review whether the classes are hierarchical. If they are hierarchical, include the leaf node as the class.</a:t>
            </a:r>
          </a:p>
          <a:p>
            <a:pPr lvl="1"/>
            <a:endParaRPr lang="en-US" dirty="0"/>
          </a:p>
          <a:p>
            <a:pPr marL="914400" lvl="2" indent="0">
              <a:buNone/>
            </a:pPr>
            <a:endParaRPr lang="en-US" dirty="0"/>
          </a:p>
          <a:p>
            <a:pPr lvl="1"/>
            <a:endParaRPr lang="en-US" dirty="0"/>
          </a:p>
        </p:txBody>
      </p:sp>
    </p:spTree>
    <p:extLst>
      <p:ext uri="{BB962C8B-B14F-4D97-AF65-F5344CB8AC3E}">
        <p14:creationId xmlns:p14="http://schemas.microsoft.com/office/powerpoint/2010/main" val="36824311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Natural Language Classifier</a:t>
            </a:r>
            <a:endParaRPr lang="en-US" dirty="0"/>
          </a:p>
        </p:txBody>
      </p:sp>
      <p:sp>
        <p:nvSpPr>
          <p:cNvPr id="3" name="Content Placeholder 2"/>
          <p:cNvSpPr>
            <a:spLocks noGrp="1"/>
          </p:cNvSpPr>
          <p:nvPr>
            <p:ph idx="1"/>
          </p:nvPr>
        </p:nvSpPr>
        <p:spPr/>
        <p:txBody>
          <a:bodyPr/>
          <a:lstStyle/>
          <a:p>
            <a:r>
              <a:rPr lang="en-US" b="1" dirty="0"/>
              <a:t>Supported </a:t>
            </a:r>
            <a:r>
              <a:rPr lang="en-US" b="1" dirty="0" smtClean="0"/>
              <a:t>languages</a:t>
            </a:r>
          </a:p>
          <a:p>
            <a:pPr lvl="1"/>
            <a:r>
              <a:rPr lang="en-US" dirty="0"/>
              <a:t>supports English (en), Arabic (</a:t>
            </a:r>
            <a:r>
              <a:rPr lang="en-US" dirty="0" err="1"/>
              <a:t>ar</a:t>
            </a:r>
            <a:r>
              <a:rPr lang="en-US" dirty="0"/>
              <a:t>), French (</a:t>
            </a:r>
            <a:r>
              <a:rPr lang="en-US" dirty="0" err="1"/>
              <a:t>fr</a:t>
            </a:r>
            <a:r>
              <a:rPr lang="en-US" dirty="0"/>
              <a:t>), German (de), Japanese (</a:t>
            </a:r>
            <a:r>
              <a:rPr lang="en-US" dirty="0" err="1"/>
              <a:t>ja</a:t>
            </a:r>
            <a:r>
              <a:rPr lang="en-US" dirty="0"/>
              <a:t>), Italian (it), Portuguese (</a:t>
            </a:r>
            <a:r>
              <a:rPr lang="en-US" dirty="0" err="1"/>
              <a:t>pt</a:t>
            </a:r>
            <a:r>
              <a:rPr lang="en-US" dirty="0"/>
              <a:t>), and Spanish (</a:t>
            </a:r>
            <a:r>
              <a:rPr lang="en-US" dirty="0" err="1"/>
              <a:t>es</a:t>
            </a:r>
            <a:r>
              <a:rPr lang="en-US" dirty="0" smtClean="0"/>
              <a:t>).</a:t>
            </a:r>
          </a:p>
          <a:p>
            <a:pPr lvl="1"/>
            <a:r>
              <a:rPr lang="en-US" dirty="0"/>
              <a:t>The language of the training data must match the language of the text that you intend to </a:t>
            </a:r>
            <a:r>
              <a:rPr lang="en-US" dirty="0" smtClean="0"/>
              <a:t>classify</a:t>
            </a:r>
          </a:p>
          <a:p>
            <a:pPr lvl="1"/>
            <a:r>
              <a:rPr lang="en-US" dirty="0"/>
              <a:t>Specify the language when you create the classifier.</a:t>
            </a:r>
            <a:endParaRPr lang="en-US" b="1" dirty="0"/>
          </a:p>
          <a:p>
            <a:pPr marL="457200" lvl="1" indent="0">
              <a:buNone/>
            </a:pPr>
            <a:endParaRPr lang="en-US" dirty="0"/>
          </a:p>
        </p:txBody>
      </p:sp>
    </p:spTree>
    <p:extLst>
      <p:ext uri="{BB962C8B-B14F-4D97-AF65-F5344CB8AC3E}">
        <p14:creationId xmlns:p14="http://schemas.microsoft.com/office/powerpoint/2010/main" val="30610445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AlchemyLanguage</a:t>
            </a:r>
          </a:p>
        </p:txBody>
      </p:sp>
      <p:sp>
        <p:nvSpPr>
          <p:cNvPr id="3" name="Content Placeholder 2"/>
          <p:cNvSpPr>
            <a:spLocks noGrp="1"/>
          </p:cNvSpPr>
          <p:nvPr>
            <p:ph idx="1"/>
          </p:nvPr>
        </p:nvSpPr>
        <p:spPr/>
        <p:txBody>
          <a:bodyPr>
            <a:normAutofit fontScale="92500" lnSpcReduction="20000"/>
          </a:bodyPr>
          <a:lstStyle/>
          <a:p>
            <a:r>
              <a:rPr lang="en-US" dirty="0"/>
              <a:t>collection of APIs that offer text analysis through natural language processing. The AlchemyLanguage APIs can analyze text and help you to understand its sentiment, keywords, entities, high-level concepts and </a:t>
            </a:r>
            <a:r>
              <a:rPr lang="en-US" dirty="0" smtClean="0"/>
              <a:t>more	</a:t>
            </a:r>
          </a:p>
          <a:p>
            <a:r>
              <a:rPr lang="en-US" dirty="0"/>
              <a:t>You can input text, HTML, or a public URL and leverage sophisticated natural language processing techniques to get a quick high-level understanding of your content and obtain detailed insights such as directional sentiment from entity to object.</a:t>
            </a:r>
            <a:endParaRPr lang="en-US" dirty="0" smtClean="0"/>
          </a:p>
          <a:p>
            <a:pPr marL="0" indent="0">
              <a:buNone/>
            </a:pPr>
            <a:endParaRPr lang="en-US" dirty="0"/>
          </a:p>
        </p:txBody>
      </p:sp>
    </p:spTree>
    <p:extLst>
      <p:ext uri="{BB962C8B-B14F-4D97-AF65-F5344CB8AC3E}">
        <p14:creationId xmlns:p14="http://schemas.microsoft.com/office/powerpoint/2010/main" val="39500582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AlchemyLanguage</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Intended Use</a:t>
            </a:r>
          </a:p>
          <a:p>
            <a:pPr lvl="1"/>
            <a:r>
              <a:rPr lang="en-US" dirty="0"/>
              <a:t>Entity Extraction</a:t>
            </a:r>
          </a:p>
          <a:p>
            <a:pPr lvl="1"/>
            <a:r>
              <a:rPr lang="en-US" dirty="0"/>
              <a:t>Sentiment Analysis</a:t>
            </a:r>
          </a:p>
          <a:p>
            <a:pPr lvl="1"/>
            <a:r>
              <a:rPr lang="en-US" dirty="0"/>
              <a:t>Emotion Analysis</a:t>
            </a:r>
          </a:p>
          <a:p>
            <a:pPr lvl="1"/>
            <a:r>
              <a:rPr lang="en-US" dirty="0"/>
              <a:t>Keyword Extraction</a:t>
            </a:r>
          </a:p>
          <a:p>
            <a:pPr lvl="1"/>
            <a:r>
              <a:rPr lang="en-US" dirty="0"/>
              <a:t>Concept Tagging</a:t>
            </a:r>
          </a:p>
          <a:p>
            <a:pPr lvl="1"/>
            <a:r>
              <a:rPr lang="en-US" dirty="0"/>
              <a:t>Relation Extraction</a:t>
            </a:r>
          </a:p>
          <a:p>
            <a:pPr lvl="1"/>
            <a:r>
              <a:rPr lang="en-US" dirty="0"/>
              <a:t>Taxonomy Classification</a:t>
            </a:r>
          </a:p>
          <a:p>
            <a:pPr lvl="1"/>
            <a:r>
              <a:rPr lang="en-US" dirty="0"/>
              <a:t>Author Extraction</a:t>
            </a:r>
          </a:p>
          <a:p>
            <a:pPr lvl="1"/>
            <a:r>
              <a:rPr lang="en-US" dirty="0"/>
              <a:t>Language Detection</a:t>
            </a:r>
          </a:p>
          <a:p>
            <a:pPr lvl="1"/>
            <a:r>
              <a:rPr lang="en-US" dirty="0"/>
              <a:t>Text Extraction</a:t>
            </a:r>
          </a:p>
          <a:p>
            <a:pPr lvl="1"/>
            <a:r>
              <a:rPr lang="en-US" dirty="0" err="1"/>
              <a:t>Microformats</a:t>
            </a:r>
            <a:r>
              <a:rPr lang="en-US" dirty="0"/>
              <a:t> Parsing</a:t>
            </a:r>
          </a:p>
          <a:p>
            <a:pPr lvl="1"/>
            <a:r>
              <a:rPr lang="en-US" dirty="0"/>
              <a:t>Feed Detection</a:t>
            </a:r>
          </a:p>
          <a:p>
            <a:pPr lvl="1"/>
            <a:r>
              <a:rPr lang="en-US" dirty="0"/>
              <a:t>Linked Data Support</a:t>
            </a:r>
          </a:p>
          <a:p>
            <a:pPr lvl="1"/>
            <a:endParaRPr lang="en-US" dirty="0"/>
          </a:p>
        </p:txBody>
      </p:sp>
    </p:spTree>
    <p:extLst>
      <p:ext uri="{BB962C8B-B14F-4D97-AF65-F5344CB8AC3E}">
        <p14:creationId xmlns:p14="http://schemas.microsoft.com/office/powerpoint/2010/main" val="40511596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AlchemyLanguage</a:t>
            </a:r>
            <a:endParaRPr lang="en-US" dirty="0"/>
          </a:p>
        </p:txBody>
      </p:sp>
      <p:sp>
        <p:nvSpPr>
          <p:cNvPr id="3" name="Content Placeholder 2"/>
          <p:cNvSpPr>
            <a:spLocks noGrp="1"/>
          </p:cNvSpPr>
          <p:nvPr>
            <p:ph idx="1"/>
          </p:nvPr>
        </p:nvSpPr>
        <p:spPr/>
        <p:txBody>
          <a:bodyPr/>
          <a:lstStyle/>
          <a:p>
            <a:r>
              <a:rPr lang="en-US" b="1" dirty="0" smtClean="0"/>
              <a:t>User </a:t>
            </a:r>
            <a:r>
              <a:rPr lang="en-US" b="1" dirty="0"/>
              <a:t>input</a:t>
            </a:r>
          </a:p>
          <a:p>
            <a:pPr lvl="1"/>
            <a:r>
              <a:rPr lang="en-US" dirty="0"/>
              <a:t>Any publicly-accessible webpage or posted HTML/text document.</a:t>
            </a:r>
          </a:p>
          <a:p>
            <a:r>
              <a:rPr lang="en-US" b="1" dirty="0"/>
              <a:t>Service output</a:t>
            </a:r>
          </a:p>
          <a:p>
            <a:pPr lvl="1"/>
            <a:r>
              <a:rPr lang="en-US" dirty="0"/>
              <a:t>Extracted meta-data including, entities, sentiment, keywords, concepts, relations, authors, and more, returned in XML, JSON, and RDF formats</a:t>
            </a:r>
          </a:p>
          <a:p>
            <a:endParaRPr lang="en-US" dirty="0"/>
          </a:p>
        </p:txBody>
      </p:sp>
    </p:spTree>
    <p:extLst>
      <p:ext uri="{BB962C8B-B14F-4D97-AF65-F5344CB8AC3E}">
        <p14:creationId xmlns:p14="http://schemas.microsoft.com/office/powerpoint/2010/main" val="109388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AlchemyData </a:t>
            </a:r>
            <a:r>
              <a:rPr lang="en-US" b="1" dirty="0"/>
              <a:t>News</a:t>
            </a:r>
          </a:p>
        </p:txBody>
      </p:sp>
      <p:sp>
        <p:nvSpPr>
          <p:cNvPr id="3" name="Content Placeholder 2"/>
          <p:cNvSpPr>
            <a:spLocks noGrp="1"/>
          </p:cNvSpPr>
          <p:nvPr>
            <p:ph idx="1"/>
          </p:nvPr>
        </p:nvSpPr>
        <p:spPr/>
        <p:txBody>
          <a:bodyPr>
            <a:normAutofit fontScale="85000" lnSpcReduction="10000"/>
          </a:bodyPr>
          <a:lstStyle/>
          <a:p>
            <a:r>
              <a:rPr lang="en-US" dirty="0"/>
              <a:t>AlchemyData provides news and blog content enriched with natural language processing to allow for highly targeted search and trend analysis</a:t>
            </a:r>
            <a:r>
              <a:rPr lang="en-US" dirty="0" smtClean="0"/>
              <a:t>.</a:t>
            </a:r>
          </a:p>
          <a:p>
            <a:r>
              <a:rPr lang="en-US" dirty="0"/>
              <a:t>you can query the world's news sources and blogs like a database</a:t>
            </a:r>
            <a:r>
              <a:rPr lang="en-US" dirty="0" smtClean="0"/>
              <a:t>.</a:t>
            </a:r>
          </a:p>
          <a:p>
            <a:r>
              <a:rPr lang="en-US" dirty="0"/>
              <a:t>AlchemyData News indexes 250k to 300k English language news and blog articles every day with historical search available for the past 60 </a:t>
            </a:r>
            <a:r>
              <a:rPr lang="en-US" dirty="0" smtClean="0"/>
              <a:t>days</a:t>
            </a:r>
          </a:p>
          <a:p>
            <a:r>
              <a:rPr lang="en-US" dirty="0"/>
              <a:t>You can query the News API directly with no need to acquire, enrich and store the data yourself - enabling you to go beyond simple keyword-based searches</a:t>
            </a:r>
          </a:p>
        </p:txBody>
      </p:sp>
    </p:spTree>
    <p:extLst>
      <p:ext uri="{BB962C8B-B14F-4D97-AF65-F5344CB8AC3E}">
        <p14:creationId xmlns:p14="http://schemas.microsoft.com/office/powerpoint/2010/main" val="3053950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AlchemyData News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Intended Use</a:t>
            </a:r>
          </a:p>
          <a:p>
            <a:pPr lvl="1"/>
            <a:r>
              <a:rPr lang="en-US" dirty="0"/>
              <a:t>Highly targeted search, time series and counts for trend analysis and pattern mapping, and historical access to news and blog content.</a:t>
            </a:r>
          </a:p>
          <a:p>
            <a:r>
              <a:rPr lang="en-US" b="1" dirty="0" smtClean="0"/>
              <a:t>User </a:t>
            </a:r>
            <a:r>
              <a:rPr lang="en-US" b="1" dirty="0"/>
              <a:t>input</a:t>
            </a:r>
          </a:p>
          <a:p>
            <a:pPr lvl="1"/>
            <a:r>
              <a:rPr lang="en-US" dirty="0"/>
              <a:t>Build a query with natural language processing to search both the text in indexed content and the concepts that are associated with it.</a:t>
            </a:r>
          </a:p>
          <a:p>
            <a:r>
              <a:rPr lang="en-US" b="1" dirty="0"/>
              <a:t>Service output</a:t>
            </a:r>
          </a:p>
          <a:p>
            <a:pPr lvl="1"/>
            <a:r>
              <a:rPr lang="en-US" dirty="0"/>
              <a:t>News and blog content enriched with our full suite of NLP services. Keywords, Entities, Concepts, Relations, Sentiment, Taxonomy</a:t>
            </a:r>
          </a:p>
          <a:p>
            <a:endParaRPr lang="en-US" dirty="0"/>
          </a:p>
        </p:txBody>
      </p:sp>
    </p:spTree>
    <p:extLst>
      <p:ext uri="{BB962C8B-B14F-4D97-AF65-F5344CB8AC3E}">
        <p14:creationId xmlns:p14="http://schemas.microsoft.com/office/powerpoint/2010/main" val="1876865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Cognitive </a:t>
            </a:r>
            <a:r>
              <a:rPr lang="en-US" b="1" dirty="0"/>
              <a:t>technologies based on use-case and data format.</a:t>
            </a:r>
            <a:br>
              <a:rPr lang="en-US" b="1" dirty="0"/>
            </a:br>
            <a:endParaRPr lang="en-US" dirty="0"/>
          </a:p>
        </p:txBody>
      </p:sp>
      <p:sp>
        <p:nvSpPr>
          <p:cNvPr id="3" name="Content Placeholder 2"/>
          <p:cNvSpPr>
            <a:spLocks noGrp="1"/>
          </p:cNvSpPr>
          <p:nvPr>
            <p:ph idx="1"/>
          </p:nvPr>
        </p:nvSpPr>
        <p:spPr/>
        <p:txBody>
          <a:bodyPr/>
          <a:lstStyle/>
          <a:p>
            <a:r>
              <a:rPr lang="en-US" b="1" dirty="0"/>
              <a:t>Agent-assist for email-based customer call center</a:t>
            </a:r>
          </a:p>
          <a:p>
            <a:pPr lvl="1"/>
            <a:r>
              <a:rPr lang="en-US" dirty="0"/>
              <a:t>Data: customer emails</a:t>
            </a:r>
          </a:p>
          <a:p>
            <a:pPr lvl="1"/>
            <a:r>
              <a:rPr lang="en-US" dirty="0"/>
              <a:t>Services: Q&amp;A, Text classification, entity extraction and, keyword extraction</a:t>
            </a:r>
          </a:p>
          <a:p>
            <a:pPr lvl="1"/>
            <a:r>
              <a:rPr lang="en-US" dirty="0"/>
              <a:t>Watson-specific: NLC, R&amp;R, Alchemy Language</a:t>
            </a:r>
          </a:p>
          <a:p>
            <a:pPr lvl="1"/>
            <a:endParaRPr lang="en-US" dirty="0"/>
          </a:p>
        </p:txBody>
      </p:sp>
    </p:spTree>
    <p:extLst>
      <p:ext uri="{BB962C8B-B14F-4D97-AF65-F5344CB8AC3E}">
        <p14:creationId xmlns:p14="http://schemas.microsoft.com/office/powerpoint/2010/main" val="4084734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Tone Analyzer</a:t>
            </a:r>
          </a:p>
        </p:txBody>
      </p:sp>
      <p:sp>
        <p:nvSpPr>
          <p:cNvPr id="3" name="Content Placeholder 2"/>
          <p:cNvSpPr>
            <a:spLocks noGrp="1"/>
          </p:cNvSpPr>
          <p:nvPr>
            <p:ph idx="1"/>
          </p:nvPr>
        </p:nvSpPr>
        <p:spPr/>
        <p:txBody>
          <a:bodyPr>
            <a:normAutofit fontScale="92500" lnSpcReduction="20000"/>
          </a:bodyPr>
          <a:lstStyle/>
          <a:p>
            <a:r>
              <a:rPr lang="en-US" dirty="0"/>
              <a:t>uses linguistic analysis to detect three types of tones from text: emotion, social tendencies, and language </a:t>
            </a:r>
            <a:r>
              <a:rPr lang="en-US" dirty="0" smtClean="0"/>
              <a:t>style</a:t>
            </a:r>
          </a:p>
          <a:p>
            <a:r>
              <a:rPr lang="en-US" dirty="0"/>
              <a:t>Emotions identified include things like anger, fear, joy, sadness, and </a:t>
            </a:r>
            <a:r>
              <a:rPr lang="en-US" dirty="0" smtClean="0"/>
              <a:t>disgust</a:t>
            </a:r>
          </a:p>
          <a:p>
            <a:r>
              <a:rPr lang="en-US" dirty="0"/>
              <a:t>Identified social tendencies include things from the Big Five personality traits used by some psychologists. These include openness, conscientiousness, extroversion, agreeableness, and emotional range. Identified language styles include confident, analytical, and tentative.</a:t>
            </a:r>
          </a:p>
        </p:txBody>
      </p:sp>
    </p:spTree>
    <p:extLst>
      <p:ext uri="{BB962C8B-B14F-4D97-AF65-F5344CB8AC3E}">
        <p14:creationId xmlns:p14="http://schemas.microsoft.com/office/powerpoint/2010/main" val="15895366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Tone Analyzer</a:t>
            </a:r>
            <a:endParaRPr lang="en-US" dirty="0"/>
          </a:p>
        </p:txBody>
      </p:sp>
      <p:sp>
        <p:nvSpPr>
          <p:cNvPr id="3" name="Content Placeholder 2"/>
          <p:cNvSpPr>
            <a:spLocks noGrp="1"/>
          </p:cNvSpPr>
          <p:nvPr>
            <p:ph idx="1"/>
          </p:nvPr>
        </p:nvSpPr>
        <p:spPr/>
        <p:txBody>
          <a:bodyPr/>
          <a:lstStyle/>
          <a:p>
            <a:r>
              <a:rPr lang="en-US" b="1" dirty="0" smtClean="0"/>
              <a:t>User </a:t>
            </a:r>
            <a:r>
              <a:rPr lang="en-US" b="1" dirty="0"/>
              <a:t>input</a:t>
            </a:r>
          </a:p>
          <a:p>
            <a:pPr lvl="1"/>
            <a:r>
              <a:rPr lang="en-US" dirty="0"/>
              <a:t>JSON, plain text, or HTML input that contains your written content to the service</a:t>
            </a:r>
            <a:endParaRPr lang="en-US" dirty="0" smtClean="0"/>
          </a:p>
          <a:p>
            <a:r>
              <a:rPr lang="en-US" b="1" dirty="0" smtClean="0"/>
              <a:t>Service output</a:t>
            </a:r>
          </a:p>
          <a:p>
            <a:pPr lvl="1"/>
            <a:r>
              <a:rPr lang="en-US" dirty="0" smtClean="0"/>
              <a:t>JSON </a:t>
            </a:r>
            <a:r>
              <a:rPr lang="en-US" dirty="0"/>
              <a:t>that provides a hierarchical representation of the analysis of the terms in the input message</a:t>
            </a:r>
          </a:p>
          <a:p>
            <a:pPr marL="0" indent="0">
              <a:buNone/>
            </a:pPr>
            <a:endParaRPr lang="en-US" dirty="0"/>
          </a:p>
        </p:txBody>
      </p:sp>
    </p:spTree>
    <p:extLst>
      <p:ext uri="{BB962C8B-B14F-4D97-AF65-F5344CB8AC3E}">
        <p14:creationId xmlns:p14="http://schemas.microsoft.com/office/powerpoint/2010/main" val="41794157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Tone Analyzer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28358"/>
            <a:ext cx="8229600" cy="3069646"/>
          </a:xfrm>
        </p:spPr>
      </p:pic>
    </p:spTree>
    <p:extLst>
      <p:ext uri="{BB962C8B-B14F-4D97-AF65-F5344CB8AC3E}">
        <p14:creationId xmlns:p14="http://schemas.microsoft.com/office/powerpoint/2010/main" val="28416028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Tone Analyzer</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Intended Use</a:t>
            </a:r>
          </a:p>
          <a:p>
            <a:r>
              <a:rPr lang="en-US" dirty="0"/>
              <a:t>Personal and business communications - Anyone could use the Tone Analyzer service to get feedback about their communications, which could improve the effectiveness of the messages and how they are received.</a:t>
            </a:r>
          </a:p>
          <a:p>
            <a:r>
              <a:rPr lang="en-US" dirty="0"/>
              <a:t>Message resonance - optimize the tones in your communication to increase the impact on your audience</a:t>
            </a:r>
          </a:p>
          <a:p>
            <a:r>
              <a:rPr lang="en-US" dirty="0"/>
              <a:t>Digital Virtual Agent for customer care - If a human client is interacting with an automated digital agent, and the client is agitated or angry, it is likely reflected in the choice of words they use to explain their problem. An automated agent could use the Tone Analyzer Service to detect those tones, and be programmed to respond appropriately to them.</a:t>
            </a:r>
          </a:p>
          <a:p>
            <a:r>
              <a:rPr lang="en-US" dirty="0"/>
              <a:t>Self-branding - Bloggers and journalists could use the Tone Analyzer Service to get feedback on their tone and fine-tune their writing to reflect a specific personality or style.</a:t>
            </a:r>
          </a:p>
          <a:p>
            <a:pPr lvl="1"/>
            <a:endParaRPr lang="en-US" dirty="0"/>
          </a:p>
        </p:txBody>
      </p:sp>
    </p:spTree>
    <p:extLst>
      <p:ext uri="{BB962C8B-B14F-4D97-AF65-F5344CB8AC3E}">
        <p14:creationId xmlns:p14="http://schemas.microsoft.com/office/powerpoint/2010/main" val="28050558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Watson Dialog</a:t>
            </a:r>
          </a:p>
        </p:txBody>
      </p:sp>
      <p:sp>
        <p:nvSpPr>
          <p:cNvPr id="3" name="Content Placeholder 2"/>
          <p:cNvSpPr>
            <a:spLocks noGrp="1"/>
          </p:cNvSpPr>
          <p:nvPr>
            <p:ph idx="1"/>
          </p:nvPr>
        </p:nvSpPr>
        <p:spPr/>
        <p:txBody>
          <a:bodyPr>
            <a:normAutofit fontScale="70000" lnSpcReduction="20000"/>
          </a:bodyPr>
          <a:lstStyle/>
          <a:p>
            <a:r>
              <a:rPr lang="en-US" dirty="0"/>
              <a:t>The Dialog service provides a comprehensive, robust, platform for managing conversations between virtual agents and users through an application programming interface (API). These conversations are commonly referred to as dialogs</a:t>
            </a:r>
            <a:r>
              <a:rPr lang="en-US" dirty="0" smtClean="0"/>
              <a:t>.</a:t>
            </a:r>
          </a:p>
          <a:p>
            <a:r>
              <a:rPr lang="en-US" dirty="0" smtClean="0"/>
              <a:t>Enables </a:t>
            </a:r>
            <a:r>
              <a:rPr lang="en-US" dirty="0"/>
              <a:t>a developer to automate branching conversations between a user and your application</a:t>
            </a:r>
            <a:r>
              <a:rPr lang="en-US" dirty="0" smtClean="0"/>
              <a:t>.</a:t>
            </a:r>
          </a:p>
          <a:p>
            <a:r>
              <a:rPr lang="en-US" dirty="0"/>
              <a:t>The Dialog service enables your applications to use natural language to automatically respond to user questions, cross-sell and up-sell, walk users through processes or applications, or even hand-hold users through difficult tasks</a:t>
            </a:r>
            <a:r>
              <a:rPr lang="en-US" dirty="0" smtClean="0"/>
              <a:t>.</a:t>
            </a:r>
          </a:p>
          <a:p>
            <a:r>
              <a:rPr lang="en-US" dirty="0"/>
              <a:t>The Dialog service can track and store user profile information to learn more about end users, guide them through processes based on their unique situation, or pass their information to a back-end system to help them take action and get the help they need.</a:t>
            </a:r>
            <a:endParaRPr lang="en-US" dirty="0" smtClean="0"/>
          </a:p>
          <a:p>
            <a:pPr marL="0" indent="0">
              <a:buNone/>
            </a:pPr>
            <a:endParaRPr lang="en-US" dirty="0"/>
          </a:p>
        </p:txBody>
      </p:sp>
    </p:spTree>
    <p:extLst>
      <p:ext uri="{BB962C8B-B14F-4D97-AF65-F5344CB8AC3E}">
        <p14:creationId xmlns:p14="http://schemas.microsoft.com/office/powerpoint/2010/main" val="21567387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Watson Dialog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707" y="1600200"/>
            <a:ext cx="8164585" cy="4525963"/>
          </a:xfrm>
        </p:spPr>
      </p:pic>
    </p:spTree>
    <p:extLst>
      <p:ext uri="{BB962C8B-B14F-4D97-AF65-F5344CB8AC3E}">
        <p14:creationId xmlns:p14="http://schemas.microsoft.com/office/powerpoint/2010/main" val="2165942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Watson Dialog</a:t>
            </a:r>
            <a:endParaRPr lang="en-US" dirty="0"/>
          </a:p>
        </p:txBody>
      </p:sp>
      <p:sp>
        <p:nvSpPr>
          <p:cNvPr id="3" name="Content Placeholder 2"/>
          <p:cNvSpPr>
            <a:spLocks noGrp="1"/>
          </p:cNvSpPr>
          <p:nvPr>
            <p:ph idx="1"/>
          </p:nvPr>
        </p:nvSpPr>
        <p:spPr/>
        <p:txBody>
          <a:bodyPr/>
          <a:lstStyle/>
          <a:p>
            <a:r>
              <a:rPr lang="en-US" b="1" dirty="0" smtClean="0"/>
              <a:t>User </a:t>
            </a:r>
            <a:r>
              <a:rPr lang="en-US" b="1" dirty="0"/>
              <a:t>input</a:t>
            </a:r>
          </a:p>
          <a:p>
            <a:pPr lvl="1"/>
            <a:r>
              <a:rPr lang="en-US" dirty="0"/>
              <a:t>Script conversations based on your expert knowledge of the domain.</a:t>
            </a:r>
          </a:p>
          <a:p>
            <a:r>
              <a:rPr lang="en-US" b="1" dirty="0"/>
              <a:t>Service output</a:t>
            </a:r>
          </a:p>
          <a:p>
            <a:pPr lvl="1"/>
            <a:r>
              <a:rPr lang="en-US" dirty="0"/>
              <a:t>End users can chat with your application using natural language and get the pre-written responses you created.</a:t>
            </a:r>
          </a:p>
          <a:p>
            <a:endParaRPr lang="en-US" dirty="0"/>
          </a:p>
        </p:txBody>
      </p:sp>
    </p:spTree>
    <p:extLst>
      <p:ext uri="{BB962C8B-B14F-4D97-AF65-F5344CB8AC3E}">
        <p14:creationId xmlns:p14="http://schemas.microsoft.com/office/powerpoint/2010/main" val="36810729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Watson Dialog</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Intended Use</a:t>
            </a:r>
          </a:p>
          <a:p>
            <a:pPr lvl="1"/>
            <a:r>
              <a:rPr lang="en-US" dirty="0" smtClean="0"/>
              <a:t>    </a:t>
            </a:r>
            <a:r>
              <a:rPr lang="en-US" dirty="0"/>
              <a:t>Engage in personalized, context-aware interactions</a:t>
            </a:r>
          </a:p>
          <a:p>
            <a:pPr lvl="1"/>
            <a:r>
              <a:rPr lang="en-US" dirty="0"/>
              <a:t>    Answer questions</a:t>
            </a:r>
          </a:p>
          <a:p>
            <a:pPr lvl="1"/>
            <a:r>
              <a:rPr lang="en-US" dirty="0"/>
              <a:t>    Provide product suggestions and decision support</a:t>
            </a:r>
          </a:p>
          <a:p>
            <a:pPr lvl="1"/>
            <a:r>
              <a:rPr lang="en-US" dirty="0"/>
              <a:t>    Perform tasks and make transactions</a:t>
            </a:r>
          </a:p>
          <a:p>
            <a:pPr lvl="1"/>
            <a:r>
              <a:rPr lang="en-US" dirty="0"/>
              <a:t>    Drive a user through a step-by-step process</a:t>
            </a:r>
          </a:p>
          <a:p>
            <a:pPr lvl="1"/>
            <a:r>
              <a:rPr lang="en-US" dirty="0"/>
              <a:t>    Disambiguate inquiries</a:t>
            </a:r>
          </a:p>
          <a:p>
            <a:pPr lvl="1"/>
            <a:r>
              <a:rPr lang="en-US" dirty="0"/>
              <a:t>    Connect with external systems</a:t>
            </a:r>
          </a:p>
          <a:p>
            <a:pPr lvl="1"/>
            <a:r>
              <a:rPr lang="en-US" dirty="0"/>
              <a:t>    Show personality and have humanized interaction</a:t>
            </a:r>
          </a:p>
          <a:p>
            <a:pPr lvl="1"/>
            <a:r>
              <a:rPr lang="en-US" dirty="0"/>
              <a:t>    Navigate users through websites and provide links</a:t>
            </a:r>
          </a:p>
          <a:p>
            <a:pPr lvl="1"/>
            <a:r>
              <a:rPr lang="en-US" dirty="0"/>
              <a:t>    Provide interactive problem resolution</a:t>
            </a:r>
          </a:p>
        </p:txBody>
      </p:sp>
    </p:spTree>
    <p:extLst>
      <p:ext uri="{BB962C8B-B14F-4D97-AF65-F5344CB8AC3E}">
        <p14:creationId xmlns:p14="http://schemas.microsoft.com/office/powerpoint/2010/main" val="4379823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   Tradeoff Analytics</a:t>
            </a:r>
          </a:p>
        </p:txBody>
      </p:sp>
      <p:sp>
        <p:nvSpPr>
          <p:cNvPr id="3" name="Content Placeholder 2"/>
          <p:cNvSpPr>
            <a:spLocks noGrp="1"/>
          </p:cNvSpPr>
          <p:nvPr>
            <p:ph idx="1"/>
          </p:nvPr>
        </p:nvSpPr>
        <p:spPr/>
        <p:txBody>
          <a:bodyPr/>
          <a:lstStyle/>
          <a:p>
            <a:r>
              <a:rPr lang="en-US" dirty="0" smtClean="0"/>
              <a:t>Service </a:t>
            </a:r>
            <a:r>
              <a:rPr lang="en-US" dirty="0"/>
              <a:t>that helps people make decisions when balancing multiple </a:t>
            </a:r>
            <a:r>
              <a:rPr lang="en-US" dirty="0" smtClean="0"/>
              <a:t>objectives</a:t>
            </a:r>
          </a:p>
          <a:p>
            <a:r>
              <a:rPr lang="en-US" dirty="0"/>
              <a:t>The service uses a mathematical filtering technique called </a:t>
            </a:r>
            <a:r>
              <a:rPr lang="en-US" b="1" dirty="0"/>
              <a:t>“Pareto Optimization,” </a:t>
            </a:r>
            <a:r>
              <a:rPr lang="en-US" dirty="0"/>
              <a:t>that enables users to explore tradeoffs when considering multiple criteria for a single decision</a:t>
            </a:r>
            <a:r>
              <a:rPr lang="en-US" dirty="0" smtClean="0"/>
              <a:t>.</a:t>
            </a:r>
          </a:p>
          <a:p>
            <a:pPr marL="0" indent="0">
              <a:buNone/>
            </a:pPr>
            <a:endParaRPr lang="en-US" dirty="0" smtClean="0"/>
          </a:p>
          <a:p>
            <a:endParaRPr lang="en-US" dirty="0"/>
          </a:p>
        </p:txBody>
      </p:sp>
    </p:spTree>
    <p:extLst>
      <p:ext uri="{BB962C8B-B14F-4D97-AF65-F5344CB8AC3E}">
        <p14:creationId xmlns:p14="http://schemas.microsoft.com/office/powerpoint/2010/main" val="28864394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Tradeoff Analytics</a:t>
            </a:r>
            <a:endParaRPr lang="en-US" dirty="0"/>
          </a:p>
        </p:txBody>
      </p:sp>
      <p:sp>
        <p:nvSpPr>
          <p:cNvPr id="3" name="Content Placeholder 2"/>
          <p:cNvSpPr>
            <a:spLocks noGrp="1"/>
          </p:cNvSpPr>
          <p:nvPr>
            <p:ph idx="1"/>
          </p:nvPr>
        </p:nvSpPr>
        <p:spPr/>
        <p:txBody>
          <a:bodyPr>
            <a:normAutofit/>
          </a:bodyPr>
          <a:lstStyle/>
          <a:p>
            <a:r>
              <a:rPr lang="en-US" b="1" dirty="0" smtClean="0"/>
              <a:t>User input</a:t>
            </a:r>
            <a:endParaRPr lang="en-US" b="1" dirty="0"/>
          </a:p>
          <a:p>
            <a:pPr lvl="1"/>
            <a:r>
              <a:rPr lang="en-US" dirty="0"/>
              <a:t>A decision problem with objectives and options (for example, what is the best car when my goals are type, price, and fuel economy?)</a:t>
            </a:r>
          </a:p>
          <a:p>
            <a:r>
              <a:rPr lang="en-US" b="1" dirty="0"/>
              <a:t>Service output</a:t>
            </a:r>
          </a:p>
          <a:p>
            <a:pPr lvl="1"/>
            <a:r>
              <a:rPr lang="en-US" dirty="0"/>
              <a:t>JSON objects that represent the optimal options and highlight the trade-offs between them. The service recommends using a provided client-side library to consume its JSON output.</a:t>
            </a:r>
          </a:p>
          <a:p>
            <a:endParaRPr lang="en-US" dirty="0"/>
          </a:p>
        </p:txBody>
      </p:sp>
    </p:spTree>
    <p:extLst>
      <p:ext uri="{BB962C8B-B14F-4D97-AF65-F5344CB8AC3E}">
        <p14:creationId xmlns:p14="http://schemas.microsoft.com/office/powerpoint/2010/main" val="3889854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Agent-assist for phone-based customer call center</a:t>
            </a:r>
          </a:p>
          <a:p>
            <a:pPr lvl="1"/>
            <a:r>
              <a:rPr lang="en-US" dirty="0"/>
              <a:t>Data: customer voice recordings</a:t>
            </a:r>
          </a:p>
          <a:p>
            <a:pPr lvl="1"/>
            <a:r>
              <a:rPr lang="en-US" dirty="0"/>
              <a:t>Services: Q&amp;A, Speech recognition, text-to-speech, text classification, entity extraction, keyword extraction</a:t>
            </a:r>
          </a:p>
          <a:p>
            <a:pPr lvl="1"/>
            <a:r>
              <a:rPr lang="en-US" dirty="0"/>
              <a:t>Watson-specific: NLC, R&amp;R, Alchemy Language</a:t>
            </a:r>
          </a:p>
          <a:p>
            <a:endParaRPr lang="en-US" dirty="0"/>
          </a:p>
        </p:txBody>
      </p:sp>
    </p:spTree>
    <p:extLst>
      <p:ext uri="{BB962C8B-B14F-4D97-AF65-F5344CB8AC3E}">
        <p14:creationId xmlns:p14="http://schemas.microsoft.com/office/powerpoint/2010/main" val="15428922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Tradeoff Analytics</a:t>
            </a:r>
            <a:endParaRPr lang="en-US" dirty="0"/>
          </a:p>
        </p:txBody>
      </p:sp>
      <p:sp>
        <p:nvSpPr>
          <p:cNvPr id="3" name="Content Placeholder 2"/>
          <p:cNvSpPr>
            <a:spLocks noGrp="1"/>
          </p:cNvSpPr>
          <p:nvPr>
            <p:ph idx="1"/>
          </p:nvPr>
        </p:nvSpPr>
        <p:spPr/>
        <p:txBody>
          <a:bodyPr>
            <a:normAutofit fontScale="92500"/>
          </a:bodyPr>
          <a:lstStyle/>
          <a:p>
            <a:r>
              <a:rPr lang="en-US" b="1" dirty="0"/>
              <a:t>Intended Use</a:t>
            </a:r>
          </a:p>
          <a:p>
            <a:pPr lvl="1"/>
            <a:r>
              <a:rPr lang="en-US" dirty="0"/>
              <a:t>Tradeoff Analytics can help bank analysts or wealth managers select the best investment strategy based on performance attributes, risk, and </a:t>
            </a:r>
            <a:r>
              <a:rPr lang="en-US" dirty="0" smtClean="0"/>
              <a:t>cost</a:t>
            </a:r>
          </a:p>
          <a:p>
            <a:pPr lvl="1"/>
            <a:r>
              <a:rPr lang="en-US" dirty="0"/>
              <a:t>It can help consumers purchase the product that best matches their preferences based on attributes like features, price, or </a:t>
            </a:r>
            <a:r>
              <a:rPr lang="en-US" dirty="0" smtClean="0"/>
              <a:t>warranties</a:t>
            </a:r>
          </a:p>
          <a:p>
            <a:pPr lvl="1"/>
            <a:r>
              <a:rPr lang="en-US" dirty="0"/>
              <a:t>Tradeoff Analytics can help physicians find the most suitable treatment based on multiple criteria such as success rate, effectiveness, or adverse effects</a:t>
            </a:r>
          </a:p>
        </p:txBody>
      </p:sp>
    </p:spTree>
    <p:extLst>
      <p:ext uri="{BB962C8B-B14F-4D97-AF65-F5344CB8AC3E}">
        <p14:creationId xmlns:p14="http://schemas.microsoft.com/office/powerpoint/2010/main" val="10846941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Watson Conversation</a:t>
            </a:r>
          </a:p>
        </p:txBody>
      </p:sp>
      <p:sp>
        <p:nvSpPr>
          <p:cNvPr id="3" name="Content Placeholder 2"/>
          <p:cNvSpPr>
            <a:spLocks noGrp="1"/>
          </p:cNvSpPr>
          <p:nvPr>
            <p:ph idx="1"/>
          </p:nvPr>
        </p:nvSpPr>
        <p:spPr/>
        <p:txBody>
          <a:bodyPr>
            <a:normAutofit lnSpcReduction="10000"/>
          </a:bodyPr>
          <a:lstStyle/>
          <a:p>
            <a:r>
              <a:rPr lang="en-US" dirty="0"/>
              <a:t>With the IBM Watson Conversation service, you can build a solution that understands natural-language input and uses machine learning to respond to customers in a way that simulates a conversation between </a:t>
            </a:r>
            <a:r>
              <a:rPr lang="en-US" dirty="0" smtClean="0"/>
              <a:t>humans</a:t>
            </a:r>
          </a:p>
          <a:p>
            <a:r>
              <a:rPr lang="en-US" dirty="0"/>
              <a:t>combines a number of cognitive techniques to help you build and train a bot - defining intents and entities and crafting dialog to simulate </a:t>
            </a:r>
            <a:r>
              <a:rPr lang="en-US" dirty="0" smtClean="0"/>
              <a:t>conversation</a:t>
            </a:r>
          </a:p>
          <a:p>
            <a:endParaRPr lang="en-US" dirty="0"/>
          </a:p>
        </p:txBody>
      </p:sp>
    </p:spTree>
    <p:extLst>
      <p:ext uri="{BB962C8B-B14F-4D97-AF65-F5344CB8AC3E}">
        <p14:creationId xmlns:p14="http://schemas.microsoft.com/office/powerpoint/2010/main" val="7678160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Watson Conversation</a:t>
            </a:r>
            <a:endParaRPr lang="en-US" dirty="0"/>
          </a:p>
        </p:txBody>
      </p:sp>
      <p:sp>
        <p:nvSpPr>
          <p:cNvPr id="3" name="Content Placeholder 2"/>
          <p:cNvSpPr>
            <a:spLocks noGrp="1"/>
          </p:cNvSpPr>
          <p:nvPr>
            <p:ph idx="1"/>
          </p:nvPr>
        </p:nvSpPr>
        <p:spPr/>
        <p:txBody>
          <a:bodyPr/>
          <a:lstStyle/>
          <a:p>
            <a:r>
              <a:rPr lang="en-US" b="1" dirty="0" smtClean="0"/>
              <a:t>Use cases:</a:t>
            </a:r>
          </a:p>
          <a:p>
            <a:pPr lvl="1"/>
            <a:r>
              <a:rPr lang="en-US" dirty="0"/>
              <a:t>Add a </a:t>
            </a:r>
            <a:r>
              <a:rPr lang="en-US" dirty="0" err="1"/>
              <a:t>chatbot</a:t>
            </a:r>
            <a:r>
              <a:rPr lang="en-US" dirty="0"/>
              <a:t> to your website that automatically responds to customers’ most frequently asked questions</a:t>
            </a:r>
            <a:r>
              <a:rPr lang="en-US" dirty="0" smtClean="0"/>
              <a:t>.</a:t>
            </a:r>
          </a:p>
          <a:p>
            <a:pPr lvl="1"/>
            <a:r>
              <a:rPr lang="en-US" dirty="0"/>
              <a:t>Build Twitter, Slack, Facebook Messenger, and other messaging platform </a:t>
            </a:r>
            <a:r>
              <a:rPr lang="en-US" dirty="0" err="1"/>
              <a:t>chatbots</a:t>
            </a:r>
            <a:r>
              <a:rPr lang="en-US" dirty="0"/>
              <a:t> that interact instantly with channel users. </a:t>
            </a:r>
            <a:endParaRPr lang="en-US" dirty="0" smtClean="0"/>
          </a:p>
          <a:p>
            <a:pPr lvl="1"/>
            <a:r>
              <a:rPr lang="en-US" dirty="0" smtClean="0"/>
              <a:t>Allow </a:t>
            </a:r>
            <a:r>
              <a:rPr lang="en-US" dirty="0"/>
              <a:t>customers to control your mobile app using natural language virtual agents</a:t>
            </a:r>
            <a:r>
              <a:rPr lang="en-US" dirty="0" smtClean="0"/>
              <a:t>.</a:t>
            </a:r>
          </a:p>
          <a:p>
            <a:pPr lvl="1"/>
            <a:endParaRPr lang="en-US" b="1" dirty="0"/>
          </a:p>
        </p:txBody>
      </p:sp>
    </p:spTree>
    <p:extLst>
      <p:ext uri="{BB962C8B-B14F-4D97-AF65-F5344CB8AC3E}">
        <p14:creationId xmlns:p14="http://schemas.microsoft.com/office/powerpoint/2010/main" val="24702919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Watson Conversation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2134572"/>
            <a:ext cx="8229600" cy="3457219"/>
          </a:xfrm>
        </p:spPr>
      </p:pic>
    </p:spTree>
    <p:extLst>
      <p:ext uri="{BB962C8B-B14F-4D97-AF65-F5344CB8AC3E}">
        <p14:creationId xmlns:p14="http://schemas.microsoft.com/office/powerpoint/2010/main" val="19043532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Watson Conversation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Users interact with your application through the user interface that you implement. For example, A simple chat window or a mobile app, or even a robot with a voice interface.</a:t>
            </a:r>
          </a:p>
          <a:p>
            <a:r>
              <a:rPr lang="en-US" dirty="0"/>
              <a:t>The application sends the user input to the Conversation service.</a:t>
            </a:r>
          </a:p>
          <a:p>
            <a:r>
              <a:rPr lang="en-US" dirty="0"/>
              <a:t>The application connects to a workspace, which is a container for your dialog flow and training data.</a:t>
            </a:r>
          </a:p>
          <a:p>
            <a:r>
              <a:rPr lang="en-US" dirty="0"/>
              <a:t>The service interprets the user input, directs the flow of the conversation and gathers information that it needs.</a:t>
            </a:r>
          </a:p>
          <a:p>
            <a:r>
              <a:rPr lang="en-US" dirty="0"/>
              <a:t>You can connect additional Watson services to analyze user input, such as Tone Analyzer or Speech to Text.</a:t>
            </a:r>
          </a:p>
          <a:p>
            <a:r>
              <a:rPr lang="en-US" dirty="0"/>
              <a:t>The application can interact with your back-end systems based on the user’s intent and additional information. For example, answer question, open tickets, update account information, or place orders. There is no limit to what you can do.</a:t>
            </a:r>
          </a:p>
          <a:p>
            <a:endParaRPr lang="en-US" dirty="0"/>
          </a:p>
        </p:txBody>
      </p:sp>
    </p:spTree>
    <p:extLst>
      <p:ext uri="{BB962C8B-B14F-4D97-AF65-F5344CB8AC3E}">
        <p14:creationId xmlns:p14="http://schemas.microsoft.com/office/powerpoint/2010/main" val="4645653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Watson Conversation</a:t>
            </a:r>
            <a:endParaRPr lang="en-US" dirty="0"/>
          </a:p>
        </p:txBody>
      </p:sp>
      <p:sp>
        <p:nvSpPr>
          <p:cNvPr id="3" name="Content Placeholder 2"/>
          <p:cNvSpPr>
            <a:spLocks noGrp="1"/>
          </p:cNvSpPr>
          <p:nvPr>
            <p:ph idx="1"/>
          </p:nvPr>
        </p:nvSpPr>
        <p:spPr/>
        <p:txBody>
          <a:bodyPr/>
          <a:lstStyle/>
          <a:p>
            <a:r>
              <a:rPr lang="en-US" b="1" dirty="0" smtClean="0"/>
              <a:t>User </a:t>
            </a:r>
            <a:r>
              <a:rPr lang="en-US" b="1" dirty="0"/>
              <a:t>input</a:t>
            </a:r>
          </a:p>
          <a:p>
            <a:pPr lvl="1"/>
            <a:r>
              <a:rPr lang="en-US" dirty="0"/>
              <a:t>Your domain expertise in the form of intents, entities and crafted conversation</a:t>
            </a:r>
          </a:p>
          <a:p>
            <a:r>
              <a:rPr lang="en-US" b="1" dirty="0"/>
              <a:t>Service output</a:t>
            </a:r>
          </a:p>
          <a:p>
            <a:pPr lvl="1"/>
            <a:r>
              <a:rPr lang="en-US" dirty="0"/>
              <a:t>A trained model that enables natural conversations with end users</a:t>
            </a:r>
          </a:p>
          <a:p>
            <a:endParaRPr lang="en-US" dirty="0"/>
          </a:p>
        </p:txBody>
      </p:sp>
    </p:spTree>
    <p:extLst>
      <p:ext uri="{BB962C8B-B14F-4D97-AF65-F5344CB8AC3E}">
        <p14:creationId xmlns:p14="http://schemas.microsoft.com/office/powerpoint/2010/main" val="18647867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Language </a:t>
            </a:r>
            <a:r>
              <a:rPr lang="en-US" b="1" dirty="0"/>
              <a:t>Translator</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You </a:t>
            </a:r>
            <a:r>
              <a:rPr lang="en-US" dirty="0"/>
              <a:t>can create an application that identifies the language of input text and uses a domain-specific linguistic model to translate the text into another language</a:t>
            </a:r>
            <a:r>
              <a:rPr lang="en-US" dirty="0" smtClean="0"/>
              <a:t>.</a:t>
            </a:r>
          </a:p>
          <a:p>
            <a:r>
              <a:rPr lang="en-US" dirty="0"/>
              <a:t>To translate industry-specific jargon or other types of specialized terminology, you can customize the linguistic model to optimize it for your needs.</a:t>
            </a:r>
          </a:p>
        </p:txBody>
      </p:sp>
    </p:spTree>
    <p:extLst>
      <p:ext uri="{BB962C8B-B14F-4D97-AF65-F5344CB8AC3E}">
        <p14:creationId xmlns:p14="http://schemas.microsoft.com/office/powerpoint/2010/main" val="11372525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Language Translator</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Intended </a:t>
            </a:r>
            <a:r>
              <a:rPr lang="en-US" b="1" dirty="0" smtClean="0"/>
              <a:t>use</a:t>
            </a:r>
            <a:endParaRPr lang="en-US" dirty="0"/>
          </a:p>
          <a:p>
            <a:pPr lvl="1"/>
            <a:r>
              <a:rPr lang="en-US" dirty="0" smtClean="0"/>
              <a:t>An </a:t>
            </a:r>
            <a:r>
              <a:rPr lang="en-US" dirty="0"/>
              <a:t>English-speaking help desk representative can assist a Spanish-speaking customer through chat (using the conversational translation model</a:t>
            </a:r>
            <a:r>
              <a:rPr lang="en-US" dirty="0" smtClean="0"/>
              <a:t>)</a:t>
            </a:r>
          </a:p>
          <a:p>
            <a:pPr lvl="1"/>
            <a:r>
              <a:rPr lang="en-US" dirty="0" smtClean="0"/>
              <a:t>A </a:t>
            </a:r>
            <a:r>
              <a:rPr lang="en-US" dirty="0"/>
              <a:t>West African news website can curate English news from across the globe and present it in French to its constituents (using the news translation model</a:t>
            </a:r>
            <a:r>
              <a:rPr lang="en-US" dirty="0" smtClean="0"/>
              <a:t>)</a:t>
            </a:r>
          </a:p>
          <a:p>
            <a:pPr lvl="1"/>
            <a:r>
              <a:rPr lang="en-US" dirty="0"/>
              <a:t>A</a:t>
            </a:r>
            <a:r>
              <a:rPr lang="en-US" dirty="0" smtClean="0"/>
              <a:t> </a:t>
            </a:r>
            <a:r>
              <a:rPr lang="en-US" dirty="0"/>
              <a:t>patent attorney in the US can effectively discover prior art (to invalidate a patent claims litigation from a competitor) based on invention disclosures made in Korean with the Korean Patent </a:t>
            </a:r>
            <a:r>
              <a:rPr lang="en-US" dirty="0" smtClean="0"/>
              <a:t>Office</a:t>
            </a:r>
          </a:p>
          <a:p>
            <a:pPr lvl="1"/>
            <a:r>
              <a:rPr lang="en-US" dirty="0" smtClean="0"/>
              <a:t>A </a:t>
            </a:r>
            <a:r>
              <a:rPr lang="en-US" dirty="0"/>
              <a:t>bank can translate all of their product descriptions from English to Arabic using a custom model tailored to that bank's product names and terminology</a:t>
            </a:r>
          </a:p>
          <a:p>
            <a:pPr lvl="1"/>
            <a:endParaRPr lang="en-US" dirty="0"/>
          </a:p>
          <a:p>
            <a:pPr lvl="1"/>
            <a:endParaRPr lang="en-US" b="1" dirty="0"/>
          </a:p>
        </p:txBody>
      </p:sp>
    </p:spTree>
    <p:extLst>
      <p:ext uri="{BB962C8B-B14F-4D97-AF65-F5344CB8AC3E}">
        <p14:creationId xmlns:p14="http://schemas.microsoft.com/office/powerpoint/2010/main" val="38554467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Language Translator</a:t>
            </a:r>
            <a:endParaRPr lang="en-US" dirty="0"/>
          </a:p>
        </p:txBody>
      </p:sp>
      <p:sp>
        <p:nvSpPr>
          <p:cNvPr id="3" name="Content Placeholder 2"/>
          <p:cNvSpPr>
            <a:spLocks noGrp="1"/>
          </p:cNvSpPr>
          <p:nvPr>
            <p:ph idx="1"/>
          </p:nvPr>
        </p:nvSpPr>
        <p:spPr/>
        <p:txBody>
          <a:bodyPr/>
          <a:lstStyle/>
          <a:p>
            <a:r>
              <a:rPr lang="en-US" b="1" dirty="0" smtClean="0"/>
              <a:t>User </a:t>
            </a:r>
            <a:r>
              <a:rPr lang="en-US" b="1" dirty="0"/>
              <a:t>input</a:t>
            </a:r>
          </a:p>
          <a:p>
            <a:pPr lvl="1"/>
            <a:r>
              <a:rPr lang="en-US" dirty="0"/>
              <a:t>Plain text in one of the supported input languages and domains.</a:t>
            </a:r>
          </a:p>
          <a:p>
            <a:r>
              <a:rPr lang="en-US" b="1" dirty="0"/>
              <a:t>Service output</a:t>
            </a:r>
          </a:p>
          <a:p>
            <a:pPr lvl="1"/>
            <a:r>
              <a:rPr lang="en-US" dirty="0"/>
              <a:t>Plain text in the target language selected.</a:t>
            </a:r>
          </a:p>
          <a:p>
            <a:pPr marL="0" indent="0">
              <a:buNone/>
            </a:pPr>
            <a:endParaRPr lang="en-US" dirty="0"/>
          </a:p>
        </p:txBody>
      </p:sp>
    </p:spTree>
    <p:extLst>
      <p:ext uri="{BB962C8B-B14F-4D97-AF65-F5344CB8AC3E}">
        <p14:creationId xmlns:p14="http://schemas.microsoft.com/office/powerpoint/2010/main" val="4252915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Language Translator</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Supported </a:t>
            </a:r>
            <a:r>
              <a:rPr lang="en-US" b="1" dirty="0" smtClean="0"/>
              <a:t>languages</a:t>
            </a:r>
          </a:p>
          <a:p>
            <a:pPr lvl="1"/>
            <a:r>
              <a:rPr lang="en-US" b="1" dirty="0"/>
              <a:t>News</a:t>
            </a:r>
            <a:r>
              <a:rPr lang="en-US" dirty="0"/>
              <a:t>: </a:t>
            </a:r>
            <a:endParaRPr lang="en-US" dirty="0" smtClean="0"/>
          </a:p>
          <a:p>
            <a:pPr lvl="2"/>
            <a:r>
              <a:rPr lang="en-US" dirty="0" smtClean="0"/>
              <a:t>Targeted </a:t>
            </a:r>
            <a:r>
              <a:rPr lang="en-US" dirty="0"/>
              <a:t>at news articles and transcripts. Translate English to and from Arabic, Brazilian Portuguese, French, German, Italian, Japanese, Korean, and Spanish. You can also translate Spanish to and from French.</a:t>
            </a:r>
          </a:p>
          <a:p>
            <a:pPr lvl="1"/>
            <a:r>
              <a:rPr lang="en-US" b="1" dirty="0"/>
              <a:t>Conversational</a:t>
            </a:r>
            <a:r>
              <a:rPr lang="en-US" dirty="0"/>
              <a:t>: </a:t>
            </a:r>
            <a:endParaRPr lang="en-US" dirty="0" smtClean="0"/>
          </a:p>
          <a:p>
            <a:pPr lvl="2"/>
            <a:r>
              <a:rPr lang="en-US" dirty="0"/>
              <a:t>T</a:t>
            </a:r>
            <a:r>
              <a:rPr lang="en-US" dirty="0" smtClean="0"/>
              <a:t>argeted </a:t>
            </a:r>
            <a:r>
              <a:rPr lang="en-US" dirty="0"/>
              <a:t>at conversational colloquialisms. Translate English to and from Arabic, Brazilian Portuguese, French, Italian, and Spanish.</a:t>
            </a:r>
          </a:p>
          <a:p>
            <a:pPr lvl="1"/>
            <a:r>
              <a:rPr lang="en-US" b="1" dirty="0"/>
              <a:t>Patents</a:t>
            </a:r>
            <a:r>
              <a:rPr lang="en-US" dirty="0"/>
              <a:t>: </a:t>
            </a:r>
            <a:endParaRPr lang="en-US" dirty="0" smtClean="0"/>
          </a:p>
          <a:p>
            <a:pPr lvl="2"/>
            <a:r>
              <a:rPr lang="en-US" dirty="0" smtClean="0"/>
              <a:t>Targeted </a:t>
            </a:r>
            <a:r>
              <a:rPr lang="en-US" dirty="0"/>
              <a:t>at technical and legal terminology. Translate Brazilian Portuguese, Chinese, Korean, and Spanish to English.</a:t>
            </a:r>
          </a:p>
          <a:p>
            <a:pPr lvl="1"/>
            <a:endParaRPr lang="en-US" b="1" dirty="0"/>
          </a:p>
          <a:p>
            <a:endParaRPr lang="en-US" dirty="0"/>
          </a:p>
        </p:txBody>
      </p:sp>
    </p:spTree>
    <p:extLst>
      <p:ext uri="{BB962C8B-B14F-4D97-AF65-F5344CB8AC3E}">
        <p14:creationId xmlns:p14="http://schemas.microsoft.com/office/powerpoint/2010/main" val="3770012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Expert advisor use case for physicians</a:t>
            </a:r>
          </a:p>
          <a:p>
            <a:pPr lvl="1"/>
            <a:r>
              <a:rPr lang="en-US" dirty="0"/>
              <a:t>Data: natural language intents</a:t>
            </a:r>
          </a:p>
          <a:p>
            <a:pPr lvl="1"/>
            <a:r>
              <a:rPr lang="en-US" dirty="0"/>
              <a:t>Services: Q&amp;A, Text classification, entity extraction and keyword extraction</a:t>
            </a:r>
          </a:p>
          <a:p>
            <a:pPr lvl="1"/>
            <a:r>
              <a:rPr lang="en-US" dirty="0"/>
              <a:t>Watson-specific: NLC, R&amp;R, Alchemy Language</a:t>
            </a:r>
          </a:p>
          <a:p>
            <a:endParaRPr lang="en-US" dirty="0"/>
          </a:p>
        </p:txBody>
      </p:sp>
    </p:spTree>
    <p:extLst>
      <p:ext uri="{BB962C8B-B14F-4D97-AF65-F5344CB8AC3E}">
        <p14:creationId xmlns:p14="http://schemas.microsoft.com/office/powerpoint/2010/main" val="10723852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Personality Insights</a:t>
            </a:r>
          </a:p>
        </p:txBody>
      </p:sp>
      <p:sp>
        <p:nvSpPr>
          <p:cNvPr id="3" name="Content Placeholder 2"/>
          <p:cNvSpPr>
            <a:spLocks noGrp="1"/>
          </p:cNvSpPr>
          <p:nvPr>
            <p:ph idx="1"/>
          </p:nvPr>
        </p:nvSpPr>
        <p:spPr/>
        <p:txBody>
          <a:bodyPr/>
          <a:lstStyle/>
          <a:p>
            <a:r>
              <a:rPr lang="en-US" dirty="0" smtClean="0"/>
              <a:t>Service </a:t>
            </a:r>
            <a:r>
              <a:rPr lang="en-US" dirty="0"/>
              <a:t>provides an Application Programming Interface (API) that enables applications to derive insights from social media, enterprise data, or other digital </a:t>
            </a:r>
            <a:r>
              <a:rPr lang="en-US" dirty="0" smtClean="0"/>
              <a:t>communications</a:t>
            </a:r>
          </a:p>
          <a:p>
            <a:r>
              <a:rPr lang="en-US" dirty="0"/>
              <a:t>The service outputs personality characteristics that are divided into three dimensions: </a:t>
            </a:r>
            <a:endParaRPr lang="en-US" dirty="0" smtClean="0"/>
          </a:p>
          <a:p>
            <a:pPr lvl="1"/>
            <a:r>
              <a:rPr lang="en-US" dirty="0"/>
              <a:t>T</a:t>
            </a:r>
            <a:r>
              <a:rPr lang="en-US" dirty="0" smtClean="0"/>
              <a:t>he </a:t>
            </a:r>
            <a:r>
              <a:rPr lang="en-US" dirty="0"/>
              <a:t>Big 5, Values, and </a:t>
            </a:r>
            <a:r>
              <a:rPr lang="en-US" dirty="0" smtClean="0"/>
              <a:t>Needs</a:t>
            </a:r>
          </a:p>
          <a:p>
            <a:pPr marL="457200" lvl="1" indent="0">
              <a:buNone/>
            </a:pPr>
            <a:endParaRPr lang="en-US" dirty="0"/>
          </a:p>
        </p:txBody>
      </p:sp>
    </p:spTree>
    <p:extLst>
      <p:ext uri="{BB962C8B-B14F-4D97-AF65-F5344CB8AC3E}">
        <p14:creationId xmlns:p14="http://schemas.microsoft.com/office/powerpoint/2010/main" val="40483806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Personality Insights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Big Five</a:t>
            </a:r>
            <a:r>
              <a:rPr lang="en-US" dirty="0"/>
              <a:t> personality characteristics represent the most widely used model for generally describing how a person engages with the world. The model includes five primary dimensions:</a:t>
            </a:r>
          </a:p>
          <a:p>
            <a:pPr lvl="1"/>
            <a:r>
              <a:rPr lang="en-US" b="1" dirty="0"/>
              <a:t>Agreeableness</a:t>
            </a:r>
            <a:r>
              <a:rPr lang="en-US" dirty="0"/>
              <a:t> is a person's tendency to be compassionate and cooperative toward others.</a:t>
            </a:r>
          </a:p>
          <a:p>
            <a:pPr lvl="1"/>
            <a:r>
              <a:rPr lang="en-US" b="1" dirty="0" smtClean="0"/>
              <a:t>Conscientiousness</a:t>
            </a:r>
            <a:r>
              <a:rPr lang="en-US" dirty="0" smtClean="0"/>
              <a:t> is a person's tendency to act in an organized or thoughtful way.</a:t>
            </a:r>
          </a:p>
          <a:p>
            <a:pPr lvl="1"/>
            <a:r>
              <a:rPr lang="en-US" b="1" dirty="0" smtClean="0"/>
              <a:t>Extraversion</a:t>
            </a:r>
            <a:r>
              <a:rPr lang="en-US" dirty="0" smtClean="0"/>
              <a:t> </a:t>
            </a:r>
            <a:r>
              <a:rPr lang="en-US" dirty="0"/>
              <a:t>is a person's tendency to seek stimulation in the company of others.</a:t>
            </a:r>
          </a:p>
          <a:p>
            <a:pPr lvl="1"/>
            <a:r>
              <a:rPr lang="en-US" b="1" dirty="0"/>
              <a:t>Emotional Range</a:t>
            </a:r>
            <a:r>
              <a:rPr lang="en-US" dirty="0"/>
              <a:t>, also referred to as Neuroticism or Natural Reactions, is the extent to which a person's emotions are sensitive to the person's environment.</a:t>
            </a:r>
          </a:p>
          <a:p>
            <a:pPr lvl="1"/>
            <a:r>
              <a:rPr lang="en-US" b="1" dirty="0"/>
              <a:t>Openness</a:t>
            </a:r>
            <a:r>
              <a:rPr lang="en-US" dirty="0"/>
              <a:t> is the extent to which a person is open to experiencing a variety of activities.</a:t>
            </a:r>
          </a:p>
          <a:p>
            <a:pPr lvl="1"/>
            <a:r>
              <a:rPr lang="en-US" dirty="0"/>
              <a:t>Each of these top-level dimensions has six facets that further characterize an individual according to the dimension.</a:t>
            </a:r>
          </a:p>
          <a:p>
            <a:r>
              <a:rPr lang="en-US" b="1" dirty="0"/>
              <a:t>Needs</a:t>
            </a:r>
            <a:r>
              <a:rPr lang="en-US" dirty="0"/>
              <a:t> describe which aspects of a product will resonate with a person. The model includes twelve characteristic needs: Excitement, Harmony, Curiosity, Ideal, Closeness, Self-expression, Liberty, Love, Practicality, Stability, Challenge, and Structure.</a:t>
            </a:r>
          </a:p>
          <a:p>
            <a:r>
              <a:rPr lang="en-US" b="1" dirty="0"/>
              <a:t>Values</a:t>
            </a:r>
            <a:r>
              <a:rPr lang="en-US" dirty="0"/>
              <a:t> describe motivating factors that influence a person's decision making. The model includes five values</a:t>
            </a:r>
            <a:r>
              <a:rPr lang="en-US" dirty="0" smtClean="0"/>
              <a:t>:</a:t>
            </a:r>
          </a:p>
          <a:p>
            <a:pPr lvl="1"/>
            <a:r>
              <a:rPr lang="en-US" dirty="0" smtClean="0"/>
              <a:t>Self-transcendence </a:t>
            </a:r>
            <a:r>
              <a:rPr lang="en-US" dirty="0"/>
              <a:t>/ Helping others, Conservation / Tradition, Hedonism / Taking pleasure in life, Self-enhancement / Achieving success, and Open to change / Excitement.</a:t>
            </a:r>
          </a:p>
          <a:p>
            <a:endParaRPr lang="en-US" dirty="0"/>
          </a:p>
        </p:txBody>
      </p:sp>
    </p:spTree>
    <p:extLst>
      <p:ext uri="{BB962C8B-B14F-4D97-AF65-F5344CB8AC3E}">
        <p14:creationId xmlns:p14="http://schemas.microsoft.com/office/powerpoint/2010/main" val="3491792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Personality Insights</a:t>
            </a:r>
            <a:endParaRPr lang="en-US" dirty="0"/>
          </a:p>
        </p:txBody>
      </p:sp>
      <p:sp>
        <p:nvSpPr>
          <p:cNvPr id="3" name="Content Placeholder 2"/>
          <p:cNvSpPr>
            <a:spLocks noGrp="1"/>
          </p:cNvSpPr>
          <p:nvPr>
            <p:ph idx="1"/>
          </p:nvPr>
        </p:nvSpPr>
        <p:spPr/>
        <p:txBody>
          <a:bodyPr>
            <a:normAutofit fontScale="92500"/>
          </a:bodyPr>
          <a:lstStyle/>
          <a:p>
            <a:r>
              <a:rPr lang="en-US" dirty="0" smtClean="0"/>
              <a:t>I</a:t>
            </a:r>
            <a:r>
              <a:rPr lang="en-US" b="1" dirty="0" smtClean="0"/>
              <a:t>ntended Use</a:t>
            </a:r>
          </a:p>
          <a:p>
            <a:pPr lvl="1"/>
            <a:r>
              <a:rPr lang="en-US" dirty="0"/>
              <a:t>Understand their customers at a deeper level by learning their clients' preferences, improving customer satisfaction, and strengthening client relations.</a:t>
            </a:r>
          </a:p>
          <a:p>
            <a:pPr lvl="1"/>
            <a:r>
              <a:rPr lang="en-US" dirty="0"/>
              <a:t>Improve client acquisition, retention, and engagement.</a:t>
            </a:r>
          </a:p>
          <a:p>
            <a:pPr lvl="1"/>
            <a:r>
              <a:rPr lang="en-US" dirty="0"/>
              <a:t>Guide highly personalized engagements and interactions to better tailor their products, services, campaigns, and communications for individual clients.</a:t>
            </a:r>
          </a:p>
          <a:p>
            <a:pPr lvl="1"/>
            <a:endParaRPr lang="en-US" b="1" dirty="0"/>
          </a:p>
          <a:p>
            <a:endParaRPr lang="en-US" dirty="0"/>
          </a:p>
        </p:txBody>
      </p:sp>
    </p:spTree>
    <p:extLst>
      <p:ext uri="{BB962C8B-B14F-4D97-AF65-F5344CB8AC3E}">
        <p14:creationId xmlns:p14="http://schemas.microsoft.com/office/powerpoint/2010/main" val="6312548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Personality Insights</a:t>
            </a:r>
            <a:endParaRPr lang="en-US" dirty="0"/>
          </a:p>
        </p:txBody>
      </p:sp>
      <p:sp>
        <p:nvSpPr>
          <p:cNvPr id="3" name="Content Placeholder 2"/>
          <p:cNvSpPr>
            <a:spLocks noGrp="1"/>
          </p:cNvSpPr>
          <p:nvPr>
            <p:ph idx="1"/>
          </p:nvPr>
        </p:nvSpPr>
        <p:spPr/>
        <p:txBody>
          <a:bodyPr/>
          <a:lstStyle/>
          <a:p>
            <a:r>
              <a:rPr lang="en-US" b="1" dirty="0" smtClean="0"/>
              <a:t>User </a:t>
            </a:r>
            <a:r>
              <a:rPr lang="en-US" b="1" dirty="0"/>
              <a:t>input</a:t>
            </a:r>
          </a:p>
          <a:p>
            <a:pPr lvl="1"/>
            <a:r>
              <a:rPr lang="en-US" dirty="0"/>
              <a:t>JSON, or Text or HTML (such as social media, emails, blogs, or other communication) written by one individual</a:t>
            </a:r>
          </a:p>
          <a:p>
            <a:r>
              <a:rPr lang="en-US" b="1" dirty="0"/>
              <a:t>Service output</a:t>
            </a:r>
          </a:p>
          <a:p>
            <a:pPr lvl="1"/>
            <a:r>
              <a:rPr lang="en-US" dirty="0"/>
              <a:t>A tree of cognitive and social characteristics in JSON or CSV format</a:t>
            </a:r>
          </a:p>
          <a:p>
            <a:endParaRPr lang="en-US" dirty="0"/>
          </a:p>
        </p:txBody>
      </p:sp>
    </p:spTree>
    <p:extLst>
      <p:ext uri="{BB962C8B-B14F-4D97-AF65-F5344CB8AC3E}">
        <p14:creationId xmlns:p14="http://schemas.microsoft.com/office/powerpoint/2010/main" val="5654132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Natural </a:t>
            </a:r>
            <a:r>
              <a:rPr lang="en-US" b="1" dirty="0" err="1" smtClean="0"/>
              <a:t>Langauage</a:t>
            </a:r>
            <a:r>
              <a:rPr lang="en-US" b="1" dirty="0" smtClean="0"/>
              <a:t> Understanding</a:t>
            </a:r>
            <a:endParaRPr lang="en-US" b="1" dirty="0"/>
          </a:p>
        </p:txBody>
      </p:sp>
      <p:sp>
        <p:nvSpPr>
          <p:cNvPr id="3" name="Content Placeholder 2"/>
          <p:cNvSpPr>
            <a:spLocks noGrp="1"/>
          </p:cNvSpPr>
          <p:nvPr>
            <p:ph idx="1"/>
          </p:nvPr>
        </p:nvSpPr>
        <p:spPr/>
        <p:txBody>
          <a:bodyPr>
            <a:normAutofit fontScale="92500"/>
          </a:bodyPr>
          <a:lstStyle/>
          <a:p>
            <a:r>
              <a:rPr lang="en-US" dirty="0"/>
              <a:t>Analyze various features of text content at scale. </a:t>
            </a:r>
            <a:endParaRPr lang="en-US" dirty="0" smtClean="0"/>
          </a:p>
          <a:p>
            <a:r>
              <a:rPr lang="en-US" dirty="0" smtClean="0"/>
              <a:t>Provide </a:t>
            </a:r>
            <a:r>
              <a:rPr lang="en-US" dirty="0"/>
              <a:t>text, raw HTML, or a public URL, and IBM Watson Natural Language Understanding will give you results for the features you request. </a:t>
            </a:r>
            <a:endParaRPr lang="en-US" dirty="0" smtClean="0"/>
          </a:p>
          <a:p>
            <a:r>
              <a:rPr lang="en-US" dirty="0" smtClean="0"/>
              <a:t>The </a:t>
            </a:r>
            <a:r>
              <a:rPr lang="en-US" dirty="0"/>
              <a:t>service cleans HTML content before analysis by default, so the results can ignore most advertisements and other unwanted content.</a:t>
            </a:r>
          </a:p>
        </p:txBody>
      </p:sp>
    </p:spTree>
    <p:extLst>
      <p:ext uri="{BB962C8B-B14F-4D97-AF65-F5344CB8AC3E}">
        <p14:creationId xmlns:p14="http://schemas.microsoft.com/office/powerpoint/2010/main" val="18913104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NLU</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Concepts</a:t>
            </a:r>
          </a:p>
          <a:p>
            <a:pPr lvl="1"/>
            <a:r>
              <a:rPr lang="en-US" dirty="0"/>
              <a:t>Identify general concepts that are referenced or alluded to in your content. Concepts that are detected typically have an associated link to a </a:t>
            </a:r>
            <a:r>
              <a:rPr lang="en-US" dirty="0" err="1"/>
              <a:t>DBpedia</a:t>
            </a:r>
            <a:r>
              <a:rPr lang="en-US" dirty="0"/>
              <a:t> resource.</a:t>
            </a:r>
          </a:p>
          <a:p>
            <a:r>
              <a:rPr lang="en-US" b="1" dirty="0"/>
              <a:t>Entities</a:t>
            </a:r>
          </a:p>
          <a:p>
            <a:pPr lvl="1"/>
            <a:r>
              <a:rPr lang="en-US" dirty="0"/>
              <a:t>Detect important people, places, geopolitical entities and other types of entities in your content. Entity detection recognizes consecutive </a:t>
            </a:r>
            <a:r>
              <a:rPr lang="en-US" dirty="0" err="1"/>
              <a:t>coreferences</a:t>
            </a:r>
            <a:r>
              <a:rPr lang="en-US" dirty="0"/>
              <a:t> of each entity. For example, analysis of the following text would count "Barack Obama" and "He" as the same entity:</a:t>
            </a:r>
          </a:p>
          <a:p>
            <a:pPr lvl="1"/>
            <a:r>
              <a:rPr lang="en-US" dirty="0"/>
              <a:t>"Barack Obama was the 44th President of the United States. He took office in January 2009."</a:t>
            </a:r>
          </a:p>
          <a:p>
            <a:r>
              <a:rPr lang="en-US" b="1" dirty="0"/>
              <a:t>Keywords</a:t>
            </a:r>
          </a:p>
          <a:p>
            <a:pPr lvl="1"/>
            <a:r>
              <a:rPr lang="en-US" dirty="0"/>
              <a:t>Determine the most important keywords in your content. Keyword phrases are organized by relevance in the results.</a:t>
            </a:r>
          </a:p>
          <a:p>
            <a:r>
              <a:rPr lang="en-US" b="1" dirty="0"/>
              <a:t>Categories</a:t>
            </a:r>
          </a:p>
          <a:p>
            <a:pPr lvl="1"/>
            <a:r>
              <a:rPr lang="en-US" dirty="0"/>
              <a:t>Categorize your content into a hierarchical 5-level taxonomy. For example, "Leonardo </a:t>
            </a:r>
            <a:r>
              <a:rPr lang="en-US" dirty="0" err="1"/>
              <a:t>DiCaprio</a:t>
            </a:r>
            <a:r>
              <a:rPr lang="en-US" dirty="0"/>
              <a:t> won an Oscar" returns "/art and entertainment/movies and </a:t>
            </a:r>
            <a:r>
              <a:rPr lang="en-US" dirty="0" err="1"/>
              <a:t>tv</a:t>
            </a:r>
            <a:r>
              <a:rPr lang="en-US" dirty="0"/>
              <a:t>/movies" as the most confident classification.</a:t>
            </a:r>
          </a:p>
          <a:p>
            <a:r>
              <a:rPr lang="en-US" b="1" dirty="0"/>
              <a:t>Sentiment</a:t>
            </a:r>
          </a:p>
          <a:p>
            <a:pPr lvl="1"/>
            <a:r>
              <a:rPr lang="en-US" dirty="0"/>
              <a:t>Determine whether your content conveys </a:t>
            </a:r>
            <a:r>
              <a:rPr lang="en-US" dirty="0" err="1"/>
              <a:t>postive</a:t>
            </a:r>
            <a:r>
              <a:rPr lang="en-US" dirty="0"/>
              <a:t> or negative sentiment. Sentiment information can be returned for detected entities, keywords, or user-specified target phrases found in the text.</a:t>
            </a:r>
          </a:p>
          <a:p>
            <a:endParaRPr lang="en-US" dirty="0"/>
          </a:p>
        </p:txBody>
      </p:sp>
    </p:spTree>
    <p:extLst>
      <p:ext uri="{BB962C8B-B14F-4D97-AF65-F5344CB8AC3E}">
        <p14:creationId xmlns:p14="http://schemas.microsoft.com/office/powerpoint/2010/main" val="4010714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NLU</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Emotion</a:t>
            </a:r>
          </a:p>
          <a:p>
            <a:r>
              <a:rPr lang="en-US" dirty="0"/>
              <a:t>Detect anger, disgust, fear, joy, or sadness that is conveyed by your content. Emotion information can be returned for detected entities, keywords, or user-specified target phrases found in the text.</a:t>
            </a:r>
          </a:p>
          <a:p>
            <a:r>
              <a:rPr lang="en-US" b="1" dirty="0"/>
              <a:t>Relations</a:t>
            </a:r>
          </a:p>
          <a:p>
            <a:r>
              <a:rPr lang="en-US" dirty="0"/>
              <a:t>Recognize when two entities are related, and identify the type of relation. For example, you can identify an "</a:t>
            </a:r>
            <a:r>
              <a:rPr lang="en-US" dirty="0" err="1"/>
              <a:t>awardedTo</a:t>
            </a:r>
            <a:r>
              <a:rPr lang="en-US" dirty="0"/>
              <a:t>" relation between an award and its recipient.</a:t>
            </a:r>
          </a:p>
          <a:p>
            <a:r>
              <a:rPr lang="en-US" b="1" dirty="0"/>
              <a:t>Semantic Roles</a:t>
            </a:r>
          </a:p>
          <a:p>
            <a:r>
              <a:rPr lang="en-US" dirty="0"/>
              <a:t>Parse sentences into subject-action-object form, and identify entities and keywords that are subjects or objects of an action.</a:t>
            </a:r>
          </a:p>
          <a:p>
            <a:r>
              <a:rPr lang="en-US" b="1" dirty="0"/>
              <a:t>Metadata</a:t>
            </a:r>
          </a:p>
          <a:p>
            <a:r>
              <a:rPr lang="en-US" dirty="0"/>
              <a:t>Get author information, publication date, and the title of your text/HTML content.</a:t>
            </a:r>
          </a:p>
          <a:p>
            <a:endParaRPr lang="en-US" dirty="0"/>
          </a:p>
        </p:txBody>
      </p:sp>
    </p:spTree>
    <p:extLst>
      <p:ext uri="{BB962C8B-B14F-4D97-AF65-F5344CB8AC3E}">
        <p14:creationId xmlns:p14="http://schemas.microsoft.com/office/powerpoint/2010/main" val="30111707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IBM Watson Discovery</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IBM Watson™ Discovery makes it possible to rapidly build cognitive, cloud-based exploration applications that unlock actionable insights hidden in unstructured data — including your own proprietary data, as well as public and third-party data</a:t>
            </a:r>
            <a:r>
              <a:rPr lang="en-US" dirty="0" smtClean="0"/>
              <a:t>.</a:t>
            </a:r>
          </a:p>
          <a:p>
            <a:r>
              <a:rPr lang="en-US" dirty="0"/>
              <a:t>With Discovery, it only takes a few steps to prepare your unstructured data, create a query that will pinpoint the information you need, and then integrate those insights into your new application or existing solution.</a:t>
            </a:r>
          </a:p>
        </p:txBody>
      </p:sp>
    </p:spTree>
    <p:extLst>
      <p:ext uri="{BB962C8B-B14F-4D97-AF65-F5344CB8AC3E}">
        <p14:creationId xmlns:p14="http://schemas.microsoft.com/office/powerpoint/2010/main" val="36726949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DISCOVERY</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2819478"/>
            <a:ext cx="8229600" cy="2087406"/>
          </a:xfrm>
        </p:spPr>
      </p:pic>
    </p:spTree>
    <p:extLst>
      <p:ext uri="{BB962C8B-B14F-4D97-AF65-F5344CB8AC3E}">
        <p14:creationId xmlns:p14="http://schemas.microsoft.com/office/powerpoint/2010/main" val="15768233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DISCOVERY</a:t>
            </a:r>
            <a:endParaRPr lang="en-US" dirty="0"/>
          </a:p>
        </p:txBody>
      </p:sp>
      <p:sp>
        <p:nvSpPr>
          <p:cNvPr id="3" name="Content Placeholder 2"/>
          <p:cNvSpPr>
            <a:spLocks noGrp="1"/>
          </p:cNvSpPr>
          <p:nvPr>
            <p:ph idx="1"/>
          </p:nvPr>
        </p:nvSpPr>
        <p:spPr/>
        <p:txBody>
          <a:bodyPr>
            <a:normAutofit fontScale="85000" lnSpcReduction="20000"/>
          </a:bodyPr>
          <a:lstStyle/>
          <a:p>
            <a:r>
              <a:rPr lang="en-US" dirty="0"/>
              <a:t>How does Discovery do it? </a:t>
            </a:r>
            <a:endParaRPr lang="en-US" dirty="0" smtClean="0"/>
          </a:p>
          <a:p>
            <a:pPr lvl="1"/>
            <a:r>
              <a:rPr lang="en-US" dirty="0" smtClean="0"/>
              <a:t>By </a:t>
            </a:r>
            <a:r>
              <a:rPr lang="en-US" dirty="0"/>
              <a:t>using data analysis combined with cognitive intuition to take your unstructured data and enrich it so you can discover the information you need.</a:t>
            </a:r>
          </a:p>
          <a:p>
            <a:r>
              <a:rPr lang="en-US" dirty="0"/>
              <a:t>IBM Watson™ Discovery brings together a functionally rich set of integrated, automated Watson APIs to:</a:t>
            </a:r>
          </a:p>
          <a:p>
            <a:pPr lvl="1"/>
            <a:r>
              <a:rPr lang="en-US" dirty="0"/>
              <a:t>Crawl, convert, enrich and normalize data.</a:t>
            </a:r>
          </a:p>
          <a:p>
            <a:pPr lvl="1"/>
            <a:r>
              <a:rPr lang="en-US" dirty="0"/>
              <a:t>Securely explore your proprietary content as well as free and licensed public content.</a:t>
            </a:r>
          </a:p>
          <a:p>
            <a:pPr lvl="1"/>
            <a:r>
              <a:rPr lang="en-US" dirty="0"/>
              <a:t>Apply additional enrichments such as concepts, relations, and sentiment through natural language processing.</a:t>
            </a:r>
          </a:p>
          <a:p>
            <a:pPr lvl="1"/>
            <a:r>
              <a:rPr lang="en-US" dirty="0"/>
              <a:t>Simplify development while still providing direct access to APIs.</a:t>
            </a:r>
          </a:p>
          <a:p>
            <a:endParaRPr lang="en-US" dirty="0"/>
          </a:p>
        </p:txBody>
      </p:sp>
    </p:spTree>
    <p:extLst>
      <p:ext uri="{BB962C8B-B14F-4D97-AF65-F5344CB8AC3E}">
        <p14:creationId xmlns:p14="http://schemas.microsoft.com/office/powerpoint/2010/main" val="130093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Data insights for </a:t>
            </a:r>
            <a:r>
              <a:rPr lang="en-US" b="1" dirty="0" err="1"/>
              <a:t>Instagram</a:t>
            </a:r>
            <a:r>
              <a:rPr lang="en-US" b="1" dirty="0"/>
              <a:t> images</a:t>
            </a:r>
          </a:p>
          <a:p>
            <a:pPr lvl="1"/>
            <a:r>
              <a:rPr lang="en-US" dirty="0"/>
              <a:t>Data: images</a:t>
            </a:r>
          </a:p>
          <a:p>
            <a:pPr lvl="1"/>
            <a:r>
              <a:rPr lang="en-US" dirty="0"/>
              <a:t>Services: Image classification and natural OCR</a:t>
            </a:r>
          </a:p>
          <a:p>
            <a:pPr lvl="1"/>
            <a:r>
              <a:rPr lang="en-US" dirty="0"/>
              <a:t>Watson-specific: Visual Insights</a:t>
            </a:r>
          </a:p>
          <a:p>
            <a:endParaRPr lang="en-US" dirty="0"/>
          </a:p>
        </p:txBody>
      </p:sp>
    </p:spTree>
    <p:extLst>
      <p:ext uri="{BB962C8B-B14F-4D97-AF65-F5344CB8AC3E}">
        <p14:creationId xmlns:p14="http://schemas.microsoft.com/office/powerpoint/2010/main" val="10855053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DISCOVERY NEWS</a:t>
            </a:r>
            <a:endParaRPr lang="en-US" dirty="0"/>
          </a:p>
        </p:txBody>
      </p:sp>
      <p:sp>
        <p:nvSpPr>
          <p:cNvPr id="3" name="Content Placeholder 2"/>
          <p:cNvSpPr>
            <a:spLocks noGrp="1"/>
          </p:cNvSpPr>
          <p:nvPr>
            <p:ph idx="1"/>
          </p:nvPr>
        </p:nvSpPr>
        <p:spPr/>
        <p:txBody>
          <a:bodyPr/>
          <a:lstStyle/>
          <a:p>
            <a:r>
              <a:rPr lang="en-US" dirty="0"/>
              <a:t>Discovery News, a public data set that has been pre-enriched with cognitive insights, is also included with Discovery. You can use this public, unstructured data set to query for insights that you can integrate into your </a:t>
            </a:r>
            <a:r>
              <a:rPr lang="en-US" dirty="0" smtClean="0"/>
              <a:t>applications</a:t>
            </a:r>
          </a:p>
          <a:p>
            <a:pPr marL="0" indent="0">
              <a:buNone/>
            </a:pPr>
            <a:endParaRPr lang="en-US" dirty="0"/>
          </a:p>
        </p:txBody>
      </p:sp>
    </p:spTree>
    <p:extLst>
      <p:ext uri="{BB962C8B-B14F-4D97-AF65-F5344CB8AC3E}">
        <p14:creationId xmlns:p14="http://schemas.microsoft.com/office/powerpoint/2010/main" val="11777183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Retrieve and Rank</a:t>
            </a:r>
          </a:p>
        </p:txBody>
      </p:sp>
      <p:sp>
        <p:nvSpPr>
          <p:cNvPr id="3" name="Content Placeholder 2"/>
          <p:cNvSpPr>
            <a:spLocks noGrp="1"/>
          </p:cNvSpPr>
          <p:nvPr>
            <p:ph idx="1"/>
          </p:nvPr>
        </p:nvSpPr>
        <p:spPr/>
        <p:txBody>
          <a:bodyPr>
            <a:normAutofit fontScale="77500" lnSpcReduction="20000"/>
          </a:bodyPr>
          <a:lstStyle/>
          <a:p>
            <a:r>
              <a:rPr lang="en-US" dirty="0"/>
              <a:t>This service helps users find the most relevant information for their query by using a combination of search and machine learning algorithms to detect "signals" in the data. </a:t>
            </a:r>
            <a:endParaRPr lang="en-US" dirty="0" smtClean="0"/>
          </a:p>
          <a:p>
            <a:r>
              <a:rPr lang="en-US" b="1" dirty="0" smtClean="0"/>
              <a:t>Retrieve</a:t>
            </a:r>
            <a:r>
              <a:rPr lang="en-US" dirty="0"/>
              <a:t>: Retrieve is based on Apache </a:t>
            </a:r>
            <a:r>
              <a:rPr lang="en-US" dirty="0" err="1" smtClean="0"/>
              <a:t>Solr</a:t>
            </a:r>
            <a:r>
              <a:rPr lang="en-US" dirty="0" smtClean="0"/>
              <a:t>. </a:t>
            </a:r>
            <a:r>
              <a:rPr lang="en-US" dirty="0"/>
              <a:t>It supports nearly all of the default </a:t>
            </a:r>
            <a:r>
              <a:rPr lang="en-US" dirty="0" err="1"/>
              <a:t>Solr</a:t>
            </a:r>
            <a:r>
              <a:rPr lang="en-US" dirty="0"/>
              <a:t> APIs and improves error handling and resilience. You can start your solution by first using only the retrieve features and then add the ranking component.</a:t>
            </a:r>
          </a:p>
          <a:p>
            <a:r>
              <a:rPr lang="en-US" b="1" dirty="0"/>
              <a:t>Rank</a:t>
            </a:r>
            <a:r>
              <a:rPr lang="en-US" dirty="0"/>
              <a:t>: The rank component (ranker) creates a machine-learning model that is trained on your data. You call the ranker in your runtime queries to use this model to boost the relevance of your results with queries that the model has not previously seen.</a:t>
            </a:r>
          </a:p>
          <a:p>
            <a:endParaRPr lang="en-US" dirty="0"/>
          </a:p>
        </p:txBody>
      </p:sp>
    </p:spTree>
    <p:extLst>
      <p:ext uri="{BB962C8B-B14F-4D97-AF65-F5344CB8AC3E}">
        <p14:creationId xmlns:p14="http://schemas.microsoft.com/office/powerpoint/2010/main" val="15801803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Retrieve and Rank</a:t>
            </a:r>
            <a:endParaRPr lang="en-US" dirty="0"/>
          </a:p>
        </p:txBody>
      </p:sp>
      <p:sp>
        <p:nvSpPr>
          <p:cNvPr id="3" name="Content Placeholder 2"/>
          <p:cNvSpPr>
            <a:spLocks noGrp="1"/>
          </p:cNvSpPr>
          <p:nvPr>
            <p:ph idx="1"/>
          </p:nvPr>
        </p:nvSpPr>
        <p:spPr/>
        <p:txBody>
          <a:bodyPr>
            <a:normAutofit lnSpcReduction="10000"/>
          </a:bodyPr>
          <a:lstStyle/>
          <a:p>
            <a:r>
              <a:rPr lang="en-US" dirty="0" smtClean="0"/>
              <a:t>Apache </a:t>
            </a:r>
            <a:r>
              <a:rPr lang="en-US" dirty="0" err="1" smtClean="0"/>
              <a:t>Solr</a:t>
            </a:r>
            <a:endParaRPr lang="en-US" dirty="0" smtClean="0"/>
          </a:p>
          <a:p>
            <a:pPr lvl="1"/>
            <a:r>
              <a:rPr lang="en-US" dirty="0" smtClean="0"/>
              <a:t>An </a:t>
            </a:r>
            <a:r>
              <a:rPr lang="en-US" dirty="0"/>
              <a:t>open source enterprise search platform, written in Java, from the Apache </a:t>
            </a:r>
            <a:r>
              <a:rPr lang="en-US" dirty="0" err="1"/>
              <a:t>Lucene</a:t>
            </a:r>
            <a:r>
              <a:rPr lang="en-US" dirty="0"/>
              <a:t> project. </a:t>
            </a:r>
            <a:endParaRPr lang="en-US" dirty="0" smtClean="0"/>
          </a:p>
          <a:p>
            <a:pPr lvl="1"/>
            <a:r>
              <a:rPr lang="en-US" dirty="0" smtClean="0"/>
              <a:t>Its </a:t>
            </a:r>
            <a:r>
              <a:rPr lang="en-US" dirty="0"/>
              <a:t>major features include </a:t>
            </a:r>
            <a:endParaRPr lang="en-US" dirty="0" smtClean="0"/>
          </a:p>
          <a:p>
            <a:pPr lvl="2"/>
            <a:r>
              <a:rPr lang="en-US" dirty="0" smtClean="0"/>
              <a:t>full-text search</a:t>
            </a:r>
          </a:p>
          <a:p>
            <a:pPr lvl="2"/>
            <a:r>
              <a:rPr lang="en-US" dirty="0" smtClean="0"/>
              <a:t>hit highlighting</a:t>
            </a:r>
          </a:p>
          <a:p>
            <a:pPr lvl="2"/>
            <a:r>
              <a:rPr lang="en-US" dirty="0" smtClean="0"/>
              <a:t>faceted search</a:t>
            </a:r>
          </a:p>
          <a:p>
            <a:pPr lvl="2"/>
            <a:r>
              <a:rPr lang="en-US" dirty="0" smtClean="0"/>
              <a:t>real-time indexing</a:t>
            </a:r>
          </a:p>
          <a:p>
            <a:pPr lvl="2"/>
            <a:r>
              <a:rPr lang="en-US" dirty="0" smtClean="0"/>
              <a:t>dynamic clustering</a:t>
            </a:r>
          </a:p>
          <a:p>
            <a:pPr lvl="2"/>
            <a:r>
              <a:rPr lang="en-US" dirty="0" smtClean="0"/>
              <a:t>database </a:t>
            </a:r>
            <a:r>
              <a:rPr lang="en-US" dirty="0"/>
              <a:t>integration</a:t>
            </a:r>
          </a:p>
        </p:txBody>
      </p:sp>
    </p:spTree>
    <p:extLst>
      <p:ext uri="{BB962C8B-B14F-4D97-AF65-F5344CB8AC3E}">
        <p14:creationId xmlns:p14="http://schemas.microsoft.com/office/powerpoint/2010/main" val="25257023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Retrieve and Rank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6301" y="1600200"/>
            <a:ext cx="6231398" cy="4525963"/>
          </a:xfrm>
        </p:spPr>
      </p:pic>
    </p:spTree>
    <p:extLst>
      <p:ext uri="{BB962C8B-B14F-4D97-AF65-F5344CB8AC3E}">
        <p14:creationId xmlns:p14="http://schemas.microsoft.com/office/powerpoint/2010/main" val="15822454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Retrieve and Rank</a:t>
            </a:r>
            <a:endParaRPr lang="en-US" dirty="0"/>
          </a:p>
        </p:txBody>
      </p:sp>
      <p:sp>
        <p:nvSpPr>
          <p:cNvPr id="3" name="Content Placeholder 2"/>
          <p:cNvSpPr>
            <a:spLocks noGrp="1"/>
          </p:cNvSpPr>
          <p:nvPr>
            <p:ph idx="1"/>
          </p:nvPr>
        </p:nvSpPr>
        <p:spPr/>
        <p:txBody>
          <a:bodyPr/>
          <a:lstStyle/>
          <a:p>
            <a:r>
              <a:rPr lang="en-US" b="1" dirty="0" smtClean="0"/>
              <a:t>User </a:t>
            </a:r>
            <a:r>
              <a:rPr lang="en-US" b="1" dirty="0"/>
              <a:t>input</a:t>
            </a:r>
          </a:p>
          <a:p>
            <a:pPr lvl="1"/>
            <a:r>
              <a:rPr lang="en-US" dirty="0"/>
              <a:t>Your documents Queries (questions) associated with your documents Service Runtime: User questions and queries</a:t>
            </a:r>
          </a:p>
          <a:p>
            <a:r>
              <a:rPr lang="en-US" b="1" dirty="0"/>
              <a:t>Service output</a:t>
            </a:r>
          </a:p>
          <a:p>
            <a:pPr lvl="1"/>
            <a:r>
              <a:rPr lang="en-US" dirty="0"/>
              <a:t>Indexed documents for retrieval Machine learning model (Rank) Service Runtime: A list of relevant documents and metadata</a:t>
            </a:r>
          </a:p>
          <a:p>
            <a:endParaRPr lang="en-US" dirty="0"/>
          </a:p>
        </p:txBody>
      </p:sp>
    </p:spTree>
    <p:extLst>
      <p:ext uri="{BB962C8B-B14F-4D97-AF65-F5344CB8AC3E}">
        <p14:creationId xmlns:p14="http://schemas.microsoft.com/office/powerpoint/2010/main" val="29603604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Retrieve and Rank</a:t>
            </a:r>
            <a:endParaRPr lang="en-US" dirty="0"/>
          </a:p>
        </p:txBody>
      </p:sp>
      <p:sp>
        <p:nvSpPr>
          <p:cNvPr id="3" name="Content Placeholder 2"/>
          <p:cNvSpPr>
            <a:spLocks noGrp="1"/>
          </p:cNvSpPr>
          <p:nvPr>
            <p:ph idx="1"/>
          </p:nvPr>
        </p:nvSpPr>
        <p:spPr/>
        <p:txBody>
          <a:bodyPr>
            <a:normAutofit fontScale="92500"/>
          </a:bodyPr>
          <a:lstStyle/>
          <a:p>
            <a:r>
              <a:rPr lang="en-US" b="1" dirty="0" smtClean="0"/>
              <a:t>Intended use:</a:t>
            </a:r>
          </a:p>
          <a:p>
            <a:pPr lvl="1"/>
            <a:r>
              <a:rPr lang="en-US" dirty="0"/>
              <a:t>The core users of the Retrieve and Rank service are customer-facing professionals, such as support staff, contact center agents, field technicians, and other professionals. </a:t>
            </a:r>
            <a:endParaRPr lang="en-US" dirty="0" smtClean="0"/>
          </a:p>
          <a:p>
            <a:pPr lvl="1"/>
            <a:r>
              <a:rPr lang="en-US" dirty="0" smtClean="0"/>
              <a:t>Customer </a:t>
            </a:r>
            <a:r>
              <a:rPr lang="en-US" dirty="0"/>
              <a:t>support: Find quick answers for customers from your growing set of answer documents</a:t>
            </a:r>
          </a:p>
          <a:p>
            <a:pPr lvl="1"/>
            <a:r>
              <a:rPr lang="en-US" dirty="0"/>
              <a:t>Field technicians: Resolve technical issues onsite</a:t>
            </a:r>
          </a:p>
          <a:p>
            <a:pPr lvl="1"/>
            <a:r>
              <a:rPr lang="en-US" dirty="0"/>
              <a:t>Professional services: Find the right people with the right skills for key engagements</a:t>
            </a:r>
          </a:p>
          <a:p>
            <a:endParaRPr lang="en-US" b="1" dirty="0"/>
          </a:p>
          <a:p>
            <a:pPr lvl="1"/>
            <a:endParaRPr lang="en-US" dirty="0"/>
          </a:p>
        </p:txBody>
      </p:sp>
    </p:spTree>
    <p:extLst>
      <p:ext uri="{BB962C8B-B14F-4D97-AF65-F5344CB8AC3E}">
        <p14:creationId xmlns:p14="http://schemas.microsoft.com/office/powerpoint/2010/main" val="35082635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Speech </a:t>
            </a:r>
            <a:r>
              <a:rPr lang="en-US" b="1" dirty="0"/>
              <a:t>to Text</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Watson Speech to Text can be used anywhere there is a need to bridge the gap between the spoken word and its written form. </a:t>
            </a:r>
            <a:endParaRPr lang="en-US" dirty="0" smtClean="0"/>
          </a:p>
          <a:p>
            <a:r>
              <a:rPr lang="en-US" dirty="0" smtClean="0"/>
              <a:t>This </a:t>
            </a:r>
            <a:r>
              <a:rPr lang="en-US" dirty="0"/>
              <a:t>easy-to-use service uses machine intelligence to combine information about grammar and language structure with knowledge of the composition of an audio signal to generate an accurate transcription. </a:t>
            </a:r>
            <a:endParaRPr lang="en-US" dirty="0" smtClean="0"/>
          </a:p>
          <a:p>
            <a:r>
              <a:rPr lang="en-US" dirty="0" smtClean="0"/>
              <a:t>It </a:t>
            </a:r>
            <a:r>
              <a:rPr lang="en-US" dirty="0"/>
              <a:t>uses IBM's speech recognition capabilities to convert speech in multiple languages into text. </a:t>
            </a:r>
            <a:endParaRPr lang="en-US" dirty="0" smtClean="0"/>
          </a:p>
          <a:p>
            <a:r>
              <a:rPr lang="en-US" dirty="0" smtClean="0"/>
              <a:t>The </a:t>
            </a:r>
            <a:r>
              <a:rPr lang="en-US" dirty="0"/>
              <a:t>service is accessed via a </a:t>
            </a:r>
            <a:r>
              <a:rPr lang="en-US" dirty="0" err="1"/>
              <a:t>WebSocket</a:t>
            </a:r>
            <a:r>
              <a:rPr lang="en-US" dirty="0"/>
              <a:t> connection or REST API.</a:t>
            </a:r>
          </a:p>
        </p:txBody>
      </p:sp>
    </p:spTree>
    <p:extLst>
      <p:ext uri="{BB962C8B-B14F-4D97-AF65-F5344CB8AC3E}">
        <p14:creationId xmlns:p14="http://schemas.microsoft.com/office/powerpoint/2010/main" val="4875495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Speech to Text</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Intended Use</a:t>
            </a:r>
          </a:p>
          <a:p>
            <a:pPr lvl="1"/>
            <a:r>
              <a:rPr lang="en-US" dirty="0"/>
              <a:t>The Speech to Text service can be used anywhere voice-interactivity is needed. </a:t>
            </a:r>
            <a:endParaRPr lang="en-US" dirty="0" smtClean="0"/>
          </a:p>
          <a:p>
            <a:pPr lvl="1"/>
            <a:r>
              <a:rPr lang="en-US" dirty="0" smtClean="0"/>
              <a:t>The </a:t>
            </a:r>
            <a:r>
              <a:rPr lang="en-US" dirty="0"/>
              <a:t>service is great for mobile experiences, transcribing media files, call center transcriptions, voice control of embedded systems, or converting sound to text to then make data searchable. </a:t>
            </a:r>
            <a:endParaRPr lang="en-US" dirty="0" smtClean="0"/>
          </a:p>
          <a:p>
            <a:pPr lvl="1"/>
            <a:r>
              <a:rPr lang="en-US" dirty="0" smtClean="0"/>
              <a:t>Supported </a:t>
            </a:r>
            <a:r>
              <a:rPr lang="en-US" dirty="0"/>
              <a:t>languages include US English, UK English, Japanese, Spanish, Brazilian Portuguese, Modern Standard Arabic, and Mandarin. </a:t>
            </a:r>
            <a:endParaRPr lang="en-US" dirty="0" smtClean="0"/>
          </a:p>
          <a:p>
            <a:pPr lvl="1"/>
            <a:r>
              <a:rPr lang="en-US" dirty="0" smtClean="0"/>
              <a:t>The </a:t>
            </a:r>
            <a:r>
              <a:rPr lang="en-US" dirty="0"/>
              <a:t>Speech to Text service now provides the ability to detect the presence of specific keywords or key phrases in the input stream.</a:t>
            </a:r>
            <a:endParaRPr lang="en-US" b="1" dirty="0"/>
          </a:p>
        </p:txBody>
      </p:sp>
    </p:spTree>
    <p:extLst>
      <p:ext uri="{BB962C8B-B14F-4D97-AF65-F5344CB8AC3E}">
        <p14:creationId xmlns:p14="http://schemas.microsoft.com/office/powerpoint/2010/main" val="42220126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Speech to Text</a:t>
            </a:r>
            <a:endParaRPr lang="en-US" dirty="0"/>
          </a:p>
        </p:txBody>
      </p:sp>
      <p:sp>
        <p:nvSpPr>
          <p:cNvPr id="3" name="Content Placeholder 2"/>
          <p:cNvSpPr>
            <a:spLocks noGrp="1"/>
          </p:cNvSpPr>
          <p:nvPr>
            <p:ph idx="1"/>
          </p:nvPr>
        </p:nvSpPr>
        <p:spPr/>
        <p:txBody>
          <a:bodyPr/>
          <a:lstStyle/>
          <a:p>
            <a:r>
              <a:rPr lang="en-US" b="1" dirty="0" smtClean="0"/>
              <a:t>User </a:t>
            </a:r>
            <a:r>
              <a:rPr lang="en-US" b="1" dirty="0"/>
              <a:t>input</a:t>
            </a:r>
          </a:p>
          <a:p>
            <a:pPr lvl="1"/>
            <a:r>
              <a:rPr lang="en-US" dirty="0"/>
              <a:t>Streamed audio with Intelligible Speech Recorded audio with Intelligible Speech</a:t>
            </a:r>
          </a:p>
          <a:p>
            <a:r>
              <a:rPr lang="en-US" b="1" dirty="0"/>
              <a:t>Service output</a:t>
            </a:r>
          </a:p>
          <a:p>
            <a:pPr lvl="1"/>
            <a:r>
              <a:rPr lang="en-US" dirty="0"/>
              <a:t>Text transcriptions of the audio with recognized words</a:t>
            </a:r>
          </a:p>
          <a:p>
            <a:endParaRPr lang="en-US" dirty="0"/>
          </a:p>
        </p:txBody>
      </p:sp>
    </p:spTree>
    <p:extLst>
      <p:ext uri="{BB962C8B-B14F-4D97-AF65-F5344CB8AC3E}">
        <p14:creationId xmlns:p14="http://schemas.microsoft.com/office/powerpoint/2010/main" val="26332202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Speech to Text</a:t>
            </a:r>
            <a:endParaRPr lang="en-US" dirty="0"/>
          </a:p>
        </p:txBody>
      </p:sp>
      <p:sp>
        <p:nvSpPr>
          <p:cNvPr id="3" name="Content Placeholder 2"/>
          <p:cNvSpPr>
            <a:spLocks noGrp="1"/>
          </p:cNvSpPr>
          <p:nvPr>
            <p:ph idx="1"/>
          </p:nvPr>
        </p:nvSpPr>
        <p:spPr/>
        <p:txBody>
          <a:bodyPr/>
          <a:lstStyle/>
          <a:p>
            <a:r>
              <a:rPr lang="en-US" b="1" dirty="0"/>
              <a:t>Continuous transmission</a:t>
            </a:r>
          </a:p>
          <a:p>
            <a:pPr lvl="1"/>
            <a:r>
              <a:rPr lang="en-US" dirty="0"/>
              <a:t>By default, the service stops transcription at the first end-of-speech (EOS) incident, which is denoted by a half-second of non-speech (typically silence) or when the stream </a:t>
            </a:r>
            <a:r>
              <a:rPr lang="en-US" dirty="0" smtClean="0"/>
              <a:t>terminates</a:t>
            </a:r>
          </a:p>
          <a:p>
            <a:pPr lvl="1"/>
            <a:r>
              <a:rPr lang="en-US" dirty="0"/>
              <a:t>Set the </a:t>
            </a:r>
            <a:r>
              <a:rPr lang="en-US" b="1" dirty="0"/>
              <a:t>continuous parameter to true </a:t>
            </a:r>
            <a:r>
              <a:rPr lang="en-US" dirty="0"/>
              <a:t>to instruct the service to transcribe the entire audio stream until the stream terminates</a:t>
            </a:r>
          </a:p>
        </p:txBody>
      </p:sp>
    </p:spTree>
    <p:extLst>
      <p:ext uri="{BB962C8B-B14F-4D97-AF65-F5344CB8AC3E}">
        <p14:creationId xmlns:p14="http://schemas.microsoft.com/office/powerpoint/2010/main" val="502523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Data insights for Twitter</a:t>
            </a:r>
          </a:p>
          <a:p>
            <a:pPr lvl="1"/>
            <a:r>
              <a:rPr lang="en-US" dirty="0"/>
              <a:t>Data: tweets</a:t>
            </a:r>
          </a:p>
          <a:p>
            <a:pPr lvl="1"/>
            <a:r>
              <a:rPr lang="en-US" dirty="0"/>
              <a:t>Services: Text classification, entity extraction, keyword extraction</a:t>
            </a:r>
          </a:p>
          <a:p>
            <a:pPr lvl="1"/>
            <a:r>
              <a:rPr lang="en-US" dirty="0"/>
              <a:t>Watson-specific: NLC and Alchemy Language</a:t>
            </a:r>
          </a:p>
          <a:p>
            <a:endParaRPr lang="en-US" dirty="0"/>
          </a:p>
        </p:txBody>
      </p:sp>
    </p:spTree>
    <p:extLst>
      <p:ext uri="{BB962C8B-B14F-4D97-AF65-F5344CB8AC3E}">
        <p14:creationId xmlns:p14="http://schemas.microsoft.com/office/powerpoint/2010/main" val="37340639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Use cases for integrating external systems </a:t>
            </a:r>
            <a:r>
              <a:rPr lang="en-US" b="1" dirty="0" smtClean="0"/>
              <a:t>(</a:t>
            </a:r>
            <a:r>
              <a:rPr lang="en-US" b="1" dirty="0"/>
              <a:t>such as Twitter, Weather API)</a:t>
            </a:r>
          </a:p>
        </p:txBody>
      </p:sp>
      <p:sp>
        <p:nvSpPr>
          <p:cNvPr id="3" name="Content Placeholder 2"/>
          <p:cNvSpPr>
            <a:spLocks noGrp="1"/>
          </p:cNvSpPr>
          <p:nvPr>
            <p:ph idx="1"/>
          </p:nvPr>
        </p:nvSpPr>
        <p:spPr>
          <a:xfrm>
            <a:off x="457200" y="1676400"/>
            <a:ext cx="8229600" cy="4449763"/>
          </a:xfrm>
        </p:spPr>
        <p:txBody>
          <a:bodyPr>
            <a:normAutofit lnSpcReduction="10000"/>
          </a:bodyPr>
          <a:lstStyle/>
          <a:p>
            <a:r>
              <a:rPr lang="en-US" dirty="0"/>
              <a:t>When systems communicate with each other, this is considered Internet of </a:t>
            </a:r>
            <a:r>
              <a:rPr lang="en-US" dirty="0" smtClean="0"/>
              <a:t>Things</a:t>
            </a:r>
          </a:p>
          <a:p>
            <a:r>
              <a:rPr lang="en-US" b="1" dirty="0"/>
              <a:t>IBM Watson IoT </a:t>
            </a:r>
            <a:r>
              <a:rPr lang="en-US" dirty="0"/>
              <a:t>Platform for Bluemix gives you a versatile toolkit that includes gateway devices, device management, and powerful application access. </a:t>
            </a:r>
            <a:endParaRPr lang="en-US" dirty="0" smtClean="0"/>
          </a:p>
          <a:p>
            <a:r>
              <a:rPr lang="en-US" dirty="0" smtClean="0"/>
              <a:t>By </a:t>
            </a:r>
            <a:r>
              <a:rPr lang="en-US" dirty="0"/>
              <a:t>using Watson IoT Platform, you can collect connected device data and perform analytics on real-time data from your organization</a:t>
            </a:r>
          </a:p>
        </p:txBody>
      </p:sp>
    </p:spTree>
    <p:extLst>
      <p:ext uri="{BB962C8B-B14F-4D97-AF65-F5344CB8AC3E}">
        <p14:creationId xmlns:p14="http://schemas.microsoft.com/office/powerpoint/2010/main" val="318914220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Watson IoT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373" y="1600200"/>
            <a:ext cx="7539254" cy="4525963"/>
          </a:xfrm>
        </p:spPr>
      </p:pic>
    </p:spTree>
    <p:extLst>
      <p:ext uri="{BB962C8B-B14F-4D97-AF65-F5344CB8AC3E}">
        <p14:creationId xmlns:p14="http://schemas.microsoft.com/office/powerpoint/2010/main" val="12610108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Components </a:t>
            </a:r>
            <a:r>
              <a:rPr lang="en-US" b="1" dirty="0"/>
              <a:t>of systems communicating with one another</a:t>
            </a:r>
          </a:p>
        </p:txBody>
      </p:sp>
      <p:sp>
        <p:nvSpPr>
          <p:cNvPr id="3" name="Content Placeholder 2"/>
          <p:cNvSpPr>
            <a:spLocks noGrp="1"/>
          </p:cNvSpPr>
          <p:nvPr>
            <p:ph idx="1"/>
          </p:nvPr>
        </p:nvSpPr>
        <p:spPr/>
        <p:txBody>
          <a:bodyPr/>
          <a:lstStyle/>
          <a:p>
            <a:r>
              <a:rPr lang="en-US" b="1" dirty="0"/>
              <a:t>Step 1: Connect your devices</a:t>
            </a:r>
          </a:p>
          <a:p>
            <a:r>
              <a:rPr lang="en-US" b="1" dirty="0"/>
              <a:t>Step 2: Analyze your device data</a:t>
            </a:r>
          </a:p>
          <a:p>
            <a:r>
              <a:rPr lang="en-US" b="1" dirty="0"/>
              <a:t>Step 3: Create applications to consume your device data</a:t>
            </a:r>
          </a:p>
          <a:p>
            <a:r>
              <a:rPr lang="en-US" dirty="0"/>
              <a:t>Before connecting devices and utilizing data, register for a </a:t>
            </a:r>
            <a:r>
              <a:rPr lang="en-US" b="1" dirty="0"/>
              <a:t>Bluemix account </a:t>
            </a:r>
            <a:r>
              <a:rPr lang="en-US" dirty="0"/>
              <a:t>and create an instance of the Watson IoT Platform service in your Bluemix organization</a:t>
            </a:r>
            <a:endParaRPr lang="en-US" dirty="0" smtClean="0"/>
          </a:p>
        </p:txBody>
      </p:sp>
    </p:spTree>
    <p:extLst>
      <p:ext uri="{BB962C8B-B14F-4D97-AF65-F5344CB8AC3E}">
        <p14:creationId xmlns:p14="http://schemas.microsoft.com/office/powerpoint/2010/main" val="68816791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Sentiment Analysis API</a:t>
            </a:r>
          </a:p>
        </p:txBody>
      </p:sp>
      <p:sp>
        <p:nvSpPr>
          <p:cNvPr id="3" name="Content Placeholder 2"/>
          <p:cNvSpPr>
            <a:spLocks noGrp="1"/>
          </p:cNvSpPr>
          <p:nvPr>
            <p:ph idx="1"/>
          </p:nvPr>
        </p:nvSpPr>
        <p:spPr/>
        <p:txBody>
          <a:bodyPr>
            <a:normAutofit fontScale="92500" lnSpcReduction="10000"/>
          </a:bodyPr>
          <a:lstStyle/>
          <a:p>
            <a:r>
              <a:rPr lang="en-US" dirty="0" smtClean="0"/>
              <a:t>Sentiment analysis</a:t>
            </a:r>
          </a:p>
          <a:p>
            <a:pPr lvl="1"/>
            <a:r>
              <a:rPr lang="en-US" dirty="0" smtClean="0"/>
              <a:t>API used to process text and gives polarity of text weather it is positive, negative or neutral with associated score around it</a:t>
            </a:r>
          </a:p>
          <a:p>
            <a:pPr lvl="1"/>
            <a:r>
              <a:rPr lang="en-US" dirty="0" smtClean="0"/>
              <a:t>Trained using Twitter data, web data for positive and negative words</a:t>
            </a:r>
          </a:p>
          <a:p>
            <a:pPr lvl="1"/>
            <a:r>
              <a:rPr lang="en-US" dirty="0"/>
              <a:t>partnership between IBM and Twitter, you don’t need to be a specialist or data scientist to extract business insights from </a:t>
            </a:r>
            <a:r>
              <a:rPr lang="en-US" dirty="0" smtClean="0"/>
              <a:t>Twitter</a:t>
            </a:r>
          </a:p>
          <a:p>
            <a:pPr lvl="1"/>
            <a:r>
              <a:rPr lang="en-US" dirty="0" smtClean="0"/>
              <a:t>Recurrent neural, Operated on sentences rather than word</a:t>
            </a:r>
          </a:p>
          <a:p>
            <a:pPr lvl="1"/>
            <a:endParaRPr lang="en-US" dirty="0" smtClean="0"/>
          </a:p>
          <a:p>
            <a:pPr lvl="1"/>
            <a:endParaRPr lang="en-US" dirty="0"/>
          </a:p>
          <a:p>
            <a:pPr lvl="1"/>
            <a:endParaRPr lang="en-US" dirty="0"/>
          </a:p>
        </p:txBody>
      </p:sp>
    </p:spTree>
    <p:extLst>
      <p:ext uri="{BB962C8B-B14F-4D97-AF65-F5344CB8AC3E}">
        <p14:creationId xmlns:p14="http://schemas.microsoft.com/office/powerpoint/2010/main" val="8983194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a:t>
            </a:r>
            <a:r>
              <a:rPr lang="en-US" b="1" dirty="0"/>
              <a:t>Weather APIs </a:t>
            </a:r>
          </a:p>
        </p:txBody>
      </p:sp>
      <p:sp>
        <p:nvSpPr>
          <p:cNvPr id="3" name="Content Placeholder 2"/>
          <p:cNvSpPr>
            <a:spLocks noGrp="1"/>
          </p:cNvSpPr>
          <p:nvPr>
            <p:ph idx="1"/>
          </p:nvPr>
        </p:nvSpPr>
        <p:spPr/>
        <p:txBody>
          <a:bodyPr>
            <a:normAutofit fontScale="92500" lnSpcReduction="20000"/>
          </a:bodyPr>
          <a:lstStyle/>
          <a:p>
            <a:r>
              <a:rPr lang="en-US" dirty="0"/>
              <a:t>Weather is perhaps the single largest external swing factor in business performance across many industries and is responsible for significant economic impact worldwide</a:t>
            </a:r>
            <a:r>
              <a:rPr lang="en-US" dirty="0" smtClean="0"/>
              <a:t>,</a:t>
            </a:r>
          </a:p>
          <a:p>
            <a:r>
              <a:rPr lang="en-US" dirty="0"/>
              <a:t>IBM and The Weather Company announced their new strategic </a:t>
            </a:r>
            <a:r>
              <a:rPr lang="en-US" dirty="0" smtClean="0"/>
              <a:t>partnership to </a:t>
            </a:r>
            <a:r>
              <a:rPr lang="en-US" dirty="0"/>
              <a:t>bring unmatched capabilities of weather data to its clients, joining The Weather Company’s weather data, forecasting and analytical models together with IBM’s deep expertise in combining weather data and analytics to bring real value to the market</a:t>
            </a:r>
            <a:r>
              <a:rPr lang="en-US" dirty="0" smtClean="0"/>
              <a:t>.</a:t>
            </a:r>
          </a:p>
          <a:p>
            <a:endParaRPr lang="en-US" dirty="0"/>
          </a:p>
        </p:txBody>
      </p:sp>
    </p:spTree>
    <p:extLst>
      <p:ext uri="{BB962C8B-B14F-4D97-AF65-F5344CB8AC3E}">
        <p14:creationId xmlns:p14="http://schemas.microsoft.com/office/powerpoint/2010/main" val="6733645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IBM Insights for Weather</a:t>
            </a:r>
          </a:p>
        </p:txBody>
      </p:sp>
      <p:sp>
        <p:nvSpPr>
          <p:cNvPr id="3" name="Content Placeholder 2"/>
          <p:cNvSpPr>
            <a:spLocks noGrp="1"/>
          </p:cNvSpPr>
          <p:nvPr>
            <p:ph idx="1"/>
          </p:nvPr>
        </p:nvSpPr>
        <p:spPr/>
        <p:txBody>
          <a:bodyPr>
            <a:normAutofit fontScale="55000" lnSpcReduction="20000"/>
          </a:bodyPr>
          <a:lstStyle/>
          <a:p>
            <a:r>
              <a:rPr lang="en-US" dirty="0"/>
              <a:t>IBM Insights for Weather for Bluemix enables you to easily incorporate weather data into your application, allowing you to retrieve daily observed weather data and forecasts for a specified time range, based on postal code or </a:t>
            </a:r>
            <a:r>
              <a:rPr lang="en-US" dirty="0" err="1"/>
              <a:t>geolocation</a:t>
            </a:r>
            <a:r>
              <a:rPr lang="en-US" dirty="0"/>
              <a:t> with worldwide </a:t>
            </a:r>
            <a:r>
              <a:rPr lang="en-US" dirty="0" smtClean="0"/>
              <a:t>coverage</a:t>
            </a:r>
          </a:p>
          <a:p>
            <a:r>
              <a:rPr lang="en-US" dirty="0"/>
              <a:t>The APIs include:</a:t>
            </a:r>
          </a:p>
          <a:p>
            <a:pPr lvl="1"/>
            <a:r>
              <a:rPr lang="en-US" dirty="0"/>
              <a:t>Real-time weather updates for current weather conditions, including temperature, wind direction and speed, humidity, pressure, visibility and more! Updates include a sensible weather phrase and a matching weather icon.</a:t>
            </a:r>
          </a:p>
          <a:p>
            <a:pPr lvl="1"/>
            <a:r>
              <a:rPr lang="en-US" dirty="0"/>
              <a:t>Hourly forecasts for the next 24 hours, including descriptive forecast text.</a:t>
            </a:r>
          </a:p>
          <a:p>
            <a:pPr lvl="1"/>
            <a:r>
              <a:rPr lang="en-US" dirty="0"/>
              <a:t>Daily forecasts for the next 10 day period, including forecast narrative text string of up to 256 characters with appropriate units of measure for the location and in the language requested.</a:t>
            </a:r>
          </a:p>
          <a:p>
            <a:pPr lvl="1"/>
            <a:r>
              <a:rPr lang="en-US" dirty="0"/>
              <a:t>Historical weather data for the previous 24 hours, based on weather data from site-based observation stations.</a:t>
            </a:r>
          </a:p>
          <a:p>
            <a:r>
              <a:rPr lang="en-US" dirty="0"/>
              <a:t>Insights for Weather for Bluemix supports a set of REST APIs and provides weather data in JSON format, which means any cloud developer can embed weather data with worldwide coverage with ease, without the hassle of setup, maintenance and operation</a:t>
            </a:r>
            <a:endParaRPr lang="en-US" dirty="0" smtClean="0"/>
          </a:p>
          <a:p>
            <a:endParaRPr lang="en-US" dirty="0"/>
          </a:p>
        </p:txBody>
      </p:sp>
    </p:spTree>
    <p:extLst>
      <p:ext uri="{BB962C8B-B14F-4D97-AF65-F5344CB8AC3E}">
        <p14:creationId xmlns:p14="http://schemas.microsoft.com/office/powerpoint/2010/main" val="3172609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Uses </a:t>
            </a:r>
            <a:r>
              <a:rPr lang="en-US" b="1" dirty="0"/>
              <a:t>of the Watson services in the Application Starter Kits.</a:t>
            </a:r>
            <a:br>
              <a:rPr lang="en-US" b="1" dirty="0"/>
            </a:br>
            <a:endParaRPr lang="en-US" dirty="0"/>
          </a:p>
        </p:txBody>
      </p:sp>
      <p:sp>
        <p:nvSpPr>
          <p:cNvPr id="3" name="Content Placeholder 2"/>
          <p:cNvSpPr>
            <a:spLocks noGrp="1"/>
          </p:cNvSpPr>
          <p:nvPr>
            <p:ph idx="1"/>
          </p:nvPr>
        </p:nvSpPr>
        <p:spPr/>
        <p:txBody>
          <a:bodyPr/>
          <a:lstStyle/>
          <a:p>
            <a:r>
              <a:rPr lang="en-US" dirty="0" smtClean="0"/>
              <a:t>List of Watson Starter Kits</a:t>
            </a:r>
          </a:p>
          <a:p>
            <a:pPr lvl="1"/>
            <a:r>
              <a:rPr lang="en-US" dirty="0" err="1"/>
              <a:t>Chatbot</a:t>
            </a:r>
            <a:r>
              <a:rPr lang="en-US" dirty="0"/>
              <a:t> with Long Tail Search</a:t>
            </a:r>
          </a:p>
          <a:p>
            <a:pPr lvl="1"/>
            <a:r>
              <a:rPr lang="en-US" dirty="0"/>
              <a:t>News Intelligence</a:t>
            </a:r>
          </a:p>
          <a:p>
            <a:pPr lvl="1"/>
            <a:r>
              <a:rPr lang="en-US" dirty="0"/>
              <a:t>Social Customer Care</a:t>
            </a:r>
          </a:p>
          <a:p>
            <a:pPr lvl="1"/>
            <a:r>
              <a:rPr lang="en-US" dirty="0"/>
              <a:t>Text Message </a:t>
            </a:r>
            <a:r>
              <a:rPr lang="en-US" dirty="0" err="1"/>
              <a:t>Chatbot</a:t>
            </a:r>
            <a:endParaRPr lang="en-US" dirty="0"/>
          </a:p>
          <a:p>
            <a:pPr lvl="1"/>
            <a:r>
              <a:rPr lang="en-US" dirty="0"/>
              <a:t>Voice of the Customer</a:t>
            </a:r>
          </a:p>
          <a:p>
            <a:pPr lvl="1"/>
            <a:r>
              <a:rPr lang="en-US" dirty="0"/>
              <a:t>Knowledge Base Search</a:t>
            </a:r>
          </a:p>
          <a:p>
            <a:pPr lvl="1"/>
            <a:r>
              <a:rPr lang="en-US" dirty="0"/>
              <a:t>Answer Retrieval</a:t>
            </a:r>
          </a:p>
        </p:txBody>
      </p:sp>
    </p:spTree>
    <p:extLst>
      <p:ext uri="{BB962C8B-B14F-4D97-AF65-F5344CB8AC3E}">
        <p14:creationId xmlns:p14="http://schemas.microsoft.com/office/powerpoint/2010/main" val="3513934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Chatbot</a:t>
            </a:r>
            <a:r>
              <a:rPr lang="en-US" b="1" dirty="0"/>
              <a:t> with Long Tail </a:t>
            </a:r>
            <a:r>
              <a:rPr lang="en-US" b="1" dirty="0" smtClean="0"/>
              <a:t>Search</a:t>
            </a:r>
          </a:p>
          <a:p>
            <a:pPr marL="914400" lvl="2" indent="0">
              <a:buNone/>
            </a:pPr>
            <a:r>
              <a:rPr lang="en-US" dirty="0"/>
              <a:t>Use a conversational interface to answer both simple, common questions and complex, less common questions by adding search capability to a </a:t>
            </a:r>
            <a:r>
              <a:rPr lang="en-US" dirty="0" err="1"/>
              <a:t>chatbot</a:t>
            </a:r>
            <a:r>
              <a:rPr lang="en-US" dirty="0"/>
              <a:t> application</a:t>
            </a:r>
            <a:r>
              <a:rPr lang="en-US" dirty="0" smtClean="0"/>
              <a:t>.</a:t>
            </a:r>
          </a:p>
          <a:p>
            <a:pPr lvl="1"/>
            <a:r>
              <a:rPr lang="en-US" b="1" dirty="0"/>
              <a:t>Services </a:t>
            </a:r>
            <a:r>
              <a:rPr lang="en-US" b="1" dirty="0" smtClean="0"/>
              <a:t>Used</a:t>
            </a:r>
          </a:p>
          <a:p>
            <a:pPr lvl="2"/>
            <a:r>
              <a:rPr lang="en-US" dirty="0" smtClean="0"/>
              <a:t>Discovery</a:t>
            </a:r>
          </a:p>
          <a:p>
            <a:pPr lvl="2"/>
            <a:r>
              <a:rPr lang="en-US" dirty="0" smtClean="0"/>
              <a:t>Conversation</a:t>
            </a:r>
            <a:endParaRPr lang="en-US" dirty="0"/>
          </a:p>
          <a:p>
            <a:pPr lvl="2"/>
            <a:endParaRPr lang="en-US" dirty="0"/>
          </a:p>
        </p:txBody>
      </p:sp>
    </p:spTree>
    <p:extLst>
      <p:ext uri="{BB962C8B-B14F-4D97-AF65-F5344CB8AC3E}">
        <p14:creationId xmlns:p14="http://schemas.microsoft.com/office/powerpoint/2010/main" val="2176733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TotalTime>
  <Words>4422</Words>
  <Application>Microsoft Office PowerPoint</Application>
  <PresentationFormat>On-screen Show (4:3)</PresentationFormat>
  <Paragraphs>383</Paragraphs>
  <Slides>75</Slides>
  <Notes>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SECTION 2</vt:lpstr>
      <vt:lpstr>OBJECTIVE</vt:lpstr>
      <vt:lpstr> Cognitive technologies based on use-case and data format. </vt:lpstr>
      <vt:lpstr>PowerPoint Presentation</vt:lpstr>
      <vt:lpstr>PowerPoint Presentation</vt:lpstr>
      <vt:lpstr>PowerPoint Presentation</vt:lpstr>
      <vt:lpstr>PowerPoint Presentation</vt:lpstr>
      <vt:lpstr> Uses of the Watson services in the Application Starter Kits.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Starter Kit Demo</vt:lpstr>
      <vt:lpstr> Watson services  </vt:lpstr>
      <vt:lpstr>Natural Language Classifier</vt:lpstr>
      <vt:lpstr>Natural Language Classifier</vt:lpstr>
      <vt:lpstr>Natural Language Classifier</vt:lpstr>
      <vt:lpstr>Natural Language Classifier</vt:lpstr>
      <vt:lpstr>Natural Language Classifier</vt:lpstr>
      <vt:lpstr>PowerPoint Presentation</vt:lpstr>
      <vt:lpstr>Natural Language Classifier</vt:lpstr>
      <vt:lpstr>AlchemyLanguage</vt:lpstr>
      <vt:lpstr>AlchemyLanguage</vt:lpstr>
      <vt:lpstr>AlchemyLanguage</vt:lpstr>
      <vt:lpstr>AlchemyData News</vt:lpstr>
      <vt:lpstr>AlchemyData News</vt:lpstr>
      <vt:lpstr>Tone Analyzer</vt:lpstr>
      <vt:lpstr>Tone Analyzer</vt:lpstr>
      <vt:lpstr>Tone Analyzer</vt:lpstr>
      <vt:lpstr>Tone Analyzer</vt:lpstr>
      <vt:lpstr>Watson Dialog</vt:lpstr>
      <vt:lpstr>Watson Dialog</vt:lpstr>
      <vt:lpstr>Watson Dialog</vt:lpstr>
      <vt:lpstr>Watson Dialog</vt:lpstr>
      <vt:lpstr>    Tradeoff Analytics</vt:lpstr>
      <vt:lpstr>Tradeoff Analytics</vt:lpstr>
      <vt:lpstr>Tradeoff Analytics</vt:lpstr>
      <vt:lpstr>Watson Conversation</vt:lpstr>
      <vt:lpstr>Watson Conversation</vt:lpstr>
      <vt:lpstr>Watson Conversation</vt:lpstr>
      <vt:lpstr>Watson Conversation</vt:lpstr>
      <vt:lpstr>Watson Conversation</vt:lpstr>
      <vt:lpstr> Language Translator </vt:lpstr>
      <vt:lpstr>Language Translator</vt:lpstr>
      <vt:lpstr>Language Translator</vt:lpstr>
      <vt:lpstr>Language Translator</vt:lpstr>
      <vt:lpstr>Personality Insights</vt:lpstr>
      <vt:lpstr>Personality Insights</vt:lpstr>
      <vt:lpstr>Personality Insights</vt:lpstr>
      <vt:lpstr>Personality Insights</vt:lpstr>
      <vt:lpstr>Natural Langauage Understanding</vt:lpstr>
      <vt:lpstr>NLU</vt:lpstr>
      <vt:lpstr>NLU</vt:lpstr>
      <vt:lpstr> IBM Watson Discovery </vt:lpstr>
      <vt:lpstr>DISCOVERY</vt:lpstr>
      <vt:lpstr>DISCOVERY</vt:lpstr>
      <vt:lpstr>DISCOVERY NEWS</vt:lpstr>
      <vt:lpstr>Retrieve and Rank</vt:lpstr>
      <vt:lpstr>Retrieve and Rank</vt:lpstr>
      <vt:lpstr>Retrieve and Rank</vt:lpstr>
      <vt:lpstr>Retrieve and Rank</vt:lpstr>
      <vt:lpstr>Retrieve and Rank</vt:lpstr>
      <vt:lpstr> Speech to Text </vt:lpstr>
      <vt:lpstr>Speech to Text</vt:lpstr>
      <vt:lpstr>Speech to Text</vt:lpstr>
      <vt:lpstr>Speech to Text</vt:lpstr>
      <vt:lpstr>Use cases for integrating external systems (such as Twitter, Weather API)</vt:lpstr>
      <vt:lpstr>Watson IoT</vt:lpstr>
      <vt:lpstr>Components of systems communicating with one another</vt:lpstr>
      <vt:lpstr>Sentiment Analysis API</vt:lpstr>
      <vt:lpstr>The Weather APIs </vt:lpstr>
      <vt:lpstr>IBM Insights for Weather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2</dc:title>
  <dc:creator>Admin</dc:creator>
  <cp:lastModifiedBy>Admin</cp:lastModifiedBy>
  <cp:revision>25</cp:revision>
  <dcterms:created xsi:type="dcterms:W3CDTF">2006-08-16T00:00:00Z</dcterms:created>
  <dcterms:modified xsi:type="dcterms:W3CDTF">2017-11-15T08:37:51Z</dcterms:modified>
</cp:coreProperties>
</file>