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04EC29-957B-4F59-BC57-4932E8B45CAF}" type="datetimeFigureOut">
              <a:rPr lang="en-US" smtClean="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CE7F61-7745-4665-9CEC-9DF64D68FF1E}" type="slidenum">
              <a:rPr lang="en-US" smtClean="0"/>
              <a:t>‹#›</a:t>
            </a:fld>
            <a:endParaRPr lang="en-US" dirty="0"/>
          </a:p>
        </p:txBody>
      </p:sp>
    </p:spTree>
    <p:extLst>
      <p:ext uri="{BB962C8B-B14F-4D97-AF65-F5344CB8AC3E}">
        <p14:creationId xmlns:p14="http://schemas.microsoft.com/office/powerpoint/2010/main" val="376381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04EC29-957B-4F59-BC57-4932E8B45CAF}" type="datetimeFigureOut">
              <a:rPr lang="en-US" smtClean="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CE7F61-7745-4665-9CEC-9DF64D68FF1E}" type="slidenum">
              <a:rPr lang="en-US" smtClean="0"/>
              <a:t>‹#›</a:t>
            </a:fld>
            <a:endParaRPr lang="en-US" dirty="0"/>
          </a:p>
        </p:txBody>
      </p:sp>
    </p:spTree>
    <p:extLst>
      <p:ext uri="{BB962C8B-B14F-4D97-AF65-F5344CB8AC3E}">
        <p14:creationId xmlns:p14="http://schemas.microsoft.com/office/powerpoint/2010/main" val="35725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04EC29-957B-4F59-BC57-4932E8B45CAF}" type="datetimeFigureOut">
              <a:rPr lang="en-US" smtClean="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CE7F61-7745-4665-9CEC-9DF64D68FF1E}" type="slidenum">
              <a:rPr lang="en-US" smtClean="0"/>
              <a:t>‹#›</a:t>
            </a:fld>
            <a:endParaRPr lang="en-US" dirty="0"/>
          </a:p>
        </p:txBody>
      </p:sp>
    </p:spTree>
    <p:extLst>
      <p:ext uri="{BB962C8B-B14F-4D97-AF65-F5344CB8AC3E}">
        <p14:creationId xmlns:p14="http://schemas.microsoft.com/office/powerpoint/2010/main" val="371781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04EC29-957B-4F59-BC57-4932E8B45CAF}" type="datetimeFigureOut">
              <a:rPr lang="en-US" smtClean="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CE7F61-7745-4665-9CEC-9DF64D68FF1E}" type="slidenum">
              <a:rPr lang="en-US" smtClean="0"/>
              <a:t>‹#›</a:t>
            </a:fld>
            <a:endParaRPr lang="en-US" dirty="0"/>
          </a:p>
        </p:txBody>
      </p:sp>
    </p:spTree>
    <p:extLst>
      <p:ext uri="{BB962C8B-B14F-4D97-AF65-F5344CB8AC3E}">
        <p14:creationId xmlns:p14="http://schemas.microsoft.com/office/powerpoint/2010/main" val="333336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04EC29-957B-4F59-BC57-4932E8B45CAF}" type="datetimeFigureOut">
              <a:rPr lang="en-US" smtClean="0"/>
              <a:t>10/4/2017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CE7F61-7745-4665-9CEC-9DF64D68FF1E}" type="slidenum">
              <a:rPr lang="en-US" smtClean="0"/>
              <a:t>‹#›</a:t>
            </a:fld>
            <a:endParaRPr lang="en-US" dirty="0"/>
          </a:p>
        </p:txBody>
      </p:sp>
    </p:spTree>
    <p:extLst>
      <p:ext uri="{BB962C8B-B14F-4D97-AF65-F5344CB8AC3E}">
        <p14:creationId xmlns:p14="http://schemas.microsoft.com/office/powerpoint/2010/main" val="225420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04EC29-957B-4F59-BC57-4932E8B45CAF}" type="datetimeFigureOut">
              <a:rPr lang="en-US" smtClean="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CE7F61-7745-4665-9CEC-9DF64D68FF1E}" type="slidenum">
              <a:rPr lang="en-US" smtClean="0"/>
              <a:t>‹#›</a:t>
            </a:fld>
            <a:endParaRPr lang="en-US" dirty="0"/>
          </a:p>
        </p:txBody>
      </p:sp>
    </p:spTree>
    <p:extLst>
      <p:ext uri="{BB962C8B-B14F-4D97-AF65-F5344CB8AC3E}">
        <p14:creationId xmlns:p14="http://schemas.microsoft.com/office/powerpoint/2010/main" val="412152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04EC29-957B-4F59-BC57-4932E8B45CAF}" type="datetimeFigureOut">
              <a:rPr lang="en-US" smtClean="0"/>
              <a:t>10/4/2017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CE7F61-7745-4665-9CEC-9DF64D68FF1E}" type="slidenum">
              <a:rPr lang="en-US" smtClean="0"/>
              <a:t>‹#›</a:t>
            </a:fld>
            <a:endParaRPr lang="en-US" dirty="0"/>
          </a:p>
        </p:txBody>
      </p:sp>
    </p:spTree>
    <p:extLst>
      <p:ext uri="{BB962C8B-B14F-4D97-AF65-F5344CB8AC3E}">
        <p14:creationId xmlns:p14="http://schemas.microsoft.com/office/powerpoint/2010/main" val="410588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04EC29-957B-4F59-BC57-4932E8B45CAF}" type="datetimeFigureOut">
              <a:rPr lang="en-US" smtClean="0"/>
              <a:t>10/4/2017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CE7F61-7745-4665-9CEC-9DF64D68FF1E}" type="slidenum">
              <a:rPr lang="en-US" smtClean="0"/>
              <a:t>‹#›</a:t>
            </a:fld>
            <a:endParaRPr lang="en-US" dirty="0"/>
          </a:p>
        </p:txBody>
      </p:sp>
    </p:spTree>
    <p:extLst>
      <p:ext uri="{BB962C8B-B14F-4D97-AF65-F5344CB8AC3E}">
        <p14:creationId xmlns:p14="http://schemas.microsoft.com/office/powerpoint/2010/main" val="3741081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04EC29-957B-4F59-BC57-4932E8B45CAF}" type="datetimeFigureOut">
              <a:rPr lang="en-US" smtClean="0"/>
              <a:t>10/4/2017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CE7F61-7745-4665-9CEC-9DF64D68FF1E}" type="slidenum">
              <a:rPr lang="en-US" smtClean="0"/>
              <a:t>‹#›</a:t>
            </a:fld>
            <a:endParaRPr lang="en-US" dirty="0"/>
          </a:p>
        </p:txBody>
      </p:sp>
    </p:spTree>
    <p:extLst>
      <p:ext uri="{BB962C8B-B14F-4D97-AF65-F5344CB8AC3E}">
        <p14:creationId xmlns:p14="http://schemas.microsoft.com/office/powerpoint/2010/main" val="469381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04EC29-957B-4F59-BC57-4932E8B45CAF}" type="datetimeFigureOut">
              <a:rPr lang="en-US" smtClean="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CE7F61-7745-4665-9CEC-9DF64D68FF1E}" type="slidenum">
              <a:rPr lang="en-US" smtClean="0"/>
              <a:t>‹#›</a:t>
            </a:fld>
            <a:endParaRPr lang="en-US" dirty="0"/>
          </a:p>
        </p:txBody>
      </p:sp>
    </p:spTree>
    <p:extLst>
      <p:ext uri="{BB962C8B-B14F-4D97-AF65-F5344CB8AC3E}">
        <p14:creationId xmlns:p14="http://schemas.microsoft.com/office/powerpoint/2010/main" val="735586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04EC29-957B-4F59-BC57-4932E8B45CAF}" type="datetimeFigureOut">
              <a:rPr lang="en-US" smtClean="0"/>
              <a:t>10/4/2017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CE7F61-7745-4665-9CEC-9DF64D68FF1E}" type="slidenum">
              <a:rPr lang="en-US" smtClean="0"/>
              <a:t>‹#›</a:t>
            </a:fld>
            <a:endParaRPr lang="en-US" dirty="0"/>
          </a:p>
        </p:txBody>
      </p:sp>
    </p:spTree>
    <p:extLst>
      <p:ext uri="{BB962C8B-B14F-4D97-AF65-F5344CB8AC3E}">
        <p14:creationId xmlns:p14="http://schemas.microsoft.com/office/powerpoint/2010/main" val="79622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4EC29-957B-4F59-BC57-4932E8B45CAF}" type="datetimeFigureOut">
              <a:rPr lang="en-US" smtClean="0"/>
              <a:t>10/4/2017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E7F61-7745-4665-9CEC-9DF64D68FF1E}" type="slidenum">
              <a:rPr lang="en-US" smtClean="0"/>
              <a:t>‹#›</a:t>
            </a:fld>
            <a:endParaRPr lang="en-US" dirty="0"/>
          </a:p>
        </p:txBody>
      </p:sp>
    </p:spTree>
    <p:extLst>
      <p:ext uri="{BB962C8B-B14F-4D97-AF65-F5344CB8AC3E}">
        <p14:creationId xmlns:p14="http://schemas.microsoft.com/office/powerpoint/2010/main" val="3969600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havasnewyork/IBM-Watson-Developer-Certification-Study-Guide#personality-insight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1578" y="2320099"/>
            <a:ext cx="9144000" cy="2387600"/>
          </a:xfrm>
        </p:spPr>
        <p:txBody>
          <a:bodyPr>
            <a:normAutofit fontScale="90000"/>
          </a:bodyPr>
          <a:lstStyle/>
          <a:p>
            <a:r>
              <a:rPr lang="en-US" b="1" dirty="0" smtClean="0"/>
              <a:t>Fundamentals of IBM Watson Developer Cloud</a:t>
            </a:r>
            <a:br>
              <a:rPr lang="en-US" b="1" dirty="0" smtClean="0"/>
            </a:br>
            <a:endParaRPr lang="en-US" dirty="0"/>
          </a:p>
        </p:txBody>
      </p:sp>
    </p:spTree>
    <p:extLst>
      <p:ext uri="{BB962C8B-B14F-4D97-AF65-F5344CB8AC3E}">
        <p14:creationId xmlns:p14="http://schemas.microsoft.com/office/powerpoint/2010/main" val="471121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Watson Developer Cloud Github</a:t>
            </a:r>
            <a:endParaRPr lang="en-US" sz="3600" dirty="0"/>
          </a:p>
        </p:txBody>
      </p:sp>
      <p:pic>
        <p:nvPicPr>
          <p:cNvPr id="4" name="Picture 3"/>
          <p:cNvPicPr>
            <a:picLocks noChangeAspect="1"/>
          </p:cNvPicPr>
          <p:nvPr/>
        </p:nvPicPr>
        <p:blipFill>
          <a:blip r:embed="rId2"/>
          <a:stretch>
            <a:fillRect/>
          </a:stretch>
        </p:blipFill>
        <p:spPr>
          <a:xfrm>
            <a:off x="894745" y="1767962"/>
            <a:ext cx="10459055" cy="4207836"/>
          </a:xfrm>
          <a:prstGeom prst="rect">
            <a:avLst/>
          </a:prstGeom>
        </p:spPr>
      </p:pic>
    </p:spTree>
    <p:extLst>
      <p:ext uri="{BB962C8B-B14F-4D97-AF65-F5344CB8AC3E}">
        <p14:creationId xmlns:p14="http://schemas.microsoft.com/office/powerpoint/2010/main" val="1581694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Watson REST API</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Watson Content Analytics REST application programming interfaces (APIs) enable you to create applications to search, explore, and administer collections</a:t>
            </a:r>
          </a:p>
          <a:p>
            <a:endParaRPr lang="en-US" sz="2400" dirty="0" smtClean="0"/>
          </a:p>
          <a:p>
            <a:r>
              <a:rPr lang="en-US" sz="2400" dirty="0" smtClean="0"/>
              <a:t>REST (REpresentational State Transfer) APIs rely on a stateless, client-server, cacheable communications protocol</a:t>
            </a:r>
          </a:p>
          <a:p>
            <a:endParaRPr lang="en-US" sz="2400" dirty="0" smtClean="0"/>
          </a:p>
          <a:p>
            <a:r>
              <a:rPr lang="en-US" sz="2400" dirty="0" smtClean="0"/>
              <a:t>REST applications use HTTP requests to post data (create and update), read data (such as running queries), and delete data</a:t>
            </a:r>
          </a:p>
          <a:p>
            <a:endParaRPr lang="en-US" sz="2400" dirty="0" smtClean="0"/>
          </a:p>
          <a:p>
            <a:r>
              <a:rPr lang="en-US" sz="2400" dirty="0" smtClean="0"/>
              <a:t>REST is a lightweight alternative to mechanisms like RPC (Remote Procedure Calls) and Web Services (such as SOAP and WSDL) </a:t>
            </a:r>
          </a:p>
          <a:p>
            <a:endParaRPr lang="en-US" dirty="0"/>
          </a:p>
        </p:txBody>
      </p:sp>
    </p:spTree>
    <p:extLst>
      <p:ext uri="{BB962C8B-B14F-4D97-AF65-F5344CB8AC3E}">
        <p14:creationId xmlns:p14="http://schemas.microsoft.com/office/powerpoint/2010/main" val="368291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APIs</a:t>
            </a:r>
            <a:endParaRPr lang="en-US" dirty="0"/>
          </a:p>
        </p:txBody>
      </p:sp>
      <p:sp>
        <p:nvSpPr>
          <p:cNvPr id="3" name="Content Placeholder 2"/>
          <p:cNvSpPr>
            <a:spLocks noGrp="1"/>
          </p:cNvSpPr>
          <p:nvPr>
            <p:ph idx="1"/>
          </p:nvPr>
        </p:nvSpPr>
        <p:spPr/>
        <p:txBody>
          <a:bodyPr/>
          <a:lstStyle/>
          <a:p>
            <a:r>
              <a:rPr lang="en-US" dirty="0" smtClean="0"/>
              <a:t>Much like Web Services, a REST service is</a:t>
            </a:r>
          </a:p>
          <a:p>
            <a:pPr lvl="1"/>
            <a:r>
              <a:rPr lang="en-US" dirty="0" smtClean="0"/>
              <a:t>Platform-independent</a:t>
            </a:r>
          </a:p>
          <a:p>
            <a:pPr lvl="1"/>
            <a:r>
              <a:rPr lang="en-US" dirty="0" smtClean="0"/>
              <a:t>Language-independent</a:t>
            </a:r>
          </a:p>
          <a:p>
            <a:pPr lvl="1"/>
            <a:r>
              <a:rPr lang="en-US" dirty="0" smtClean="0"/>
              <a:t>Standards-based (runs on top of HTTP)</a:t>
            </a:r>
          </a:p>
          <a:p>
            <a:pPr lvl="1"/>
            <a:r>
              <a:rPr lang="en-US" dirty="0" smtClean="0"/>
              <a:t>Able to be used in the presence of firewalls</a:t>
            </a:r>
          </a:p>
          <a:p>
            <a:endParaRPr lang="en-US" dirty="0"/>
          </a:p>
        </p:txBody>
      </p:sp>
    </p:spTree>
    <p:extLst>
      <p:ext uri="{BB962C8B-B14F-4D97-AF65-F5344CB8AC3E}">
        <p14:creationId xmlns:p14="http://schemas.microsoft.com/office/powerpoint/2010/main" val="36833184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Watson REST APIs available on WDC</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Identify the Language services on WDC</a:t>
            </a:r>
          </a:p>
          <a:p>
            <a:r>
              <a:rPr lang="en-US" dirty="0" smtClean="0"/>
              <a:t>AlchemyLanguage</a:t>
            </a:r>
          </a:p>
          <a:p>
            <a:r>
              <a:rPr lang="en-US" dirty="0" smtClean="0"/>
              <a:t>Conversation</a:t>
            </a:r>
          </a:p>
          <a:p>
            <a:r>
              <a:rPr lang="en-US" dirty="0" smtClean="0"/>
              <a:t>Document Conversion</a:t>
            </a:r>
          </a:p>
          <a:p>
            <a:r>
              <a:rPr lang="en-US" dirty="0" smtClean="0"/>
              <a:t>Language Translator</a:t>
            </a:r>
          </a:p>
          <a:p>
            <a:r>
              <a:rPr lang="en-US" dirty="0" smtClean="0"/>
              <a:t>Natural Language Classifier</a:t>
            </a:r>
          </a:p>
          <a:p>
            <a:r>
              <a:rPr lang="en-US" dirty="0" smtClean="0"/>
              <a:t>Natural Language Understanding</a:t>
            </a:r>
          </a:p>
          <a:p>
            <a:r>
              <a:rPr lang="en-US" dirty="0" smtClean="0"/>
              <a:t>Personality Insights</a:t>
            </a:r>
          </a:p>
          <a:p>
            <a:r>
              <a:rPr lang="en-US" dirty="0" smtClean="0"/>
              <a:t>Retrieve and Rank</a:t>
            </a:r>
          </a:p>
          <a:p>
            <a:r>
              <a:rPr lang="en-US" dirty="0" smtClean="0"/>
              <a:t>Tone Analyzer</a:t>
            </a:r>
          </a:p>
          <a:p>
            <a:endParaRPr lang="en-US" dirty="0"/>
          </a:p>
        </p:txBody>
      </p:sp>
    </p:spTree>
    <p:extLst>
      <p:ext uri="{BB962C8B-B14F-4D97-AF65-F5344CB8AC3E}">
        <p14:creationId xmlns:p14="http://schemas.microsoft.com/office/powerpoint/2010/main" val="1871456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Watson REST APIs available on WDC cont..</a:t>
            </a:r>
            <a:endParaRPr lang="en-US" dirty="0"/>
          </a:p>
        </p:txBody>
      </p:sp>
      <p:sp>
        <p:nvSpPr>
          <p:cNvPr id="3" name="Content Placeholder 2"/>
          <p:cNvSpPr>
            <a:spLocks noGrp="1"/>
          </p:cNvSpPr>
          <p:nvPr>
            <p:ph idx="1"/>
          </p:nvPr>
        </p:nvSpPr>
        <p:spPr/>
        <p:txBody>
          <a:bodyPr>
            <a:normAutofit lnSpcReduction="10000"/>
          </a:bodyPr>
          <a:lstStyle/>
          <a:p>
            <a:r>
              <a:rPr lang="en-US" dirty="0" smtClean="0"/>
              <a:t>Identify the Vision services on WDC</a:t>
            </a:r>
          </a:p>
          <a:p>
            <a:r>
              <a:rPr lang="en-US" dirty="0" smtClean="0"/>
              <a:t>Visual Recognition</a:t>
            </a:r>
          </a:p>
          <a:p>
            <a:r>
              <a:rPr lang="en-US" dirty="0" smtClean="0"/>
              <a:t>Identify the Speech services on WDC</a:t>
            </a:r>
          </a:p>
          <a:p>
            <a:r>
              <a:rPr lang="en-US" dirty="0" smtClean="0"/>
              <a:t>Speech to Text</a:t>
            </a:r>
          </a:p>
          <a:p>
            <a:r>
              <a:rPr lang="en-US" dirty="0" smtClean="0"/>
              <a:t>Text to Speech</a:t>
            </a:r>
          </a:p>
          <a:p>
            <a:r>
              <a:rPr lang="en-US" dirty="0" smtClean="0"/>
              <a:t>Identify the Data Insights services on WDC</a:t>
            </a:r>
          </a:p>
          <a:p>
            <a:r>
              <a:rPr lang="en-US" dirty="0" smtClean="0"/>
              <a:t>AlchemyData News</a:t>
            </a:r>
          </a:p>
          <a:p>
            <a:r>
              <a:rPr lang="en-US" dirty="0" smtClean="0"/>
              <a:t>Discovery</a:t>
            </a:r>
          </a:p>
          <a:p>
            <a:r>
              <a:rPr lang="en-US" dirty="0" smtClean="0"/>
              <a:t>Tradeoff Analytics</a:t>
            </a:r>
          </a:p>
          <a:p>
            <a:endParaRPr lang="en-US" dirty="0"/>
          </a:p>
        </p:txBody>
      </p:sp>
    </p:spTree>
    <p:extLst>
      <p:ext uri="{BB962C8B-B14F-4D97-AF65-F5344CB8AC3E}">
        <p14:creationId xmlns:p14="http://schemas.microsoft.com/office/powerpoint/2010/main" val="3596439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Configure Natural Language Classification</a:t>
            </a:r>
            <a:br>
              <a:rPr lang="en-US" b="1" dirty="0" smtClean="0"/>
            </a:br>
            <a:endParaRPr lang="en-US" dirty="0"/>
          </a:p>
        </p:txBody>
      </p:sp>
      <p:sp>
        <p:nvSpPr>
          <p:cNvPr id="3" name="Content Placeholder 2"/>
          <p:cNvSpPr>
            <a:spLocks noGrp="1"/>
          </p:cNvSpPr>
          <p:nvPr>
            <p:ph idx="1"/>
          </p:nvPr>
        </p:nvSpPr>
        <p:spPr>
          <a:xfrm>
            <a:off x="838200" y="1429555"/>
            <a:ext cx="10515600" cy="4971245"/>
          </a:xfrm>
        </p:spPr>
        <p:txBody>
          <a:bodyPr>
            <a:normAutofit fontScale="47500" lnSpcReduction="20000"/>
          </a:bodyPr>
          <a:lstStyle/>
          <a:p>
            <a:pPr>
              <a:lnSpc>
                <a:spcPct val="170000"/>
              </a:lnSpc>
            </a:pPr>
            <a:r>
              <a:rPr lang="en-US" sz="4400" dirty="0" smtClean="0"/>
              <a:t>Gather sample text from real end users (fake initially if you have to…but not much)</a:t>
            </a:r>
          </a:p>
          <a:p>
            <a:pPr>
              <a:lnSpc>
                <a:spcPct val="170000"/>
              </a:lnSpc>
            </a:pPr>
            <a:r>
              <a:rPr lang="en-US" sz="4400" dirty="0" smtClean="0"/>
              <a:t>Determine the users intents that capture the actions/needs expressed in the text</a:t>
            </a:r>
          </a:p>
          <a:p>
            <a:pPr>
              <a:lnSpc>
                <a:spcPct val="170000"/>
              </a:lnSpc>
            </a:pPr>
            <a:r>
              <a:rPr lang="en-US" sz="4400" dirty="0" smtClean="0"/>
              <a:t>Classify your user text into these user intents</a:t>
            </a:r>
          </a:p>
          <a:p>
            <a:pPr>
              <a:lnSpc>
                <a:spcPct val="170000"/>
              </a:lnSpc>
            </a:pPr>
            <a:r>
              <a:rPr lang="en-US" sz="4400" dirty="0" smtClean="0"/>
              <a:t>Separate your user text into train/test datasets</a:t>
            </a:r>
          </a:p>
          <a:p>
            <a:pPr>
              <a:lnSpc>
                <a:spcPct val="170000"/>
              </a:lnSpc>
            </a:pPr>
            <a:r>
              <a:rPr lang="en-US" sz="4400" dirty="0" smtClean="0"/>
              <a:t>Train an NLC classifier on your training dataset</a:t>
            </a:r>
          </a:p>
          <a:p>
            <a:pPr>
              <a:lnSpc>
                <a:spcPct val="170000"/>
              </a:lnSpc>
            </a:pPr>
            <a:r>
              <a:rPr lang="en-US" sz="4400" dirty="0" smtClean="0"/>
              <a:t>Pass the user input to an NLC classifier</a:t>
            </a:r>
          </a:p>
          <a:p>
            <a:pPr>
              <a:lnSpc>
                <a:spcPct val="170000"/>
              </a:lnSpc>
            </a:pPr>
            <a:r>
              <a:rPr lang="en-US" sz="4400" dirty="0" smtClean="0"/>
              <a:t>Determine the accuracy, precision, and recall of the NLC classifier using your test dataset</a:t>
            </a:r>
          </a:p>
          <a:p>
            <a:pPr>
              <a:lnSpc>
                <a:spcPct val="170000"/>
              </a:lnSpc>
            </a:pPr>
            <a:r>
              <a:rPr lang="en-US" sz="4400" dirty="0" smtClean="0"/>
              <a:t>Improve the confidence level iteratively through back propagation or other means</a:t>
            </a:r>
            <a:r>
              <a:rPr lang="en-US" sz="3600" dirty="0" smtClean="0"/>
              <a:t>.</a:t>
            </a:r>
          </a:p>
          <a:p>
            <a:pPr>
              <a:lnSpc>
                <a:spcPct val="170000"/>
              </a:lnSpc>
            </a:pPr>
            <a:endParaRPr lang="en-US" dirty="0"/>
          </a:p>
        </p:txBody>
      </p:sp>
    </p:spTree>
    <p:extLst>
      <p:ext uri="{BB962C8B-B14F-4D97-AF65-F5344CB8AC3E}">
        <p14:creationId xmlns:p14="http://schemas.microsoft.com/office/powerpoint/2010/main" val="6703284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3"/>
            <a:ext cx="10515600" cy="1325563"/>
          </a:xfrm>
        </p:spPr>
        <p:txBody>
          <a:bodyPr/>
          <a:lstStyle/>
          <a:p>
            <a:r>
              <a:rPr lang="en-US" b="1" dirty="0" smtClean="0"/>
              <a:t>Configure Visual recognition</a:t>
            </a:r>
            <a:br>
              <a:rPr lang="en-US" b="1" dirty="0" smtClean="0"/>
            </a:br>
            <a:endParaRPr lang="en-US" dirty="0"/>
          </a:p>
        </p:txBody>
      </p:sp>
      <p:sp>
        <p:nvSpPr>
          <p:cNvPr id="3" name="Content Placeholder 2"/>
          <p:cNvSpPr>
            <a:spLocks noGrp="1"/>
          </p:cNvSpPr>
          <p:nvPr>
            <p:ph idx="1"/>
          </p:nvPr>
        </p:nvSpPr>
        <p:spPr/>
        <p:txBody>
          <a:bodyPr/>
          <a:lstStyle/>
          <a:p>
            <a:pPr lvl="0"/>
            <a:r>
              <a:rPr lang="en-US" dirty="0"/>
              <a:t>Describe the process for training a classifier</a:t>
            </a:r>
          </a:p>
          <a:p>
            <a:pPr lvl="0"/>
            <a:r>
              <a:rPr lang="en-US" dirty="0"/>
              <a:t>Explain how to identify images with a specified classifier</a:t>
            </a:r>
          </a:p>
          <a:p>
            <a:pPr lvl="0"/>
            <a:r>
              <a:rPr lang="en-US" dirty="0"/>
              <a:t>Describe the capabilities of Face Detection/Recognition</a:t>
            </a:r>
          </a:p>
          <a:p>
            <a:pPr lvl="0"/>
            <a:r>
              <a:rPr lang="en-US" dirty="0"/>
              <a:t>Describe the capabilities of Natural Scene OCR</a:t>
            </a:r>
          </a:p>
          <a:p>
            <a:pPr marL="0" indent="0">
              <a:buNone/>
            </a:pPr>
            <a:endParaRPr lang="en-US" dirty="0"/>
          </a:p>
        </p:txBody>
      </p:sp>
    </p:spTree>
    <p:extLst>
      <p:ext uri="{BB962C8B-B14F-4D97-AF65-F5344CB8AC3E}">
        <p14:creationId xmlns:p14="http://schemas.microsoft.com/office/powerpoint/2010/main" val="2911026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Personality Insights service</a:t>
            </a:r>
            <a:endParaRPr lang="en-US" dirty="0"/>
          </a:p>
        </p:txBody>
      </p:sp>
      <p:sp>
        <p:nvSpPr>
          <p:cNvPr id="3" name="Content Placeholder 2"/>
          <p:cNvSpPr>
            <a:spLocks noGrp="1"/>
          </p:cNvSpPr>
          <p:nvPr>
            <p:ph idx="1"/>
          </p:nvPr>
        </p:nvSpPr>
        <p:spPr/>
        <p:txBody>
          <a:bodyPr>
            <a:normAutofit/>
          </a:bodyPr>
          <a:lstStyle/>
          <a:p>
            <a:pPr lvl="0"/>
            <a:r>
              <a:rPr lang="en-US" dirty="0" smtClean="0"/>
              <a:t>The Personality Insights service offers a set of core analytics for discovering actionable insights about people and entities</a:t>
            </a:r>
          </a:p>
          <a:p>
            <a:pPr lvl="0"/>
            <a:endParaRPr lang="en-US" dirty="0" smtClean="0"/>
          </a:p>
          <a:p>
            <a:pPr lvl="0"/>
            <a:r>
              <a:rPr lang="en-US" dirty="0" smtClean="0"/>
              <a:t> Businesses can use the detailed personality portraits of individual customers for finer-grained customer segmentation and better-quality lead generation</a:t>
            </a:r>
          </a:p>
          <a:p>
            <a:pPr lvl="0"/>
            <a:endParaRPr lang="en-US" dirty="0" smtClean="0"/>
          </a:p>
          <a:p>
            <a:pPr lvl="0"/>
            <a:r>
              <a:rPr lang="en-US" dirty="0" smtClean="0"/>
              <a:t>Personality Insights can also be used to help recruiters or university admissions match candidates to companies or universities</a:t>
            </a:r>
            <a:endParaRPr lang="en-US" u="sng" dirty="0" smtClean="0">
              <a:hlinkClick r:id="rId2"/>
            </a:endParaRPr>
          </a:p>
        </p:txBody>
      </p:sp>
    </p:spTree>
    <p:extLst>
      <p:ext uri="{BB962C8B-B14F-4D97-AF65-F5344CB8AC3E}">
        <p14:creationId xmlns:p14="http://schemas.microsoft.com/office/powerpoint/2010/main" val="1075943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Personality Insights service cont..</a:t>
            </a:r>
            <a:endParaRPr lang="en-US" dirty="0"/>
          </a:p>
        </p:txBody>
      </p:sp>
      <p:sp>
        <p:nvSpPr>
          <p:cNvPr id="3" name="Content Placeholder 2"/>
          <p:cNvSpPr>
            <a:spLocks noGrp="1"/>
          </p:cNvSpPr>
          <p:nvPr>
            <p:ph idx="1"/>
          </p:nvPr>
        </p:nvSpPr>
        <p:spPr/>
        <p:txBody>
          <a:bodyPr/>
          <a:lstStyle/>
          <a:p>
            <a:r>
              <a:rPr lang="en-US" b="1" dirty="0" smtClean="0"/>
              <a:t>Input - </a:t>
            </a:r>
            <a:r>
              <a:rPr lang="en-US" dirty="0" smtClean="0"/>
              <a:t>JSON, or Text or HTML (such as social media, emails, blogs, or other communication) written by one individual</a:t>
            </a:r>
          </a:p>
          <a:p>
            <a:r>
              <a:rPr lang="en-US" b="1" dirty="0" smtClean="0"/>
              <a:t>Service output - </a:t>
            </a:r>
            <a:r>
              <a:rPr lang="en-US" dirty="0" smtClean="0"/>
              <a:t>A tree of cognitive and social characteristics in JSON or CSV format</a:t>
            </a:r>
          </a:p>
          <a:p>
            <a:r>
              <a:rPr lang="en-US" dirty="0" smtClean="0"/>
              <a:t>The service outputs personality characteristics that are divided into three dimensions: the Big 5, Values, and Needs</a:t>
            </a:r>
          </a:p>
          <a:p>
            <a:r>
              <a:rPr lang="en-US" dirty="0" smtClean="0"/>
              <a:t>Recommendation :  use Personality Insights with at least 1200 words of input text</a:t>
            </a:r>
            <a:endParaRPr lang="en-US" dirty="0"/>
          </a:p>
        </p:txBody>
      </p:sp>
    </p:spTree>
    <p:extLst>
      <p:ext uri="{BB962C8B-B14F-4D97-AF65-F5344CB8AC3E}">
        <p14:creationId xmlns:p14="http://schemas.microsoft.com/office/powerpoint/2010/main" val="2601611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normAutofit fontScale="90000"/>
          </a:bodyPr>
          <a:lstStyle/>
          <a:p>
            <a:r>
              <a:rPr lang="en-US" b="1" dirty="0" smtClean="0"/>
              <a:t>Personality Insights service cont..</a:t>
            </a:r>
            <a:br>
              <a:rPr lang="en-US" b="1" dirty="0" smtClean="0"/>
            </a:br>
            <a:endParaRPr lang="en-US" dirty="0"/>
          </a:p>
        </p:txBody>
      </p:sp>
      <p:sp>
        <p:nvSpPr>
          <p:cNvPr id="3" name="Content Placeholder 2"/>
          <p:cNvSpPr>
            <a:spLocks noGrp="1"/>
          </p:cNvSpPr>
          <p:nvPr>
            <p:ph idx="1"/>
          </p:nvPr>
        </p:nvSpPr>
        <p:spPr>
          <a:xfrm>
            <a:off x="838200" y="1262130"/>
            <a:ext cx="10515600" cy="5177307"/>
          </a:xfrm>
        </p:spPr>
        <p:txBody>
          <a:bodyPr>
            <a:normAutofit fontScale="92500"/>
          </a:bodyPr>
          <a:lstStyle/>
          <a:p>
            <a:r>
              <a:rPr lang="en-US" dirty="0" smtClean="0"/>
              <a:t>The service analyzes the content that you send and returns a personality profile for the author of the input. The service infers personality characteristics based on three models:</a:t>
            </a:r>
          </a:p>
          <a:p>
            <a:r>
              <a:rPr lang="en-US" b="1" dirty="0" smtClean="0"/>
              <a:t>Big Five</a:t>
            </a:r>
            <a:r>
              <a:rPr lang="en-US" dirty="0" smtClean="0"/>
              <a:t> personality characteristics represent the most widely used model for generally describing how a person engages with the world. The model includes five primary dimensions:</a:t>
            </a:r>
          </a:p>
          <a:p>
            <a:pPr lvl="1"/>
            <a:r>
              <a:rPr lang="en-US" dirty="0" smtClean="0"/>
              <a:t>Agreeableness is a person's tendency to be compassionate and cooperative toward others.</a:t>
            </a:r>
          </a:p>
          <a:p>
            <a:pPr lvl="1"/>
            <a:r>
              <a:rPr lang="en-US" dirty="0" smtClean="0"/>
              <a:t>Conscientiousness is a person's tendency to act in an organized or thoughtful way.</a:t>
            </a:r>
          </a:p>
          <a:p>
            <a:pPr lvl="1"/>
            <a:r>
              <a:rPr lang="en-US" dirty="0" smtClean="0"/>
              <a:t>Extraversion is a person's tendency to seek stimulation in the company of others.</a:t>
            </a:r>
          </a:p>
          <a:p>
            <a:pPr lvl="1"/>
            <a:r>
              <a:rPr lang="en-US" dirty="0" smtClean="0"/>
              <a:t>Emotional Range, also referred to as Neuroticism or Natural Reactions, is the extent to which a person's emotions are sensitive to the person's environment.</a:t>
            </a:r>
          </a:p>
          <a:p>
            <a:pPr lvl="1"/>
            <a:r>
              <a:rPr lang="en-US" dirty="0" smtClean="0"/>
              <a:t>Openness is the extent to which a person is open to experiencing a variety of activities.</a:t>
            </a:r>
          </a:p>
          <a:p>
            <a:pPr marL="457200" lvl="1" indent="0">
              <a:buNone/>
            </a:pPr>
            <a:endParaRPr lang="en-US" dirty="0" smtClean="0"/>
          </a:p>
        </p:txBody>
      </p:sp>
    </p:spTree>
    <p:extLst>
      <p:ext uri="{BB962C8B-B14F-4D97-AF65-F5344CB8AC3E}">
        <p14:creationId xmlns:p14="http://schemas.microsoft.com/office/powerpoint/2010/main" val="362042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r>
              <a:rPr lang="en-US" dirty="0" smtClean="0"/>
              <a:t> </a:t>
            </a:r>
            <a:endParaRPr lang="en-US" dirty="0"/>
          </a:p>
        </p:txBody>
      </p:sp>
      <p:sp>
        <p:nvSpPr>
          <p:cNvPr id="3" name="Content Placeholder 2"/>
          <p:cNvSpPr>
            <a:spLocks noGrp="1"/>
          </p:cNvSpPr>
          <p:nvPr>
            <p:ph idx="1"/>
          </p:nvPr>
        </p:nvSpPr>
        <p:spPr>
          <a:xfrm>
            <a:off x="838200" y="1690688"/>
            <a:ext cx="10515600" cy="4486275"/>
          </a:xfrm>
        </p:spPr>
        <p:txBody>
          <a:bodyPr/>
          <a:lstStyle/>
          <a:p>
            <a:r>
              <a:rPr lang="en-US" dirty="0"/>
              <a:t>Distinguish cognitive services on </a:t>
            </a:r>
            <a:r>
              <a:rPr lang="en-US" dirty="0" smtClean="0"/>
              <a:t>WDC</a:t>
            </a:r>
          </a:p>
          <a:p>
            <a:r>
              <a:rPr lang="en-US" dirty="0"/>
              <a:t>Provide examples of text classification using the </a:t>
            </a:r>
            <a:r>
              <a:rPr lang="en-US" dirty="0" smtClean="0"/>
              <a:t>NLC</a:t>
            </a:r>
          </a:p>
          <a:p>
            <a:r>
              <a:rPr lang="en-US" dirty="0"/>
              <a:t>Watson SDKs available as </a:t>
            </a:r>
            <a:r>
              <a:rPr lang="en-US" dirty="0" smtClean="0"/>
              <a:t>services </a:t>
            </a:r>
            <a:r>
              <a:rPr lang="en-US" dirty="0"/>
              <a:t>on Watson Developer </a:t>
            </a:r>
            <a:r>
              <a:rPr lang="en-US" dirty="0" smtClean="0"/>
              <a:t>Cloud</a:t>
            </a:r>
          </a:p>
          <a:p>
            <a:r>
              <a:rPr lang="en-US" dirty="0"/>
              <a:t>Watson REST APIs </a:t>
            </a:r>
            <a:r>
              <a:rPr lang="en-US" dirty="0" smtClean="0"/>
              <a:t>available as </a:t>
            </a:r>
            <a:r>
              <a:rPr lang="en-US" dirty="0"/>
              <a:t>services on Watson Developer </a:t>
            </a:r>
            <a:r>
              <a:rPr lang="en-US" dirty="0" smtClean="0"/>
              <a:t>Cloud</a:t>
            </a:r>
            <a:endParaRPr lang="en-US" dirty="0"/>
          </a:p>
          <a:p>
            <a:r>
              <a:rPr lang="en-US" dirty="0" smtClean="0"/>
              <a:t>Configure  </a:t>
            </a:r>
            <a:r>
              <a:rPr lang="en-US" dirty="0"/>
              <a:t>Natural Language </a:t>
            </a:r>
            <a:r>
              <a:rPr lang="en-US" dirty="0" smtClean="0"/>
              <a:t>Classification</a:t>
            </a:r>
          </a:p>
          <a:p>
            <a:r>
              <a:rPr lang="en-US" dirty="0" smtClean="0"/>
              <a:t>Configure  </a:t>
            </a:r>
            <a:r>
              <a:rPr lang="en-US" dirty="0"/>
              <a:t>Visual </a:t>
            </a:r>
            <a:r>
              <a:rPr lang="en-US" dirty="0" smtClean="0"/>
              <a:t>recognition</a:t>
            </a:r>
          </a:p>
          <a:p>
            <a:r>
              <a:rPr lang="en-US" dirty="0"/>
              <a:t>Personality Insights service </a:t>
            </a:r>
          </a:p>
          <a:p>
            <a:endParaRPr lang="en-US" dirty="0"/>
          </a:p>
        </p:txBody>
      </p:sp>
    </p:spTree>
    <p:extLst>
      <p:ext uri="{BB962C8B-B14F-4D97-AF65-F5344CB8AC3E}">
        <p14:creationId xmlns:p14="http://schemas.microsoft.com/office/powerpoint/2010/main" val="2195939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Personality Insights service cont..</a:t>
            </a:r>
            <a:endParaRPr lang="en-US" dirty="0"/>
          </a:p>
        </p:txBody>
      </p:sp>
      <p:sp>
        <p:nvSpPr>
          <p:cNvPr id="3" name="Content Placeholder 2"/>
          <p:cNvSpPr>
            <a:spLocks noGrp="1"/>
          </p:cNvSpPr>
          <p:nvPr>
            <p:ph idx="1"/>
          </p:nvPr>
        </p:nvSpPr>
        <p:spPr>
          <a:xfrm>
            <a:off x="838200" y="1690688"/>
            <a:ext cx="10515600" cy="4486275"/>
          </a:xfrm>
        </p:spPr>
        <p:txBody>
          <a:bodyPr/>
          <a:lstStyle/>
          <a:p>
            <a:r>
              <a:rPr lang="en-US" b="1" u="sng" dirty="0" smtClean="0"/>
              <a:t>Needs</a:t>
            </a:r>
            <a:r>
              <a:rPr lang="en-US" dirty="0" smtClean="0"/>
              <a:t> describe which aspects of a product will resonate with a person. The model includes twelve characteristic needs: Excitement, Harmony, Curiosity, Ideal, Closeness, Self-expression, Liberty, Love, Practicality, Stability, Challenge, and Structure</a:t>
            </a:r>
          </a:p>
          <a:p>
            <a:pPr marL="0" indent="0">
              <a:buNone/>
            </a:pPr>
            <a:endParaRPr lang="en-US" dirty="0" smtClean="0"/>
          </a:p>
          <a:p>
            <a:r>
              <a:rPr lang="en-US" b="1" u="sng" dirty="0" smtClean="0"/>
              <a:t>Values</a:t>
            </a:r>
            <a:r>
              <a:rPr lang="en-US" dirty="0" smtClean="0"/>
              <a:t> describe motivating factors that influence a person's decision making. The model includes five values: Self-transcendence / Helping others, Conservation / Tradition, Hedonism / Taking pleasure in life, Self-enhancement / Achieving success, and Open to change / Excitement.</a:t>
            </a:r>
            <a:endParaRPr lang="en-US" dirty="0"/>
          </a:p>
        </p:txBody>
      </p:sp>
    </p:spTree>
    <p:extLst>
      <p:ext uri="{BB962C8B-B14F-4D97-AF65-F5344CB8AC3E}">
        <p14:creationId xmlns:p14="http://schemas.microsoft.com/office/powerpoint/2010/main" val="3603656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Tone Analyzer service</a:t>
            </a:r>
            <a:br>
              <a:rPr lang="en-US" b="1" dirty="0" smtClean="0"/>
            </a:br>
            <a:endParaRPr lang="en-US" dirty="0"/>
          </a:p>
        </p:txBody>
      </p:sp>
      <p:sp>
        <p:nvSpPr>
          <p:cNvPr id="3" name="Content Placeholder 2"/>
          <p:cNvSpPr>
            <a:spLocks noGrp="1"/>
          </p:cNvSpPr>
          <p:nvPr>
            <p:ph idx="1"/>
          </p:nvPr>
        </p:nvSpPr>
        <p:spPr>
          <a:xfrm>
            <a:off x="838200" y="1442434"/>
            <a:ext cx="10515600" cy="4734529"/>
          </a:xfrm>
        </p:spPr>
        <p:txBody>
          <a:bodyPr>
            <a:normAutofit/>
          </a:bodyPr>
          <a:lstStyle/>
          <a:p>
            <a:r>
              <a:rPr lang="en-US" dirty="0" smtClean="0"/>
              <a:t>The IBM Watson™ Tone Analyzer Service uses linguistic analysis to detect three types of tones from text: emotion, social tendencies, and language style</a:t>
            </a:r>
          </a:p>
          <a:p>
            <a:r>
              <a:rPr lang="en-US" dirty="0" smtClean="0"/>
              <a:t> Emotions identified include things like anger, fear, joy, sadness, and disgust </a:t>
            </a:r>
          </a:p>
          <a:p>
            <a:r>
              <a:rPr lang="en-US" dirty="0" smtClean="0"/>
              <a:t>Identified social tendencies include things from the Big Five personality traits used by some psychologists</a:t>
            </a:r>
          </a:p>
          <a:p>
            <a:r>
              <a:rPr lang="en-US" dirty="0" smtClean="0"/>
              <a:t>These include openness, conscientiousness, extroversion, agreeableness, and emotional range</a:t>
            </a:r>
          </a:p>
          <a:p>
            <a:r>
              <a:rPr lang="en-US" dirty="0" smtClean="0"/>
              <a:t>Identified language styles include confident, analytical, and tentative</a:t>
            </a:r>
            <a:endParaRPr lang="en-US" dirty="0"/>
          </a:p>
        </p:txBody>
      </p:sp>
    </p:spTree>
    <p:extLst>
      <p:ext uri="{BB962C8B-B14F-4D97-AF65-F5344CB8AC3E}">
        <p14:creationId xmlns:p14="http://schemas.microsoft.com/office/powerpoint/2010/main" val="2176356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Common uses for the Tone Analyzer service </a:t>
            </a:r>
            <a:br>
              <a:rPr lang="en-US" b="1" dirty="0" smtClean="0"/>
            </a:br>
            <a:endParaRPr lang="en-US" dirty="0"/>
          </a:p>
        </p:txBody>
      </p:sp>
      <p:sp>
        <p:nvSpPr>
          <p:cNvPr id="3" name="Content Placeholder 2"/>
          <p:cNvSpPr>
            <a:spLocks noGrp="1"/>
          </p:cNvSpPr>
          <p:nvPr>
            <p:ph idx="1"/>
          </p:nvPr>
        </p:nvSpPr>
        <p:spPr>
          <a:xfrm>
            <a:off x="838200" y="1416676"/>
            <a:ext cx="10515600" cy="4760287"/>
          </a:xfrm>
        </p:spPr>
        <p:txBody>
          <a:bodyPr>
            <a:normAutofit fontScale="92500" lnSpcReduction="20000"/>
          </a:bodyPr>
          <a:lstStyle/>
          <a:p>
            <a:r>
              <a:rPr lang="en-US" dirty="0" smtClean="0"/>
              <a:t>Personal and business communications </a:t>
            </a:r>
          </a:p>
          <a:p>
            <a:pPr lvl="1"/>
            <a:r>
              <a:rPr lang="en-US" dirty="0" smtClean="0"/>
              <a:t>Tone Analyzer service can be used to get feedback about their communications, which could improve the effectiveness of the messages and how they are received</a:t>
            </a:r>
          </a:p>
          <a:p>
            <a:pPr lvl="1"/>
            <a:endParaRPr lang="en-US" dirty="0" smtClean="0"/>
          </a:p>
          <a:p>
            <a:r>
              <a:rPr lang="en-US" dirty="0" smtClean="0"/>
              <a:t>Message resonance </a:t>
            </a:r>
          </a:p>
          <a:p>
            <a:pPr lvl="1"/>
            <a:r>
              <a:rPr lang="en-US" dirty="0" smtClean="0"/>
              <a:t>optimize the tones in your communication to increase the impact on your audience</a:t>
            </a:r>
          </a:p>
          <a:p>
            <a:endParaRPr lang="en-US" dirty="0" smtClean="0"/>
          </a:p>
          <a:p>
            <a:r>
              <a:rPr lang="en-US" dirty="0" smtClean="0"/>
              <a:t>Digital Virtual Agent for customer care </a:t>
            </a:r>
          </a:p>
          <a:p>
            <a:pPr lvl="1"/>
            <a:r>
              <a:rPr lang="en-US" dirty="0"/>
              <a:t>If a human client is interacting with an automated digital agent, and the client is agitated or angry, it is likely reflected in the choice of words they use to explain their problem</a:t>
            </a:r>
          </a:p>
          <a:p>
            <a:pPr marL="457200" lvl="1" indent="0">
              <a:buNone/>
            </a:pPr>
            <a:endParaRPr lang="en-US" dirty="0"/>
          </a:p>
          <a:p>
            <a:pPr lvl="1"/>
            <a:r>
              <a:rPr lang="en-US" dirty="0"/>
              <a:t>An automated agent could use the Tone Analyzer Service to detect those tones, and be programmed </a:t>
            </a:r>
            <a:r>
              <a:rPr lang="en-US" dirty="0" smtClean="0"/>
              <a:t>to respond appropriately to them</a:t>
            </a:r>
          </a:p>
          <a:p>
            <a:endParaRPr lang="en-US" dirty="0" smtClean="0"/>
          </a:p>
          <a:p>
            <a:endParaRPr lang="en-US" dirty="0"/>
          </a:p>
        </p:txBody>
      </p:sp>
    </p:spTree>
    <p:extLst>
      <p:ext uri="{BB962C8B-B14F-4D97-AF65-F5344CB8AC3E}">
        <p14:creationId xmlns:p14="http://schemas.microsoft.com/office/powerpoint/2010/main" val="426142697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Common uses for the Tone Analyzer service  cont..</a:t>
            </a:r>
            <a:br>
              <a:rPr lang="en-US" b="1" dirty="0" smtClean="0"/>
            </a:br>
            <a:endParaRPr lang="en-US" dirty="0"/>
          </a:p>
        </p:txBody>
      </p:sp>
      <p:sp>
        <p:nvSpPr>
          <p:cNvPr id="3" name="Content Placeholder 2"/>
          <p:cNvSpPr>
            <a:spLocks noGrp="1"/>
          </p:cNvSpPr>
          <p:nvPr>
            <p:ph idx="1"/>
          </p:nvPr>
        </p:nvSpPr>
        <p:spPr>
          <a:xfrm>
            <a:off x="838200" y="1455314"/>
            <a:ext cx="10515600" cy="4721650"/>
          </a:xfrm>
        </p:spPr>
        <p:txBody>
          <a:bodyPr/>
          <a:lstStyle/>
          <a:p>
            <a:r>
              <a:rPr lang="en-US" dirty="0" smtClean="0"/>
              <a:t>Self-branding </a:t>
            </a:r>
          </a:p>
          <a:p>
            <a:pPr lvl="1"/>
            <a:r>
              <a:rPr lang="en-US" dirty="0" smtClean="0"/>
              <a:t> Bloggers and journalists could use the Tone Analyzer Service to get feedback on their tone and fine-tune their writing to reflect a specific personality or style</a:t>
            </a:r>
          </a:p>
          <a:p>
            <a:r>
              <a:rPr lang="en-US" dirty="0" smtClean="0"/>
              <a:t>Input for tone analyser</a:t>
            </a:r>
            <a:endParaRPr lang="en-US" dirty="0"/>
          </a:p>
          <a:p>
            <a:pPr lvl="1"/>
            <a:r>
              <a:rPr lang="en-US" dirty="0" smtClean="0"/>
              <a:t>Any </a:t>
            </a:r>
            <a:r>
              <a:rPr lang="en-US" dirty="0"/>
              <a:t>Text</a:t>
            </a:r>
          </a:p>
          <a:p>
            <a:r>
              <a:rPr lang="en-US" dirty="0"/>
              <a:t>Service output</a:t>
            </a:r>
          </a:p>
          <a:p>
            <a:pPr lvl="1"/>
            <a:r>
              <a:rPr lang="en-US" dirty="0"/>
              <a:t>JSON that provides a hierarchical representation of the analysis of the terms in the input message</a:t>
            </a:r>
          </a:p>
          <a:p>
            <a:endParaRPr lang="en-US" dirty="0"/>
          </a:p>
        </p:txBody>
      </p:sp>
    </p:spTree>
    <p:extLst>
      <p:ext uri="{BB962C8B-B14F-4D97-AF65-F5344CB8AC3E}">
        <p14:creationId xmlns:p14="http://schemas.microsoft.com/office/powerpoint/2010/main" val="201196370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flow </a:t>
            </a:r>
            <a:r>
              <a:rPr lang="en-US" dirty="0"/>
              <a:t>of the Tone Analyzer service</a:t>
            </a:r>
          </a:p>
        </p:txBody>
      </p:sp>
      <p:pic>
        <p:nvPicPr>
          <p:cNvPr id="1026" name="Picture 2" descr="Submit content to the Tone Analyzer service and use the results to improve your communicat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40131"/>
            <a:ext cx="10515600" cy="392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636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Tones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a:t>Emotion </a:t>
            </a:r>
            <a:r>
              <a:rPr lang="en-US" b="1" dirty="0" smtClean="0"/>
              <a:t>Tone</a:t>
            </a:r>
            <a:endParaRPr lang="en-US" dirty="0" smtClean="0"/>
          </a:p>
          <a:p>
            <a:pPr lvl="1"/>
            <a:r>
              <a:rPr lang="en-US" dirty="0" smtClean="0"/>
              <a:t>Emotion tone </a:t>
            </a:r>
            <a:r>
              <a:rPr lang="en-US" dirty="0"/>
              <a:t>now has </a:t>
            </a:r>
            <a:r>
              <a:rPr lang="en-US" dirty="0" smtClean="0"/>
              <a:t>5 </a:t>
            </a:r>
            <a:r>
              <a:rPr lang="en-US" dirty="0"/>
              <a:t>different emotional sub-tones: anger, fear, joy, sadness, and </a:t>
            </a:r>
            <a:r>
              <a:rPr lang="en-US" dirty="0" smtClean="0"/>
              <a:t>disgust </a:t>
            </a:r>
          </a:p>
          <a:p>
            <a:pPr lvl="1"/>
            <a:r>
              <a:rPr lang="en-US" dirty="0" smtClean="0"/>
              <a:t>The </a:t>
            </a:r>
            <a:r>
              <a:rPr lang="en-US" dirty="0"/>
              <a:t>previous, experimental version was only grouped into three emotion categories: negative, cheerful, and </a:t>
            </a:r>
            <a:r>
              <a:rPr lang="en-US" dirty="0" smtClean="0"/>
              <a:t>anger</a:t>
            </a:r>
          </a:p>
          <a:p>
            <a:pPr lvl="1"/>
            <a:r>
              <a:rPr lang="en-US" dirty="0" smtClean="0"/>
              <a:t>Based </a:t>
            </a:r>
            <a:r>
              <a:rPr lang="en-US" dirty="0"/>
              <a:t>on the feedback from users, however, we have expanded the set of detectable emotions reflected in </a:t>
            </a:r>
            <a:r>
              <a:rPr lang="en-US" dirty="0" smtClean="0"/>
              <a:t>text</a:t>
            </a:r>
            <a:endParaRPr lang="en-US" dirty="0"/>
          </a:p>
          <a:p>
            <a:endParaRPr lang="en-US" dirty="0"/>
          </a:p>
        </p:txBody>
      </p:sp>
    </p:spTree>
    <p:extLst>
      <p:ext uri="{BB962C8B-B14F-4D97-AF65-F5344CB8AC3E}">
        <p14:creationId xmlns:p14="http://schemas.microsoft.com/office/powerpoint/2010/main" val="3303873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
            </a:r>
            <a:r>
              <a:rPr lang="en-US" b="1" dirty="0" smtClean="0"/>
              <a:t>Tones cont..</a:t>
            </a:r>
            <a:endParaRPr lang="en-US" dirty="0"/>
          </a:p>
        </p:txBody>
      </p:sp>
      <p:sp>
        <p:nvSpPr>
          <p:cNvPr id="3" name="Content Placeholder 2"/>
          <p:cNvSpPr>
            <a:spLocks noGrp="1"/>
          </p:cNvSpPr>
          <p:nvPr>
            <p:ph idx="1"/>
          </p:nvPr>
        </p:nvSpPr>
        <p:spPr>
          <a:xfrm>
            <a:off x="838200" y="1584100"/>
            <a:ext cx="10515600" cy="4790941"/>
          </a:xfrm>
        </p:spPr>
        <p:txBody>
          <a:bodyPr>
            <a:normAutofit fontScale="92500" lnSpcReduction="20000"/>
          </a:bodyPr>
          <a:lstStyle/>
          <a:p>
            <a:r>
              <a:rPr lang="en-US" b="1" dirty="0"/>
              <a:t>Social </a:t>
            </a:r>
            <a:r>
              <a:rPr lang="en-US" b="1" dirty="0" smtClean="0"/>
              <a:t>Tone - </a:t>
            </a:r>
            <a:r>
              <a:rPr lang="en-US" dirty="0" smtClean="0"/>
              <a:t>Tone </a:t>
            </a:r>
            <a:r>
              <a:rPr lang="en-US" dirty="0"/>
              <a:t>Analyzer currently infers five different social </a:t>
            </a:r>
            <a:r>
              <a:rPr lang="en-US" dirty="0" smtClean="0"/>
              <a:t>tones</a:t>
            </a:r>
          </a:p>
          <a:p>
            <a:pPr marL="457200" lvl="1" indent="0">
              <a:buNone/>
            </a:pPr>
            <a:endParaRPr lang="en-US" dirty="0" smtClean="0"/>
          </a:p>
          <a:p>
            <a:pPr lvl="2"/>
            <a:r>
              <a:rPr lang="en-US" sz="2400" dirty="0" smtClean="0"/>
              <a:t>Openness - </a:t>
            </a:r>
            <a:r>
              <a:rPr lang="en-US" sz="2400" dirty="0"/>
              <a:t>Openness is the extent to which the presented text demonstrates openness to experience a variety of </a:t>
            </a:r>
            <a:r>
              <a:rPr lang="en-US" sz="2400" dirty="0" smtClean="0"/>
              <a:t>activities</a:t>
            </a:r>
            <a:endParaRPr lang="en-US" sz="2400" dirty="0"/>
          </a:p>
          <a:p>
            <a:pPr lvl="2"/>
            <a:endParaRPr lang="en-US" sz="2400" dirty="0" smtClean="0"/>
          </a:p>
          <a:p>
            <a:pPr lvl="2"/>
            <a:r>
              <a:rPr lang="en-US" sz="2400" dirty="0" smtClean="0"/>
              <a:t>Conscientiousness- </a:t>
            </a:r>
            <a:r>
              <a:rPr lang="en-US" sz="2400" dirty="0"/>
              <a:t>Conscientiousness is a tendency to act in an organized or thoughtful way as expressed in the input </a:t>
            </a:r>
            <a:r>
              <a:rPr lang="en-US" sz="2400" dirty="0" smtClean="0"/>
              <a:t>text</a:t>
            </a:r>
            <a:endParaRPr lang="en-US" sz="2400" dirty="0"/>
          </a:p>
          <a:p>
            <a:pPr lvl="2"/>
            <a:endParaRPr lang="en-US" sz="2400" dirty="0" smtClean="0"/>
          </a:p>
          <a:p>
            <a:pPr lvl="2"/>
            <a:r>
              <a:rPr lang="en-US" sz="2400" dirty="0" smtClean="0"/>
              <a:t>Extraversion - </a:t>
            </a:r>
            <a:r>
              <a:rPr lang="en-US" sz="2400" dirty="0"/>
              <a:t>Extraversion is a tendency to seek stimulation in the company of others</a:t>
            </a:r>
            <a:endParaRPr lang="en-US" sz="2400" dirty="0" smtClean="0"/>
          </a:p>
          <a:p>
            <a:pPr lvl="2"/>
            <a:endParaRPr lang="en-US" sz="2400" dirty="0" smtClean="0"/>
          </a:p>
          <a:p>
            <a:pPr lvl="2"/>
            <a:r>
              <a:rPr lang="en-US" sz="2400" dirty="0" smtClean="0"/>
              <a:t>Agreeableness - </a:t>
            </a:r>
            <a:r>
              <a:rPr lang="en-US" sz="2400" dirty="0"/>
              <a:t>Agreeableness is a tendency, expressed in writing, to be compassionate </a:t>
            </a:r>
            <a:r>
              <a:rPr lang="en-US" sz="2400" dirty="0" smtClean="0"/>
              <a:t>and </a:t>
            </a:r>
            <a:r>
              <a:rPr lang="en-US" sz="2400" dirty="0"/>
              <a:t>cooperative towards others</a:t>
            </a:r>
            <a:endParaRPr lang="en-US" sz="2400" dirty="0" smtClean="0"/>
          </a:p>
          <a:p>
            <a:pPr lvl="2"/>
            <a:endParaRPr lang="en-US" sz="2400" dirty="0" smtClean="0"/>
          </a:p>
          <a:p>
            <a:pPr lvl="2"/>
            <a:r>
              <a:rPr lang="en-US" sz="2400" dirty="0" smtClean="0"/>
              <a:t>Emotional range - </a:t>
            </a:r>
            <a:r>
              <a:rPr lang="en-US" sz="2400" dirty="0"/>
              <a:t>Emotional range is the extent to which a person’s emotion is sensitive to the environment</a:t>
            </a:r>
            <a:r>
              <a:rPr lang="en-US" sz="2400" dirty="0" smtClean="0"/>
              <a:t> </a:t>
            </a:r>
          </a:p>
        </p:txBody>
      </p:sp>
    </p:spTree>
    <p:extLst>
      <p:ext uri="{BB962C8B-B14F-4D97-AF65-F5344CB8AC3E}">
        <p14:creationId xmlns:p14="http://schemas.microsoft.com/office/powerpoint/2010/main" val="404324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Tones cont..</a:t>
            </a:r>
            <a:endParaRPr lang="en-US" dirty="0"/>
          </a:p>
        </p:txBody>
      </p:sp>
      <p:sp>
        <p:nvSpPr>
          <p:cNvPr id="3" name="Content Placeholder 2"/>
          <p:cNvSpPr>
            <a:spLocks noGrp="1"/>
          </p:cNvSpPr>
          <p:nvPr>
            <p:ph idx="1"/>
          </p:nvPr>
        </p:nvSpPr>
        <p:spPr/>
        <p:txBody>
          <a:bodyPr/>
          <a:lstStyle/>
          <a:p>
            <a:r>
              <a:rPr lang="en-US" b="1" dirty="0"/>
              <a:t>Language </a:t>
            </a:r>
            <a:r>
              <a:rPr lang="en-US" b="1" dirty="0" smtClean="0"/>
              <a:t>Tone</a:t>
            </a:r>
          </a:p>
          <a:p>
            <a:pPr lvl="2"/>
            <a:r>
              <a:rPr lang="en-US" dirty="0" smtClean="0"/>
              <a:t>Language </a:t>
            </a:r>
            <a:r>
              <a:rPr lang="en-US" dirty="0"/>
              <a:t>tone, formerly known as writing tone, provides feedback on how analytical, confident and tentative one’s writing </a:t>
            </a:r>
            <a:r>
              <a:rPr lang="en-US" dirty="0" smtClean="0"/>
              <a:t>is</a:t>
            </a:r>
          </a:p>
          <a:p>
            <a:pPr lvl="2"/>
            <a:endParaRPr lang="en-US" dirty="0" smtClean="0"/>
          </a:p>
          <a:p>
            <a:pPr lvl="2"/>
            <a:r>
              <a:rPr lang="en-US" dirty="0" smtClean="0"/>
              <a:t>Analytical </a:t>
            </a:r>
            <a:r>
              <a:rPr lang="en-US" dirty="0"/>
              <a:t>tone shows a person’s reasoning and analytical attitude about </a:t>
            </a:r>
            <a:r>
              <a:rPr lang="en-US" dirty="0" smtClean="0"/>
              <a:t>things</a:t>
            </a:r>
          </a:p>
          <a:p>
            <a:pPr lvl="2"/>
            <a:endParaRPr lang="en-US" dirty="0"/>
          </a:p>
          <a:p>
            <a:pPr lvl="2"/>
            <a:r>
              <a:rPr lang="en-US" dirty="0"/>
              <a:t>Confidence tone indicates the degree of certainty exhibited by an individual towards </a:t>
            </a:r>
            <a:r>
              <a:rPr lang="en-US" dirty="0" smtClean="0"/>
              <a:t>something</a:t>
            </a:r>
            <a:endParaRPr lang="en-US" dirty="0"/>
          </a:p>
          <a:p>
            <a:pPr lvl="2"/>
            <a:endParaRPr lang="en-US" dirty="0" smtClean="0"/>
          </a:p>
          <a:p>
            <a:pPr lvl="2"/>
            <a:r>
              <a:rPr lang="en-US" dirty="0" smtClean="0"/>
              <a:t>Tentative </a:t>
            </a:r>
            <a:r>
              <a:rPr lang="en-US" dirty="0"/>
              <a:t>tone shows the attitude of </a:t>
            </a:r>
            <a:r>
              <a:rPr lang="en-US" dirty="0" smtClean="0"/>
              <a:t>inhibition</a:t>
            </a:r>
            <a:endParaRPr lang="en-US" dirty="0"/>
          </a:p>
          <a:p>
            <a:endParaRPr lang="en-US" dirty="0"/>
          </a:p>
        </p:txBody>
      </p:sp>
    </p:spTree>
    <p:extLst>
      <p:ext uri="{BB962C8B-B14F-4D97-AF65-F5344CB8AC3E}">
        <p14:creationId xmlns:p14="http://schemas.microsoft.com/office/powerpoint/2010/main" val="4057304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Alchemy Language services</a:t>
            </a:r>
            <a:br>
              <a:rPr lang="en-US" b="1" dirty="0"/>
            </a:br>
            <a:endParaRPr lang="en-US" dirty="0"/>
          </a:p>
        </p:txBody>
      </p:sp>
      <p:sp>
        <p:nvSpPr>
          <p:cNvPr id="3" name="Content Placeholder 2"/>
          <p:cNvSpPr>
            <a:spLocks noGrp="1"/>
          </p:cNvSpPr>
          <p:nvPr>
            <p:ph idx="1"/>
          </p:nvPr>
        </p:nvSpPr>
        <p:spPr/>
        <p:txBody>
          <a:bodyPr/>
          <a:lstStyle/>
          <a:p>
            <a:r>
              <a:rPr lang="en-US" dirty="0"/>
              <a:t>AlchemyLanguage is a collection of APIs that offer text analysis through natural language </a:t>
            </a:r>
            <a:r>
              <a:rPr lang="en-US" dirty="0" smtClean="0"/>
              <a:t>processing</a:t>
            </a:r>
          </a:p>
          <a:p>
            <a:r>
              <a:rPr lang="en-US" dirty="0" smtClean="0"/>
              <a:t>The </a:t>
            </a:r>
            <a:r>
              <a:rPr lang="en-US" dirty="0"/>
              <a:t>AlchemyLanguage APIs can analyze text and help you to understand its sentiment, keywords, entities, high-level concepts and </a:t>
            </a:r>
            <a:r>
              <a:rPr lang="en-US" dirty="0" smtClean="0"/>
              <a:t>more</a:t>
            </a:r>
          </a:p>
          <a:p>
            <a:r>
              <a:rPr lang="en-US" dirty="0" smtClean="0"/>
              <a:t>Natural language </a:t>
            </a:r>
            <a:r>
              <a:rPr lang="en-US" dirty="0"/>
              <a:t>processing APIs </a:t>
            </a:r>
            <a:r>
              <a:rPr lang="en-US" dirty="0" smtClean="0"/>
              <a:t>are available </a:t>
            </a:r>
            <a:r>
              <a:rPr lang="en-US" dirty="0"/>
              <a:t>through AlchemyLanguage to add high-level semantic information</a:t>
            </a:r>
          </a:p>
        </p:txBody>
      </p:sp>
    </p:spTree>
    <p:extLst>
      <p:ext uri="{BB962C8B-B14F-4D97-AF65-F5344CB8AC3E}">
        <p14:creationId xmlns:p14="http://schemas.microsoft.com/office/powerpoint/2010/main" val="423004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AlchemyAPI's text analysis service functions</a:t>
            </a:r>
          </a:p>
        </p:txBody>
      </p:sp>
      <p:sp>
        <p:nvSpPr>
          <p:cNvPr id="3" name="Content Placeholder 2"/>
          <p:cNvSpPr>
            <a:spLocks noGrp="1"/>
          </p:cNvSpPr>
          <p:nvPr>
            <p:ph idx="1"/>
          </p:nvPr>
        </p:nvSpPr>
        <p:spPr>
          <a:xfrm>
            <a:off x="838200" y="1790163"/>
            <a:ext cx="10515600" cy="4386800"/>
          </a:xfrm>
        </p:spPr>
        <p:txBody>
          <a:bodyPr>
            <a:normAutofit fontScale="62500" lnSpcReduction="20000"/>
          </a:bodyPr>
          <a:lstStyle/>
          <a:p>
            <a:r>
              <a:rPr lang="en-US" dirty="0"/>
              <a:t>Entity Extraction</a:t>
            </a:r>
          </a:p>
          <a:p>
            <a:r>
              <a:rPr lang="en-US" dirty="0"/>
              <a:t>Sentiment Analysis</a:t>
            </a:r>
          </a:p>
          <a:p>
            <a:r>
              <a:rPr lang="en-US" dirty="0"/>
              <a:t>Emotion Analysis</a:t>
            </a:r>
          </a:p>
          <a:p>
            <a:r>
              <a:rPr lang="en-US" dirty="0"/>
              <a:t>Keyword Extraction</a:t>
            </a:r>
          </a:p>
          <a:p>
            <a:r>
              <a:rPr lang="en-US" dirty="0"/>
              <a:t>Concept Tagging</a:t>
            </a:r>
          </a:p>
          <a:p>
            <a:r>
              <a:rPr lang="en-US" dirty="0"/>
              <a:t>Relation Extraction</a:t>
            </a:r>
          </a:p>
          <a:p>
            <a:r>
              <a:rPr lang="en-US" dirty="0"/>
              <a:t>Taxonomy Classification</a:t>
            </a:r>
          </a:p>
          <a:p>
            <a:r>
              <a:rPr lang="en-US" dirty="0"/>
              <a:t>Author Extraction</a:t>
            </a:r>
          </a:p>
          <a:p>
            <a:r>
              <a:rPr lang="en-US" dirty="0"/>
              <a:t>Language Detection</a:t>
            </a:r>
          </a:p>
          <a:p>
            <a:r>
              <a:rPr lang="en-US" dirty="0"/>
              <a:t>Text Extraction</a:t>
            </a:r>
          </a:p>
          <a:p>
            <a:r>
              <a:rPr lang="en-US" dirty="0"/>
              <a:t>Microformats Parsing</a:t>
            </a:r>
          </a:p>
          <a:p>
            <a:r>
              <a:rPr lang="en-US" dirty="0"/>
              <a:t>Feed Detection</a:t>
            </a:r>
          </a:p>
          <a:p>
            <a:r>
              <a:rPr lang="en-US" dirty="0"/>
              <a:t>Linked Data Support</a:t>
            </a:r>
          </a:p>
          <a:p>
            <a:endParaRPr lang="en-US" dirty="0"/>
          </a:p>
        </p:txBody>
      </p:sp>
    </p:spTree>
    <p:extLst>
      <p:ext uri="{BB962C8B-B14F-4D97-AF65-F5344CB8AC3E}">
        <p14:creationId xmlns:p14="http://schemas.microsoft.com/office/powerpoint/2010/main" val="1424030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 cont…</a:t>
            </a:r>
            <a:endParaRPr lang="en-US" b="1" dirty="0"/>
          </a:p>
        </p:txBody>
      </p:sp>
      <p:sp>
        <p:nvSpPr>
          <p:cNvPr id="3" name="Content Placeholder 2"/>
          <p:cNvSpPr>
            <a:spLocks noGrp="1"/>
          </p:cNvSpPr>
          <p:nvPr>
            <p:ph idx="1"/>
          </p:nvPr>
        </p:nvSpPr>
        <p:spPr/>
        <p:txBody>
          <a:bodyPr/>
          <a:lstStyle/>
          <a:p>
            <a:r>
              <a:rPr lang="en-US" dirty="0"/>
              <a:t>Tone Analyzer service </a:t>
            </a:r>
            <a:endParaRPr lang="en-US" dirty="0" smtClean="0"/>
          </a:p>
          <a:p>
            <a:r>
              <a:rPr lang="en-US" dirty="0" smtClean="0"/>
              <a:t>Execute Alchemy </a:t>
            </a:r>
            <a:r>
              <a:rPr lang="en-US" dirty="0"/>
              <a:t>Language </a:t>
            </a:r>
            <a:r>
              <a:rPr lang="en-US" dirty="0" smtClean="0"/>
              <a:t>services</a:t>
            </a:r>
          </a:p>
          <a:p>
            <a:r>
              <a:rPr lang="en-US" dirty="0" smtClean="0"/>
              <a:t>Configure  </a:t>
            </a:r>
            <a:r>
              <a:rPr lang="en-US" dirty="0"/>
              <a:t>Retrieve and Rank service</a:t>
            </a:r>
          </a:p>
        </p:txBody>
      </p:sp>
    </p:spTree>
    <p:extLst>
      <p:ext uri="{BB962C8B-B14F-4D97-AF65-F5344CB8AC3E}">
        <p14:creationId xmlns:p14="http://schemas.microsoft.com/office/powerpoint/2010/main" val="17010806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Alchemy Language </a:t>
            </a:r>
            <a:r>
              <a:rPr lang="en-US" b="1" dirty="0" smtClean="0"/>
              <a:t>services usage</a:t>
            </a:r>
            <a:endParaRPr lang="en-US" dirty="0"/>
          </a:p>
        </p:txBody>
      </p:sp>
      <p:sp>
        <p:nvSpPr>
          <p:cNvPr id="3" name="Content Placeholder 2"/>
          <p:cNvSpPr>
            <a:spLocks noGrp="1"/>
          </p:cNvSpPr>
          <p:nvPr>
            <p:ph idx="1"/>
          </p:nvPr>
        </p:nvSpPr>
        <p:spPr/>
        <p:txBody>
          <a:bodyPr/>
          <a:lstStyle/>
          <a:p>
            <a:r>
              <a:rPr lang="en-US" b="1" dirty="0" smtClean="0"/>
              <a:t>input</a:t>
            </a:r>
            <a:endParaRPr lang="en-US" b="1" dirty="0"/>
          </a:p>
          <a:p>
            <a:pPr lvl="1"/>
            <a:r>
              <a:rPr lang="en-US" dirty="0"/>
              <a:t>Any publicly-accessible webpage or posted HTML/text document.</a:t>
            </a:r>
          </a:p>
          <a:p>
            <a:r>
              <a:rPr lang="en-US" b="1" dirty="0"/>
              <a:t>Service output</a:t>
            </a:r>
          </a:p>
          <a:p>
            <a:pPr lvl="1"/>
            <a:r>
              <a:rPr lang="en-US" dirty="0"/>
              <a:t>Extracted meta-data including, entities, sentiment, keywords, concepts, relations, authors, and more, returned in XML, JSON, and RDF formats</a:t>
            </a:r>
          </a:p>
          <a:p>
            <a:endParaRPr lang="en-US" dirty="0"/>
          </a:p>
        </p:txBody>
      </p:sp>
    </p:spTree>
    <p:extLst>
      <p:ext uri="{BB962C8B-B14F-4D97-AF65-F5344CB8AC3E}">
        <p14:creationId xmlns:p14="http://schemas.microsoft.com/office/powerpoint/2010/main" val="1216342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AlchemyData </a:t>
            </a:r>
            <a:r>
              <a:rPr lang="en-US" b="1" dirty="0"/>
              <a:t>News</a:t>
            </a:r>
            <a:br>
              <a:rPr lang="en-US" b="1" dirty="0"/>
            </a:br>
            <a:endParaRPr lang="en-US" dirty="0"/>
          </a:p>
        </p:txBody>
      </p:sp>
      <p:sp>
        <p:nvSpPr>
          <p:cNvPr id="3" name="Content Placeholder 2"/>
          <p:cNvSpPr>
            <a:spLocks noGrp="1"/>
          </p:cNvSpPr>
          <p:nvPr>
            <p:ph idx="1"/>
          </p:nvPr>
        </p:nvSpPr>
        <p:spPr/>
        <p:txBody>
          <a:bodyPr/>
          <a:lstStyle/>
          <a:p>
            <a:r>
              <a:rPr lang="en-US" dirty="0"/>
              <a:t>AlchemyData provides news and blog content enriched with natural language processing to allow for highly targeted search and trend analysis. </a:t>
            </a:r>
          </a:p>
          <a:p>
            <a:r>
              <a:rPr lang="en-US" dirty="0"/>
              <a:t>AlchemyData News indexes 250k to 300k English language news and blog articles every day with historical search available for the past 60 </a:t>
            </a:r>
            <a:r>
              <a:rPr lang="en-US" dirty="0" smtClean="0"/>
              <a:t>days</a:t>
            </a:r>
          </a:p>
          <a:p>
            <a:r>
              <a:rPr lang="en-US" dirty="0" smtClean="0"/>
              <a:t>You </a:t>
            </a:r>
            <a:r>
              <a:rPr lang="en-US" dirty="0"/>
              <a:t>can query the News API directly with no need to acquire, enrich and store the data yourself - enabling you to go beyond simple keyword-based </a:t>
            </a:r>
            <a:r>
              <a:rPr lang="en-US" dirty="0" smtClean="0"/>
              <a:t>searches</a:t>
            </a:r>
            <a:endParaRPr lang="en-US" dirty="0"/>
          </a:p>
          <a:p>
            <a:endParaRPr lang="en-US" dirty="0"/>
          </a:p>
        </p:txBody>
      </p:sp>
    </p:spTree>
    <p:extLst>
      <p:ext uri="{BB962C8B-B14F-4D97-AF65-F5344CB8AC3E}">
        <p14:creationId xmlns:p14="http://schemas.microsoft.com/office/powerpoint/2010/main" val="3956933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AlchemyData </a:t>
            </a:r>
            <a:r>
              <a:rPr lang="en-US" b="1" dirty="0" smtClean="0"/>
              <a:t>News usag</a:t>
            </a:r>
            <a:r>
              <a:rPr lang="en-US" b="1" dirty="0"/>
              <a:t>e</a:t>
            </a:r>
            <a:endParaRPr lang="en-US" dirty="0"/>
          </a:p>
        </p:txBody>
      </p:sp>
      <p:sp>
        <p:nvSpPr>
          <p:cNvPr id="3" name="Content Placeholder 2"/>
          <p:cNvSpPr>
            <a:spLocks noGrp="1"/>
          </p:cNvSpPr>
          <p:nvPr>
            <p:ph idx="1"/>
          </p:nvPr>
        </p:nvSpPr>
        <p:spPr/>
        <p:txBody>
          <a:bodyPr/>
          <a:lstStyle/>
          <a:p>
            <a:r>
              <a:rPr lang="en-US" b="1" dirty="0" smtClean="0"/>
              <a:t>input</a:t>
            </a:r>
            <a:endParaRPr lang="en-US" b="1" dirty="0"/>
          </a:p>
          <a:p>
            <a:pPr lvl="1"/>
            <a:r>
              <a:rPr lang="en-US" dirty="0"/>
              <a:t>Build a query with natural language processing to search both the text in indexed content and the concepts that are associated with it.</a:t>
            </a:r>
          </a:p>
          <a:p>
            <a:r>
              <a:rPr lang="en-US" b="1" dirty="0"/>
              <a:t>Service output</a:t>
            </a:r>
          </a:p>
          <a:p>
            <a:pPr lvl="1"/>
            <a:r>
              <a:rPr lang="en-US" dirty="0"/>
              <a:t>News and blog content enriched with our full suite of NLP services. Keywords, Entities, Concepts, Relations, Sentiment, Taxonomy</a:t>
            </a:r>
          </a:p>
          <a:p>
            <a:endParaRPr lang="en-US" dirty="0"/>
          </a:p>
        </p:txBody>
      </p:sp>
    </p:spTree>
    <p:extLst>
      <p:ext uri="{BB962C8B-B14F-4D97-AF65-F5344CB8AC3E}">
        <p14:creationId xmlns:p14="http://schemas.microsoft.com/office/powerpoint/2010/main" val="735818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Retrieve </a:t>
            </a:r>
            <a:r>
              <a:rPr lang="en-US" b="1" dirty="0"/>
              <a:t>and Rank </a:t>
            </a:r>
            <a:r>
              <a:rPr lang="en-US" b="1" dirty="0" smtClean="0"/>
              <a:t>service</a:t>
            </a:r>
            <a:endParaRPr lang="en-US" dirty="0"/>
          </a:p>
        </p:txBody>
      </p:sp>
      <p:sp>
        <p:nvSpPr>
          <p:cNvPr id="3" name="Content Placeholder 2"/>
          <p:cNvSpPr>
            <a:spLocks noGrp="1"/>
          </p:cNvSpPr>
          <p:nvPr>
            <p:ph idx="1"/>
          </p:nvPr>
        </p:nvSpPr>
        <p:spPr/>
        <p:txBody>
          <a:bodyPr/>
          <a:lstStyle/>
          <a:p>
            <a:r>
              <a:rPr lang="en-US" dirty="0" smtClean="0"/>
              <a:t>This service helps users find the most relevant information for their query </a:t>
            </a:r>
          </a:p>
          <a:p>
            <a:r>
              <a:rPr lang="en-US" dirty="0" smtClean="0"/>
              <a:t>It uses the  combination of search and machine learning algorithms to detect "signals" in the data</a:t>
            </a:r>
          </a:p>
          <a:p>
            <a:r>
              <a:rPr lang="en-US" dirty="0" smtClean="0"/>
              <a:t> </a:t>
            </a:r>
            <a:r>
              <a:rPr lang="en-US" dirty="0"/>
              <a:t>Built on top of Apache Solr, developers load their data into the service, </a:t>
            </a:r>
            <a:r>
              <a:rPr lang="en-US" dirty="0" smtClean="0"/>
              <a:t>trains </a:t>
            </a:r>
            <a:r>
              <a:rPr lang="en-US" dirty="0"/>
              <a:t>a machine learning model based on known relevant results, then leverage this model to provide improved results to their end users based on their question or </a:t>
            </a:r>
            <a:r>
              <a:rPr lang="en-US" dirty="0" smtClean="0"/>
              <a:t>query</a:t>
            </a:r>
            <a:endParaRPr lang="en-US" dirty="0"/>
          </a:p>
        </p:txBody>
      </p:sp>
    </p:spTree>
    <p:extLst>
      <p:ext uri="{BB962C8B-B14F-4D97-AF65-F5344CB8AC3E}">
        <p14:creationId xmlns:p14="http://schemas.microsoft.com/office/powerpoint/2010/main" val="557098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Retrieve and Rank </a:t>
            </a:r>
            <a:r>
              <a:rPr lang="en-US" b="1" dirty="0" smtClean="0"/>
              <a:t>service cont…</a:t>
            </a:r>
            <a:endParaRPr lang="en-US" dirty="0"/>
          </a:p>
        </p:txBody>
      </p:sp>
      <p:sp>
        <p:nvSpPr>
          <p:cNvPr id="3" name="Content Placeholder 2"/>
          <p:cNvSpPr>
            <a:spLocks noGrp="1"/>
          </p:cNvSpPr>
          <p:nvPr>
            <p:ph idx="1"/>
          </p:nvPr>
        </p:nvSpPr>
        <p:spPr/>
        <p:txBody>
          <a:bodyPr/>
          <a:lstStyle/>
          <a:p>
            <a:r>
              <a:rPr lang="en-US" b="1" dirty="0" smtClean="0"/>
              <a:t>Input </a:t>
            </a:r>
            <a:endParaRPr lang="en-US" b="1" dirty="0"/>
          </a:p>
          <a:p>
            <a:pPr lvl="1"/>
            <a:r>
              <a:rPr lang="en-US" dirty="0" smtClean="0"/>
              <a:t>User </a:t>
            </a:r>
            <a:r>
              <a:rPr lang="en-US" dirty="0"/>
              <a:t>questions and queries</a:t>
            </a:r>
          </a:p>
          <a:p>
            <a:r>
              <a:rPr lang="en-US" b="1" dirty="0"/>
              <a:t>Service output</a:t>
            </a:r>
          </a:p>
          <a:p>
            <a:pPr lvl="1"/>
            <a:r>
              <a:rPr lang="en-US" dirty="0"/>
              <a:t>Indexed documents for retrieval Machine learning model (Rank) Service Runtime: A list of relevant documents and metadata</a:t>
            </a:r>
          </a:p>
          <a:p>
            <a:pPr marL="0" indent="0">
              <a:buNone/>
            </a:pPr>
            <a:endParaRPr lang="en-US" dirty="0"/>
          </a:p>
        </p:txBody>
      </p:sp>
    </p:spTree>
    <p:extLst>
      <p:ext uri="{BB962C8B-B14F-4D97-AF65-F5344CB8AC3E}">
        <p14:creationId xmlns:p14="http://schemas.microsoft.com/office/powerpoint/2010/main" val="1786736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 Watson™ Retrieve and Rank service</a:t>
            </a:r>
          </a:p>
        </p:txBody>
      </p:sp>
      <p:sp>
        <p:nvSpPr>
          <p:cNvPr id="3" name="Content Placeholder 2"/>
          <p:cNvSpPr>
            <a:spLocks noGrp="1"/>
          </p:cNvSpPr>
          <p:nvPr>
            <p:ph idx="1"/>
          </p:nvPr>
        </p:nvSpPr>
        <p:spPr/>
        <p:txBody>
          <a:bodyPr/>
          <a:lstStyle/>
          <a:p>
            <a:r>
              <a:rPr lang="en-US" dirty="0"/>
              <a:t>combines two information retrieval components in a single service: </a:t>
            </a:r>
            <a:endParaRPr lang="en-US" dirty="0" smtClean="0"/>
          </a:p>
          <a:p>
            <a:pPr lvl="1"/>
            <a:r>
              <a:rPr lang="en-US" dirty="0" smtClean="0"/>
              <a:t>the </a:t>
            </a:r>
            <a:r>
              <a:rPr lang="en-US" dirty="0"/>
              <a:t>power of Apache Solr and </a:t>
            </a:r>
            <a:endParaRPr lang="en-US" dirty="0" smtClean="0"/>
          </a:p>
          <a:p>
            <a:pPr lvl="1"/>
            <a:r>
              <a:rPr lang="en-US" dirty="0" smtClean="0"/>
              <a:t>sophisticated </a:t>
            </a:r>
            <a:r>
              <a:rPr lang="en-US" dirty="0"/>
              <a:t>machine learning </a:t>
            </a:r>
            <a:r>
              <a:rPr lang="en-US" dirty="0" smtClean="0"/>
              <a:t>capability</a:t>
            </a:r>
          </a:p>
          <a:p>
            <a:r>
              <a:rPr lang="en-US" dirty="0" smtClean="0"/>
              <a:t>This </a:t>
            </a:r>
            <a:r>
              <a:rPr lang="en-US" dirty="0"/>
              <a:t>combination provides users with more relevant results by automatically reranking them by using these machine learning algorithms.</a:t>
            </a:r>
          </a:p>
        </p:txBody>
      </p:sp>
    </p:spTree>
    <p:extLst>
      <p:ext uri="{BB962C8B-B14F-4D97-AF65-F5344CB8AC3E}">
        <p14:creationId xmlns:p14="http://schemas.microsoft.com/office/powerpoint/2010/main" val="3050044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Primary </a:t>
            </a:r>
            <a:r>
              <a:rPr lang="en-US" b="1" dirty="0" smtClean="0"/>
              <a:t>uses of RR</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core users of the Retrieve and Rank service are customer-facing professionals, such as support staff, contact center agents, field technicians, and other </a:t>
            </a:r>
            <a:r>
              <a:rPr lang="en-US" dirty="0" smtClean="0"/>
              <a:t>professionals</a:t>
            </a:r>
          </a:p>
          <a:p>
            <a:r>
              <a:rPr lang="en-US" dirty="0" smtClean="0"/>
              <a:t>These </a:t>
            </a:r>
            <a:r>
              <a:rPr lang="en-US" dirty="0"/>
              <a:t>users must find relevant results quickly from large numbers of documents:</a:t>
            </a:r>
          </a:p>
          <a:p>
            <a:pPr lvl="1"/>
            <a:r>
              <a:rPr lang="en-US" dirty="0"/>
              <a:t>Customer support: Find quick answers for customers from your growing set of answer documents</a:t>
            </a:r>
          </a:p>
          <a:p>
            <a:pPr lvl="1"/>
            <a:r>
              <a:rPr lang="en-US" dirty="0"/>
              <a:t>Field technicians: Resolve technical issues onsite</a:t>
            </a:r>
          </a:p>
          <a:p>
            <a:pPr lvl="1"/>
            <a:r>
              <a:rPr lang="en-US" dirty="0"/>
              <a:t>Professional services: Find the right people with the right skills for key engagements</a:t>
            </a:r>
          </a:p>
          <a:p>
            <a:endParaRPr lang="en-US" dirty="0"/>
          </a:p>
        </p:txBody>
      </p:sp>
    </p:spTree>
    <p:extLst>
      <p:ext uri="{BB962C8B-B14F-4D97-AF65-F5344CB8AC3E}">
        <p14:creationId xmlns:p14="http://schemas.microsoft.com/office/powerpoint/2010/main" val="2313233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RR</a:t>
            </a:r>
            <a:r>
              <a:rPr lang="en-US" b="1" dirty="0"/>
              <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dirty="0"/>
              <a:t>Retrieve and Rank service can improve information retrieval as compared to standard </a:t>
            </a:r>
            <a:r>
              <a:rPr lang="en-US" dirty="0" smtClean="0"/>
              <a:t>results</a:t>
            </a:r>
            <a:endParaRPr lang="en-US" dirty="0"/>
          </a:p>
          <a:p>
            <a:r>
              <a:rPr lang="en-US" dirty="0"/>
              <a:t>The ranker models take advantage of rich data in your documents to provide more relevant answers to </a:t>
            </a:r>
            <a:r>
              <a:rPr lang="en-US" dirty="0" smtClean="0"/>
              <a:t>queries</a:t>
            </a:r>
            <a:endParaRPr lang="en-US" dirty="0"/>
          </a:p>
          <a:p>
            <a:r>
              <a:rPr lang="en-US" dirty="0"/>
              <a:t>You benefit from new features developed both by the open source community and from advanced information retrieval techniques that are built by the Watson algorithm </a:t>
            </a:r>
            <a:r>
              <a:rPr lang="en-US" dirty="0" smtClean="0"/>
              <a:t>teams</a:t>
            </a:r>
            <a:endParaRPr lang="en-US" dirty="0"/>
          </a:p>
          <a:p>
            <a:r>
              <a:rPr lang="en-US" dirty="0"/>
              <a:t>Each Solr cluster and ranker is highly available in the Bluemix environment</a:t>
            </a:r>
            <a:r>
              <a:rPr lang="en-US" dirty="0" smtClean="0"/>
              <a:t>.</a:t>
            </a:r>
          </a:p>
          <a:p>
            <a:r>
              <a:rPr lang="en-US" dirty="0" smtClean="0"/>
              <a:t> The scalable IBM infrastructure removes the need for you to staff your own highly available data center</a:t>
            </a:r>
          </a:p>
          <a:p>
            <a:endParaRPr lang="en-US" dirty="0"/>
          </a:p>
        </p:txBody>
      </p:sp>
    </p:spTree>
    <p:extLst>
      <p:ext uri="{BB962C8B-B14F-4D97-AF65-F5344CB8AC3E}">
        <p14:creationId xmlns:p14="http://schemas.microsoft.com/office/powerpoint/2010/main" val="347935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Distinguish </a:t>
            </a:r>
            <a:r>
              <a:rPr lang="en-US" b="1" dirty="0"/>
              <a:t>cognitive services on </a:t>
            </a:r>
            <a:r>
              <a:rPr lang="en-US" b="1" dirty="0" smtClean="0"/>
              <a:t>WDC</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Some IBM Watson services work out-of-the-box as they were pre-trained in a specific domain </a:t>
            </a:r>
            <a:r>
              <a:rPr lang="en-US" dirty="0" smtClean="0"/>
              <a:t> </a:t>
            </a:r>
          </a:p>
          <a:p>
            <a:endParaRPr lang="en-US" dirty="0" smtClean="0"/>
          </a:p>
          <a:p>
            <a:r>
              <a:rPr lang="en-US" dirty="0" smtClean="0"/>
              <a:t>Other </a:t>
            </a:r>
            <a:r>
              <a:rPr lang="en-US" dirty="0"/>
              <a:t>Watson services require </a:t>
            </a:r>
            <a:r>
              <a:rPr lang="en-US" dirty="0" smtClean="0"/>
              <a:t>training</a:t>
            </a:r>
          </a:p>
          <a:p>
            <a:endParaRPr lang="en-US" dirty="0" smtClean="0"/>
          </a:p>
          <a:p>
            <a:r>
              <a:rPr lang="en-US" dirty="0" smtClean="0"/>
              <a:t>For </a:t>
            </a:r>
            <a:r>
              <a:rPr lang="en-US" dirty="0"/>
              <a:t>pre-trained services, it’s critical to know the adapted domains as they indicate the areas in which the service will perform </a:t>
            </a:r>
            <a:r>
              <a:rPr lang="en-US" dirty="0" smtClean="0"/>
              <a:t>best</a:t>
            </a:r>
          </a:p>
          <a:p>
            <a:endParaRPr lang="en-US" dirty="0"/>
          </a:p>
          <a:p>
            <a:endParaRPr lang="en-US" dirty="0"/>
          </a:p>
        </p:txBody>
      </p:sp>
    </p:spTree>
    <p:extLst>
      <p:ext uri="{BB962C8B-B14F-4D97-AF65-F5344CB8AC3E}">
        <p14:creationId xmlns:p14="http://schemas.microsoft.com/office/powerpoint/2010/main" val="1031561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Pre-trained Watson services</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Watson </a:t>
            </a:r>
            <a:r>
              <a:rPr lang="en-US" dirty="0"/>
              <a:t>Text-to-Speech</a:t>
            </a:r>
          </a:p>
          <a:p>
            <a:pPr lvl="0"/>
            <a:r>
              <a:rPr lang="en-US" dirty="0"/>
              <a:t>Watson Speech-to-text</a:t>
            </a:r>
          </a:p>
          <a:p>
            <a:pPr lvl="0"/>
            <a:r>
              <a:rPr lang="en-US" dirty="0"/>
              <a:t>Language Translation (conversational, news, and patent domains)</a:t>
            </a:r>
          </a:p>
          <a:p>
            <a:pPr lvl="0"/>
            <a:r>
              <a:rPr lang="en-US" dirty="0"/>
              <a:t>Alchemy Language (open-domain)</a:t>
            </a:r>
          </a:p>
          <a:p>
            <a:pPr lvl="0"/>
            <a:r>
              <a:rPr lang="en-US" dirty="0"/>
              <a:t>Watson Visual Insights</a:t>
            </a:r>
          </a:p>
          <a:p>
            <a:pPr lvl="0"/>
            <a:r>
              <a:rPr lang="en-US" dirty="0"/>
              <a:t>Tone Analyzer</a:t>
            </a:r>
          </a:p>
          <a:p>
            <a:pPr lvl="0"/>
            <a:r>
              <a:rPr lang="en-US" dirty="0"/>
              <a:t>Personality Insights (social media domain)</a:t>
            </a:r>
          </a:p>
          <a:p>
            <a:endParaRPr lang="en-US" dirty="0"/>
          </a:p>
        </p:txBody>
      </p:sp>
    </p:spTree>
    <p:extLst>
      <p:ext uri="{BB962C8B-B14F-4D97-AF65-F5344CB8AC3E}">
        <p14:creationId xmlns:p14="http://schemas.microsoft.com/office/powerpoint/2010/main" val="3750851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requiring training</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Natural </a:t>
            </a:r>
            <a:r>
              <a:rPr lang="en-US" dirty="0"/>
              <a:t>Language Classifier</a:t>
            </a:r>
          </a:p>
          <a:p>
            <a:pPr lvl="0"/>
            <a:r>
              <a:rPr lang="en-US" dirty="0"/>
              <a:t>Rank part of Retrieve and Rank</a:t>
            </a:r>
          </a:p>
          <a:p>
            <a:pPr lvl="0"/>
            <a:r>
              <a:rPr lang="en-US" dirty="0"/>
              <a:t>Visual recognition (custom models)</a:t>
            </a:r>
          </a:p>
          <a:p>
            <a:endParaRPr lang="en-US" dirty="0"/>
          </a:p>
        </p:txBody>
      </p:sp>
    </p:spTree>
    <p:extLst>
      <p:ext uri="{BB962C8B-B14F-4D97-AF65-F5344CB8AC3E}">
        <p14:creationId xmlns:p14="http://schemas.microsoft.com/office/powerpoint/2010/main" val="87638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Examples of </a:t>
            </a:r>
            <a:r>
              <a:rPr lang="en-US" b="1" dirty="0"/>
              <a:t>text classification using the </a:t>
            </a:r>
            <a:r>
              <a:rPr lang="en-US" b="1" dirty="0" smtClean="0"/>
              <a:t>NLC</a:t>
            </a:r>
            <a:endParaRPr lang="en-US" dirty="0"/>
          </a:p>
        </p:txBody>
      </p:sp>
      <p:sp>
        <p:nvSpPr>
          <p:cNvPr id="3" name="Content Placeholder 2"/>
          <p:cNvSpPr>
            <a:spLocks noGrp="1"/>
          </p:cNvSpPr>
          <p:nvPr>
            <p:ph idx="1"/>
          </p:nvPr>
        </p:nvSpPr>
        <p:spPr/>
        <p:txBody>
          <a:bodyPr>
            <a:normAutofit lnSpcReduction="10000"/>
          </a:bodyPr>
          <a:lstStyle/>
          <a:p>
            <a:pPr lvl="0"/>
            <a:r>
              <a:rPr lang="en-US" dirty="0"/>
              <a:t>Sentiment analysis</a:t>
            </a:r>
          </a:p>
          <a:p>
            <a:pPr lvl="0"/>
            <a:r>
              <a:rPr lang="en-US" dirty="0"/>
              <a:t>Spam email detection</a:t>
            </a:r>
          </a:p>
          <a:p>
            <a:pPr lvl="0"/>
            <a:r>
              <a:rPr lang="en-US" dirty="0"/>
              <a:t>Customer message routing</a:t>
            </a:r>
          </a:p>
          <a:p>
            <a:pPr lvl="0"/>
            <a:r>
              <a:rPr lang="en-US" dirty="0"/>
              <a:t>Academic paper classification into technical fields of interest</a:t>
            </a:r>
          </a:p>
          <a:p>
            <a:pPr lvl="0"/>
            <a:r>
              <a:rPr lang="en-US" dirty="0"/>
              <a:t>Forum post classification to determine correct posting category</a:t>
            </a:r>
          </a:p>
          <a:p>
            <a:pPr lvl="0"/>
            <a:r>
              <a:rPr lang="en-US" dirty="0"/>
              <a:t>Patient reports for escalation and routing based on symptoms</a:t>
            </a:r>
          </a:p>
          <a:p>
            <a:pPr lvl="0"/>
            <a:r>
              <a:rPr lang="en-US" dirty="0"/>
              <a:t>News article analysis</a:t>
            </a:r>
          </a:p>
          <a:p>
            <a:pPr lvl="0"/>
            <a:r>
              <a:rPr lang="en-US" dirty="0"/>
              <a:t>Investment opportunity ranking</a:t>
            </a:r>
          </a:p>
          <a:p>
            <a:pPr lvl="0"/>
            <a:r>
              <a:rPr lang="en-US" dirty="0"/>
              <a:t>Web page topic analysis</a:t>
            </a:r>
          </a:p>
          <a:p>
            <a:endParaRPr lang="en-US" dirty="0"/>
          </a:p>
        </p:txBody>
      </p:sp>
    </p:spTree>
    <p:extLst>
      <p:ext uri="{BB962C8B-B14F-4D97-AF65-F5344CB8AC3E}">
        <p14:creationId xmlns:p14="http://schemas.microsoft.com/office/powerpoint/2010/main" val="3360927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SDKs </a:t>
            </a:r>
            <a:r>
              <a:rPr lang="en-US" b="1" dirty="0"/>
              <a:t>available as </a:t>
            </a:r>
            <a:r>
              <a:rPr lang="en-US" b="1" dirty="0" smtClean="0"/>
              <a:t>services </a:t>
            </a:r>
            <a:r>
              <a:rPr lang="en-US" b="1" dirty="0"/>
              <a:t>on </a:t>
            </a:r>
            <a:r>
              <a:rPr lang="en-US" b="1" dirty="0" smtClean="0"/>
              <a:t>WDC</a:t>
            </a:r>
            <a:endParaRPr lang="en-US" dirty="0"/>
          </a:p>
        </p:txBody>
      </p:sp>
      <p:sp>
        <p:nvSpPr>
          <p:cNvPr id="3" name="Content Placeholder 2"/>
          <p:cNvSpPr>
            <a:spLocks noGrp="1"/>
          </p:cNvSpPr>
          <p:nvPr>
            <p:ph idx="1"/>
          </p:nvPr>
        </p:nvSpPr>
        <p:spPr/>
        <p:txBody>
          <a:bodyPr>
            <a:normAutofit/>
          </a:bodyPr>
          <a:lstStyle/>
          <a:p>
            <a:pPr lvl="0"/>
            <a:r>
              <a:rPr lang="en-US" u="sng" dirty="0"/>
              <a:t>Node </a:t>
            </a:r>
            <a:r>
              <a:rPr lang="en-US" u="sng" dirty="0" smtClean="0"/>
              <a:t>SDK</a:t>
            </a:r>
          </a:p>
          <a:p>
            <a:pPr lvl="1"/>
            <a:r>
              <a:rPr lang="en-US" dirty="0" smtClean="0"/>
              <a:t>Node.js client library to use the Watson Developer Cloud services, a collection of APIs that use cognitive computing to solve complex problems</a:t>
            </a:r>
          </a:p>
          <a:p>
            <a:pPr marL="457200" lvl="1" indent="0">
              <a:buNone/>
            </a:pPr>
            <a:endParaRPr lang="en-US" dirty="0"/>
          </a:p>
          <a:p>
            <a:pPr lvl="0"/>
            <a:r>
              <a:rPr lang="en-US" u="sng" dirty="0"/>
              <a:t>Java </a:t>
            </a:r>
            <a:r>
              <a:rPr lang="en-US" u="sng" dirty="0" smtClean="0"/>
              <a:t>SDK</a:t>
            </a:r>
          </a:p>
          <a:p>
            <a:pPr lvl="1"/>
            <a:r>
              <a:rPr lang="en-US" dirty="0" smtClean="0">
                <a:effectLst/>
              </a:rPr>
              <a:t>Client library to use the IBM Watson Services and AlchemyAPI </a:t>
            </a:r>
          </a:p>
          <a:p>
            <a:pPr lvl="0"/>
            <a:endParaRPr lang="en-US" u="sng" dirty="0" smtClean="0"/>
          </a:p>
          <a:p>
            <a:pPr lvl="0"/>
            <a:r>
              <a:rPr lang="en-US" u="sng" dirty="0" smtClean="0"/>
              <a:t>iOS SDK</a:t>
            </a:r>
          </a:p>
          <a:p>
            <a:pPr lvl="1"/>
            <a:r>
              <a:rPr lang="en-US" dirty="0" smtClean="0"/>
              <a:t>The Watson Swift SDK enables developers to quickly add Watson Cognitive Computing services to their Swift applications. </a:t>
            </a:r>
            <a:endParaRPr lang="en-US" dirty="0"/>
          </a:p>
          <a:p>
            <a:endParaRPr lang="en-US" dirty="0"/>
          </a:p>
        </p:txBody>
      </p:sp>
    </p:spTree>
    <p:extLst>
      <p:ext uri="{BB962C8B-B14F-4D97-AF65-F5344CB8AC3E}">
        <p14:creationId xmlns:p14="http://schemas.microsoft.com/office/powerpoint/2010/main" val="1403295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94"/>
            <a:ext cx="10515600" cy="1325563"/>
          </a:xfrm>
        </p:spPr>
        <p:txBody>
          <a:bodyPr/>
          <a:lstStyle/>
          <a:p>
            <a:r>
              <a:rPr lang="en-US" b="1" dirty="0" smtClean="0"/>
              <a:t>SDKs available as services on WDC cont…</a:t>
            </a:r>
            <a:endParaRPr lang="en-US" dirty="0"/>
          </a:p>
        </p:txBody>
      </p:sp>
      <p:sp>
        <p:nvSpPr>
          <p:cNvPr id="5" name="Content Placeholder 4"/>
          <p:cNvSpPr>
            <a:spLocks noGrp="1"/>
          </p:cNvSpPr>
          <p:nvPr>
            <p:ph idx="1"/>
          </p:nvPr>
        </p:nvSpPr>
        <p:spPr>
          <a:xfrm>
            <a:off x="838200" y="1725769"/>
            <a:ext cx="10515600" cy="4451194"/>
          </a:xfrm>
        </p:spPr>
        <p:txBody>
          <a:bodyPr>
            <a:normAutofit fontScale="92500" lnSpcReduction="10000"/>
          </a:bodyPr>
          <a:lstStyle/>
          <a:p>
            <a:r>
              <a:rPr lang="en-US" u="sng" dirty="0"/>
              <a:t>Unity SDK</a:t>
            </a:r>
          </a:p>
          <a:p>
            <a:pPr lvl="1"/>
            <a:r>
              <a:rPr lang="en-US" dirty="0" smtClean="0"/>
              <a:t>Unity, is the development platform for creating 2D and 3D multiplatform games and interactive experiences</a:t>
            </a:r>
          </a:p>
          <a:p>
            <a:pPr marL="457200" lvl="1" indent="0">
              <a:buNone/>
            </a:pPr>
            <a:endParaRPr lang="en-US" dirty="0" smtClean="0"/>
          </a:p>
          <a:p>
            <a:r>
              <a:rPr lang="en-US" u="sng" dirty="0"/>
              <a:t>Python SDK</a:t>
            </a:r>
          </a:p>
          <a:p>
            <a:pPr lvl="1"/>
            <a:r>
              <a:rPr lang="en-US" dirty="0" smtClean="0"/>
              <a:t>Python client library to quickly get started with the various Watson Developer Cloud services.</a:t>
            </a:r>
          </a:p>
          <a:p>
            <a:endParaRPr lang="en-US" dirty="0" smtClean="0"/>
          </a:p>
          <a:p>
            <a:r>
              <a:rPr lang="en-US" u="sng" dirty="0"/>
              <a:t>Android </a:t>
            </a:r>
            <a:r>
              <a:rPr lang="en-US" u="sng" dirty="0" smtClean="0"/>
              <a:t>SDK</a:t>
            </a:r>
          </a:p>
          <a:p>
            <a:pPr lvl="1"/>
            <a:r>
              <a:rPr lang="en-US" dirty="0" smtClean="0"/>
              <a:t>Android client library to assist with using the Watson Developer Cloud services, a collection of REST APIs and SDKs that use cognitive computing to solve complex problems.</a:t>
            </a:r>
            <a:endParaRPr lang="en-US" u="sng" dirty="0"/>
          </a:p>
          <a:p>
            <a:pPr lvl="1"/>
            <a:endParaRPr lang="en-US" dirty="0" smtClean="0"/>
          </a:p>
          <a:p>
            <a:endParaRPr lang="en-US" dirty="0"/>
          </a:p>
        </p:txBody>
      </p:sp>
    </p:spTree>
    <p:extLst>
      <p:ext uri="{BB962C8B-B14F-4D97-AF65-F5344CB8AC3E}">
        <p14:creationId xmlns:p14="http://schemas.microsoft.com/office/powerpoint/2010/main" val="1620382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1636</TotalTime>
  <Words>2114</Words>
  <Application>Microsoft Office PowerPoint</Application>
  <PresentationFormat>Widescreen</PresentationFormat>
  <Paragraphs>241</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Fundamentals of IBM Watson Developer Cloud </vt:lpstr>
      <vt:lpstr>Objectives </vt:lpstr>
      <vt:lpstr>Objectives cont…</vt:lpstr>
      <vt:lpstr> Distinguish cognitive services on WDC </vt:lpstr>
      <vt:lpstr> Pre-trained Watson services </vt:lpstr>
      <vt:lpstr>Services requiring training </vt:lpstr>
      <vt:lpstr> Examples of text classification using the NLC</vt:lpstr>
      <vt:lpstr>SDKs available as services on WDC</vt:lpstr>
      <vt:lpstr>SDKs available as services on WDC cont…</vt:lpstr>
      <vt:lpstr>Watson Developer Cloud Github</vt:lpstr>
      <vt:lpstr>Watson REST API</vt:lpstr>
      <vt:lpstr>REST APIs</vt:lpstr>
      <vt:lpstr> Watson REST APIs available on WDC </vt:lpstr>
      <vt:lpstr>Watson REST APIs available on WDC cont..</vt:lpstr>
      <vt:lpstr>Configure Natural Language Classification </vt:lpstr>
      <vt:lpstr>Configure Visual recognition </vt:lpstr>
      <vt:lpstr>Personality Insights service</vt:lpstr>
      <vt:lpstr>Personality Insights service cont..</vt:lpstr>
      <vt:lpstr>Personality Insights service cont.. </vt:lpstr>
      <vt:lpstr>Personality Insights service cont..</vt:lpstr>
      <vt:lpstr>Tone Analyzer service </vt:lpstr>
      <vt:lpstr>Common uses for the Tone Analyzer service  </vt:lpstr>
      <vt:lpstr>Common uses for the Tone Analyzer service  cont.. </vt:lpstr>
      <vt:lpstr>Basic flow of the Tone Analyzer service</vt:lpstr>
      <vt:lpstr>Types of Tones </vt:lpstr>
      <vt:lpstr>Types of Tones cont..</vt:lpstr>
      <vt:lpstr>Types of Tones cont..</vt:lpstr>
      <vt:lpstr>Alchemy Language services </vt:lpstr>
      <vt:lpstr>AlchemyAPI's text analysis service functions</vt:lpstr>
      <vt:lpstr>Alchemy Language services usage</vt:lpstr>
      <vt:lpstr> AlchemyData News </vt:lpstr>
      <vt:lpstr>AlchemyData News usage</vt:lpstr>
      <vt:lpstr>Retrieve and Rank service</vt:lpstr>
      <vt:lpstr>Retrieve and Rank service cont…</vt:lpstr>
      <vt:lpstr>IBM Watson™ Retrieve and Rank service</vt:lpstr>
      <vt:lpstr>Primary uses of RR </vt:lpstr>
      <vt:lpstr>Benefits of RR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IBM Watson Developer Cloud</dc:title>
  <dc:creator>kavitha masilamani</dc:creator>
  <cp:lastModifiedBy>kavitha masilamani</cp:lastModifiedBy>
  <cp:revision>28</cp:revision>
  <dcterms:created xsi:type="dcterms:W3CDTF">2017-10-03T07:25:51Z</dcterms:created>
  <dcterms:modified xsi:type="dcterms:W3CDTF">2017-10-04T12:27:05Z</dcterms:modified>
</cp:coreProperties>
</file>