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664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6000" dirty="0" smtClean="0">
                <a:solidFill>
                  <a:srgbClr val="00B050"/>
                </a:solidFill>
                <a:latin typeface="DejaVu Sans" pitchFamily="34" charset="0"/>
                <a:cs typeface="DejaVu Sans" pitchFamily="34" charset="0"/>
              </a:rPr>
              <a:t>おやすみ</a:t>
            </a:r>
            <a:r>
              <a:rPr kumimoji="1" lang="en-US" altLang="ja-JP" sz="6000" dirty="0" smtClean="0">
                <a:solidFill>
                  <a:srgbClr val="00B050"/>
                </a:solidFill>
                <a:latin typeface="DejaVu Sans" pitchFamily="34" charset="0"/>
                <a:cs typeface="DejaVu Sans" pitchFamily="34" charset="0"/>
              </a:rPr>
              <a:t/>
            </a:r>
            <a:br>
              <a:rPr kumimoji="1" lang="en-US" altLang="ja-JP" sz="6000" dirty="0" smtClean="0">
                <a:solidFill>
                  <a:srgbClr val="00B050"/>
                </a:solidFill>
                <a:latin typeface="DejaVu Sans" pitchFamily="34" charset="0"/>
                <a:cs typeface="DejaVu Sans" pitchFamily="34" charset="0"/>
              </a:rPr>
            </a:br>
            <a:r>
              <a:rPr kumimoji="1" lang="ja-JP" altLang="en-US" sz="6000" dirty="0" smtClean="0">
                <a:solidFill>
                  <a:srgbClr val="00B050"/>
                </a:solidFill>
                <a:latin typeface="DejaVu Sans" pitchFamily="34" charset="0"/>
                <a:cs typeface="DejaVu Sans" pitchFamily="34" charset="0"/>
              </a:rPr>
              <a:t>マイフラグランス</a:t>
            </a:r>
            <a:endParaRPr kumimoji="1" lang="ja-JP" altLang="en-US" sz="6000" dirty="0">
              <a:solidFill>
                <a:srgbClr val="00B050"/>
              </a:solidFill>
              <a:latin typeface="DejaVu Sans" pitchFamily="34" charset="0"/>
              <a:cs typeface="DejaVu Sans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971800"/>
          </a:xfrm>
        </p:spPr>
        <p:txBody>
          <a:bodyPr>
            <a:no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制作ツール：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Unreal Engine 5</a:t>
            </a: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企画種類：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オリジナル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ジャンル：ゲームブック風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原案：大嶋優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企画：大嶋優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制作目標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75960"/>
            <a:ext cx="8229600" cy="971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sz="2400" dirty="0" smtClean="0"/>
              <a:t>１年～２年の間に作った作品をゲームエンジンを使って、</a:t>
            </a:r>
            <a:endParaRPr kumimoji="1" lang="en-US" altLang="ja-JP" sz="2400" dirty="0" smtClean="0"/>
          </a:p>
          <a:p>
            <a:pPr>
              <a:buNone/>
            </a:pPr>
            <a:r>
              <a:rPr kumimoji="1" lang="ja-JP" altLang="en-US" sz="2400" dirty="0" smtClean="0"/>
              <a:t>１つのゲームとして再構築する</a:t>
            </a:r>
            <a:endParaRPr kumimoji="1" lang="en-US" altLang="ja-JP" sz="2400" dirty="0" smtClean="0"/>
          </a:p>
          <a:p>
            <a:pPr>
              <a:buNone/>
            </a:pPr>
            <a:endParaRPr kumimoji="1" lang="en-US" altLang="ja-JP" sz="2400" dirty="0" smtClean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357158" y="3407726"/>
            <a:ext cx="8469196" cy="3400436"/>
            <a:chOff x="357158" y="3071810"/>
            <a:chExt cx="8469196" cy="3400436"/>
          </a:xfrm>
        </p:grpSpPr>
        <p:sp>
          <p:nvSpPr>
            <p:cNvPr id="4" name="正方形/長方形 3"/>
            <p:cNvSpPr/>
            <p:nvPr/>
          </p:nvSpPr>
          <p:spPr>
            <a:xfrm>
              <a:off x="357158" y="3071810"/>
              <a:ext cx="2151304" cy="2214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 descr="starwars-jedi-fallen-order-2-33.jpg"/>
            <p:cNvPicPr>
              <a:picLocks noChangeAspect="1"/>
            </p:cNvPicPr>
            <p:nvPr/>
          </p:nvPicPr>
          <p:blipFill>
            <a:blip r:embed="rId2"/>
            <a:srcRect l="17578" r="26983"/>
            <a:stretch>
              <a:fillRect/>
            </a:stretch>
          </p:blipFill>
          <p:spPr>
            <a:xfrm>
              <a:off x="6643702" y="3071810"/>
              <a:ext cx="2182652" cy="2214578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3603762" y="3071810"/>
              <a:ext cx="2151304" cy="2214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右矢印 6"/>
            <p:cNvSpPr/>
            <p:nvPr/>
          </p:nvSpPr>
          <p:spPr>
            <a:xfrm>
              <a:off x="2842036" y="3786190"/>
              <a:ext cx="428628" cy="7858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右矢印 7"/>
            <p:cNvSpPr/>
            <p:nvPr/>
          </p:nvSpPr>
          <p:spPr>
            <a:xfrm>
              <a:off x="5988219" y="3786190"/>
              <a:ext cx="428628" cy="7858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コンテンツ プレースホルダ 2"/>
            <p:cNvSpPr txBox="1">
              <a:spLocks/>
            </p:cNvSpPr>
            <p:nvPr/>
          </p:nvSpPr>
          <p:spPr>
            <a:xfrm>
              <a:off x="428596" y="5500702"/>
              <a:ext cx="2043098" cy="9715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21/09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2D</a:t>
              </a:r>
              <a:r>
                <a:rPr kumimoji="1" lang="ja-JP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横スクロール</a:t>
              </a:r>
              <a:endPara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ja-JP" sz="1600" dirty="0" smtClean="0"/>
                <a:t>DirectX11</a:t>
              </a:r>
              <a:endPara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コンテンツ プレースホルダ 2"/>
            <p:cNvSpPr txBox="1">
              <a:spLocks/>
            </p:cNvSpPr>
            <p:nvPr/>
          </p:nvSpPr>
          <p:spPr>
            <a:xfrm>
              <a:off x="3643306" y="5500702"/>
              <a:ext cx="2043098" cy="9715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22/03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3D</a:t>
              </a:r>
              <a:r>
                <a:rPr kumimoji="1" lang="ja-JP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奥スクロール</a:t>
              </a:r>
              <a:endPara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ja-JP" sz="1600" dirty="0" smtClean="0"/>
                <a:t>DirectX11</a:t>
              </a:r>
              <a:endPara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コンテンツ プレースホルダ 2"/>
            <p:cNvSpPr txBox="1">
              <a:spLocks/>
            </p:cNvSpPr>
            <p:nvPr/>
          </p:nvSpPr>
          <p:spPr>
            <a:xfrm>
              <a:off x="6715140" y="5500702"/>
              <a:ext cx="2043098" cy="9715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23/01</a:t>
              </a:r>
              <a:r>
                <a:rPr lang="ja-JP" altLang="en-US" sz="1600" dirty="0" smtClean="0"/>
                <a:t>目標</a:t>
              </a:r>
              <a:endPara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3D</a:t>
              </a:r>
              <a:r>
                <a:rPr kumimoji="1" lang="ja-JP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奥スクロール</a:t>
              </a:r>
              <a:endPara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UE5</a:t>
              </a:r>
            </a:p>
          </p:txBody>
        </p:sp>
      </p:grpSp>
      <p:sp>
        <p:nvSpPr>
          <p:cNvPr id="13" name="コンテンツ プレースホルダ 2"/>
          <p:cNvSpPr txBox="1">
            <a:spLocks/>
          </p:cNvSpPr>
          <p:nvPr/>
        </p:nvSpPr>
        <p:spPr>
          <a:xfrm>
            <a:off x="457200" y="2550470"/>
            <a:ext cx="8229600" cy="97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ベーシックなランゲーム</a:t>
            </a:r>
            <a:endParaRPr kumimoji="1" lang="en-US" altLang="ja-JP" sz="2000" b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000" u="sng" dirty="0" smtClean="0">
                <a:solidFill>
                  <a:schemeClr val="accent3">
                    <a:lumMod val="50000"/>
                  </a:schemeClr>
                </a:solidFill>
              </a:rPr>
              <a:t>2D</a:t>
            </a:r>
            <a:r>
              <a:rPr lang="ja-JP" altLang="en-US" sz="2000" u="sng" dirty="0" smtClean="0">
                <a:solidFill>
                  <a:schemeClr val="accent3">
                    <a:lumMod val="50000"/>
                  </a:schemeClr>
                </a:solidFill>
              </a:rPr>
              <a:t>横スク、</a:t>
            </a:r>
            <a:r>
              <a:rPr lang="en-US" altLang="ja-JP" sz="2000" u="sng" dirty="0" smtClean="0">
                <a:solidFill>
                  <a:schemeClr val="accent3">
                    <a:lumMod val="50000"/>
                  </a:schemeClr>
                </a:solidFill>
              </a:rPr>
              <a:t>3D</a:t>
            </a:r>
            <a:r>
              <a:rPr lang="ja-JP" altLang="en-US" sz="2000" u="sng" dirty="0" smtClean="0">
                <a:solidFill>
                  <a:schemeClr val="accent3">
                    <a:lumMod val="50000"/>
                  </a:schemeClr>
                </a:solidFill>
              </a:rPr>
              <a:t>奥スクもエンジン上で再構築した上で、追加要素を加える</a:t>
            </a:r>
            <a:endParaRPr kumimoji="1" lang="en-US" altLang="ja-JP" sz="2000" b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320714" y="5449266"/>
            <a:ext cx="1414854" cy="3405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ステージ：</a:t>
            </a:r>
            <a:r>
              <a:rPr kumimoji="1" lang="en-US" altLang="ja-JP" sz="1400" dirty="0" smtClean="0"/>
              <a:t>1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47616" y="5449266"/>
            <a:ext cx="1414854" cy="3405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ステージ：</a:t>
            </a:r>
            <a:r>
              <a:rPr kumimoji="1" lang="en-US" altLang="ja-JP" sz="1400" dirty="0" smtClean="0"/>
              <a:t>12</a:t>
            </a:r>
            <a:endParaRPr kumimoji="1" lang="ja-JP" altLang="en-US" sz="1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621164" y="5449266"/>
            <a:ext cx="1414854" cy="3405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ステージ：</a:t>
            </a:r>
            <a:r>
              <a:rPr kumimoji="1" lang="en-US" altLang="ja-JP" sz="1400" dirty="0" smtClean="0"/>
              <a:t>6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完成イメージ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4" name="コンテンツ プレースホルダ 3" descr="46308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5929290" y="6143644"/>
            <a:ext cx="3214710" cy="40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ペプシマン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(KID/PS,1999)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改善ポイント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/>
          <a:lstStyle/>
          <a:p>
            <a:pPr>
              <a:buNone/>
            </a:pPr>
            <a:r>
              <a:rPr kumimoji="1" lang="ja-JP" altLang="en-US" dirty="0" smtClean="0"/>
              <a:t>１．まっすぐのステージしかなかった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1142182" y="3142454"/>
            <a:ext cx="1716100" cy="3215504"/>
            <a:chOff x="1142182" y="2429662"/>
            <a:chExt cx="1716100" cy="3215504"/>
          </a:xfrm>
        </p:grpSpPr>
        <p:sp>
          <p:nvSpPr>
            <p:cNvPr id="4" name="フリーフォーム 3"/>
            <p:cNvSpPr/>
            <p:nvPr/>
          </p:nvSpPr>
          <p:spPr>
            <a:xfrm rot="10800000">
              <a:off x="1650662" y="2722240"/>
              <a:ext cx="714348" cy="2643206"/>
            </a:xfrm>
            <a:custGeom>
              <a:avLst/>
              <a:gdLst>
                <a:gd name="connsiteX0" fmla="*/ 0 w 1143008"/>
                <a:gd name="connsiteY0" fmla="*/ 2071702 h 2643206"/>
                <a:gd name="connsiteX1" fmla="*/ 285752 w 1143008"/>
                <a:gd name="connsiteY1" fmla="*/ 2071702 h 2643206"/>
                <a:gd name="connsiteX2" fmla="*/ 285752 w 1143008"/>
                <a:gd name="connsiteY2" fmla="*/ 0 h 2643206"/>
                <a:gd name="connsiteX3" fmla="*/ 857256 w 1143008"/>
                <a:gd name="connsiteY3" fmla="*/ 0 h 2643206"/>
                <a:gd name="connsiteX4" fmla="*/ 857256 w 1143008"/>
                <a:gd name="connsiteY4" fmla="*/ 2071702 h 2643206"/>
                <a:gd name="connsiteX5" fmla="*/ 1143008 w 1143008"/>
                <a:gd name="connsiteY5" fmla="*/ 2071702 h 2643206"/>
                <a:gd name="connsiteX6" fmla="*/ 571504 w 1143008"/>
                <a:gd name="connsiteY6" fmla="*/ 2643206 h 2643206"/>
                <a:gd name="connsiteX7" fmla="*/ 0 w 1143008"/>
                <a:gd name="connsiteY7" fmla="*/ 2071702 h 2643206"/>
                <a:gd name="connsiteX0" fmla="*/ 0 w 1523925"/>
                <a:gd name="connsiteY0" fmla="*/ 2071702 h 2643206"/>
                <a:gd name="connsiteX1" fmla="*/ 285752 w 1523925"/>
                <a:gd name="connsiteY1" fmla="*/ 2071702 h 2643206"/>
                <a:gd name="connsiteX2" fmla="*/ 285752 w 1523925"/>
                <a:gd name="connsiteY2" fmla="*/ 0 h 2643206"/>
                <a:gd name="connsiteX3" fmla="*/ 857256 w 1523925"/>
                <a:gd name="connsiteY3" fmla="*/ 0 h 2643206"/>
                <a:gd name="connsiteX4" fmla="*/ 857256 w 1523925"/>
                <a:gd name="connsiteY4" fmla="*/ 2071702 h 2643206"/>
                <a:gd name="connsiteX5" fmla="*/ 1523925 w 1523925"/>
                <a:gd name="connsiteY5" fmla="*/ 1785926 h 2643206"/>
                <a:gd name="connsiteX6" fmla="*/ 571504 w 1523925"/>
                <a:gd name="connsiteY6" fmla="*/ 2643206 h 2643206"/>
                <a:gd name="connsiteX7" fmla="*/ 0 w 1523925"/>
                <a:gd name="connsiteY7" fmla="*/ 2071702 h 2643206"/>
                <a:gd name="connsiteX0" fmla="*/ 0 w 1904928"/>
                <a:gd name="connsiteY0" fmla="*/ 1714488 h 2643206"/>
                <a:gd name="connsiteX1" fmla="*/ 666755 w 1904928"/>
                <a:gd name="connsiteY1" fmla="*/ 2071702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71702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  <a:gd name="connsiteX0" fmla="*/ 0 w 1904928"/>
                <a:gd name="connsiteY0" fmla="*/ 1714488 h 2643206"/>
                <a:gd name="connsiteX1" fmla="*/ 666755 w 1904928"/>
                <a:gd name="connsiteY1" fmla="*/ 2071702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00240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  <a:gd name="connsiteX0" fmla="*/ 0 w 1904928"/>
                <a:gd name="connsiteY0" fmla="*/ 1714488 h 2643206"/>
                <a:gd name="connsiteX1" fmla="*/ 666755 w 1904928"/>
                <a:gd name="connsiteY1" fmla="*/ 2000240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00240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4928" h="2643206">
                  <a:moveTo>
                    <a:pt x="0" y="1714488"/>
                  </a:moveTo>
                  <a:lnTo>
                    <a:pt x="666755" y="2000240"/>
                  </a:lnTo>
                  <a:lnTo>
                    <a:pt x="666755" y="0"/>
                  </a:lnTo>
                  <a:lnTo>
                    <a:pt x="1238259" y="0"/>
                  </a:lnTo>
                  <a:lnTo>
                    <a:pt x="1238259" y="2000240"/>
                  </a:lnTo>
                  <a:lnTo>
                    <a:pt x="1904928" y="1785926"/>
                  </a:lnTo>
                  <a:lnTo>
                    <a:pt x="952507" y="2643206"/>
                  </a:lnTo>
                  <a:lnTo>
                    <a:pt x="0" y="1714488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rot="5400000">
              <a:off x="-464776" y="4036620"/>
              <a:ext cx="3215504" cy="1588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rot="5400000">
              <a:off x="1249736" y="4036620"/>
              <a:ext cx="3215504" cy="1588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479078" y="2520332"/>
            <a:ext cx="8229600" cy="61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分岐や折れ曲がりを導入し、リプレイ性を高める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5173666" y="3070222"/>
            <a:ext cx="2716232" cy="3359174"/>
            <a:chOff x="5072066" y="2357430"/>
            <a:chExt cx="2716232" cy="3359174"/>
          </a:xfrm>
        </p:grpSpPr>
        <p:cxnSp>
          <p:nvCxnSpPr>
            <p:cNvPr id="17" name="直線コネクタ 16"/>
            <p:cNvCxnSpPr/>
            <p:nvPr/>
          </p:nvCxnSpPr>
          <p:spPr>
            <a:xfrm rot="16200000" flipH="1">
              <a:off x="4643041" y="2929331"/>
              <a:ext cx="1285090" cy="42704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rot="5400000">
              <a:off x="5786843" y="4715281"/>
              <a:ext cx="2001058" cy="1588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rot="5400000">
              <a:off x="4537075" y="4678371"/>
              <a:ext cx="1928826" cy="1588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rot="10800000">
              <a:off x="6500826" y="2357430"/>
              <a:ext cx="1287472" cy="794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rot="16200000" flipH="1">
              <a:off x="5285983" y="2786455"/>
              <a:ext cx="1285090" cy="42704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rot="5400000">
              <a:off x="5679289" y="2821777"/>
              <a:ext cx="1285884" cy="35719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 rot="5400000">
              <a:off x="6536545" y="3321049"/>
              <a:ext cx="713586" cy="215108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rot="10800000">
              <a:off x="7000892" y="3071810"/>
              <a:ext cx="715968" cy="794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フリーフォーム 38"/>
            <p:cNvSpPr/>
            <p:nvPr/>
          </p:nvSpPr>
          <p:spPr>
            <a:xfrm rot="9664531">
              <a:off x="5522925" y="2498229"/>
              <a:ext cx="495008" cy="2107050"/>
            </a:xfrm>
            <a:custGeom>
              <a:avLst/>
              <a:gdLst>
                <a:gd name="connsiteX0" fmla="*/ 0 w 1143008"/>
                <a:gd name="connsiteY0" fmla="*/ 2071702 h 2643206"/>
                <a:gd name="connsiteX1" fmla="*/ 285752 w 1143008"/>
                <a:gd name="connsiteY1" fmla="*/ 2071702 h 2643206"/>
                <a:gd name="connsiteX2" fmla="*/ 285752 w 1143008"/>
                <a:gd name="connsiteY2" fmla="*/ 0 h 2643206"/>
                <a:gd name="connsiteX3" fmla="*/ 857256 w 1143008"/>
                <a:gd name="connsiteY3" fmla="*/ 0 h 2643206"/>
                <a:gd name="connsiteX4" fmla="*/ 857256 w 1143008"/>
                <a:gd name="connsiteY4" fmla="*/ 2071702 h 2643206"/>
                <a:gd name="connsiteX5" fmla="*/ 1143008 w 1143008"/>
                <a:gd name="connsiteY5" fmla="*/ 2071702 h 2643206"/>
                <a:gd name="connsiteX6" fmla="*/ 571504 w 1143008"/>
                <a:gd name="connsiteY6" fmla="*/ 2643206 h 2643206"/>
                <a:gd name="connsiteX7" fmla="*/ 0 w 1143008"/>
                <a:gd name="connsiteY7" fmla="*/ 2071702 h 2643206"/>
                <a:gd name="connsiteX0" fmla="*/ 0 w 1523925"/>
                <a:gd name="connsiteY0" fmla="*/ 2071702 h 2643206"/>
                <a:gd name="connsiteX1" fmla="*/ 285752 w 1523925"/>
                <a:gd name="connsiteY1" fmla="*/ 2071702 h 2643206"/>
                <a:gd name="connsiteX2" fmla="*/ 285752 w 1523925"/>
                <a:gd name="connsiteY2" fmla="*/ 0 h 2643206"/>
                <a:gd name="connsiteX3" fmla="*/ 857256 w 1523925"/>
                <a:gd name="connsiteY3" fmla="*/ 0 h 2643206"/>
                <a:gd name="connsiteX4" fmla="*/ 857256 w 1523925"/>
                <a:gd name="connsiteY4" fmla="*/ 2071702 h 2643206"/>
                <a:gd name="connsiteX5" fmla="*/ 1523925 w 1523925"/>
                <a:gd name="connsiteY5" fmla="*/ 1785926 h 2643206"/>
                <a:gd name="connsiteX6" fmla="*/ 571504 w 1523925"/>
                <a:gd name="connsiteY6" fmla="*/ 2643206 h 2643206"/>
                <a:gd name="connsiteX7" fmla="*/ 0 w 1523925"/>
                <a:gd name="connsiteY7" fmla="*/ 2071702 h 2643206"/>
                <a:gd name="connsiteX0" fmla="*/ 0 w 1904928"/>
                <a:gd name="connsiteY0" fmla="*/ 1714488 h 2643206"/>
                <a:gd name="connsiteX1" fmla="*/ 666755 w 1904928"/>
                <a:gd name="connsiteY1" fmla="*/ 2071702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71702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  <a:gd name="connsiteX0" fmla="*/ 0 w 1904928"/>
                <a:gd name="connsiteY0" fmla="*/ 1714488 h 2643206"/>
                <a:gd name="connsiteX1" fmla="*/ 666755 w 1904928"/>
                <a:gd name="connsiteY1" fmla="*/ 2071702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00240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  <a:gd name="connsiteX0" fmla="*/ 0 w 1904928"/>
                <a:gd name="connsiteY0" fmla="*/ 1714488 h 2643206"/>
                <a:gd name="connsiteX1" fmla="*/ 666755 w 1904928"/>
                <a:gd name="connsiteY1" fmla="*/ 2000240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00240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4928" h="2643206">
                  <a:moveTo>
                    <a:pt x="0" y="1714488"/>
                  </a:moveTo>
                  <a:lnTo>
                    <a:pt x="666755" y="2000240"/>
                  </a:lnTo>
                  <a:lnTo>
                    <a:pt x="666755" y="0"/>
                  </a:lnTo>
                  <a:lnTo>
                    <a:pt x="1238259" y="0"/>
                  </a:lnTo>
                  <a:lnTo>
                    <a:pt x="1238259" y="2000240"/>
                  </a:lnTo>
                  <a:lnTo>
                    <a:pt x="1904928" y="1785926"/>
                  </a:lnTo>
                  <a:lnTo>
                    <a:pt x="952507" y="2643206"/>
                  </a:lnTo>
                  <a:lnTo>
                    <a:pt x="0" y="1714488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 rot="1224427">
              <a:off x="6388681" y="2612672"/>
              <a:ext cx="180000" cy="1972225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/>
            <p:cNvSpPr/>
            <p:nvPr/>
          </p:nvSpPr>
          <p:spPr>
            <a:xfrm rot="16200000">
              <a:off x="7000695" y="2206149"/>
              <a:ext cx="495008" cy="1049042"/>
            </a:xfrm>
            <a:custGeom>
              <a:avLst/>
              <a:gdLst>
                <a:gd name="connsiteX0" fmla="*/ 0 w 1143008"/>
                <a:gd name="connsiteY0" fmla="*/ 2071702 h 2643206"/>
                <a:gd name="connsiteX1" fmla="*/ 285752 w 1143008"/>
                <a:gd name="connsiteY1" fmla="*/ 2071702 h 2643206"/>
                <a:gd name="connsiteX2" fmla="*/ 285752 w 1143008"/>
                <a:gd name="connsiteY2" fmla="*/ 0 h 2643206"/>
                <a:gd name="connsiteX3" fmla="*/ 857256 w 1143008"/>
                <a:gd name="connsiteY3" fmla="*/ 0 h 2643206"/>
                <a:gd name="connsiteX4" fmla="*/ 857256 w 1143008"/>
                <a:gd name="connsiteY4" fmla="*/ 2071702 h 2643206"/>
                <a:gd name="connsiteX5" fmla="*/ 1143008 w 1143008"/>
                <a:gd name="connsiteY5" fmla="*/ 2071702 h 2643206"/>
                <a:gd name="connsiteX6" fmla="*/ 571504 w 1143008"/>
                <a:gd name="connsiteY6" fmla="*/ 2643206 h 2643206"/>
                <a:gd name="connsiteX7" fmla="*/ 0 w 1143008"/>
                <a:gd name="connsiteY7" fmla="*/ 2071702 h 2643206"/>
                <a:gd name="connsiteX0" fmla="*/ 0 w 1523925"/>
                <a:gd name="connsiteY0" fmla="*/ 2071702 h 2643206"/>
                <a:gd name="connsiteX1" fmla="*/ 285752 w 1523925"/>
                <a:gd name="connsiteY1" fmla="*/ 2071702 h 2643206"/>
                <a:gd name="connsiteX2" fmla="*/ 285752 w 1523925"/>
                <a:gd name="connsiteY2" fmla="*/ 0 h 2643206"/>
                <a:gd name="connsiteX3" fmla="*/ 857256 w 1523925"/>
                <a:gd name="connsiteY3" fmla="*/ 0 h 2643206"/>
                <a:gd name="connsiteX4" fmla="*/ 857256 w 1523925"/>
                <a:gd name="connsiteY4" fmla="*/ 2071702 h 2643206"/>
                <a:gd name="connsiteX5" fmla="*/ 1523925 w 1523925"/>
                <a:gd name="connsiteY5" fmla="*/ 1785926 h 2643206"/>
                <a:gd name="connsiteX6" fmla="*/ 571504 w 1523925"/>
                <a:gd name="connsiteY6" fmla="*/ 2643206 h 2643206"/>
                <a:gd name="connsiteX7" fmla="*/ 0 w 1523925"/>
                <a:gd name="connsiteY7" fmla="*/ 2071702 h 2643206"/>
                <a:gd name="connsiteX0" fmla="*/ 0 w 1904928"/>
                <a:gd name="connsiteY0" fmla="*/ 1714488 h 2643206"/>
                <a:gd name="connsiteX1" fmla="*/ 666755 w 1904928"/>
                <a:gd name="connsiteY1" fmla="*/ 2071702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71702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  <a:gd name="connsiteX0" fmla="*/ 0 w 1904928"/>
                <a:gd name="connsiteY0" fmla="*/ 1714488 h 2643206"/>
                <a:gd name="connsiteX1" fmla="*/ 666755 w 1904928"/>
                <a:gd name="connsiteY1" fmla="*/ 2071702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00240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  <a:gd name="connsiteX0" fmla="*/ 0 w 1904928"/>
                <a:gd name="connsiteY0" fmla="*/ 1714488 h 2643206"/>
                <a:gd name="connsiteX1" fmla="*/ 666755 w 1904928"/>
                <a:gd name="connsiteY1" fmla="*/ 2000240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00240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4928" h="2643206">
                  <a:moveTo>
                    <a:pt x="0" y="1714488"/>
                  </a:moveTo>
                  <a:lnTo>
                    <a:pt x="666755" y="2000240"/>
                  </a:lnTo>
                  <a:lnTo>
                    <a:pt x="666755" y="0"/>
                  </a:lnTo>
                  <a:lnTo>
                    <a:pt x="1238259" y="0"/>
                  </a:lnTo>
                  <a:lnTo>
                    <a:pt x="1238259" y="2000240"/>
                  </a:lnTo>
                  <a:lnTo>
                    <a:pt x="1904928" y="1785926"/>
                  </a:lnTo>
                  <a:lnTo>
                    <a:pt x="952507" y="2643206"/>
                  </a:lnTo>
                  <a:lnTo>
                    <a:pt x="0" y="1714488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6029324" y="4313548"/>
              <a:ext cx="180000" cy="1210304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7" name="右矢印 46"/>
          <p:cNvSpPr/>
          <p:nvPr/>
        </p:nvSpPr>
        <p:spPr>
          <a:xfrm>
            <a:off x="3929058" y="4213230"/>
            <a:ext cx="428628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改善ポイント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/>
          <a:lstStyle/>
          <a:p>
            <a:pPr>
              <a:buNone/>
            </a:pPr>
            <a:r>
              <a:rPr lang="en-US" altLang="ja-JP" dirty="0" smtClean="0"/>
              <a:t>2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アクションの追加</a:t>
            </a:r>
            <a:endParaRPr kumimoji="1" lang="ja-JP" altLang="en-US" dirty="0"/>
          </a:p>
        </p:txBody>
      </p: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479078" y="2520332"/>
            <a:ext cx="8229600" cy="61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新しい動きで進化を感じさせる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57158" y="3407726"/>
            <a:ext cx="2151304" cy="2214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 descr="starwars-jedi-fallen-order-2-33.jpg"/>
          <p:cNvPicPr>
            <a:picLocks noChangeAspect="1"/>
          </p:cNvPicPr>
          <p:nvPr/>
        </p:nvPicPr>
        <p:blipFill>
          <a:blip r:embed="rId2"/>
          <a:srcRect l="17578" r="26983"/>
          <a:stretch>
            <a:fillRect/>
          </a:stretch>
        </p:blipFill>
        <p:spPr>
          <a:xfrm>
            <a:off x="6643702" y="3407726"/>
            <a:ext cx="2182652" cy="2214578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3603762" y="3407726"/>
            <a:ext cx="2151304" cy="2214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/>
          <p:cNvSpPr/>
          <p:nvPr/>
        </p:nvSpPr>
        <p:spPr>
          <a:xfrm>
            <a:off x="2842036" y="4122106"/>
            <a:ext cx="428628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/>
          <p:cNvSpPr/>
          <p:nvPr/>
        </p:nvSpPr>
        <p:spPr>
          <a:xfrm>
            <a:off x="5988219" y="4122106"/>
            <a:ext cx="428628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コンテンツ プレースホルダ 2"/>
          <p:cNvSpPr txBox="1">
            <a:spLocks/>
          </p:cNvSpPr>
          <p:nvPr/>
        </p:nvSpPr>
        <p:spPr>
          <a:xfrm>
            <a:off x="428596" y="5735018"/>
            <a:ext cx="2043098" cy="1286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ジャンプ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コンテンツ プレースホルダ 2"/>
          <p:cNvSpPr txBox="1">
            <a:spLocks/>
          </p:cNvSpPr>
          <p:nvPr/>
        </p:nvSpPr>
        <p:spPr>
          <a:xfrm>
            <a:off x="3643306" y="5735018"/>
            <a:ext cx="2043098" cy="1286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ジャンプ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600" dirty="0" smtClean="0"/>
              <a:t>スライディング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コンテンツ プレースホルダ 2"/>
          <p:cNvSpPr txBox="1">
            <a:spLocks/>
          </p:cNvSpPr>
          <p:nvPr/>
        </p:nvSpPr>
        <p:spPr>
          <a:xfrm>
            <a:off x="6715140" y="5735018"/>
            <a:ext cx="2043098" cy="1286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ジャンプ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600" dirty="0" smtClean="0"/>
              <a:t>スライディング</a:t>
            </a:r>
            <a:endParaRPr lang="en-US" altLang="ja-JP" sz="1600" dirty="0" smtClean="0"/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壁走り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改善ポイント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/>
          <a:lstStyle/>
          <a:p>
            <a:pPr>
              <a:buNone/>
            </a:pPr>
            <a:r>
              <a:rPr kumimoji="1" lang="en-US" altLang="ja-JP" dirty="0" smtClean="0"/>
              <a:t>3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新しい技術への挑戦</a:t>
            </a:r>
            <a:endParaRPr kumimoji="1" lang="ja-JP" altLang="en-US" dirty="0"/>
          </a:p>
        </p:txBody>
      </p: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479078" y="2276150"/>
            <a:ext cx="8229600" cy="1152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学校配布データを中心とした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DirectX11	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 汎用エンジンである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Unreal Engine 5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C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言語での手続き型プログラミング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→ </a:t>
            </a:r>
            <a:r>
              <a:rPr lang="en-US" altLang="ja-JP" dirty="0" err="1" smtClean="0">
                <a:solidFill>
                  <a:schemeClr val="accent3">
                    <a:lumMod val="50000"/>
                  </a:schemeClr>
                </a:solidFill>
              </a:rPr>
              <a:t>BluePrint</a:t>
            </a:r>
            <a:r>
              <a:rPr lang="ja-JP" altLang="en-US" dirty="0" err="1" smtClean="0">
                <a:solidFill>
                  <a:schemeClr val="accent3">
                    <a:lumMod val="50000"/>
                  </a:schemeClr>
                </a:solidFill>
              </a:rPr>
              <a:t>での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ビジュアルスクリプティング</a:t>
            </a:r>
            <a:endParaRPr lang="en-US" altLang="ja-JP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VisualStudio</a:t>
            </a:r>
            <a:r>
              <a:rPr kumimoji="1" lang="ja-JP" alt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での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ビルド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チェック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 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によるリアルタイムデバッグ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図 12" descr="c.png"/>
          <p:cNvPicPr>
            <a:picLocks noChangeAspect="1"/>
          </p:cNvPicPr>
          <p:nvPr/>
        </p:nvPicPr>
        <p:blipFill>
          <a:blip r:embed="rId2"/>
          <a:srcRect l="30949" t="8036" r="31654" b="8928"/>
          <a:stretch>
            <a:fillRect/>
          </a:stretch>
        </p:blipFill>
        <p:spPr>
          <a:xfrm>
            <a:off x="786422" y="5072074"/>
            <a:ext cx="868778" cy="928694"/>
          </a:xfrm>
          <a:prstGeom prst="rect">
            <a:avLst/>
          </a:prstGeom>
        </p:spPr>
      </p:pic>
      <p:pic>
        <p:nvPicPr>
          <p:cNvPr id="14" name="図 13" descr="210px-UE_Logo_Black_Centered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36" y="3714752"/>
            <a:ext cx="1113683" cy="1214446"/>
          </a:xfrm>
          <a:prstGeom prst="rect">
            <a:avLst/>
          </a:prstGeom>
        </p:spPr>
      </p:pic>
      <p:pic>
        <p:nvPicPr>
          <p:cNvPr id="15" name="図 14" descr="eye_ganseihirou_computer_ma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506" y="4643446"/>
            <a:ext cx="1619264" cy="1619264"/>
          </a:xfrm>
          <a:prstGeom prst="rect">
            <a:avLst/>
          </a:prstGeom>
        </p:spPr>
      </p:pic>
      <p:pic>
        <p:nvPicPr>
          <p:cNvPr id="16" name="図 15" descr="hacker_white1_sm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522" y="4643446"/>
            <a:ext cx="1214446" cy="1597955"/>
          </a:xfrm>
          <a:prstGeom prst="rect">
            <a:avLst/>
          </a:prstGeom>
        </p:spPr>
      </p:pic>
      <p:pic>
        <p:nvPicPr>
          <p:cNvPr id="18" name="図 17" descr="dx10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060" y="3857628"/>
            <a:ext cx="2428892" cy="527024"/>
          </a:xfrm>
          <a:prstGeom prst="rect">
            <a:avLst/>
          </a:prstGeom>
        </p:spPr>
      </p:pic>
      <p:pic>
        <p:nvPicPr>
          <p:cNvPr id="19" name="図 18" descr="BPCommTopic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2068" y="5072074"/>
            <a:ext cx="2143140" cy="8868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FF0000"/>
                </a:solidFill>
              </a:rPr>
              <a:t>世界観・ストーリー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Ｆｖｆｖ</a:t>
            </a:r>
            <a:endParaRPr kumimoji="1" lang="ja-JP" altLang="en-US" dirty="0"/>
          </a:p>
        </p:txBody>
      </p: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479078" y="2276150"/>
            <a:ext cx="8229600" cy="1152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Ｆｖｆ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158</Words>
  <PresentationFormat>画面に合わせる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おやすみ マイフラグランス</vt:lpstr>
      <vt:lpstr>制作目標</vt:lpstr>
      <vt:lpstr>完成イメージ</vt:lpstr>
      <vt:lpstr>改善ポイント</vt:lpstr>
      <vt:lpstr>改善ポイント</vt:lpstr>
      <vt:lpstr>改善ポイント</vt:lpstr>
      <vt:lpstr>世界観・ストーリー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大嶋優</dc:creator>
  <cp:lastModifiedBy>user</cp:lastModifiedBy>
  <cp:revision>45</cp:revision>
  <dcterms:created xsi:type="dcterms:W3CDTF">2022-09-06T20:13:32Z</dcterms:created>
  <dcterms:modified xsi:type="dcterms:W3CDTF">2022-09-09T14:53:51Z</dcterms:modified>
</cp:coreProperties>
</file>