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7" r:id="rId7"/>
    <p:sldId id="266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E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-169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42983"/>
            <a:ext cx="7772400" cy="2457467"/>
          </a:xfrm>
        </p:spPr>
        <p:txBody>
          <a:bodyPr>
            <a:noAutofit/>
          </a:bodyPr>
          <a:lstStyle/>
          <a:p>
            <a:r>
              <a:rPr kumimoji="1" lang="ja-JP" altLang="en-US" sz="6000" dirty="0" smtClean="0">
                <a:solidFill>
                  <a:srgbClr val="C00000"/>
                </a:solidFill>
                <a:latin typeface="DejaVu Sans" pitchFamily="34" charset="0"/>
                <a:cs typeface="DejaVu Sans" pitchFamily="34" charset="0"/>
              </a:rPr>
              <a:t>一撃必殺</a:t>
            </a:r>
            <a:r>
              <a:rPr kumimoji="1" lang="en-US" altLang="ja-JP" sz="6000" dirty="0" smtClean="0">
                <a:solidFill>
                  <a:srgbClr val="C00000"/>
                </a:solidFill>
                <a:latin typeface="DejaVu Sans" pitchFamily="34" charset="0"/>
                <a:cs typeface="DejaVu Sans" pitchFamily="34" charset="0"/>
              </a:rPr>
              <a:t/>
            </a:r>
            <a:br>
              <a:rPr kumimoji="1" lang="en-US" altLang="ja-JP" sz="6000" dirty="0" smtClean="0">
                <a:solidFill>
                  <a:srgbClr val="C00000"/>
                </a:solidFill>
                <a:latin typeface="DejaVu Sans" pitchFamily="34" charset="0"/>
                <a:cs typeface="DejaVu Sans" pitchFamily="34" charset="0"/>
              </a:rPr>
            </a:br>
            <a:r>
              <a:rPr kumimoji="1" lang="ja-JP" altLang="en-US" sz="6000" dirty="0" smtClean="0">
                <a:solidFill>
                  <a:srgbClr val="C00000"/>
                </a:solidFill>
                <a:latin typeface="DejaVu Sans" pitchFamily="34" charset="0"/>
                <a:cs typeface="DejaVu Sans" pitchFamily="34" charset="0"/>
              </a:rPr>
              <a:t>ガラクシアンズ</a:t>
            </a:r>
            <a:endParaRPr kumimoji="1" lang="ja-JP" altLang="en-US" sz="6000" dirty="0">
              <a:solidFill>
                <a:srgbClr val="C00000"/>
              </a:solidFill>
              <a:latin typeface="DejaVu Sans" pitchFamily="34" charset="0"/>
              <a:cs typeface="DejaVu Sans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8596" y="3886200"/>
            <a:ext cx="8429684" cy="2828948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制作ツール：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Unreal Engine 5</a:t>
            </a: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企画種類：オリジナル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一撃必殺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格闘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対戦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原案：大嶋優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企画：大嶋優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新しい技術への挑戦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学校配布データを中心とした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DirectX11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汎用エンジンである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Unreal Engine 5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言語での手続き型プログラミング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→ 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BluePrint</a:t>
            </a:r>
            <a:r>
              <a:rPr lang="ja-JP" altLang="en-US" dirty="0" err="1" smtClean="0">
                <a:solidFill>
                  <a:schemeClr val="accent3">
                    <a:lumMod val="50000"/>
                  </a:schemeClr>
                </a:solidFill>
              </a:rPr>
              <a:t>での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ビジュアルスクリプティング</a:t>
            </a:r>
            <a:endParaRPr lang="en-US" altLang="ja-JP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VisualStudio</a:t>
            </a:r>
            <a:r>
              <a:rPr kumimoji="1" lang="ja-JP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での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ビルド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チェック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によるリアルタイムデバッグ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図 12" descr="c.png"/>
          <p:cNvPicPr>
            <a:picLocks noChangeAspect="1"/>
          </p:cNvPicPr>
          <p:nvPr/>
        </p:nvPicPr>
        <p:blipFill>
          <a:blip r:embed="rId2"/>
          <a:srcRect l="30949" t="8036" r="31654" b="8928"/>
          <a:stretch>
            <a:fillRect/>
          </a:stretch>
        </p:blipFill>
        <p:spPr>
          <a:xfrm>
            <a:off x="786422" y="5072074"/>
            <a:ext cx="868778" cy="928694"/>
          </a:xfrm>
          <a:prstGeom prst="rect">
            <a:avLst/>
          </a:prstGeom>
        </p:spPr>
      </p:pic>
      <p:pic>
        <p:nvPicPr>
          <p:cNvPr id="14" name="図 13" descr="210px-UE_Logo_Black_Centere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36" y="3714752"/>
            <a:ext cx="1113683" cy="1214446"/>
          </a:xfrm>
          <a:prstGeom prst="rect">
            <a:avLst/>
          </a:prstGeom>
        </p:spPr>
      </p:pic>
      <p:pic>
        <p:nvPicPr>
          <p:cNvPr id="15" name="図 14" descr="eye_ganseihirou_computer_m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06" y="4643446"/>
            <a:ext cx="1619264" cy="1619264"/>
          </a:xfrm>
          <a:prstGeom prst="rect">
            <a:avLst/>
          </a:prstGeom>
        </p:spPr>
      </p:pic>
      <p:pic>
        <p:nvPicPr>
          <p:cNvPr id="16" name="図 15" descr="hacker_white1_sm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22" y="4643446"/>
            <a:ext cx="1214446" cy="1597955"/>
          </a:xfrm>
          <a:prstGeom prst="rect">
            <a:avLst/>
          </a:prstGeom>
        </p:spPr>
      </p:pic>
      <p:pic>
        <p:nvPicPr>
          <p:cNvPr id="18" name="図 17" descr="dx10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60" y="3857628"/>
            <a:ext cx="2428892" cy="527024"/>
          </a:xfrm>
          <a:prstGeom prst="rect">
            <a:avLst/>
          </a:prstGeom>
        </p:spPr>
      </p:pic>
      <p:pic>
        <p:nvPicPr>
          <p:cNvPr id="19" name="図 18" descr="BPCommTopi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068" y="5072074"/>
            <a:ext cx="2143140" cy="8868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75960"/>
            <a:ext cx="8229600" cy="971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本完成させた、という自信が欲しい</a:t>
            </a:r>
            <a:endParaRPr kumimoji="1" lang="en-US" altLang="ja-JP" dirty="0" smtClean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928662" y="3286124"/>
            <a:ext cx="1785950" cy="857256"/>
            <a:chOff x="1643042" y="3286124"/>
            <a:chExt cx="1785950" cy="857256"/>
          </a:xfrm>
        </p:grpSpPr>
        <p:sp>
          <p:nvSpPr>
            <p:cNvPr id="13" name="コンテンツ プレースホルダ 2"/>
            <p:cNvSpPr txBox="1">
              <a:spLocks/>
            </p:cNvSpPr>
            <p:nvPr/>
          </p:nvSpPr>
          <p:spPr>
            <a:xfrm>
              <a:off x="2000232" y="3286124"/>
              <a:ext cx="1357322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年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9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月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lang="ja-JP" altLang="en-US" sz="1400" dirty="0" smtClean="0">
                  <a:solidFill>
                    <a:schemeClr val="accent3">
                      <a:lumMod val="50000"/>
                    </a:schemeClr>
                  </a:solidFill>
                </a:rPr>
                <a:t>未完</a:t>
              </a:r>
              <a:endParaRPr kumimoji="1" lang="en-US" altLang="ja-JP" sz="1400" b="0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 rot="5400000" flipH="1" flipV="1">
              <a:off x="1607323" y="3679033"/>
              <a:ext cx="500066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071670" y="3643314"/>
              <a:ext cx="1357322" cy="27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/>
          <p:cNvGrpSpPr/>
          <p:nvPr/>
        </p:nvGrpSpPr>
        <p:grpSpPr>
          <a:xfrm>
            <a:off x="2928926" y="3286124"/>
            <a:ext cx="1785950" cy="857256"/>
            <a:chOff x="3643306" y="3286124"/>
            <a:chExt cx="1785950" cy="857256"/>
          </a:xfrm>
        </p:grpSpPr>
        <p:sp>
          <p:nvSpPr>
            <p:cNvPr id="30" name="コンテンツ プレースホルダ 2"/>
            <p:cNvSpPr txBox="1">
              <a:spLocks/>
            </p:cNvSpPr>
            <p:nvPr/>
          </p:nvSpPr>
          <p:spPr>
            <a:xfrm>
              <a:off x="4000496" y="3286124"/>
              <a:ext cx="1357322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年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月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lang="ja-JP" altLang="en-US" sz="1400" dirty="0" smtClean="0">
                  <a:solidFill>
                    <a:schemeClr val="accent3">
                      <a:lumMod val="50000"/>
                    </a:schemeClr>
                  </a:solidFill>
                </a:rPr>
                <a:t>未完</a:t>
              </a:r>
              <a:endParaRPr kumimoji="1" lang="en-US" altLang="ja-JP" sz="1400" b="0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rot="5400000" flipH="1" flipV="1">
              <a:off x="3607587" y="3679033"/>
              <a:ext cx="500066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4071934" y="3643314"/>
              <a:ext cx="1357322" cy="27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>
            <a:off x="4643438" y="4143380"/>
            <a:ext cx="1714512" cy="714380"/>
            <a:chOff x="5357818" y="4143380"/>
            <a:chExt cx="1714512" cy="714380"/>
          </a:xfrm>
        </p:grpSpPr>
        <p:cxnSp>
          <p:nvCxnSpPr>
            <p:cNvPr id="27" name="直線コネクタ 26"/>
            <p:cNvCxnSpPr/>
            <p:nvPr/>
          </p:nvCxnSpPr>
          <p:spPr>
            <a:xfrm rot="16200000" flipV="1">
              <a:off x="5322099" y="4179099"/>
              <a:ext cx="357190" cy="2857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5610232" y="4492950"/>
              <a:ext cx="1438268" cy="285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コンテンツ プレースホルダ 2"/>
            <p:cNvSpPr txBox="1">
              <a:spLocks/>
            </p:cNvSpPr>
            <p:nvPr/>
          </p:nvSpPr>
          <p:spPr>
            <a:xfrm>
              <a:off x="5572132" y="4572008"/>
              <a:ext cx="1500198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年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9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月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リテイク</a:t>
              </a:r>
              <a:endParaRPr kumimoji="1" lang="en-US" altLang="ja-JP" sz="1400" b="0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6786578" y="4143380"/>
            <a:ext cx="1714512" cy="714380"/>
            <a:chOff x="5357818" y="4143380"/>
            <a:chExt cx="1714512" cy="714380"/>
          </a:xfrm>
        </p:grpSpPr>
        <p:cxnSp>
          <p:nvCxnSpPr>
            <p:cNvPr id="43" name="直線コネクタ 42"/>
            <p:cNvCxnSpPr/>
            <p:nvPr/>
          </p:nvCxnSpPr>
          <p:spPr>
            <a:xfrm rot="16200000" flipV="1">
              <a:off x="5322099" y="4179099"/>
              <a:ext cx="357190" cy="2857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5610232" y="4492950"/>
              <a:ext cx="1438268" cy="285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コンテンツ プレースホルダ 2"/>
            <p:cNvSpPr txBox="1">
              <a:spLocks/>
            </p:cNvSpPr>
            <p:nvPr/>
          </p:nvSpPr>
          <p:spPr>
            <a:xfrm>
              <a:off x="5572132" y="4572008"/>
              <a:ext cx="1500198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年</a:t>
              </a:r>
              <a:r>
                <a:rPr lang="en-US" altLang="ja-JP" sz="1400" dirty="0" smtClean="0">
                  <a:solidFill>
                    <a:schemeClr val="accent3">
                      <a:lumMod val="50000"/>
                    </a:schemeClr>
                  </a:solidFill>
                </a:rPr>
                <a:t>1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月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目標</a:t>
              </a:r>
              <a:endParaRPr kumimoji="1" lang="en-US" altLang="ja-JP" sz="1400" b="0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正方形/長方形 13"/>
          <p:cNvSpPr/>
          <p:nvPr/>
        </p:nvSpPr>
        <p:spPr>
          <a:xfrm>
            <a:off x="357158" y="4071941"/>
            <a:ext cx="8480181" cy="121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完成イメージ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 3" descr="46308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422" y="1455247"/>
            <a:ext cx="4357718" cy="1931467"/>
          </a:xfr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6000760" y="6143644"/>
            <a:ext cx="3143240" cy="714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Dive Kick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(Iron Galaxy/PC,2014)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コンテンツ プレースホルダ 3" descr="46308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1195373"/>
            <a:ext cx="4357718" cy="2451216"/>
          </a:xfrm>
          <a:prstGeom prst="rect">
            <a:avLst/>
          </a:prstGeom>
        </p:spPr>
      </p:pic>
      <p:pic>
        <p:nvPicPr>
          <p:cNvPr id="7" name="コンテンツ プレースホルダ 3" descr="46308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3" y="3714105"/>
            <a:ext cx="4357715" cy="2449336"/>
          </a:xfrm>
          <a:prstGeom prst="rect">
            <a:avLst/>
          </a:prstGeom>
        </p:spPr>
      </p:pic>
      <p:pic>
        <p:nvPicPr>
          <p:cNvPr id="8" name="コンテンツ プレースホルダ 3" descr="46308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701" y="3713314"/>
            <a:ext cx="4357192" cy="2450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攻撃が当たれば一撃必殺</a:t>
            </a:r>
            <a:endParaRPr lang="en-US" altLang="ja-JP" dirty="0" smtClean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1142976" y="5877894"/>
            <a:ext cx="6929486" cy="480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>
                <a:solidFill>
                  <a:schemeClr val="accent3">
                    <a:lumMod val="50000"/>
                  </a:schemeClr>
                </a:solidFill>
              </a:rPr>
              <a:t>“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溜め</a:t>
            </a:r>
            <a:r>
              <a:rPr lang="en-US" altLang="ja-JP" sz="2000" dirty="0" smtClean="0">
                <a:solidFill>
                  <a:schemeClr val="accent3">
                    <a:lumMod val="50000"/>
                  </a:schemeClr>
                </a:solidFill>
              </a:rPr>
              <a:t>”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が必要だけど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、</a:t>
            </a:r>
            <a:r>
              <a:rPr lang="en-US" altLang="ja-JP" sz="2000" dirty="0" smtClean="0">
                <a:solidFill>
                  <a:schemeClr val="accent3">
                    <a:lumMod val="50000"/>
                  </a:schemeClr>
                </a:solidFill>
              </a:rPr>
              <a:t>”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当たれば</a:t>
            </a:r>
            <a:r>
              <a:rPr lang="en-US" altLang="ja-JP" sz="2000" dirty="0" smtClean="0">
                <a:solidFill>
                  <a:schemeClr val="accent3">
                    <a:lumMod val="50000"/>
                  </a:schemeClr>
                </a:solidFill>
              </a:rPr>
              <a:t>”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相手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を粉砕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71678"/>
            <a:ext cx="694516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十字キーのみでプレイできる</a:t>
            </a:r>
            <a:endParaRPr kumimoji="1" lang="ja-JP" altLang="en-US" dirty="0"/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2854799" y="6478409"/>
            <a:ext cx="1571636" cy="319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地面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：ゲージ溜め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D:\HAL\28_HF21\09‗資料\0e4aecd9218fca2868cbec4cc8bb0edd_t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3571876"/>
            <a:ext cx="1234617" cy="928694"/>
          </a:xfrm>
          <a:prstGeom prst="rect">
            <a:avLst/>
          </a:prstGeom>
          <a:noFill/>
        </p:spPr>
      </p:pic>
      <p:pic>
        <p:nvPicPr>
          <p:cNvPr id="2052" name="Picture 4" descr="D:\HAL\28_HF21\09‗資料\yaruki_moeru_m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5664" y="5101718"/>
            <a:ext cx="1071570" cy="1174323"/>
          </a:xfrm>
          <a:prstGeom prst="rect">
            <a:avLst/>
          </a:prstGeom>
          <a:noFill/>
        </p:spPr>
      </p:pic>
      <p:grpSp>
        <p:nvGrpSpPr>
          <p:cNvPr id="49" name="グループ化 23"/>
          <p:cNvGrpSpPr/>
          <p:nvPr/>
        </p:nvGrpSpPr>
        <p:grpSpPr>
          <a:xfrm>
            <a:off x="3199856" y="6308203"/>
            <a:ext cx="785818" cy="95259"/>
            <a:chOff x="3857620" y="2643182"/>
            <a:chExt cx="3286148" cy="142876"/>
          </a:xfrm>
        </p:grpSpPr>
        <p:sp>
          <p:nvSpPr>
            <p:cNvPr id="55" name="角丸四角形 54"/>
            <p:cNvSpPr/>
            <p:nvPr/>
          </p:nvSpPr>
          <p:spPr>
            <a:xfrm>
              <a:off x="3857620" y="2643182"/>
              <a:ext cx="2688667" cy="14287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角丸四角形 55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コンテンツ プレースホルダ 2"/>
          <p:cNvSpPr txBox="1">
            <a:spLocks/>
          </p:cNvSpPr>
          <p:nvPr/>
        </p:nvSpPr>
        <p:spPr>
          <a:xfrm>
            <a:off x="4628615" y="6091837"/>
            <a:ext cx="2495477" cy="7144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空中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：急降下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相手を踏むと相手のゲージを減らす</a:t>
            </a:r>
            <a:endParaRPr lang="en-US" altLang="ja-JP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着地硬直が長い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Picture 5" descr="D:\HAL\28_HF21\09‗資料\cat_kick-350x3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255652" y="5089327"/>
            <a:ext cx="1000132" cy="1000132"/>
          </a:xfrm>
          <a:prstGeom prst="rect">
            <a:avLst/>
          </a:prstGeom>
          <a:noFill/>
        </p:spPr>
      </p:pic>
      <p:pic>
        <p:nvPicPr>
          <p:cNvPr id="2054" name="Picture 6" descr="D:\HAL\28_HF21\09‗資料\backstep2.jpg"/>
          <p:cNvPicPr>
            <a:picLocks noChangeAspect="1" noChangeArrowheads="1"/>
          </p:cNvPicPr>
          <p:nvPr/>
        </p:nvPicPr>
        <p:blipFill>
          <a:blip r:embed="rId5"/>
          <a:srcRect r="46718" b="43939"/>
          <a:stretch>
            <a:fillRect/>
          </a:stretch>
        </p:blipFill>
        <p:spPr bwMode="auto">
          <a:xfrm flipH="1">
            <a:off x="1712050" y="3420374"/>
            <a:ext cx="1714512" cy="1352939"/>
          </a:xfrm>
          <a:prstGeom prst="rect">
            <a:avLst/>
          </a:prstGeom>
          <a:noFill/>
        </p:spPr>
      </p:pic>
      <p:sp>
        <p:nvSpPr>
          <p:cNvPr id="58" name="コンテンツ プレースホルダ 2"/>
          <p:cNvSpPr txBox="1">
            <a:spLocks/>
          </p:cNvSpPr>
          <p:nvPr/>
        </p:nvSpPr>
        <p:spPr>
          <a:xfrm>
            <a:off x="142844" y="4500570"/>
            <a:ext cx="1857388" cy="7143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バックステップ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ゲージを一定消費</a:t>
            </a:r>
            <a:r>
              <a:rPr lang="en-US" altLang="ja-JP" sz="12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無敵</a:t>
            </a:r>
            <a:r>
              <a:rPr lang="en-US" altLang="ja-JP" sz="12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ギリ避けでゲージ増える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8" name="Picture 10" descr="D:\HAL\28_HF21\09‗資料\e46c14232d647f1b38e2a4d98947297c_t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5768" y="3225742"/>
            <a:ext cx="2250297" cy="1500198"/>
          </a:xfrm>
          <a:prstGeom prst="rect">
            <a:avLst/>
          </a:prstGeom>
          <a:noFill/>
        </p:spPr>
      </p:pic>
      <p:sp>
        <p:nvSpPr>
          <p:cNvPr id="59" name="コンテンツ プレースホルダ 2"/>
          <p:cNvSpPr txBox="1">
            <a:spLocks/>
          </p:cNvSpPr>
          <p:nvPr/>
        </p:nvSpPr>
        <p:spPr>
          <a:xfrm>
            <a:off x="6658528" y="4206192"/>
            <a:ext cx="2428892" cy="928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突進攻撃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ゲージを全消費</a:t>
            </a:r>
            <a:endParaRPr lang="en-US" altLang="ja-JP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ゲージ量で突進量が増える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ゲージ最大時は無敵を無効にする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コンテンツ プレースホルダ 2"/>
          <p:cNvSpPr txBox="1">
            <a:spLocks/>
          </p:cNvSpPr>
          <p:nvPr/>
        </p:nvSpPr>
        <p:spPr>
          <a:xfrm>
            <a:off x="5000628" y="2143116"/>
            <a:ext cx="1928826" cy="7143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ゲージを全消費</a:t>
            </a:r>
            <a:endParaRPr lang="en-US" altLang="ja-JP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突進攻撃を避けられる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8" name="グループ化 67"/>
          <p:cNvGrpSpPr/>
          <p:nvPr/>
        </p:nvGrpSpPr>
        <p:grpSpPr>
          <a:xfrm>
            <a:off x="3890779" y="1942556"/>
            <a:ext cx="1143008" cy="1415800"/>
            <a:chOff x="3890779" y="1942556"/>
            <a:chExt cx="1143008" cy="1415800"/>
          </a:xfrm>
        </p:grpSpPr>
        <p:pic>
          <p:nvPicPr>
            <p:cNvPr id="2059" name="Picture 11" descr="D:\HAL\28_HF21\09‗資料\mon_0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90779" y="1942556"/>
              <a:ext cx="1143008" cy="1143008"/>
            </a:xfrm>
            <a:prstGeom prst="rect">
              <a:avLst/>
            </a:prstGeom>
            <a:noFill/>
          </p:spPr>
        </p:pic>
        <p:cxnSp>
          <p:nvCxnSpPr>
            <p:cNvPr id="62" name="直線コネクタ 61"/>
            <p:cNvCxnSpPr/>
            <p:nvPr/>
          </p:nvCxnSpPr>
          <p:spPr>
            <a:xfrm rot="5400000">
              <a:off x="4144166" y="3214686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rot="5400000">
              <a:off x="4322759" y="3178171"/>
              <a:ext cx="213520" cy="2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rot="5400000">
              <a:off x="4429918" y="3214686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3" descr="D:\HAL\28_HF21\09‗資料\cow_alph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6230314" y="5214950"/>
            <a:ext cx="2034942" cy="1357322"/>
          </a:xfrm>
          <a:prstGeom prst="rect">
            <a:avLst/>
          </a:prstGeom>
          <a:noFill/>
        </p:spPr>
      </p:pic>
      <p:pic>
        <p:nvPicPr>
          <p:cNvPr id="61" name="Picture 10" descr="D:\HAL\28_HF21\09‗資料\e46c14232d647f1b38e2a4d98947297c_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6357950" y="5286388"/>
            <a:ext cx="1821108" cy="1214072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mtClean="0"/>
              <a:t>リスク</a:t>
            </a:r>
            <a:r>
              <a:rPr kumimoji="1" lang="ja-JP" altLang="en-US" dirty="0" smtClean="0"/>
              <a:t>とリターン</a:t>
            </a:r>
            <a:endParaRPr kumimoji="1" lang="ja-JP" altLang="en-US" dirty="0"/>
          </a:p>
        </p:txBody>
      </p:sp>
      <p:grpSp>
        <p:nvGrpSpPr>
          <p:cNvPr id="22" name="グループ化 23"/>
          <p:cNvGrpSpPr/>
          <p:nvPr/>
        </p:nvGrpSpPr>
        <p:grpSpPr>
          <a:xfrm>
            <a:off x="2500298" y="4057120"/>
            <a:ext cx="785818" cy="95259"/>
            <a:chOff x="3857620" y="2643182"/>
            <a:chExt cx="3286148" cy="142876"/>
          </a:xfrm>
        </p:grpSpPr>
        <p:sp>
          <p:nvSpPr>
            <p:cNvPr id="23" name="角丸四角形 22"/>
            <p:cNvSpPr/>
            <p:nvPr/>
          </p:nvSpPr>
          <p:spPr>
            <a:xfrm>
              <a:off x="3857620" y="2643182"/>
              <a:ext cx="1714512" cy="14287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コンテンツ プレースホルダ 2"/>
          <p:cNvSpPr txBox="1">
            <a:spLocks/>
          </p:cNvSpPr>
          <p:nvPr/>
        </p:nvSpPr>
        <p:spPr>
          <a:xfrm>
            <a:off x="714348" y="2143116"/>
            <a:ext cx="3143272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溜めるほど強い攻撃が出せるが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溜め中は無防備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4" name="Picture 4" descr="D:\HAL\28_HF21\09‗資料\yaruki_moeru_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2842674"/>
            <a:ext cx="1071570" cy="1174323"/>
          </a:xfrm>
          <a:prstGeom prst="rect">
            <a:avLst/>
          </a:prstGeom>
          <a:noFill/>
        </p:spPr>
      </p:pic>
      <p:pic>
        <p:nvPicPr>
          <p:cNvPr id="58" name="Picture 10" descr="D:\HAL\28_HF21\09‗資料\e46c14232d647f1b38e2a4d98947297c_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699798"/>
            <a:ext cx="2250297" cy="1500198"/>
          </a:xfrm>
          <a:prstGeom prst="rect">
            <a:avLst/>
          </a:prstGeom>
          <a:noFill/>
        </p:spPr>
      </p:pic>
      <p:pic>
        <p:nvPicPr>
          <p:cNvPr id="3074" name="Picture 2" descr="D:\HAL\28_HF21\09‗資料\kansetsutsuu_ude.png"/>
          <p:cNvPicPr>
            <a:picLocks noChangeAspect="1" noChangeArrowheads="1"/>
          </p:cNvPicPr>
          <p:nvPr/>
        </p:nvPicPr>
        <p:blipFill>
          <a:blip r:embed="rId5" cstate="print"/>
          <a:srcRect l="11770" t="51708" r="72057" b="25792"/>
          <a:stretch>
            <a:fillRect/>
          </a:stretch>
        </p:blipFill>
        <p:spPr bwMode="auto">
          <a:xfrm rot="4701297">
            <a:off x="2416951" y="2976099"/>
            <a:ext cx="222885" cy="334328"/>
          </a:xfrm>
          <a:prstGeom prst="rect">
            <a:avLst/>
          </a:prstGeom>
          <a:noFill/>
        </p:spPr>
      </p:pic>
      <p:pic>
        <p:nvPicPr>
          <p:cNvPr id="59" name="Picture 6" descr="D:\HAL\28_HF21\09‗資料\backstep2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861" r="46718" b="43939"/>
          <a:stretch>
            <a:fillRect/>
          </a:stretch>
        </p:blipFill>
        <p:spPr bwMode="auto">
          <a:xfrm flipH="1">
            <a:off x="4857752" y="2771236"/>
            <a:ext cx="785818" cy="1352939"/>
          </a:xfrm>
          <a:prstGeom prst="rect">
            <a:avLst/>
          </a:prstGeom>
          <a:noFill/>
        </p:spPr>
      </p:pic>
      <p:sp>
        <p:nvSpPr>
          <p:cNvPr id="60" name="コンテンツ プレースホルダ 2"/>
          <p:cNvSpPr txBox="1">
            <a:spLocks/>
          </p:cNvSpPr>
          <p:nvPr/>
        </p:nvSpPr>
        <p:spPr>
          <a:xfrm>
            <a:off x="4929190" y="2143116"/>
            <a:ext cx="3143272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強い攻撃も距離を見誤れば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一転ピンチに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075" name="Picture 3" descr="D:\HAL\28_HF21\09‗資料\cow_alph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6715140" y="2914112"/>
            <a:ext cx="1820738" cy="1214446"/>
          </a:xfrm>
          <a:prstGeom prst="rect">
            <a:avLst/>
          </a:prstGeom>
          <a:noFill/>
        </p:spPr>
      </p:pic>
      <p:sp>
        <p:nvSpPr>
          <p:cNvPr id="70" name="コンテンツ プレースホルダ 2"/>
          <p:cNvSpPr txBox="1">
            <a:spLocks/>
          </p:cNvSpPr>
          <p:nvPr/>
        </p:nvSpPr>
        <p:spPr>
          <a:xfrm>
            <a:off x="714348" y="4557186"/>
            <a:ext cx="3143272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安全な行動は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次の攻撃チャンスを失う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73" name="グループ化 23"/>
          <p:cNvGrpSpPr/>
          <p:nvPr/>
        </p:nvGrpSpPr>
        <p:grpSpPr>
          <a:xfrm>
            <a:off x="1327638" y="6468755"/>
            <a:ext cx="785818" cy="95259"/>
            <a:chOff x="3857620" y="2643182"/>
            <a:chExt cx="3286148" cy="142876"/>
          </a:xfrm>
        </p:grpSpPr>
        <p:sp>
          <p:nvSpPr>
            <p:cNvPr id="74" name="角丸四角形 73"/>
            <p:cNvSpPr/>
            <p:nvPr/>
          </p:nvSpPr>
          <p:spPr>
            <a:xfrm>
              <a:off x="3857620" y="2643182"/>
              <a:ext cx="2812666" cy="14287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角丸四角形 74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6" name="Picture 4" descr="D:\HAL\28_HF21\09‗資料\yaruki_moeru_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6200" y="5254309"/>
            <a:ext cx="1071570" cy="1174323"/>
          </a:xfrm>
          <a:prstGeom prst="rect">
            <a:avLst/>
          </a:prstGeom>
          <a:noFill/>
        </p:spPr>
      </p:pic>
      <p:sp>
        <p:nvSpPr>
          <p:cNvPr id="79" name="角丸四角形 78"/>
          <p:cNvSpPr/>
          <p:nvPr/>
        </p:nvSpPr>
        <p:spPr>
          <a:xfrm>
            <a:off x="2571736" y="6468755"/>
            <a:ext cx="785818" cy="952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コンテンツ プレースホルダ 2"/>
          <p:cNvSpPr txBox="1">
            <a:spLocks/>
          </p:cNvSpPr>
          <p:nvPr/>
        </p:nvSpPr>
        <p:spPr>
          <a:xfrm>
            <a:off x="4929190" y="4550358"/>
            <a:ext cx="3143272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強気な行動が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時には勝利につながる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5" name="Picture 10" descr="D:\HAL\28_HF21\09‗資料\e46c14232d647f1b38e2a4d98947297c_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5286388"/>
            <a:ext cx="1821669" cy="1214446"/>
          </a:xfrm>
          <a:prstGeom prst="rect">
            <a:avLst/>
          </a:prstGeom>
          <a:noFill/>
        </p:spPr>
      </p:pic>
      <p:grpSp>
        <p:nvGrpSpPr>
          <p:cNvPr id="86" name="グループ化 23"/>
          <p:cNvGrpSpPr/>
          <p:nvPr/>
        </p:nvGrpSpPr>
        <p:grpSpPr>
          <a:xfrm>
            <a:off x="5357818" y="6468755"/>
            <a:ext cx="785818" cy="95259"/>
            <a:chOff x="3857620" y="2643182"/>
            <a:chExt cx="3286148" cy="142876"/>
          </a:xfrm>
        </p:grpSpPr>
        <p:sp>
          <p:nvSpPr>
            <p:cNvPr id="87" name="角丸四角形 86"/>
            <p:cNvSpPr/>
            <p:nvPr/>
          </p:nvSpPr>
          <p:spPr>
            <a:xfrm>
              <a:off x="3857620" y="2643182"/>
              <a:ext cx="1714512" cy="14287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23"/>
          <p:cNvGrpSpPr/>
          <p:nvPr/>
        </p:nvGrpSpPr>
        <p:grpSpPr>
          <a:xfrm>
            <a:off x="6858016" y="6468755"/>
            <a:ext cx="785818" cy="95259"/>
            <a:chOff x="3857620" y="2643182"/>
            <a:chExt cx="3286148" cy="142876"/>
          </a:xfrm>
        </p:grpSpPr>
        <p:sp>
          <p:nvSpPr>
            <p:cNvPr id="90" name="角丸四角形 89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角丸四角形 90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2" name="Picture 10" descr="D:\HAL\28_HF21\09‗資料\e46c14232d647f1b38e2a4d98947297c_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394098" y="2917403"/>
            <a:ext cx="1821108" cy="1214072"/>
          </a:xfrm>
          <a:prstGeom prst="rect">
            <a:avLst/>
          </a:prstGeom>
          <a:noFill/>
        </p:spPr>
      </p:pic>
      <p:pic>
        <p:nvPicPr>
          <p:cNvPr id="94" name="Picture 2" descr="D:\HAL\28_HF21\09‗資料\kansetsutsuu_ude.png"/>
          <p:cNvPicPr>
            <a:picLocks noChangeAspect="1" noChangeArrowheads="1"/>
          </p:cNvPicPr>
          <p:nvPr/>
        </p:nvPicPr>
        <p:blipFill>
          <a:blip r:embed="rId5" cstate="print"/>
          <a:srcRect l="11770" t="51708" r="72057" b="25792"/>
          <a:stretch>
            <a:fillRect/>
          </a:stretch>
        </p:blipFill>
        <p:spPr bwMode="auto">
          <a:xfrm rot="2636459">
            <a:off x="6482445" y="5351851"/>
            <a:ext cx="339510" cy="509266"/>
          </a:xfrm>
          <a:prstGeom prst="rect">
            <a:avLst/>
          </a:prstGeom>
          <a:noFill/>
        </p:spPr>
      </p:pic>
      <p:pic>
        <p:nvPicPr>
          <p:cNvPr id="95" name="Picture 2" descr="D:\HAL\28_HF21\09‗資料\kansetsutsuu_ude.png"/>
          <p:cNvPicPr>
            <a:picLocks noChangeAspect="1" noChangeArrowheads="1"/>
          </p:cNvPicPr>
          <p:nvPr/>
        </p:nvPicPr>
        <p:blipFill>
          <a:blip r:embed="rId5" cstate="print"/>
          <a:srcRect l="11770" t="51708" r="72057" b="25792"/>
          <a:stretch>
            <a:fillRect/>
          </a:stretch>
        </p:blipFill>
        <p:spPr bwMode="auto">
          <a:xfrm rot="6608522">
            <a:off x="6227509" y="5567165"/>
            <a:ext cx="222885" cy="334328"/>
          </a:xfrm>
          <a:prstGeom prst="rect">
            <a:avLst/>
          </a:prstGeom>
          <a:noFill/>
        </p:spPr>
      </p:pic>
      <p:grpSp>
        <p:nvGrpSpPr>
          <p:cNvPr id="96" name="グループ化 95"/>
          <p:cNvGrpSpPr/>
          <p:nvPr/>
        </p:nvGrpSpPr>
        <p:grpSpPr>
          <a:xfrm>
            <a:off x="2505072" y="5144450"/>
            <a:ext cx="1000132" cy="1238825"/>
            <a:chOff x="3890779" y="1942556"/>
            <a:chExt cx="1143008" cy="1415800"/>
          </a:xfrm>
        </p:grpSpPr>
        <p:pic>
          <p:nvPicPr>
            <p:cNvPr id="97" name="Picture 11" descr="D:\HAL\28_HF21\09‗資料\mon_0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90779" y="1942556"/>
              <a:ext cx="1143008" cy="1143008"/>
            </a:xfrm>
            <a:prstGeom prst="rect">
              <a:avLst/>
            </a:prstGeom>
            <a:noFill/>
          </p:spPr>
        </p:pic>
        <p:cxnSp>
          <p:nvCxnSpPr>
            <p:cNvPr id="98" name="直線コネクタ 97"/>
            <p:cNvCxnSpPr/>
            <p:nvPr/>
          </p:nvCxnSpPr>
          <p:spPr>
            <a:xfrm rot="5400000">
              <a:off x="4144166" y="3214686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rot="5400000">
              <a:off x="4322759" y="3178171"/>
              <a:ext cx="213520" cy="2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rot="5400000">
              <a:off x="4429918" y="3214686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キャラクターイメージ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コンテンツ プレースホルダ 2"/>
          <p:cNvSpPr txBox="1">
            <a:spLocks/>
          </p:cNvSpPr>
          <p:nvPr/>
        </p:nvSpPr>
        <p:spPr>
          <a:xfrm>
            <a:off x="1142976" y="6000768"/>
            <a:ext cx="6929486" cy="765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アセット制作コストを抑えるため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壊れる物＝ガラクタをキャラクター化する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図 3" descr="rain_kasa_g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3714752"/>
            <a:ext cx="1524000" cy="1524000"/>
          </a:xfrm>
          <a:prstGeom prst="rect">
            <a:avLst/>
          </a:prstGeom>
        </p:spPr>
      </p:pic>
      <p:pic>
        <p:nvPicPr>
          <p:cNvPr id="5" name="図 4" descr="rain_kasa_g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7620" y="1326818"/>
            <a:ext cx="1002030" cy="1524000"/>
          </a:xfrm>
          <a:prstGeom prst="rect">
            <a:avLst/>
          </a:prstGeom>
        </p:spPr>
      </p:pic>
      <p:pic>
        <p:nvPicPr>
          <p:cNvPr id="6" name="図 5" descr="rain_kasa_gre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50" y="1326818"/>
            <a:ext cx="1336765" cy="1524000"/>
          </a:xfrm>
          <a:prstGeom prst="rect">
            <a:avLst/>
          </a:prstGeom>
        </p:spPr>
      </p:pic>
      <p:pic>
        <p:nvPicPr>
          <p:cNvPr id="8" name="図 7" descr="rain_kasa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6" y="1469694"/>
            <a:ext cx="1188720" cy="1524000"/>
          </a:xfrm>
          <a:prstGeom prst="rect">
            <a:avLst/>
          </a:prstGeom>
        </p:spPr>
      </p:pic>
      <p:pic>
        <p:nvPicPr>
          <p:cNvPr id="10" name="図 9" descr="rain_kasa_gree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0694" y="3887472"/>
            <a:ext cx="1524000" cy="1219200"/>
          </a:xfrm>
          <a:prstGeom prst="rect">
            <a:avLst/>
          </a:prstGeom>
        </p:spPr>
      </p:pic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714348" y="2969892"/>
            <a:ext cx="2214578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空き缶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凹んでプルタブが開く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コンテンツ プレースホルダ 2"/>
          <p:cNvSpPr txBox="1">
            <a:spLocks/>
          </p:cNvSpPr>
          <p:nvPr/>
        </p:nvSpPr>
        <p:spPr>
          <a:xfrm>
            <a:off x="3286116" y="2969892"/>
            <a:ext cx="2214578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空きびん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割れて２つに分かれる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1643042" y="5286388"/>
            <a:ext cx="2500330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傘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敗れて骨がむき出しになる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5214942" y="5286388"/>
            <a:ext cx="2214578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電子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レンジ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ショートして黒煙が出る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コンテンツ プレースホルダ 2"/>
          <p:cNvSpPr txBox="1">
            <a:spLocks/>
          </p:cNvSpPr>
          <p:nvPr/>
        </p:nvSpPr>
        <p:spPr>
          <a:xfrm>
            <a:off x="5786446" y="2969892"/>
            <a:ext cx="2500330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ポリバケツ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ひっくり返って中身が出る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261</Words>
  <PresentationFormat>画面に合わせる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一撃必殺 ガラクシアンズ</vt:lpstr>
      <vt:lpstr>制作目標</vt:lpstr>
      <vt:lpstr>制作目標</vt:lpstr>
      <vt:lpstr>完成イメージ</vt:lpstr>
      <vt:lpstr>ゲームデザイン</vt:lpstr>
      <vt:lpstr>ゲームデザイン</vt:lpstr>
      <vt:lpstr>ゲームデザイン</vt:lpstr>
      <vt:lpstr>スライド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大嶋優</dc:creator>
  <cp:lastModifiedBy>大嶋優</cp:lastModifiedBy>
  <cp:revision>122</cp:revision>
  <dcterms:created xsi:type="dcterms:W3CDTF">2022-09-06T20:13:32Z</dcterms:created>
  <dcterms:modified xsi:type="dcterms:W3CDTF">2022-09-13T05:34:10Z</dcterms:modified>
</cp:coreProperties>
</file>