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75" r:id="rId9"/>
    <p:sldId id="278" r:id="rId10"/>
    <p:sldId id="301" r:id="rId11"/>
    <p:sldId id="264" r:id="rId12"/>
    <p:sldId id="296" r:id="rId13"/>
    <p:sldId id="265" r:id="rId14"/>
    <p:sldId id="287" r:id="rId15"/>
    <p:sldId id="288" r:id="rId16"/>
    <p:sldId id="283" r:id="rId17"/>
    <p:sldId id="281" r:id="rId18"/>
    <p:sldId id="285" r:id="rId19"/>
    <p:sldId id="290" r:id="rId20"/>
    <p:sldId id="295" r:id="rId21"/>
    <p:sldId id="280" r:id="rId22"/>
    <p:sldId id="289" r:id="rId23"/>
    <p:sldId id="284" r:id="rId24"/>
    <p:sldId id="282" r:id="rId25"/>
    <p:sldId id="291" r:id="rId26"/>
    <p:sldId id="266" r:id="rId27"/>
    <p:sldId id="297" r:id="rId28"/>
    <p:sldId id="298" r:id="rId29"/>
    <p:sldId id="299" r:id="rId30"/>
    <p:sldId id="300" r:id="rId31"/>
    <p:sldId id="268" r:id="rId32"/>
    <p:sldId id="279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6A38D-5D51-4131-9F54-0F1721840BB6}" v="5" dt="2023-05-04T06:35:30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ald10@outlook.com" userId="2259fe24511b83ab" providerId="LiveId" clId="{A286A38D-5D51-4131-9F54-0F1721840BB6}"/>
    <pc:docChg chg="undo custSel modSld sldOrd">
      <pc:chgData name="priyaald10@outlook.com" userId="2259fe24511b83ab" providerId="LiveId" clId="{A286A38D-5D51-4131-9F54-0F1721840BB6}" dt="2023-05-04T06:35:30.140" v="49" actId="20577"/>
      <pc:docMkLst>
        <pc:docMk/>
      </pc:docMkLst>
      <pc:sldChg chg="modSp mod">
        <pc:chgData name="priyaald10@outlook.com" userId="2259fe24511b83ab" providerId="LiveId" clId="{A286A38D-5D51-4131-9F54-0F1721840BB6}" dt="2023-05-04T06:35:30.140" v="49" actId="20577"/>
        <pc:sldMkLst>
          <pc:docMk/>
          <pc:sldMk cId="2913931401" sldId="256"/>
        </pc:sldMkLst>
        <pc:spChg chg="mod">
          <ac:chgData name="priyaald10@outlook.com" userId="2259fe24511b83ab" providerId="LiveId" clId="{A286A38D-5D51-4131-9F54-0F1721840BB6}" dt="2023-05-03T08:00:45.450" v="45" actId="20577"/>
          <ac:spMkLst>
            <pc:docMk/>
            <pc:sldMk cId="2913931401" sldId="256"/>
            <ac:spMk id="2" creationId="{D2B74F31-4B41-219F-529F-7D2F3BD98500}"/>
          </ac:spMkLst>
        </pc:spChg>
        <pc:spChg chg="mod">
          <ac:chgData name="priyaald10@outlook.com" userId="2259fe24511b83ab" providerId="LiveId" clId="{A286A38D-5D51-4131-9F54-0F1721840BB6}" dt="2023-05-04T06:35:30.140" v="49" actId="20577"/>
          <ac:spMkLst>
            <pc:docMk/>
            <pc:sldMk cId="2913931401" sldId="256"/>
            <ac:spMk id="3" creationId="{E108F80D-F486-4600-5B2A-AAFEC15E718E}"/>
          </ac:spMkLst>
        </pc:spChg>
      </pc:sldChg>
      <pc:sldChg chg="addSp delSp modSp mod">
        <pc:chgData name="priyaald10@outlook.com" userId="2259fe24511b83ab" providerId="LiveId" clId="{A286A38D-5D51-4131-9F54-0F1721840BB6}" dt="2023-05-03T07:44:46.355" v="5" actId="11529"/>
        <pc:sldMkLst>
          <pc:docMk/>
          <pc:sldMk cId="1090221928" sldId="265"/>
        </pc:sldMkLst>
        <pc:spChg chg="add mod">
          <ac:chgData name="priyaald10@outlook.com" userId="2259fe24511b83ab" providerId="LiveId" clId="{A286A38D-5D51-4131-9F54-0F1721840BB6}" dt="2023-05-03T07:44:46.355" v="5" actId="11529"/>
          <ac:spMkLst>
            <pc:docMk/>
            <pc:sldMk cId="1090221928" sldId="265"/>
            <ac:spMk id="4" creationId="{B542150B-AB38-C764-BABD-D7300B42E2F0}"/>
          </ac:spMkLst>
        </pc:spChg>
        <pc:graphicFrameChg chg="del mod">
          <ac:chgData name="priyaald10@outlook.com" userId="2259fe24511b83ab" providerId="LiveId" clId="{A286A38D-5D51-4131-9F54-0F1721840BB6}" dt="2023-05-03T07:44:46.355" v="5" actId="11529"/>
          <ac:graphicFrameMkLst>
            <pc:docMk/>
            <pc:sldMk cId="1090221928" sldId="265"/>
            <ac:graphicFrameMk id="11" creationId="{077022D8-EBBF-C805-EC32-A268764E2E56}"/>
          </ac:graphicFrameMkLst>
        </pc:graphicFrameChg>
      </pc:sldChg>
      <pc:sldChg chg="ord">
        <pc:chgData name="priyaald10@outlook.com" userId="2259fe24511b83ab" providerId="LiveId" clId="{A286A38D-5D51-4131-9F54-0F1721840BB6}" dt="2023-05-03T07:44:07.518" v="3"/>
        <pc:sldMkLst>
          <pc:docMk/>
          <pc:sldMk cId="767882788" sldId="280"/>
        </pc:sldMkLst>
      </pc:sldChg>
      <pc:sldChg chg="modSp mod">
        <pc:chgData name="priyaald10@outlook.com" userId="2259fe24511b83ab" providerId="LiveId" clId="{A286A38D-5D51-4131-9F54-0F1721840BB6}" dt="2023-05-03T07:46:35.511" v="28" actId="20577"/>
        <pc:sldMkLst>
          <pc:docMk/>
          <pc:sldMk cId="738357807" sldId="283"/>
        </pc:sldMkLst>
        <pc:spChg chg="mod">
          <ac:chgData name="priyaald10@outlook.com" userId="2259fe24511b83ab" providerId="LiveId" clId="{A286A38D-5D51-4131-9F54-0F1721840BB6}" dt="2023-05-03T07:46:35.511" v="28" actId="20577"/>
          <ac:spMkLst>
            <pc:docMk/>
            <pc:sldMk cId="738357807" sldId="283"/>
            <ac:spMk id="3" creationId="{F69886F9-A59E-EC1A-02D9-2907B49ED110}"/>
          </ac:spMkLst>
        </pc:spChg>
      </pc:sldChg>
      <pc:sldChg chg="modSp mod">
        <pc:chgData name="priyaald10@outlook.com" userId="2259fe24511b83ab" providerId="LiveId" clId="{A286A38D-5D51-4131-9F54-0F1721840BB6}" dt="2023-05-03T07:47:01.380" v="35" actId="20577"/>
        <pc:sldMkLst>
          <pc:docMk/>
          <pc:sldMk cId="593050604" sldId="285"/>
        </pc:sldMkLst>
        <pc:spChg chg="mod">
          <ac:chgData name="priyaald10@outlook.com" userId="2259fe24511b83ab" providerId="LiveId" clId="{A286A38D-5D51-4131-9F54-0F1721840BB6}" dt="2023-05-03T07:47:01.380" v="35" actId="20577"/>
          <ac:spMkLst>
            <pc:docMk/>
            <pc:sldMk cId="593050604" sldId="285"/>
            <ac:spMk id="3" creationId="{102AD767-9015-F5DE-E022-E2E71ADD337E}"/>
          </ac:spMkLst>
        </pc:spChg>
      </pc:sldChg>
      <pc:sldChg chg="modSp mod">
        <pc:chgData name="priyaald10@outlook.com" userId="2259fe24511b83ab" providerId="LiveId" clId="{A286A38D-5D51-4131-9F54-0F1721840BB6}" dt="2023-05-03T07:45:28.906" v="22" actId="20577"/>
        <pc:sldMkLst>
          <pc:docMk/>
          <pc:sldMk cId="3540218099" sldId="298"/>
        </pc:sldMkLst>
        <pc:graphicFrameChg chg="modGraphic">
          <ac:chgData name="priyaald10@outlook.com" userId="2259fe24511b83ab" providerId="LiveId" clId="{A286A38D-5D51-4131-9F54-0F1721840BB6}" dt="2023-05-03T07:45:28.906" v="22" actId="20577"/>
          <ac:graphicFrameMkLst>
            <pc:docMk/>
            <pc:sldMk cId="3540218099" sldId="298"/>
            <ac:graphicFrameMk id="5" creationId="{FCA66361-B3AB-0FA0-03BC-E238F60CC26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04BA-9A19-40ED-A97A-E3EBFE38518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417-EC99-4E04-88E5-64DA29558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9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BCF-2857-F2D3-C407-D2E7D331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E718-0A96-84C2-68B0-11C3D17F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0727-640D-596D-7E5D-2A0BA763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928-8DE7-428F-8A53-96008C17B587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17DC-DC9D-2EB3-8631-87876281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DDAD-A93C-E932-8E1E-0AC70861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5C6-0244-B7D8-3E8F-3AEBE0E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5848D-674A-A023-86C9-57D18B9F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71FE-921D-58BC-B95C-62202A8A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324F-2A29-41CE-BE11-943C16A38B6A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587D-0A7F-14B0-2EBA-84FE099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E7A3-A178-7C6B-AD18-4D2CD2E7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DCA15-7CC2-BD73-F760-9F4C5892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43F5D-3DE0-2958-3E5E-A275301F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1EFC-D310-2845-74E5-468F34D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59B-BBE9-49C9-8178-9682C3C55E09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FE8A-A68D-DD64-A071-A1B2A0BA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81FE-A572-329E-27C1-929F896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ADD-8652-ABED-3802-A89AF7DA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673C-6F33-BED3-4D15-AAB15661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A181-3B22-AD3D-2786-99E65B48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C270-0519-4DBA-AD0A-DEDEBA47ECC7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775-FCC3-87D4-870A-7B9BB1C4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1A4A-9BEB-0F6C-D682-218B43F0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4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590-C3CD-8305-2DDB-D6459AD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5A558-806F-0367-4D8B-025EAC16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C1AC-89AE-BB27-1C1E-AEC9CF9B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BF5C-35ED-4437-AA27-16B18F27562B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5EAF-82AF-342F-41C5-705044B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C5A0-0655-13AD-861C-39B51851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7C4-339D-717C-7A1F-1BECEB7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68C0-3B19-8E39-BF50-8AC255AD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9033-7469-6221-8771-1B25FB7E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96948-7C6B-3E18-54D1-9556538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ADE-3E8A-4B08-ACA5-3DF5A627EC0C}" type="datetime3">
              <a:rPr lang="en-US" smtClean="0"/>
              <a:t>18 May 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1636-3CB3-6ED6-00F9-6D85FAB3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A76F-1FB3-740A-0364-296EBCD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3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E270-2BA2-E723-8565-DEA1C858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4A63-C11B-951B-F15B-05A8FED0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C229-E4CA-3F6F-6E1D-FED7403B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D6CC9-2267-6ED4-0AA0-25303A8C5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0087B-08EF-E3B2-0803-AC00F3933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A302E-45AC-D478-DA53-60CD4B9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E36-CBD1-48BE-A990-6FC04E221186}" type="datetime3">
              <a:rPr lang="en-US" smtClean="0"/>
              <a:t>18 May 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19F1E-B7AA-55D0-C228-6DBA3DDF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7E89-DE07-FFC1-2F0C-0EE02636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3A52-2B5A-3D5D-1E07-E404CE9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4034D-4756-4B4B-2779-B5594C8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D12-9D33-4C19-B4F7-6A87E4D7A8EB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7EDF-2965-DA4C-525D-25B0B40E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C469-AAC3-CECE-61CE-AF46477E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45CB6-45DF-F29D-514F-4985B74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0DCC-5E29-4AF5-B94C-BFB6D3EB8CDF}" type="datetime3">
              <a:rPr lang="en-US" smtClean="0"/>
              <a:t>18 May 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5C80A-68F4-1396-8552-9C20E7B4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70C1-A4F5-3044-4609-97A4A798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F998-2855-7B3A-1989-68B5E8F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9EB1-4718-3112-A9B9-6340458D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D1A8-5C12-3791-0006-66B956B3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CF60-786B-09FC-83E3-9AB13953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0A23-3632-498A-99D9-74858A816326}" type="datetime3">
              <a:rPr lang="en-US" smtClean="0"/>
              <a:t>18 May 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92A0-B216-D198-FA0F-4258EF74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064A3-876B-DC8D-26BC-3037A59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2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1CB9-D791-CF3E-4BC8-D4220530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AE6C7-2A80-1844-0352-B1C2793A5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10CD-1E9E-2FDB-285D-66F39F8F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81761-0D5A-4C7F-0CD3-56AA69B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7740-B014-4703-8511-279E6C32C78F}" type="datetime3">
              <a:rPr lang="en-US" smtClean="0"/>
              <a:t>18 May 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38FF-F297-9A77-AAF3-11D48A3C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166F-9DC4-56CF-B5E9-8503693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AEB10-A7E3-8366-39FB-74D9D79A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8A03-576E-E7DC-DA69-F471BECA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7480-5F2E-97F5-1C22-E56E9AE61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4754-6046-42CC-9F6F-A50390C15CF5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02D3-ED69-D55A-07A6-93DFD454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FE0C-AB46-A236-62AA-B7BC163D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3628-CA44-4662-BE14-B8730BF1B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4F31-4B41-219F-529F-7D2F3BD9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147"/>
            <a:ext cx="9144000" cy="1694047"/>
          </a:xfrm>
        </p:spPr>
        <p:txBody>
          <a:bodyPr>
            <a:normAutofit fontScale="90000"/>
          </a:bodyPr>
          <a:lstStyle/>
          <a:p>
            <a:r>
              <a:rPr lang="en-IN" sz="4000" b="1"/>
              <a:t>DIABETES MELLITUS PREDICTION BASED ON MACHINE LEARNING TECHNIQUES</a:t>
            </a:r>
            <a:br>
              <a:rPr lang="en-IN" b="1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8F80D-F486-4600-5B2A-AAFEC15E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54" y="2127182"/>
            <a:ext cx="9618846" cy="4202497"/>
          </a:xfrm>
        </p:spPr>
        <p:txBody>
          <a:bodyPr>
            <a:normAutofit/>
          </a:bodyPr>
          <a:lstStyle/>
          <a:p>
            <a:r>
              <a:rPr lang="en-IN" sz="2400" b="1"/>
              <a:t>Presented by,</a:t>
            </a:r>
          </a:p>
          <a:p>
            <a:r>
              <a:rPr lang="en-IN" sz="2400"/>
              <a:t>1. Priyaa L D [810020205064]</a:t>
            </a:r>
            <a:br>
              <a:rPr lang="en-IN" sz="2400"/>
            </a:br>
            <a:r>
              <a:rPr lang="en-IN" sz="2400"/>
              <a:t>          2. </a:t>
            </a:r>
            <a:r>
              <a:rPr lang="en-IN" sz="2400" err="1"/>
              <a:t>Saravanadevi</a:t>
            </a:r>
            <a:r>
              <a:rPr lang="en-IN" sz="2400"/>
              <a:t> M [810020205075]</a:t>
            </a:r>
            <a:br>
              <a:rPr lang="en-IN" sz="2400"/>
            </a:br>
            <a:r>
              <a:rPr lang="en-IN" sz="2400"/>
              <a:t>      3. </a:t>
            </a:r>
            <a:r>
              <a:rPr lang="en-IN" sz="2400" err="1"/>
              <a:t>Podhumani</a:t>
            </a:r>
            <a:r>
              <a:rPr lang="en-IN" sz="2400"/>
              <a:t> M [810020205313]</a:t>
            </a:r>
            <a:endParaRPr lang="en-IN" b="1"/>
          </a:p>
          <a:p>
            <a:r>
              <a:rPr lang="en-IN" b="1"/>
              <a:t>Under the guidance of,</a:t>
            </a:r>
          </a:p>
          <a:p>
            <a:r>
              <a:rPr lang="en-IN" err="1"/>
              <a:t>Dr.S</a:t>
            </a:r>
            <a:r>
              <a:rPr lang="en-IN"/>
              <a:t>.Sathiya Devi</a:t>
            </a:r>
          </a:p>
          <a:p>
            <a:r>
              <a:rPr lang="en-US" sz="2000" err="1">
                <a:latin typeface="Times New Roman"/>
                <a:cs typeface="Calibri"/>
              </a:rPr>
              <a:t>M.Tech</a:t>
            </a:r>
            <a:r>
              <a:rPr lang="en-US" sz="2000">
                <a:latin typeface="Times New Roman"/>
                <a:cs typeface="Calibri"/>
              </a:rPr>
              <a:t>, </a:t>
            </a:r>
            <a:r>
              <a:rPr lang="en-US" sz="2000" err="1">
                <a:latin typeface="Times New Roman"/>
                <a:cs typeface="Calibri"/>
              </a:rPr>
              <a:t>Ph.D</a:t>
            </a:r>
            <a:r>
              <a:rPr lang="en-US" sz="2000">
                <a:latin typeface="Times New Roman"/>
                <a:cs typeface="Calibri"/>
              </a:rPr>
              <a:t>  Assistant professor</a:t>
            </a:r>
            <a:endParaRPr lang="en-IN" sz="2000"/>
          </a:p>
          <a:p>
            <a:r>
              <a:rPr lang="en-IN"/>
              <a:t>Department of Information Technology</a:t>
            </a:r>
          </a:p>
          <a:p>
            <a:r>
              <a:rPr lang="en-IN"/>
              <a:t>University College of Engineering, Tiruchirappalli (BIT Campus)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8790-39D5-A057-D774-8983B59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E2D4-7FD8-42C4-B172-4A0A3E9B0902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86AF3-1910-0131-3136-D2E49112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3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D16-9AF0-FE95-86D0-62217D70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36498-3776-992D-A905-D049CCDA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D12-9D33-4C19-B4F7-6A87E4D7A8EB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7F5E-B2E0-0814-1033-A0416384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10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18E48E-059E-0C17-ED90-AE0AC69FAD25}"/>
              </a:ext>
            </a:extLst>
          </p:cNvPr>
          <p:cNvGrpSpPr/>
          <p:nvPr/>
        </p:nvGrpSpPr>
        <p:grpSpPr>
          <a:xfrm>
            <a:off x="979715" y="2166258"/>
            <a:ext cx="9906000" cy="1883228"/>
            <a:chOff x="2033984" y="3075780"/>
            <a:chExt cx="8124030" cy="70643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04ADCDC-8AAC-1D72-2844-8241E28B6DD1}"/>
                </a:ext>
              </a:extLst>
            </p:cNvPr>
            <p:cNvSpPr/>
            <p:nvPr/>
          </p:nvSpPr>
          <p:spPr>
            <a:xfrm>
              <a:off x="2033984" y="3075780"/>
              <a:ext cx="1766093" cy="706437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226" tIns="18669" rIns="371887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>
                  <a:solidFill>
                    <a:schemeClr val="tx1"/>
                  </a:solidFill>
                </a:rPr>
                <a:t>   </a:t>
              </a:r>
              <a:r>
                <a:rPr lang="en-IN" sz="2000" kern="1200">
                  <a:solidFill>
                    <a:schemeClr val="tx1"/>
                  </a:solidFill>
                </a:rPr>
                <a:t>Dataset collection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688B03-BAD1-DBE7-373F-CB78FB6B1711}"/>
                </a:ext>
              </a:extLst>
            </p:cNvPr>
            <p:cNvSpPr/>
            <p:nvPr/>
          </p:nvSpPr>
          <p:spPr>
            <a:xfrm>
              <a:off x="3623468" y="3075780"/>
              <a:ext cx="1766093" cy="706437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226" tIns="18669" rIns="371887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>
                  <a:solidFill>
                    <a:schemeClr val="tx1"/>
                  </a:solidFill>
                </a:rPr>
                <a:t>Dataset pre-processing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355EDB-3A4F-4770-B180-2D3FBCED6965}"/>
                </a:ext>
              </a:extLst>
            </p:cNvPr>
            <p:cNvSpPr/>
            <p:nvPr/>
          </p:nvSpPr>
          <p:spPr>
            <a:xfrm>
              <a:off x="5212953" y="3075780"/>
              <a:ext cx="1766093" cy="706437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226" tIns="18669" rIns="371887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>
                  <a:solidFill>
                    <a:schemeClr val="tx1"/>
                  </a:solidFill>
                </a:rPr>
                <a:t>  </a:t>
              </a:r>
              <a:r>
                <a:rPr lang="en-IN" sz="2000" kern="1200">
                  <a:solidFill>
                    <a:schemeClr val="tx1"/>
                  </a:solidFill>
                </a:rPr>
                <a:t>Model creation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A26EFD-4A6D-02E5-69A8-82090F9FE04A}"/>
                </a:ext>
              </a:extLst>
            </p:cNvPr>
            <p:cNvSpPr/>
            <p:nvPr/>
          </p:nvSpPr>
          <p:spPr>
            <a:xfrm>
              <a:off x="6802437" y="3075780"/>
              <a:ext cx="1766093" cy="706437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226" tIns="18669" rIns="371887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>
                  <a:solidFill>
                    <a:schemeClr val="tx1"/>
                  </a:solidFill>
                </a:rPr>
                <a:t>Performance evaluation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15DAF45-F216-5F6C-BC6A-3F1C09909240}"/>
                </a:ext>
              </a:extLst>
            </p:cNvPr>
            <p:cNvSpPr/>
            <p:nvPr/>
          </p:nvSpPr>
          <p:spPr>
            <a:xfrm>
              <a:off x="8391921" y="3075780"/>
              <a:ext cx="1766093" cy="706437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226" tIns="18669" rIns="371887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>
                  <a:solidFill>
                    <a:schemeClr val="tx1"/>
                  </a:solidFill>
                </a:rPr>
                <a:t>Experimental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84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COLLECTION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3ED3A-C05C-D1DF-18BD-ABD8816DF6A7}"/>
              </a:ext>
            </a:extLst>
          </p:cNvPr>
          <p:cNvSpPr txBox="1"/>
          <p:nvPr/>
        </p:nvSpPr>
        <p:spPr>
          <a:xfrm>
            <a:off x="1087120" y="1690688"/>
            <a:ext cx="9641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The dataset to be used is “</a:t>
            </a:r>
            <a:r>
              <a:rPr lang="en-IN" sz="2400" b="1"/>
              <a:t>PIMA Indian Diabetes Dataset</a:t>
            </a:r>
            <a:r>
              <a:rPr lang="en-IN" sz="2400"/>
              <a:t>” from National Institute of Diabetes and Digestive and Kidney Diseases[6].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Size of the dataset :-  9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Total number of records :- 768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Total number of attributes :- 9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/>
              <a:t>List of Attributes </a:t>
            </a:r>
            <a:r>
              <a:rPr lang="en-IN" sz="2400"/>
              <a:t>:-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u="sng"/>
              <a:t>Input variables</a:t>
            </a:r>
            <a:r>
              <a:rPr lang="en-IN" sz="2400"/>
              <a:t>:</a:t>
            </a:r>
          </a:p>
          <a:p>
            <a:pPr lvl="2"/>
            <a:r>
              <a:rPr lang="en-IN" sz="2400"/>
              <a:t>Pregnancy, BMI, Glucose, BP, Skin Thickness, Age, Insulin, </a:t>
            </a:r>
            <a:r>
              <a:rPr lang="en-IN" sz="2400" err="1"/>
              <a:t>DiabetesPedigreeFunction</a:t>
            </a:r>
            <a:r>
              <a:rPr lang="en-IN" sz="240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u="sng"/>
              <a:t>Output variable</a:t>
            </a:r>
            <a:r>
              <a:rPr lang="en-IN" sz="2400"/>
              <a:t>:</a:t>
            </a:r>
          </a:p>
          <a:p>
            <a:pPr lvl="2"/>
            <a:r>
              <a:rPr lang="en-IN" sz="2400"/>
              <a:t>Outcome.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7A14-55FD-B5B6-432F-D33ACC4A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196E-078A-4916-8555-4773E2FA09C3}" type="datetime3">
              <a:rPr lang="en-US" smtClean="0"/>
              <a:t>18 May 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2332-F5B1-685A-B37D-C58CBCA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45A8-7E78-2077-6F83-4983301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7F4F9-F63D-CC5E-D79C-F3642B736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The dataset is pre-processed to remove null values and assign missing values.</a:t>
                </a:r>
              </a:p>
              <a:p>
                <a:r>
                  <a:rPr lang="en-IN"/>
                  <a:t>Mean concept is used to initialize missing values with mean obtained from the dataset.</a:t>
                </a:r>
              </a:p>
              <a:p>
                <a:r>
                  <a:rPr lang="en-IN"/>
                  <a:t>Mean formula:</a:t>
                </a:r>
              </a:p>
              <a:p>
                <a:pPr marL="1371600" lvl="3" indent="0">
                  <a:buNone/>
                </a:pPr>
                <a:endParaRPr lang="en-IN"/>
              </a:p>
              <a:p>
                <a:pPr marL="1371600" lvl="3" indent="0">
                  <a:buNone/>
                </a:pPr>
                <a:r>
                  <a:rPr lang="en-IN" sz="240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𝑎𝑡𝑡𝑟𝑖𝑏𝑢𝑡𝑒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𝑟𝑒𝑐𝑜𝑟𝑑𝑠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7F4F9-F63D-CC5E-D79C-F3642B736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7FD7-5BE0-AF00-AF82-5CA4103A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B9EB-7427-47B4-A061-F645F448A8D6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84374-C749-5555-6B71-4BDBAF2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8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CLASSIFIERS USED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D996-7838-F95D-68D9-1A2541E0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1577-9B20-4212-99D6-486A56567ACA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DD061-445E-9D8F-E398-3FACC207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150B-AB38-C764-BABD-D7300B42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AdaBoost classifier</a:t>
            </a:r>
          </a:p>
          <a:p>
            <a:pPr lvl="0"/>
            <a:r>
              <a:rPr lang="en-IN"/>
              <a:t>Decision Tree Classifier</a:t>
            </a:r>
          </a:p>
          <a:p>
            <a:pPr lvl="0"/>
            <a:r>
              <a:rPr lang="en-IN"/>
              <a:t>K-Nearest </a:t>
            </a:r>
            <a:r>
              <a:rPr lang="en-IN" err="1"/>
              <a:t>Neighbor</a:t>
            </a:r>
            <a:endParaRPr lang="en-IN"/>
          </a:p>
          <a:p>
            <a:pPr lvl="0"/>
            <a:r>
              <a:rPr lang="en-IN"/>
              <a:t>Naïve Bayes</a:t>
            </a:r>
          </a:p>
          <a:p>
            <a:pPr lvl="0"/>
            <a:r>
              <a:rPr lang="en-IN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9022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600E-C6CC-F066-A566-993A4D73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AdaBoost</a:t>
            </a:r>
            <a:br>
              <a:rPr lang="en-GB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E9AB-C2AD-EA22-B44B-C4878294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Ensemble machine learning technique.</a:t>
            </a:r>
          </a:p>
          <a:p>
            <a:r>
              <a:rPr lang="en-IN"/>
              <a:t>Classified under ensemble boosting technique.</a:t>
            </a:r>
          </a:p>
          <a:p>
            <a:r>
              <a:rPr lang="en-IN" err="1"/>
              <a:t>Adaboost</a:t>
            </a:r>
            <a:r>
              <a:rPr lang="en-IN"/>
              <a:t> is also known as adaptive boosting.</a:t>
            </a:r>
          </a:p>
          <a:p>
            <a:pPr marL="0" indent="0">
              <a:buNone/>
            </a:pPr>
            <a:endParaRPr lang="en-IN"/>
          </a:p>
          <a:p>
            <a:pPr lvl="1"/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E401-3AC3-870F-D6C5-04CC37C7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941-D24D-4139-9D6C-C0136270EC17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8BB4D-DF6C-BFDC-6475-D9A0383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1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9E59-05DD-1542-E2BE-EB375CEE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AdaBoost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93C4-7DE2-B0CC-FABF-1D5BE637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Steps involved:</a:t>
            </a:r>
          </a:p>
          <a:p>
            <a:pPr lvl="1"/>
            <a:r>
              <a:rPr lang="en-IN"/>
              <a:t>1. Assign equal weight to all the observations.</a:t>
            </a:r>
          </a:p>
          <a:p>
            <a:pPr lvl="1"/>
            <a:r>
              <a:rPr lang="en-IN"/>
              <a:t>2. Classify random samples using stumps.</a:t>
            </a:r>
          </a:p>
          <a:p>
            <a:pPr lvl="1"/>
            <a:r>
              <a:rPr lang="en-IN"/>
              <a:t>3. Calculate Total Error.</a:t>
            </a:r>
          </a:p>
          <a:p>
            <a:pPr lvl="1"/>
            <a:r>
              <a:rPr lang="en-IN"/>
              <a:t>4. Calculate performance of the stump.</a:t>
            </a:r>
          </a:p>
          <a:p>
            <a:pPr lvl="1"/>
            <a:r>
              <a:rPr lang="en-IN"/>
              <a:t>5. Update weights.</a:t>
            </a:r>
          </a:p>
          <a:p>
            <a:pPr lvl="1"/>
            <a:r>
              <a:rPr lang="en-IN"/>
              <a:t>6. Update weights in iteration.</a:t>
            </a:r>
          </a:p>
          <a:p>
            <a:pPr lvl="1"/>
            <a:r>
              <a:rPr lang="en-IN"/>
              <a:t>7. Final prediction.</a:t>
            </a:r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FA8A-4409-2CE7-41D2-8B1EE79C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55AE-47AB-4C66-959A-002C76B9DD0D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F38C-7B16-F416-9B10-8B4D882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0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BE83-5CED-6E8F-9471-BBC58207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b="1"/>
              <a:t>Decision tree Classifier(DTC)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86F9-A59E-EC1A-02D9-2907B49E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Supervised machine learning technique.</a:t>
            </a:r>
          </a:p>
          <a:p>
            <a:r>
              <a:rPr lang="en-IN"/>
              <a:t>Steps involved:</a:t>
            </a:r>
          </a:p>
          <a:p>
            <a:pPr lvl="1"/>
            <a:r>
              <a:rPr lang="en-IN"/>
              <a:t>1. Determine the Root of the tree.</a:t>
            </a:r>
          </a:p>
          <a:p>
            <a:pPr lvl="1"/>
            <a:r>
              <a:rPr lang="en-IN"/>
              <a:t>2. Calculate the Entropy after spilt for the classes.</a:t>
            </a:r>
          </a:p>
          <a:p>
            <a:pPr lvl="1"/>
            <a:r>
              <a:rPr lang="en-IN"/>
              <a:t>3. Calculate the Entropy after spilt for each attribute.</a:t>
            </a:r>
          </a:p>
          <a:p>
            <a:pPr lvl="1"/>
            <a:r>
              <a:rPr lang="en-IN"/>
              <a:t>4. Calculate information gain for each spilt.</a:t>
            </a:r>
          </a:p>
          <a:p>
            <a:pPr lvl="1"/>
            <a:r>
              <a:rPr lang="en-IN"/>
              <a:t>5. Perform the spilt.</a:t>
            </a:r>
          </a:p>
          <a:p>
            <a:pPr lvl="1"/>
            <a:r>
              <a:rPr lang="en-IN"/>
              <a:t>6. Perform further splits.</a:t>
            </a:r>
          </a:p>
          <a:p>
            <a:pPr lvl="1"/>
            <a:r>
              <a:rPr lang="en-IN"/>
              <a:t>7. Complete the Decision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C8DF-2595-F190-12E5-7D40150A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92A9-C53D-47F4-A8FF-E3FDCD89E988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20AF3-036C-08D3-5764-B198A859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5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0CA4-706F-1A16-CDCD-C15CD9F0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K-Nearest Neighbour(KNN)</a:t>
            </a:r>
            <a:br>
              <a:rPr lang="en-GB" b="1"/>
            </a:b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AE0B-3C42-1725-E5C0-5F4C4F85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Supervised machine learning technique.</a:t>
            </a:r>
          </a:p>
          <a:p>
            <a:r>
              <a:rPr lang="en-IN"/>
              <a:t>Steps involved:</a:t>
            </a:r>
          </a:p>
          <a:p>
            <a:pPr lvl="1"/>
            <a:r>
              <a:rPr lang="en-IN"/>
              <a:t>1. Select the number K of the </a:t>
            </a:r>
            <a:r>
              <a:rPr lang="en-IN" err="1"/>
              <a:t>neighbors</a:t>
            </a:r>
            <a:r>
              <a:rPr lang="en-IN"/>
              <a:t>.</a:t>
            </a:r>
          </a:p>
          <a:p>
            <a:pPr lvl="1"/>
            <a:r>
              <a:rPr lang="en-IN"/>
              <a:t>2. Calculate the Euclidean distance of K number of </a:t>
            </a:r>
            <a:r>
              <a:rPr lang="en-IN" err="1"/>
              <a:t>neighbors</a:t>
            </a:r>
            <a:r>
              <a:rPr lang="en-IN"/>
              <a:t>.</a:t>
            </a:r>
          </a:p>
          <a:p>
            <a:pPr lvl="1"/>
            <a:r>
              <a:rPr lang="en-IN"/>
              <a:t>3. Take the K nearest </a:t>
            </a:r>
            <a:r>
              <a:rPr lang="en-IN" err="1"/>
              <a:t>neighbors</a:t>
            </a:r>
            <a:r>
              <a:rPr lang="en-IN"/>
              <a:t> as per the calculated distance.</a:t>
            </a:r>
          </a:p>
          <a:p>
            <a:pPr lvl="1"/>
            <a:r>
              <a:rPr lang="en-IN"/>
              <a:t>4. Among these k </a:t>
            </a:r>
            <a:r>
              <a:rPr lang="en-IN" err="1"/>
              <a:t>neighbors</a:t>
            </a:r>
            <a:r>
              <a:rPr lang="en-IN"/>
              <a:t>, count the number of the data points in each category.</a:t>
            </a:r>
          </a:p>
          <a:p>
            <a:pPr lvl="1"/>
            <a:r>
              <a:rPr lang="en-IN"/>
              <a:t>5. Assign the new data points to that category for which of the neighbour is maximum.</a:t>
            </a:r>
          </a:p>
          <a:p>
            <a:pPr lvl="1"/>
            <a:r>
              <a:rPr lang="en-IN"/>
              <a:t>6. Our model is ready.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94A3-B830-7BAC-7B1B-1EDC73A0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D322-92B9-4B38-B373-42817BAFF333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8D8CE-6FA9-EFE1-304E-B21C033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7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7E79-2D81-2D2C-454A-61655812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Naïve Bayes(NB)</a:t>
            </a:r>
            <a:br>
              <a:rPr lang="en-GB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D767-9015-F5DE-E022-E2E71ADD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Steps involved:</a:t>
            </a:r>
          </a:p>
          <a:p>
            <a:pPr lvl="1"/>
            <a:r>
              <a:rPr lang="en-IN"/>
              <a:t>1. Calculate prior probability for given class labels.</a:t>
            </a:r>
          </a:p>
          <a:p>
            <a:pPr lvl="1"/>
            <a:r>
              <a:rPr lang="en-IN"/>
              <a:t>2. Calculate conditional probability with each attribute for each class.</a:t>
            </a:r>
          </a:p>
          <a:p>
            <a:pPr lvl="1"/>
            <a:r>
              <a:rPr lang="en-IN"/>
              <a:t>3.Multiply same class conditional probability.</a:t>
            </a:r>
          </a:p>
          <a:p>
            <a:pPr lvl="1"/>
            <a:r>
              <a:rPr lang="en-IN"/>
              <a:t>4.Multiply prior probability with step3 probability.</a:t>
            </a:r>
          </a:p>
          <a:p>
            <a:pPr lvl="1"/>
            <a:r>
              <a:rPr lang="en-IN"/>
              <a:t>5.See which class has higher probability. Higher probability class belongs to given input set step.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CA27-DE8A-83AF-E4C6-B66FEF93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315-2FCF-41E8-A626-EC66FBBC68E2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AE683-0CEA-346D-8EB5-F073D203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1230-CC71-A447-F064-9257D92A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Forest Classifier(RF)</a:t>
            </a:r>
            <a:br>
              <a:rPr lang="en-GB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AEBC-5E1C-BA42-D446-46D1DF37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Ensemble machine learning technique.</a:t>
            </a:r>
          </a:p>
          <a:p>
            <a:r>
              <a:rPr lang="en-IN"/>
              <a:t>Classified under ensemble bagging technique.</a:t>
            </a:r>
          </a:p>
          <a:p>
            <a:r>
              <a:rPr lang="en-IN"/>
              <a:t>Steps involved:</a:t>
            </a:r>
          </a:p>
          <a:p>
            <a:pPr lvl="1"/>
            <a:r>
              <a:rPr lang="en-IN"/>
              <a:t>1. Start with the selection of random samples from a given dataset.</a:t>
            </a:r>
          </a:p>
          <a:p>
            <a:pPr lvl="1"/>
            <a:r>
              <a:rPr lang="en-IN"/>
              <a:t>2. This algorithm will construct a decision tree for every </a:t>
            </a:r>
            <a:r>
              <a:rPr lang="en-IN" err="1"/>
              <a:t>sample.Then</a:t>
            </a:r>
            <a:r>
              <a:rPr lang="en-IN"/>
              <a:t> it will get the prediction result from every decision tree.</a:t>
            </a:r>
          </a:p>
          <a:p>
            <a:pPr lvl="1"/>
            <a:r>
              <a:rPr lang="en-IN"/>
              <a:t>3. In this step ,voting will be performed for every predicted result.</a:t>
            </a:r>
          </a:p>
          <a:p>
            <a:pPr lvl="1"/>
            <a:r>
              <a:rPr lang="en-IN"/>
              <a:t>4. At last, select the most voted prediction result as the final prediction result.</a:t>
            </a:r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588D-8005-943B-E89D-F584468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EB44-81BB-42CA-9A51-2220C57E6967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3C4A-AF6C-12E1-9633-2D4273C2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2484-4DC7-726B-58FF-6196D388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CF52-6E06-D136-F391-DBF5F00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Introduction</a:t>
            </a:r>
          </a:p>
          <a:p>
            <a:r>
              <a:rPr lang="en-IN" sz="2000"/>
              <a:t>Literature survey</a:t>
            </a:r>
          </a:p>
          <a:p>
            <a:r>
              <a:rPr lang="en-IN" sz="2000"/>
              <a:t>Objective</a:t>
            </a:r>
          </a:p>
          <a:p>
            <a:r>
              <a:rPr lang="en-IN" sz="2000"/>
              <a:t>Flow diagram</a:t>
            </a:r>
          </a:p>
          <a:p>
            <a:r>
              <a:rPr lang="en-IN" sz="2000"/>
              <a:t>Dataset Collection</a:t>
            </a:r>
          </a:p>
          <a:p>
            <a:r>
              <a:rPr lang="en-IN" sz="2000"/>
              <a:t>Dataset Pre-processing</a:t>
            </a:r>
          </a:p>
          <a:p>
            <a:r>
              <a:rPr lang="en-IN" sz="2000"/>
              <a:t>Model Creation</a:t>
            </a:r>
          </a:p>
          <a:p>
            <a:r>
              <a:rPr lang="en-IN" sz="2000"/>
              <a:t>Performance Evaluation</a:t>
            </a:r>
          </a:p>
          <a:p>
            <a:r>
              <a:rPr lang="en-IN" sz="2000"/>
              <a:t>Experiments and results</a:t>
            </a:r>
          </a:p>
          <a:p>
            <a:r>
              <a:rPr lang="en-IN" sz="200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4737-65C2-749D-86AD-FC3F016F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23-6782-4556-868B-BD75F5CB4FD6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FCE4-7F7C-C0E5-ED21-C34F725D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0876-EF5A-BEFB-E513-09443ABF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PERFORMANCE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DE00-305E-7D5F-8E35-16EA824E7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/>
                  <a:t> various values obtained based on confusion matrix  plotted:</a:t>
                </a:r>
              </a:p>
              <a:p>
                <a:pPr marL="0" indent="0">
                  <a:buNone/>
                </a:pPr>
                <a:r>
                  <a:rPr lang="en-IN"/>
                  <a:t> 1.Precision=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                                                                Confusion matrix:</a:t>
                </a:r>
              </a:p>
              <a:p>
                <a:pPr marL="0" indent="0">
                  <a:buNone/>
                </a:pPr>
                <a:r>
                  <a:rPr lang="en-IN"/>
                  <a:t>2.Recall=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                                                                        true</a:t>
                </a:r>
              </a:p>
              <a:p>
                <a:pPr marL="0" indent="0">
                  <a:buNone/>
                </a:pPr>
                <a:r>
                  <a:rPr lang="en-IN"/>
                  <a:t>3.F1-Score=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 marL="0" indent="0">
                  <a:buNone/>
                </a:pPr>
                <a:r>
                  <a:rPr lang="en-IN"/>
                  <a:t>4.Accuracy=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/>
                  <a:t>                                     predicted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DE00-305E-7D5F-8E35-16EA824E7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9549-9DFF-745C-8569-A1C08E0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AC6-0344-49C4-BB5A-FE0BC1F5C851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7C17-FAAC-A4A5-A858-0679D39C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AABBF4-F3AA-5B2A-E036-79C95416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77952"/>
              </p:ext>
            </p:extLst>
          </p:nvPr>
        </p:nvGraphicFramePr>
        <p:xfrm>
          <a:off x="7205472" y="3429000"/>
          <a:ext cx="266090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452">
                  <a:extLst>
                    <a:ext uri="{9D8B030D-6E8A-4147-A177-3AD203B41FA5}">
                      <a16:colId xmlns:a16="http://schemas.microsoft.com/office/drawing/2014/main" val="678196731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715101316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55571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1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4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F2154-2370-B000-2D9C-120ABEE4AF40}"/>
              </a:ext>
            </a:extLst>
          </p:cNvPr>
          <p:cNvSpPr txBox="1"/>
          <p:nvPr/>
        </p:nvSpPr>
        <p:spPr>
          <a:xfrm>
            <a:off x="406400" y="1158240"/>
            <a:ext cx="10840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/>
          </a:p>
          <a:p>
            <a:r>
              <a:rPr lang="en-IN" sz="2800" b="1"/>
              <a:t>SOFTWARE REQUIREMENTS</a:t>
            </a:r>
            <a:r>
              <a:rPr lang="en-IN" sz="280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/>
              <a:t> </a:t>
            </a:r>
            <a:r>
              <a:rPr lang="en-IN" sz="2800" err="1"/>
              <a:t>Jupyter</a:t>
            </a:r>
            <a:r>
              <a:rPr lang="en-IN" sz="2800"/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/>
              <a:t>IDLE python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/>
              <a:t>Web browser</a:t>
            </a:r>
          </a:p>
          <a:p>
            <a:r>
              <a:rPr lang="en-IN" sz="2800" b="1"/>
              <a:t>LIBRARIES AND FRAMEWORK</a:t>
            </a:r>
            <a:r>
              <a:rPr lang="en-IN" sz="2800"/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err="1"/>
              <a:t>Numpy</a:t>
            </a:r>
            <a:endParaRPr lang="en-IN" sz="28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/>
              <a:t>Pandas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err="1"/>
              <a:t>Sklearn</a:t>
            </a:r>
            <a:endParaRPr lang="en-IN" sz="28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err="1"/>
              <a:t>Streamlit</a:t>
            </a:r>
            <a:endParaRPr lang="en-IN" sz="2800"/>
          </a:p>
          <a:p>
            <a:r>
              <a:rPr lang="en-IN" sz="2800" b="1"/>
              <a:t>HARDWARE REQUIREMENTS</a:t>
            </a:r>
            <a:r>
              <a:rPr lang="en-IN" sz="280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/>
              <a:t> Personal computer(PC) with 4GB RAM,i3 Processor,256 SSD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59645E-0AB8-8B8D-DDA7-29DC2025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1325563"/>
          </a:xfrm>
        </p:spPr>
        <p:txBody>
          <a:bodyPr/>
          <a:lstStyle/>
          <a:p>
            <a:r>
              <a:rPr lang="en-IN"/>
              <a:t>TOOLS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675C3-411C-0048-C3B5-FE9EBE2A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E9A-E5C3-40EA-A05C-F0BC7C84DAC2}" type="datetime3">
              <a:rPr lang="en-US" smtClean="0"/>
              <a:t>18 May 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9DB7F-D5AB-B629-133C-B8EB2AC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8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8001-0E5B-1C75-059A-D6DF393B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AdaBoost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C4FB-F19C-1E31-35DA-473527EB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Parameters tuned: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A440-18BF-E677-9C7E-36195CC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0763-0BA6-4403-B06A-9C4C849F6456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1AD92-8C39-F2F0-A738-B6790952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E1ADCA-ED9C-C40C-3349-BBC14493D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48373"/>
              </p:ext>
            </p:extLst>
          </p:nvPr>
        </p:nvGraphicFramePr>
        <p:xfrm>
          <a:off x="2032000" y="2448560"/>
          <a:ext cx="812800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6852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2127632"/>
                    </a:ext>
                  </a:extLst>
                </a:gridCol>
              </a:tblGrid>
              <a:tr h="510032">
                <a:tc>
                  <a:txBody>
                    <a:bodyPr/>
                    <a:lstStyle/>
                    <a:p>
                      <a:r>
                        <a:rPr lang="en-IN"/>
                        <a:t>             Parameters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Assigned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5487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r>
                        <a:rPr lang="en-IN"/>
                        <a:t>             </a:t>
                      </a:r>
                      <a:r>
                        <a:rPr lang="en-IN" err="1"/>
                        <a:t>base_estimator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Decision tree classifier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27084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r>
                        <a:rPr lang="en-IN"/>
                        <a:t>             </a:t>
                      </a:r>
                      <a:r>
                        <a:rPr lang="en-IN" err="1"/>
                        <a:t>n_estimator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76908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r>
                        <a:rPr lang="en-IN"/>
                        <a:t>             </a:t>
                      </a:r>
                      <a:r>
                        <a:rPr lang="en-IN" err="1"/>
                        <a:t>learning_rate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76961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r>
                        <a:rPr lang="en-IN"/>
                        <a:t>              </a:t>
                      </a:r>
                      <a:r>
                        <a:rPr lang="en-IN" err="1"/>
                        <a:t>random_state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7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C749-9115-06A1-7306-E95C17F1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Parameters tuned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4516-BD57-1CDD-E824-CDB49A87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F07-82C8-4A15-8DF0-405B48172BF3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CD2C5-C543-511C-C3C7-390760D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23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2B6A72-F01F-3107-1553-CBDD7A78C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Decision tree Classifier(DTC)</a:t>
            </a:r>
            <a:endParaRPr lang="en-I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6D8C29-9D66-3778-2E57-285B3581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56843"/>
              </p:ext>
            </p:extLst>
          </p:nvPr>
        </p:nvGraphicFramePr>
        <p:xfrm>
          <a:off x="2032000" y="2550160"/>
          <a:ext cx="7254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120">
                  <a:extLst>
                    <a:ext uri="{9D8B030D-6E8A-4147-A177-3AD203B41FA5}">
                      <a16:colId xmlns:a16="http://schemas.microsoft.com/office/drawing/2014/main" val="3799205922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4084909618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Parameters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 Assigned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98439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       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3908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</a:t>
                      </a:r>
                      <a:r>
                        <a:rPr lang="en-IN" err="1"/>
                        <a:t>max_depth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56469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</a:t>
                      </a:r>
                      <a:r>
                        <a:rPr lang="en-IN" err="1"/>
                        <a:t>max_features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     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2BA-F2E1-03E8-0960-E9BF9C16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K-Nearest Neighbour(KNN)</a:t>
            </a:r>
            <a:br>
              <a:rPr lang="en-GB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7DE8-41A1-FD6C-DF00-5331BA7A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Parameters tuned</a:t>
            </a:r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DCB6-1C32-BDCF-71F7-D13C4D2B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583-8085-45D2-B647-BEC6A9FCB0EA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F7C5E-65F9-4926-5660-3C3A58F8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307160-90D6-9C42-BBC5-7622756B1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26587"/>
              </p:ext>
            </p:extLst>
          </p:nvPr>
        </p:nvGraphicFramePr>
        <p:xfrm>
          <a:off x="2265680" y="2733040"/>
          <a:ext cx="6451600" cy="97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177758981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3420782720"/>
                    </a:ext>
                  </a:extLst>
                </a:gridCol>
              </a:tblGrid>
              <a:tr h="611509">
                <a:tc>
                  <a:txBody>
                    <a:bodyPr/>
                    <a:lstStyle/>
                    <a:p>
                      <a:r>
                        <a:rPr lang="en-IN"/>
                        <a:t>              Parameters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Value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7945"/>
                  </a:ext>
                </a:extLst>
              </a:tr>
              <a:tr h="301949">
                <a:tc>
                  <a:txBody>
                    <a:bodyPr/>
                    <a:lstStyle/>
                    <a:p>
                      <a:r>
                        <a:rPr lang="en-IN"/>
                        <a:t>                 </a:t>
                      </a:r>
                      <a:r>
                        <a:rPr lang="en-IN" err="1"/>
                        <a:t>n_neighbors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30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1EA5-5DCD-DAB4-AB71-69BA5D9A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Forest Classifier(RF)</a:t>
            </a:r>
            <a:br>
              <a:rPr lang="en-GB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6A78-2FB0-E654-33A4-E25D13C4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Parameters tuned:</a:t>
            </a:r>
          </a:p>
          <a:p>
            <a:pPr marL="0" indent="0">
              <a:buNone/>
            </a:pPr>
            <a:r>
              <a:rPr lang="en-IN"/>
              <a:t>   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C90B-6DDA-214D-BF3B-B8264583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B5A-732E-42E2-AE4A-EA85C0495400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F820D-326D-B36C-79ED-E717708D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25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C1B104-C798-E88C-6DB0-B3817A3C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85537"/>
              </p:ext>
            </p:extLst>
          </p:nvPr>
        </p:nvGraphicFramePr>
        <p:xfrm>
          <a:off x="2032000" y="2590800"/>
          <a:ext cx="81280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63585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20512754"/>
                    </a:ext>
                  </a:extLst>
                </a:gridCol>
              </a:tblGrid>
              <a:tr h="481584">
                <a:tc>
                  <a:txBody>
                    <a:bodyPr/>
                    <a:lstStyle/>
                    <a:p>
                      <a:r>
                        <a:rPr lang="en-IN"/>
                        <a:t>                  Parameters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Assigned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5627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r>
                        <a:rPr lang="en-IN"/>
                        <a:t>                  </a:t>
                      </a:r>
                      <a:r>
                        <a:rPr lang="en-IN" err="1"/>
                        <a:t>n_estimators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  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4485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r>
                        <a:rPr lang="en-IN"/>
                        <a:t>                  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   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6175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r>
                        <a:rPr lang="en-IN"/>
                        <a:t>                   </a:t>
                      </a:r>
                      <a:r>
                        <a:rPr lang="en-IN" err="1"/>
                        <a:t>max_depth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97104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r>
                        <a:rPr lang="en-IN"/>
                        <a:t>                    </a:t>
                      </a:r>
                      <a:r>
                        <a:rPr lang="en-IN" err="1"/>
                        <a:t>random_state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9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1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EXPECTED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         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2591E-B345-4BEB-36AE-2EDAB573B42E}"/>
              </a:ext>
            </a:extLst>
          </p:cNvPr>
          <p:cNvSpPr txBox="1"/>
          <p:nvPr/>
        </p:nvSpPr>
        <p:spPr>
          <a:xfrm>
            <a:off x="1239520" y="1835785"/>
            <a:ext cx="898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The expected output of the Diabetes Prediction System is either one as follows: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/>
              <a:t>Case 1:</a:t>
            </a:r>
          </a:p>
          <a:p>
            <a:pPr lvl="2"/>
            <a:r>
              <a:rPr lang="en-IN" sz="2400"/>
              <a:t>0 </a:t>
            </a:r>
            <a:r>
              <a:rPr lang="en-IN" sz="2400">
                <a:sym typeface="Wingdings" panose="05000000000000000000" pitchFamily="2" charset="2"/>
              </a:rPr>
              <a:t>- NEGATIVE The patient is non-diabetic.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>
                <a:sym typeface="Wingdings" panose="05000000000000000000" pitchFamily="2" charset="2"/>
              </a:rPr>
              <a:t>Case 2:</a:t>
            </a:r>
          </a:p>
          <a:p>
            <a:pPr lvl="2"/>
            <a:r>
              <a:rPr lang="en-IN" sz="2400">
                <a:sym typeface="Wingdings" panose="05000000000000000000" pitchFamily="2" charset="2"/>
              </a:rPr>
              <a:t>1 – POSITIVE The patient is diabetic.</a:t>
            </a:r>
            <a:endParaRPr lang="en-IN" sz="2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E7F4-0C5A-021D-08CE-9B293977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0CD1-8171-4AC0-93C8-BC4454A11D73}" type="datetime3">
              <a:rPr lang="en-US" smtClean="0"/>
              <a:t>18 May 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0176-5945-0489-BFDF-41F4408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3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9A67-1B38-896E-471F-8DA86FFF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945515"/>
          </a:xfrm>
        </p:spPr>
        <p:txBody>
          <a:bodyPr>
            <a:normAutofit fontScale="90000"/>
          </a:bodyPr>
          <a:lstStyle/>
          <a:p>
            <a:r>
              <a:rPr lang="en-IN"/>
              <a:t>EXPERIMENTS AND RESULTS</a:t>
            </a:r>
            <a:br>
              <a:rPr lang="en-IN"/>
            </a:br>
            <a:r>
              <a:rPr lang="en-IN" sz="2800"/>
              <a:t>TRAINING DATA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27C20-9531-48D7-7B6E-427D6305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019-38A9-4BDE-8A9D-4ADA3C77578D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534A-3610-096A-DB31-570ABA3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800824-DA90-FFC9-810D-4787E9D8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2487"/>
              </p:ext>
            </p:extLst>
          </p:nvPr>
        </p:nvGraphicFramePr>
        <p:xfrm>
          <a:off x="1099457" y="1534887"/>
          <a:ext cx="9829800" cy="4263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725">
                  <a:extLst>
                    <a:ext uri="{9D8B030D-6E8A-4147-A177-3AD203B41FA5}">
                      <a16:colId xmlns:a16="http://schemas.microsoft.com/office/drawing/2014/main" val="4084876385"/>
                    </a:ext>
                  </a:extLst>
                </a:gridCol>
                <a:gridCol w="2483875">
                  <a:extLst>
                    <a:ext uri="{9D8B030D-6E8A-4147-A177-3AD203B41FA5}">
                      <a16:colId xmlns:a16="http://schemas.microsoft.com/office/drawing/2014/main" val="1906204674"/>
                    </a:ext>
                  </a:extLst>
                </a:gridCol>
                <a:gridCol w="1649625">
                  <a:extLst>
                    <a:ext uri="{9D8B030D-6E8A-4147-A177-3AD203B41FA5}">
                      <a16:colId xmlns:a16="http://schemas.microsoft.com/office/drawing/2014/main" val="4115557006"/>
                    </a:ext>
                  </a:extLst>
                </a:gridCol>
                <a:gridCol w="1626975">
                  <a:extLst>
                    <a:ext uri="{9D8B030D-6E8A-4147-A177-3AD203B41FA5}">
                      <a16:colId xmlns:a16="http://schemas.microsoft.com/office/drawing/2014/main" val="134799131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4898085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36731572"/>
                    </a:ext>
                  </a:extLst>
                </a:gridCol>
              </a:tblGrid>
              <a:tr h="465187">
                <a:tc>
                  <a:txBody>
                    <a:bodyPr/>
                    <a:lstStyle/>
                    <a:p>
                      <a:r>
                        <a:rPr lang="en-IN"/>
                        <a:t>SI.NO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16649"/>
                  </a:ext>
                </a:extLst>
              </a:tr>
              <a:tr h="664553">
                <a:tc>
                  <a:txBody>
                    <a:bodyPr/>
                    <a:lstStyle/>
                    <a:p>
                      <a:r>
                        <a:rPr lang="en-IN"/>
                        <a:t>   </a:t>
                      </a:r>
                    </a:p>
                    <a:p>
                      <a:r>
                        <a:rPr lang="en-IN"/>
                        <a:t>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</a:t>
                      </a:r>
                      <a:r>
                        <a:rPr lang="en-IN" err="1"/>
                        <a:t>Adaboost</a:t>
                      </a:r>
                      <a:r>
                        <a:rPr lang="en-IN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84.690%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74.208%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81.592%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77.725%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733"/>
                  </a:ext>
                </a:extLst>
              </a:tr>
              <a:tr h="761965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Decision Tree</a:t>
                      </a:r>
                    </a:p>
                    <a:p>
                      <a:r>
                        <a:rPr lang="en-IN"/>
                        <a:t>        Classifier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81.107%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62.443%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80.701%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70.408%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04279"/>
                  </a:ext>
                </a:extLst>
              </a:tr>
              <a:tr h="524887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K-Nearest </a:t>
                      </a:r>
                      <a:r>
                        <a:rPr lang="en-IN" err="1"/>
                        <a:t>neighbor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78.501%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61.538%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74.316%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67.326%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71349"/>
                  </a:ext>
                </a:extLst>
              </a:tr>
              <a:tr h="664553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75.732%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61.538%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64.608%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53485"/>
                  </a:ext>
                </a:extLst>
              </a:tr>
              <a:tr h="778991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Random Forest</a:t>
                      </a:r>
                    </a:p>
                    <a:p>
                      <a:r>
                        <a:rPr lang="en-IN"/>
                        <a:t>     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83.876%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67.873%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84.269%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75.187%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5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05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A589-B985-0D50-4609-C9B3AFD8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EXPERIMENTS AND RESULTS</a:t>
            </a:r>
            <a:br>
              <a:rPr lang="en-IN"/>
            </a:br>
            <a:r>
              <a:rPr lang="en-IN" sz="2800"/>
              <a:t>TESTING DATA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E801E-2418-22C6-489A-5F06F6CF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FC64-C5F4-48E6-87D1-2FD9D81D4510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443BC-AE11-A8D8-296E-0DC066AB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A66361-B3AB-0FA0-03BC-E238F60C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83780"/>
              </p:ext>
            </p:extLst>
          </p:nvPr>
        </p:nvGraphicFramePr>
        <p:xfrm>
          <a:off x="1661885" y="1579958"/>
          <a:ext cx="9114972" cy="4732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515">
                  <a:extLst>
                    <a:ext uri="{9D8B030D-6E8A-4147-A177-3AD203B41FA5}">
                      <a16:colId xmlns:a16="http://schemas.microsoft.com/office/drawing/2014/main" val="111739021"/>
                    </a:ext>
                  </a:extLst>
                </a:gridCol>
                <a:gridCol w="2261809">
                  <a:extLst>
                    <a:ext uri="{9D8B030D-6E8A-4147-A177-3AD203B41FA5}">
                      <a16:colId xmlns:a16="http://schemas.microsoft.com/office/drawing/2014/main" val="4227516762"/>
                    </a:ext>
                  </a:extLst>
                </a:gridCol>
                <a:gridCol w="1519162">
                  <a:extLst>
                    <a:ext uri="{9D8B030D-6E8A-4147-A177-3AD203B41FA5}">
                      <a16:colId xmlns:a16="http://schemas.microsoft.com/office/drawing/2014/main" val="675772972"/>
                    </a:ext>
                  </a:extLst>
                </a:gridCol>
                <a:gridCol w="1519162">
                  <a:extLst>
                    <a:ext uri="{9D8B030D-6E8A-4147-A177-3AD203B41FA5}">
                      <a16:colId xmlns:a16="http://schemas.microsoft.com/office/drawing/2014/main" val="2902010434"/>
                    </a:ext>
                  </a:extLst>
                </a:gridCol>
                <a:gridCol w="1519162">
                  <a:extLst>
                    <a:ext uri="{9D8B030D-6E8A-4147-A177-3AD203B41FA5}">
                      <a16:colId xmlns:a16="http://schemas.microsoft.com/office/drawing/2014/main" val="44774518"/>
                    </a:ext>
                  </a:extLst>
                </a:gridCol>
                <a:gridCol w="1519162">
                  <a:extLst>
                    <a:ext uri="{9D8B030D-6E8A-4147-A177-3AD203B41FA5}">
                      <a16:colId xmlns:a16="http://schemas.microsoft.com/office/drawing/2014/main" val="3238318001"/>
                    </a:ext>
                  </a:extLst>
                </a:gridCol>
              </a:tblGrid>
              <a:tr h="611548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SI.NO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3269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</a:t>
                      </a:r>
                      <a:r>
                        <a:rPr lang="en-IN" err="1"/>
                        <a:t>Adaboost</a:t>
                      </a:r>
                      <a:r>
                        <a:rPr lang="en-IN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95213"/>
                  </a:ext>
                </a:extLst>
              </a:tr>
              <a:tr h="873640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Decision Tree</a:t>
                      </a:r>
                    </a:p>
                    <a:p>
                      <a:r>
                        <a:rPr lang="en-IN"/>
                        <a:t>        Classifier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90.259%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74.468%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92.105%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82.352%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52696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K-Nearest </a:t>
                      </a:r>
                      <a:r>
                        <a:rPr lang="en-IN" err="1"/>
                        <a:t>neighbor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82.467%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70.212%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71.739%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70.967%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48651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79.870%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63.829%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68.181%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65.934%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33954"/>
                  </a:ext>
                </a:extLst>
              </a:tr>
              <a:tr h="113573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Random Forest</a:t>
                      </a:r>
                    </a:p>
                    <a:p>
                      <a:r>
                        <a:rPr lang="en-IN"/>
                        <a:t>      Classifier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/>
                        <a:t>     97.402%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</a:t>
                      </a:r>
                    </a:p>
                    <a:p>
                      <a:r>
                        <a:rPr lang="en-IN"/>
                        <a:t>      91.489%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/>
                        <a:t>      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/>
                        <a:t>       95.555%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1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C0CE-E76C-6E8C-F413-48972C7D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C4210-BC53-9673-D285-D4DFA9AB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94B-B35E-42A2-B936-2999BC4F3CD6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07F46-45FE-864E-DB7A-A680CC1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C36D8-1299-FBD1-EA50-6BC6AFF0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3" y="1469571"/>
            <a:ext cx="9949542" cy="46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533E-06C8-0A99-62D2-E8CDDE9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3B7B-7AA5-9525-6711-3927FE8D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/>
              <a:t>DIABETES</a:t>
            </a:r>
            <a:r>
              <a:rPr lang="en-IN"/>
              <a:t> (</a:t>
            </a:r>
            <a:r>
              <a:rPr lang="en-IN" i="1"/>
              <a:t>diabetes mellitus</a:t>
            </a:r>
            <a:r>
              <a:rPr lang="en-IN"/>
              <a:t>) is a group of endocrine disease characterised by sustained </a:t>
            </a:r>
            <a:r>
              <a:rPr lang="en-IN" u="sng"/>
              <a:t>high blood sugar level.</a:t>
            </a:r>
          </a:p>
          <a:p>
            <a:r>
              <a:rPr lang="en-IN" b="1"/>
              <a:t>Types: </a:t>
            </a:r>
          </a:p>
          <a:p>
            <a:pPr marL="0" indent="0">
              <a:buNone/>
            </a:pPr>
            <a:r>
              <a:rPr lang="en-IN"/>
              <a:t>   1. </a:t>
            </a:r>
            <a:r>
              <a:rPr lang="en-IN" u="sng"/>
              <a:t>Type 1 diabetes</a:t>
            </a:r>
            <a:r>
              <a:rPr lang="en-IN"/>
              <a:t>(Insulin-dependent Diabetes):</a:t>
            </a:r>
          </a:p>
          <a:p>
            <a:pPr marL="0" indent="0">
              <a:buNone/>
            </a:pPr>
            <a:r>
              <a:rPr lang="en-IN"/>
              <a:t>       caused when pancreas cannot produce enough Insulin.</a:t>
            </a:r>
          </a:p>
          <a:p>
            <a:pPr marL="0" indent="0">
              <a:buNone/>
            </a:pPr>
            <a:r>
              <a:rPr lang="en-IN"/>
              <a:t>   2. </a:t>
            </a:r>
            <a:r>
              <a:rPr lang="en-IN" u="sng"/>
              <a:t>Type 2 diabetes</a:t>
            </a:r>
            <a:r>
              <a:rPr lang="en-IN"/>
              <a:t>(Non Insulin-dependent Diabetes):</a:t>
            </a:r>
          </a:p>
          <a:p>
            <a:pPr marL="0" indent="0">
              <a:buNone/>
            </a:pPr>
            <a:r>
              <a:rPr lang="en-IN"/>
              <a:t>       caused when insulin produced by pancreas can’t be used by cells of        the body. </a:t>
            </a:r>
          </a:p>
          <a:p>
            <a:pPr marL="0" indent="0">
              <a:buNone/>
            </a:pPr>
            <a:r>
              <a:rPr lang="en-IN"/>
              <a:t>   3. </a:t>
            </a:r>
            <a:r>
              <a:rPr lang="en-IN" u="sng"/>
              <a:t>Gestational diabetes</a:t>
            </a:r>
            <a:r>
              <a:rPr lang="en-IN"/>
              <a:t>:</a:t>
            </a:r>
          </a:p>
          <a:p>
            <a:pPr marL="0" indent="0">
              <a:buNone/>
            </a:pPr>
            <a:r>
              <a:rPr lang="en-IN"/>
              <a:t>       caused due to high blood sugar level during pregnancy.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1516-4AE0-5AFE-9523-BF4281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AAC9-8709-4E36-854F-922EFE1D2FE6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F3BD-C4D5-7DB8-A837-2BC7BC1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9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AF1D-D1B3-73CF-1BA1-A0E10E50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1120F-2A6B-D2C3-EA6D-A9D70707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03A2-FA6D-429B-BAEB-6375803F7911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A5D5B-40F2-181B-256D-BB70BF24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90406-BA47-94B1-48C5-E6C03B03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9314"/>
            <a:ext cx="9405257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161"/>
            <a:ext cx="10515600" cy="4145280"/>
          </a:xfrm>
        </p:spPr>
        <p:txBody>
          <a:bodyPr>
            <a:normAutofit/>
          </a:bodyPr>
          <a:lstStyle/>
          <a:p>
            <a:r>
              <a:rPr lang="en-GB" sz="2000"/>
              <a:t> [1] Aishwarya Mujumdar, Dr.V.</a:t>
            </a:r>
            <a:r>
              <a:rPr lang="en-GB" sz="2000" err="1"/>
              <a:t>Vaidehi</a:t>
            </a:r>
            <a:r>
              <a:rPr lang="en-GB" sz="2000"/>
              <a:t>,”Diabetes Prediction using Machine Learning Algorithms”, International Conference on Recent Trends in Advanced Computing(ICRTAC)2019, Procedia Computer Science, volume 165, 2019, PP.292-299.</a:t>
            </a:r>
          </a:p>
          <a:p>
            <a:pPr marL="457200" lvl="1" indent="0">
              <a:buNone/>
            </a:pPr>
            <a:r>
              <a:rPr lang="en-GB" sz="2000"/>
              <a:t>(https://www.sciencedirect.com/science/article/pii/S1877050920300557)</a:t>
            </a:r>
          </a:p>
          <a:p>
            <a:r>
              <a:rPr lang="en-GB" sz="2000"/>
              <a:t> [2]KM Jyoti Rani,” Diabetes Prediction using Machine Learning ”, International Journal of Scientific Research in Computer Science Engineering and Information Technology(IJSRCSE-IT),Volume 6,Issue 4,July-Auguest 2020, PP.294-305.</a:t>
            </a:r>
          </a:p>
          <a:p>
            <a:pPr marL="457200" lvl="1" indent="0">
              <a:buNone/>
            </a:pPr>
            <a:r>
              <a:rPr lang="en-GB" sz="2000"/>
              <a:t>(https://ijsrcseit.com/paper/CSEIT206463.pdf)</a:t>
            </a:r>
          </a:p>
          <a:p>
            <a:r>
              <a:rPr lang="en-GB" sz="2000"/>
              <a:t>[3]S. Reshmi, Saroj Kr. Biswas, Arpita Nath Boruah, Dalton Meitei </a:t>
            </a:r>
            <a:r>
              <a:rPr lang="en-GB" sz="2000" err="1"/>
              <a:t>Thounaojam</a:t>
            </a:r>
            <a:r>
              <a:rPr lang="en-GB" sz="2000"/>
              <a:t>, Biswajit </a:t>
            </a:r>
            <a:r>
              <a:rPr lang="en-GB" sz="2000" err="1"/>
              <a:t>Purkayastha</a:t>
            </a:r>
            <a:r>
              <a:rPr lang="en-GB" sz="2000"/>
              <a:t>, “Diabetes Prediction using Machine Learning Analytics” International Conference on Machine Learning, Big Data, Cloud and Parallel Computing 2022, PP.1-6.</a:t>
            </a:r>
          </a:p>
          <a:p>
            <a:pPr marL="457200" lvl="1" indent="0">
              <a:buNone/>
            </a:pPr>
            <a:r>
              <a:rPr lang="en-GB" sz="2000"/>
              <a:t>(https://www.researchgate.net/publication/362705860_Diabetes_Prediction_Using_Machine_Learning_Analytics)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BE14-50A7-1833-83BC-4E59DE5B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B0EE-3452-4EFE-AD50-D4378FDC416E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732D-65D7-1C81-4372-ABCBC98F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8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EF1-288C-8DF3-21E6-491081C5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0B1B-1275-0C50-EFC7-F66B31B2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[4] </a:t>
            </a:r>
            <a:r>
              <a:rPr lang="en-IN" sz="2000" err="1"/>
              <a:t>Salliah</a:t>
            </a:r>
            <a:r>
              <a:rPr lang="en-IN" sz="2000"/>
              <a:t> </a:t>
            </a:r>
            <a:r>
              <a:rPr lang="en-IN" sz="2000" err="1"/>
              <a:t>Shafi</a:t>
            </a:r>
            <a:r>
              <a:rPr lang="en-IN" sz="2000"/>
              <a:t> Bhat, Venkatesan Selvam, </a:t>
            </a:r>
            <a:r>
              <a:rPr lang="en-IN" sz="2000" err="1"/>
              <a:t>Gufran</a:t>
            </a:r>
            <a:r>
              <a:rPr lang="en-IN" sz="2000"/>
              <a:t> Ahmad Ansari , </a:t>
            </a:r>
            <a:r>
              <a:rPr lang="en-IN" sz="2000" err="1"/>
              <a:t>Mohd</a:t>
            </a:r>
            <a:r>
              <a:rPr lang="en-IN" sz="2000"/>
              <a:t> Dilshad Ansari and Md </a:t>
            </a:r>
            <a:r>
              <a:rPr lang="en-IN" sz="2000" err="1"/>
              <a:t>Habibur</a:t>
            </a:r>
            <a:r>
              <a:rPr lang="en-IN" sz="2000"/>
              <a:t> Rahman, “</a:t>
            </a:r>
            <a:r>
              <a:rPr lang="en-IN" sz="2000" err="1"/>
              <a:t>Prelevance</a:t>
            </a:r>
            <a:r>
              <a:rPr lang="en-IN" sz="2000"/>
              <a:t> and Early Prediction of Diabetes using Machine Learning in North Kashmir: A case-study of District Bandipora”, </a:t>
            </a:r>
            <a:r>
              <a:rPr lang="en-IN" sz="2000" err="1"/>
              <a:t>Hindawi</a:t>
            </a:r>
            <a:r>
              <a:rPr lang="en-IN" sz="2000"/>
              <a:t>, Computational Intelligence and Neuroscience, volume 2022, PP.1-12, 4 October 2022.</a:t>
            </a:r>
          </a:p>
          <a:p>
            <a:pPr marL="457200" lvl="1" indent="0">
              <a:buNone/>
            </a:pPr>
            <a:r>
              <a:rPr lang="en-IN" sz="2000"/>
              <a:t>(https://www.hindawi.com/journals/cin/2022/2789760/)</a:t>
            </a:r>
          </a:p>
          <a:p>
            <a:r>
              <a:rPr lang="en-IN" sz="2000"/>
              <a:t>[5] </a:t>
            </a:r>
            <a:r>
              <a:rPr lang="en-IN" sz="2000" err="1"/>
              <a:t>Mitushi</a:t>
            </a:r>
            <a:r>
              <a:rPr lang="en-IN" sz="2000"/>
              <a:t> </a:t>
            </a:r>
            <a:r>
              <a:rPr lang="en-IN" sz="2000" err="1"/>
              <a:t>Soni</a:t>
            </a:r>
            <a:r>
              <a:rPr lang="en-IN" sz="2000"/>
              <a:t>, Dr, Sunita Varma, “Diabetes Prediction using Machine Learning Techniques”, International Journal of Engineering Research and Technology (IJERT), Volume 9, Issue 9,PP.922-925, September 2020.</a:t>
            </a:r>
          </a:p>
          <a:p>
            <a:pPr marL="457200" lvl="1" indent="0">
              <a:buNone/>
            </a:pPr>
            <a:r>
              <a:rPr lang="en-IN" sz="2000"/>
              <a:t>(https://www.ijert.org/research/diabetes-prediction-using-machine-learning-techniques-IJERTV9IS090496.pdf).</a:t>
            </a:r>
          </a:p>
          <a:p>
            <a:r>
              <a:rPr lang="en-IN" sz="2000"/>
              <a:t>[6]</a:t>
            </a:r>
            <a:r>
              <a:rPr lang="en-IN" sz="2000" u="sng"/>
              <a:t>Dataset</a:t>
            </a:r>
            <a:r>
              <a:rPr lang="en-IN" sz="2000"/>
              <a:t>: PIMA Indian Diabetes Dataset.</a:t>
            </a:r>
          </a:p>
          <a:p>
            <a:pPr marL="457200" lvl="1" indent="0">
              <a:buNone/>
            </a:pPr>
            <a:r>
              <a:rPr lang="en-IN" sz="2000"/>
              <a:t>(https://www.kaggle.com/datasets/uciml/pima-indians-diabetes-database)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9E78-9DC5-F91B-6B8E-AD1844EE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D8C6-D29A-48B5-96FF-899C140C9F99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D9FAA-1D7D-3EA4-A90B-595807F8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6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831" y="501041"/>
            <a:ext cx="10515600" cy="578865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                                 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                                             </a:t>
            </a:r>
            <a:r>
              <a:rPr lang="en-GB" sz="4400"/>
              <a:t>THANK YOU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C240-3B4E-156E-254C-C43B368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22E8-CB98-4CD9-AAD4-7D5608E995F2}" type="datetime3">
              <a:rPr lang="en-US" smtClean="0"/>
              <a:t>18 May 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3517E-8DC7-55AB-FF5D-E330B212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0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83D3-11B0-B758-A9B1-446BE8E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8D26-6A13-67D1-82A9-354AE4BF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INSULIN</a:t>
            </a:r>
            <a:r>
              <a:rPr lang="en-IN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The hormone “</a:t>
            </a:r>
            <a:r>
              <a:rPr lang="en-IN" u="sng"/>
              <a:t>Insulin</a:t>
            </a:r>
            <a:r>
              <a:rPr lang="en-IN"/>
              <a:t>” move from blood to cells and instruct cells to consume blood glucose to produce energy in humans.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Insulin range:</a:t>
            </a:r>
          </a:p>
          <a:p>
            <a:pPr lvl="1"/>
            <a:r>
              <a:rPr lang="en-IN" sz="2800"/>
              <a:t> usual range</a:t>
            </a:r>
            <a:r>
              <a:rPr lang="en-IN" sz="2800">
                <a:sym typeface="Wingdings" panose="05000000000000000000" pitchFamily="2" charset="2"/>
              </a:rPr>
              <a:t>70 to 99 mg/dl.</a:t>
            </a:r>
          </a:p>
          <a:p>
            <a:pPr lvl="1"/>
            <a:r>
              <a:rPr lang="en-IN" sz="2800">
                <a:sym typeface="Wingdings" panose="05000000000000000000" pitchFamily="2" charset="2"/>
              </a:rPr>
              <a:t> prediabetic range100 to 125 mg/dl.</a:t>
            </a:r>
          </a:p>
          <a:p>
            <a:pPr lvl="1"/>
            <a:r>
              <a:rPr lang="en-IN" sz="2800">
                <a:sym typeface="Wingdings" panose="05000000000000000000" pitchFamily="2" charset="2"/>
              </a:rPr>
              <a:t> diabetic range126 mg/dl. </a:t>
            </a:r>
          </a:p>
          <a:p>
            <a:pPr marL="457200" lvl="1" indent="0">
              <a:buNone/>
            </a:pPr>
            <a:r>
              <a:rPr lang="en-IN" sz="2800">
                <a:sym typeface="Wingdings" panose="05000000000000000000" pitchFamily="2" charset="2"/>
              </a:rPr>
              <a:t>  </a:t>
            </a:r>
            <a:r>
              <a:rPr lang="en-IN" sz="2800"/>
              <a:t>    </a:t>
            </a:r>
          </a:p>
          <a:p>
            <a:pPr marL="0" indent="0">
              <a:buNone/>
            </a:pPr>
            <a:r>
              <a:rPr lang="en-IN" sz="2400"/>
              <a:t>    </a:t>
            </a:r>
          </a:p>
          <a:p>
            <a:pPr marL="0" indent="0">
              <a:buNone/>
            </a:pPr>
            <a:endParaRPr lang="en-IN" sz="2400"/>
          </a:p>
          <a:p>
            <a:pPr>
              <a:buFont typeface="Wingdings" panose="05000000000000000000" pitchFamily="2" charset="2"/>
              <a:buChar char="Ø"/>
            </a:pPr>
            <a:endParaRPr lang="en-IN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DEE0-FB1C-908A-B9FF-EEFF1FA6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22D5-D443-41CF-B853-C22E9D8849C7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0C60-840B-6AEA-B4B5-2EFDED4F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E40-1701-CB3B-6ADB-7AB5A55A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192505"/>
            <a:ext cx="11151669" cy="702645"/>
          </a:xfrm>
        </p:spPr>
        <p:txBody>
          <a:bodyPr>
            <a:normAutofit/>
          </a:bodyPr>
          <a:lstStyle/>
          <a:p>
            <a:r>
              <a:rPr lang="en-IN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564B-F11B-AA19-01D4-F9122F38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86" y="895150"/>
            <a:ext cx="10515600" cy="5281813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841326" y="1052185"/>
            <a:ext cx="50104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94970" y="1052185"/>
            <a:ext cx="50104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99134" y="1052185"/>
            <a:ext cx="0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17074" y="1052185"/>
            <a:ext cx="0" cy="5636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8827" y="1991638"/>
            <a:ext cx="10714973" cy="12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2028"/>
              </p:ext>
            </p:extLst>
          </p:nvPr>
        </p:nvGraphicFramePr>
        <p:xfrm>
          <a:off x="300625" y="1052184"/>
          <a:ext cx="11686785" cy="549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7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7864"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       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ALGORITHMS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                         DATASET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0">
                <a:tc>
                  <a:txBody>
                    <a:bodyPr/>
                    <a:lstStyle/>
                    <a:p>
                      <a:r>
                        <a:rPr lang="en-GB" dirty="0"/>
                        <a:t>Aishwarya</a:t>
                      </a:r>
                      <a:r>
                        <a:rPr lang="en-GB" baseline="0" dirty="0"/>
                        <a:t> Mujumdar,</a:t>
                      </a:r>
                    </a:p>
                    <a:p>
                      <a:r>
                        <a:rPr lang="en-GB" baseline="0" dirty="0" err="1"/>
                        <a:t>Dr.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vaidehi</a:t>
                      </a:r>
                      <a:r>
                        <a:rPr lang="en-GB" baseline="0" dirty="0"/>
                        <a:t> [1].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KNN(),DTC(),ETC(),RF(),</a:t>
                      </a:r>
                    </a:p>
                    <a:p>
                      <a:r>
                        <a:rPr lang="en-GB" dirty="0" err="1"/>
                        <a:t>GaussianNB</a:t>
                      </a:r>
                      <a:r>
                        <a:rPr lang="en-GB" dirty="0"/>
                        <a:t>(),LDA(),SVC(), </a:t>
                      </a:r>
                      <a:r>
                        <a:rPr lang="en-GB" dirty="0" err="1"/>
                        <a:t>LinearSVC</a:t>
                      </a:r>
                      <a:r>
                        <a:rPr lang="en-GB" dirty="0"/>
                        <a:t>(),</a:t>
                      </a:r>
                    </a:p>
                    <a:p>
                      <a:r>
                        <a:rPr lang="en-GB" dirty="0" err="1"/>
                        <a:t>Adaboost</a:t>
                      </a:r>
                      <a:r>
                        <a:rPr lang="en-GB" dirty="0"/>
                        <a:t>(),LR(),</a:t>
                      </a:r>
                    </a:p>
                    <a:p>
                      <a:r>
                        <a:rPr lang="en-GB" dirty="0"/>
                        <a:t>Perceptron(),GBC().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(1)PIMA Indian Diabetes</a:t>
                      </a:r>
                      <a:r>
                        <a:rPr lang="en-GB" baseline="0" dirty="0"/>
                        <a:t> Dataset (PIDD).</a:t>
                      </a:r>
                    </a:p>
                    <a:p>
                      <a:r>
                        <a:rPr lang="en-GB" baseline="0" dirty="0"/>
                        <a:t>(2) Synthetic dataset.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obtained is more accurate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and precise.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Unaware</a:t>
                      </a:r>
                      <a:r>
                        <a:rPr lang="en-GB" baseline="0" dirty="0"/>
                        <a:t> of patients with starting stage of diabetes.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432">
                <a:tc>
                  <a:txBody>
                    <a:bodyPr/>
                    <a:lstStyle/>
                    <a:p>
                      <a:r>
                        <a:rPr lang="en-GB" dirty="0"/>
                        <a:t>KM Jyoti Rani [2].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KNN(), </a:t>
                      </a:r>
                      <a:r>
                        <a:rPr lang="en-GB" baseline="0" dirty="0"/>
                        <a:t>LR(),DT(),</a:t>
                      </a:r>
                    </a:p>
                    <a:p>
                      <a:r>
                        <a:rPr lang="en-GB" baseline="0" dirty="0" err="1"/>
                        <a:t>RandomForest</a:t>
                      </a:r>
                      <a:endParaRPr lang="en-GB" baseline="0" dirty="0"/>
                    </a:p>
                    <a:p>
                      <a:r>
                        <a:rPr lang="en-GB" baseline="0" dirty="0"/>
                        <a:t>Classifier(), SVM().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99% accuracy achieved </a:t>
                      </a:r>
                    </a:p>
                    <a:p>
                      <a:r>
                        <a:rPr lang="en-GB" dirty="0"/>
                        <a:t>Using</a:t>
                      </a:r>
                      <a:r>
                        <a:rPr lang="en-GB" baseline="0" dirty="0"/>
                        <a:t> Decision Tree.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Records with zero(non null value)are</a:t>
                      </a:r>
                      <a:r>
                        <a:rPr lang="en-GB" baseline="0" dirty="0"/>
                        <a:t> not pre-processed to get more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864">
                <a:tc>
                  <a:txBody>
                    <a:bodyPr/>
                    <a:lstStyle/>
                    <a:p>
                      <a:r>
                        <a:rPr lang="en-GB" dirty="0" err="1"/>
                        <a:t>S.Reshmi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S.Kr</a:t>
                      </a:r>
                      <a:r>
                        <a:rPr lang="en-GB" dirty="0"/>
                        <a:t>. Biswas, </a:t>
                      </a:r>
                      <a:r>
                        <a:rPr lang="en-GB" dirty="0" err="1"/>
                        <a:t>A.N.Bourah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D.M.Thounaojam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B.Purkayastha</a:t>
                      </a:r>
                      <a:r>
                        <a:rPr lang="en-GB" baseline="0" dirty="0"/>
                        <a:t> [3].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Tree(),</a:t>
                      </a:r>
                    </a:p>
                    <a:p>
                      <a:r>
                        <a:rPr lang="en-GB" dirty="0" err="1"/>
                        <a:t>RandomForest</a:t>
                      </a:r>
                      <a:endParaRPr lang="en-GB" dirty="0"/>
                    </a:p>
                    <a:p>
                      <a:r>
                        <a:rPr lang="en-GB" dirty="0"/>
                        <a:t>Classifier().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 values are </a:t>
                      </a:r>
                    </a:p>
                    <a:p>
                      <a:r>
                        <a:rPr lang="en-GB" dirty="0"/>
                        <a:t>Pre-processed.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  <a:r>
                        <a:rPr lang="en-GB" baseline="0" dirty="0"/>
                        <a:t> considered the crucial factors related to gestational diabetes like Dietary Pattern,</a:t>
                      </a:r>
                    </a:p>
                    <a:p>
                      <a:r>
                        <a:rPr lang="en-GB" baseline="0" dirty="0"/>
                        <a:t>Metabolic Syndrome.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616B-4760-67FF-9C56-8C984388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4512-EB75-4858-910E-ED548C3C040E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8570-2A21-31E8-8222-102F6A0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4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3AC-99DA-3B37-67A6-C5AED2F8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" y="225469"/>
            <a:ext cx="11128332" cy="751562"/>
          </a:xfrm>
        </p:spPr>
        <p:txBody>
          <a:bodyPr>
            <a:normAutofit/>
          </a:bodyPr>
          <a:lstStyle/>
          <a:p>
            <a:r>
              <a:rPr lang="en-IN"/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496661"/>
              </p:ext>
            </p:extLst>
          </p:nvPr>
        </p:nvGraphicFramePr>
        <p:xfrm>
          <a:off x="463465" y="1139868"/>
          <a:ext cx="11285950" cy="491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849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ALGORITHMS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497">
                <a:tc>
                  <a:txBody>
                    <a:bodyPr/>
                    <a:lstStyle/>
                    <a:p>
                      <a:r>
                        <a:rPr lang="en-GB" dirty="0" err="1"/>
                        <a:t>S.S.Bhat,V.Selvam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G.A.Ansari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M.H.Rahman</a:t>
                      </a:r>
                      <a:r>
                        <a:rPr lang="en-GB" dirty="0"/>
                        <a:t> [4].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RF(), MLP(), SVM(), </a:t>
                      </a:r>
                      <a:r>
                        <a:rPr lang="en-US" dirty="0"/>
                        <a:t>GB(), </a:t>
                      </a:r>
                      <a:r>
                        <a:rPr lang="en-GB" dirty="0"/>
                        <a:t>D</a:t>
                      </a:r>
                      <a:r>
                        <a:rPr lang="en-GB" baseline="0" dirty="0"/>
                        <a:t>T(), LR().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(1) 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Dataset(PIDD),</a:t>
                      </a:r>
                    </a:p>
                    <a:p>
                      <a:r>
                        <a:rPr lang="en-GB" baseline="0" dirty="0"/>
                        <a:t>(2)Clinical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data and irrelevant data</a:t>
                      </a:r>
                    </a:p>
                    <a:p>
                      <a:r>
                        <a:rPr lang="en-GB" dirty="0"/>
                        <a:t> are eradicated.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 are unaware of patients with more prone to diabetes who are non-diabetic</a:t>
                      </a:r>
                      <a:r>
                        <a:rPr lang="en-GB" baseline="0" dirty="0"/>
                        <a:t> at present.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497">
                <a:tc>
                  <a:txBody>
                    <a:bodyPr/>
                    <a:lstStyle/>
                    <a:p>
                      <a:r>
                        <a:rPr lang="en-GB" dirty="0" err="1"/>
                        <a:t>M.Soni</a:t>
                      </a:r>
                      <a:r>
                        <a:rPr lang="en-GB" dirty="0"/>
                        <a:t>,</a:t>
                      </a:r>
                    </a:p>
                    <a:p>
                      <a:r>
                        <a:rPr lang="en-GB" dirty="0" err="1"/>
                        <a:t>Dr.S.Varma</a:t>
                      </a:r>
                      <a:r>
                        <a:rPr lang="en-GB" dirty="0"/>
                        <a:t> [5].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SVM(), KNN(),</a:t>
                      </a:r>
                    </a:p>
                    <a:p>
                      <a:r>
                        <a:rPr lang="en-GB" dirty="0"/>
                        <a:t>DTC(), LR(),</a:t>
                      </a:r>
                    </a:p>
                    <a:p>
                      <a:r>
                        <a:rPr lang="en-GB" dirty="0"/>
                        <a:t>RF(),</a:t>
                      </a:r>
                      <a:r>
                        <a:rPr lang="en-GB" baseline="0" dirty="0"/>
                        <a:t> GB().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PIMA Indian Diabetes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Dataset(PIDD).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is pre-processed at the initial stage before implementation.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data are</a:t>
                      </a:r>
                    </a:p>
                    <a:p>
                      <a:r>
                        <a:rPr lang="en-GB" dirty="0"/>
                        <a:t>not cleared.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AD4EB-0377-43AC-906C-CD71C68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132-892F-4370-B7C0-156AF57BE10F}" type="datetime3">
              <a:rPr lang="en-US" smtClean="0"/>
              <a:t>18 May 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002F6-38AE-DFE7-C8B9-E84B4AB0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128" y="1825625"/>
            <a:ext cx="10088671" cy="4351338"/>
          </a:xfrm>
        </p:spPr>
        <p:txBody>
          <a:bodyPr/>
          <a:lstStyle/>
          <a:p>
            <a:r>
              <a:rPr lang="en-GB"/>
              <a:t>To predict the Diabetes using various Machine Learning algorithms including K-Nearest Neighbour(KNN), Decision Tree Classifier(DTC), Naïve Bayes(NB), AdaBoost, Random Forest Classifier(RF).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FC09-3169-42BA-A5F5-90899B4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96BE-114E-40FE-BDD6-5AC17B0C4E26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1497-5CD2-FA75-F0A8-03C9A40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6E8D-03C3-ABEC-862D-71C22FA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F77D8-4A28-A4E9-4B15-855A504F7E4C}"/>
              </a:ext>
            </a:extLst>
          </p:cNvPr>
          <p:cNvSpPr/>
          <p:nvPr/>
        </p:nvSpPr>
        <p:spPr>
          <a:xfrm>
            <a:off x="1066800" y="2844800"/>
            <a:ext cx="246888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Input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1ED60-DD36-EACA-ADF4-E30FCDD52C24}"/>
              </a:ext>
            </a:extLst>
          </p:cNvPr>
          <p:cNvSpPr/>
          <p:nvPr/>
        </p:nvSpPr>
        <p:spPr>
          <a:xfrm>
            <a:off x="8442960" y="2844800"/>
            <a:ext cx="246888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E16FF5-2613-5B2C-7F26-B5BD886CF999}"/>
              </a:ext>
            </a:extLst>
          </p:cNvPr>
          <p:cNvSpPr/>
          <p:nvPr/>
        </p:nvSpPr>
        <p:spPr>
          <a:xfrm>
            <a:off x="4998720" y="2519680"/>
            <a:ext cx="1960880" cy="181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Machine Learning Algorithms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837D60-94A7-167E-B0DB-25C796D11E00}"/>
              </a:ext>
            </a:extLst>
          </p:cNvPr>
          <p:cNvSpPr/>
          <p:nvPr/>
        </p:nvSpPr>
        <p:spPr>
          <a:xfrm>
            <a:off x="3535680" y="3332480"/>
            <a:ext cx="1463040" cy="2844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B02F6-05ED-49EF-3B54-6A2169B69738}"/>
              </a:ext>
            </a:extLst>
          </p:cNvPr>
          <p:cNvSpPr txBox="1"/>
          <p:nvPr/>
        </p:nvSpPr>
        <p:spPr>
          <a:xfrm>
            <a:off x="1066800" y="156464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/>
              <a:t>LEVEL 0 DFD</a:t>
            </a:r>
            <a:r>
              <a:rPr lang="en-IN"/>
              <a:t>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1F8FBE-58F9-04D2-E7A6-AB59CFDE35D1}"/>
              </a:ext>
            </a:extLst>
          </p:cNvPr>
          <p:cNvSpPr/>
          <p:nvPr/>
        </p:nvSpPr>
        <p:spPr>
          <a:xfrm>
            <a:off x="6959600" y="3327400"/>
            <a:ext cx="1483360" cy="2844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F9472-3A4B-A3DA-57FB-9DE0256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414-CAAC-42C1-AC97-41FF37ED706C}" type="datetime3">
              <a:rPr lang="en-US" smtClean="0"/>
              <a:t>18 May 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18F0-BF99-D8A1-3A4D-B67C04A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4159-0BFF-880F-BECF-6AD6356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CAB73-BE34-A793-4747-7B398B2B2FA1}"/>
              </a:ext>
            </a:extLst>
          </p:cNvPr>
          <p:cNvSpPr txBox="1"/>
          <p:nvPr/>
        </p:nvSpPr>
        <p:spPr>
          <a:xfrm>
            <a:off x="863600" y="191008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/>
              <a:t>LEVEL 1 DFD</a:t>
            </a:r>
            <a:r>
              <a:rPr lang="en-IN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8CED-F36C-A204-69AA-A20F27EC4043}"/>
              </a:ext>
            </a:extLst>
          </p:cNvPr>
          <p:cNvSpPr/>
          <p:nvPr/>
        </p:nvSpPr>
        <p:spPr>
          <a:xfrm>
            <a:off x="274320" y="3281680"/>
            <a:ext cx="161544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Input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85252E-DB19-05CD-1C50-5471F8D03054}"/>
              </a:ext>
            </a:extLst>
          </p:cNvPr>
          <p:cNvSpPr/>
          <p:nvPr/>
        </p:nvSpPr>
        <p:spPr>
          <a:xfrm>
            <a:off x="1889760" y="3566170"/>
            <a:ext cx="80264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442EF-83A4-121B-E263-DF44109F4CF6}"/>
              </a:ext>
            </a:extLst>
          </p:cNvPr>
          <p:cNvSpPr/>
          <p:nvPr/>
        </p:nvSpPr>
        <p:spPr>
          <a:xfrm>
            <a:off x="2692400" y="2915920"/>
            <a:ext cx="168656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Pre-processing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DB3A39-2A8F-3EAD-7E34-FD5554B84880}"/>
              </a:ext>
            </a:extLst>
          </p:cNvPr>
          <p:cNvSpPr/>
          <p:nvPr/>
        </p:nvSpPr>
        <p:spPr>
          <a:xfrm>
            <a:off x="4378960" y="3492510"/>
            <a:ext cx="802640" cy="5232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6BAC5-2DE9-2826-ACFD-A45E6B69ED77}"/>
              </a:ext>
            </a:extLst>
          </p:cNvPr>
          <p:cNvSpPr/>
          <p:nvPr/>
        </p:nvSpPr>
        <p:spPr>
          <a:xfrm>
            <a:off x="5181600" y="3281680"/>
            <a:ext cx="159512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Pre-processed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EB7937-50D3-D5E1-0399-EF471EBB3FC2}"/>
              </a:ext>
            </a:extLst>
          </p:cNvPr>
          <p:cNvSpPr/>
          <p:nvPr/>
        </p:nvSpPr>
        <p:spPr>
          <a:xfrm>
            <a:off x="6776720" y="3566160"/>
            <a:ext cx="91440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6844E-5F82-97FB-0452-E0481D7D183E}"/>
              </a:ext>
            </a:extLst>
          </p:cNvPr>
          <p:cNvSpPr/>
          <p:nvPr/>
        </p:nvSpPr>
        <p:spPr>
          <a:xfrm>
            <a:off x="7691120" y="2928947"/>
            <a:ext cx="159512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Classifiers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FC833D-B478-4D90-10E6-D8193A0678EF}"/>
              </a:ext>
            </a:extLst>
          </p:cNvPr>
          <p:cNvSpPr/>
          <p:nvPr/>
        </p:nvSpPr>
        <p:spPr>
          <a:xfrm>
            <a:off x="9286240" y="3566160"/>
            <a:ext cx="914400" cy="375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04AAE-374D-6423-3A4D-B92FDF779D5F}"/>
              </a:ext>
            </a:extLst>
          </p:cNvPr>
          <p:cNvSpPr/>
          <p:nvPr/>
        </p:nvSpPr>
        <p:spPr>
          <a:xfrm>
            <a:off x="10200640" y="3281680"/>
            <a:ext cx="151384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DE09-2EF5-DCEB-21CB-C5F21B82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329-BE35-4C6F-B562-FE6D882FE091}" type="datetime3">
              <a:rPr lang="en-US" smtClean="0"/>
              <a:t>18 May 2023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43D50FA-10D8-04E4-9356-CC9588EC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3628-CA44-4662-BE14-B8730BF1BFF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Microsoft Office PowerPoint</Application>
  <PresentationFormat>Widescreen</PresentationFormat>
  <Paragraphs>532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DIABETES MELLITUS PREDICTION BASED ON MACHINE LEARNING TECHNIQUES </vt:lpstr>
      <vt:lpstr>AGENDA:</vt:lpstr>
      <vt:lpstr>INTRODUCTION:</vt:lpstr>
      <vt:lpstr>INTRODUCTION</vt:lpstr>
      <vt:lpstr>LITERATURE SURVEY</vt:lpstr>
      <vt:lpstr>LITERATURE SURVEY</vt:lpstr>
      <vt:lpstr>OBJECTIVE</vt:lpstr>
      <vt:lpstr>DATA FLOW DIAGRAM</vt:lpstr>
      <vt:lpstr>DATA FLOW DIAGRAM</vt:lpstr>
      <vt:lpstr>MODULES</vt:lpstr>
      <vt:lpstr>DATASET COLLECTION</vt:lpstr>
      <vt:lpstr>DATA PRE-PROCESSING</vt:lpstr>
      <vt:lpstr>CLASSIFIERS USED</vt:lpstr>
      <vt:lpstr>AdaBoost </vt:lpstr>
      <vt:lpstr>AdaBoost</vt:lpstr>
      <vt:lpstr>Decision tree Classifier(DTC)</vt:lpstr>
      <vt:lpstr>K-Nearest Neighbour(KNN) </vt:lpstr>
      <vt:lpstr>Naïve Bayes(NB) </vt:lpstr>
      <vt:lpstr>Random Forest Classifier(RF) </vt:lpstr>
      <vt:lpstr>PERFORMANCE EVALUATION</vt:lpstr>
      <vt:lpstr>TOOLS</vt:lpstr>
      <vt:lpstr>AdaBoost</vt:lpstr>
      <vt:lpstr>Decision tree Classifier(DTC)</vt:lpstr>
      <vt:lpstr>K-Nearest Neighbour(KNN) </vt:lpstr>
      <vt:lpstr>Random Forest Classifier(RF) </vt:lpstr>
      <vt:lpstr>EXPECTED OUTPUT</vt:lpstr>
      <vt:lpstr>EXPERIMENTS AND RESULTS TRAINING DATA</vt:lpstr>
      <vt:lpstr>EXPERIMENTS AND RESULTS TESTING DATA</vt:lpstr>
      <vt:lpstr>RESULTS</vt:lpstr>
      <vt:lpstr>RESULTS</vt:lpstr>
      <vt:lpstr>REFERENCE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priyaald10@outlook.com</dc:creator>
  <cp:lastModifiedBy>priyaald10@outlook.com</cp:lastModifiedBy>
  <cp:revision>1</cp:revision>
  <dcterms:created xsi:type="dcterms:W3CDTF">2023-02-18T01:39:20Z</dcterms:created>
  <dcterms:modified xsi:type="dcterms:W3CDTF">2023-05-18T09:11:32Z</dcterms:modified>
</cp:coreProperties>
</file>