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75" r:id="rId9"/>
    <p:sldId id="278" r:id="rId10"/>
    <p:sldId id="264" r:id="rId11"/>
    <p:sldId id="265" r:id="rId12"/>
    <p:sldId id="280" r:id="rId13"/>
    <p:sldId id="266" r:id="rId14"/>
    <p:sldId id="277" r:id="rId15"/>
    <p:sldId id="267" r:id="rId16"/>
    <p:sldId id="268" r:id="rId17"/>
    <p:sldId id="279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904BA-9A19-40ED-A97A-E3EBFE38518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9C417-EC99-4E04-88E5-64DA29558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9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6BCF-2857-F2D3-C407-D2E7D3317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7E718-0A96-84C2-68B0-11C3D17F6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00727-640D-596D-7E5D-2A0BA763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17DC-DC9D-2EB3-8631-87876281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DDAD-A93C-E932-8E1E-0AC70861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8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05C6-0244-B7D8-3E8F-3AEBE0E5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5848D-674A-A023-86C9-57D18B9F9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71FE-921D-58BC-B95C-62202A8A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587D-0A7F-14B0-2EBA-84FE099F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E7A3-A178-7C6B-AD18-4D2CD2E7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DCA15-7CC2-BD73-F760-9F4C58927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43F5D-3DE0-2958-3E5E-A275301F6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1EFC-D310-2845-74E5-468F34DE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FE8A-A68D-DD64-A071-A1B2A0BA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781FE-A572-329E-27C1-929F8969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1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CADD-8652-ABED-3802-A89AF7DA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673C-6F33-BED3-4D15-AAB15661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A181-3B22-AD3D-2786-99E65B48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D775-FCC3-87D4-870A-7B9BB1C4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D1A4A-9BEB-0F6C-D682-218B43F0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44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7590-C3CD-8305-2DDB-D6459AD1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5A558-806F-0367-4D8B-025EAC162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C1AC-89AE-BB27-1C1E-AEC9CF9B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45EAF-82AF-342F-41C5-705044BC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C5A0-0655-13AD-861C-39B51851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7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A7C4-339D-717C-7A1F-1BECEB75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68C0-3B19-8E39-BF50-8AC255AD9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29033-7469-6221-8771-1B25FB7E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96948-7C6B-3E18-54D1-9556538D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51636-3CB3-6ED6-00F9-6D85FAB3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FA76F-1FB3-740A-0364-296EBCDB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3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E270-2BA2-E723-8565-DEA1C858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54A63-C11B-951B-F15B-05A8FED0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4C229-E4CA-3F6F-6E1D-FED7403B0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D6CC9-2267-6ED4-0AA0-25303A8C5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0087B-08EF-E3B2-0803-AC00F3933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A302E-45AC-D478-DA53-60CD4B9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19F1E-B7AA-55D0-C228-6DBA3DDF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67E89-DE07-FFC1-2F0C-0EE02636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3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3A52-2B5A-3D5D-1E07-E404CE9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4034D-4756-4B4B-2779-B5594C88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47EDF-2965-DA4C-525D-25B0B40E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BC469-AAC3-CECE-61CE-AF46477E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2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45CB6-45DF-F29D-514F-4985B741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5C80A-68F4-1396-8552-9C20E7B4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470C1-A4F5-3044-4609-97A4A798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2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F998-2855-7B3A-1989-68B5E8FA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9EB1-4718-3112-A9B9-6340458D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CD1A8-5C12-3791-0006-66B956B3F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4CF60-786B-09FC-83E3-9AB13953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892A0-B216-D198-FA0F-4258EF74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064A3-876B-DC8D-26BC-3037A59F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2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1CB9-D791-CF3E-4BC8-D4220530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AE6C7-2A80-1844-0352-B1C2793A5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510CD-1E9E-2FDB-285D-66F39F8F1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81761-0D5A-4C7F-0CD3-56AA69BA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38FF-F297-9A77-AAF3-11D48A3C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B166F-9DC4-56CF-B5E9-85036938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AEB10-A7E3-8366-39FB-74D9D79A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68A03-576E-E7DC-DA69-F471BECA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7480-5F2E-97F5-1C22-E56E9AE61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24-02-2023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302D3-ED69-D55A-07A6-93DFD4543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FE0C-AB46-A236-62AA-B7BC163D6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4F31-4B41-219F-529F-7D2F3BD98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8147"/>
            <a:ext cx="9144000" cy="1694047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DIABETES MELLITUS PREDICTION BASED ON MACHINE LEARNING TECHNIQUES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8F80D-F486-4600-5B2A-AAFEC15E7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154" y="2127182"/>
            <a:ext cx="9618846" cy="4202497"/>
          </a:xfrm>
        </p:spPr>
        <p:txBody>
          <a:bodyPr>
            <a:normAutofit/>
          </a:bodyPr>
          <a:lstStyle/>
          <a:p>
            <a:r>
              <a:rPr lang="en-IN" sz="2400" b="1" dirty="0"/>
              <a:t>Presented by,</a:t>
            </a:r>
          </a:p>
          <a:p>
            <a:r>
              <a:rPr lang="en-IN" sz="2400" dirty="0"/>
              <a:t>1. Priyaa L D [810020205064]</a:t>
            </a:r>
            <a:br>
              <a:rPr lang="en-IN" sz="2400" dirty="0"/>
            </a:br>
            <a:r>
              <a:rPr lang="en-IN" sz="2400" dirty="0"/>
              <a:t>          2. </a:t>
            </a:r>
            <a:r>
              <a:rPr lang="en-IN" sz="2400" dirty="0" err="1"/>
              <a:t>Saravanadevi</a:t>
            </a:r>
            <a:r>
              <a:rPr lang="en-IN" sz="2400" dirty="0"/>
              <a:t> M [810020205075]</a:t>
            </a:r>
            <a:br>
              <a:rPr lang="en-IN" sz="2400" dirty="0"/>
            </a:br>
            <a:r>
              <a:rPr lang="en-IN" sz="2400" dirty="0"/>
              <a:t>      3. </a:t>
            </a:r>
            <a:r>
              <a:rPr lang="en-IN" sz="2400" dirty="0" err="1"/>
              <a:t>Podhumani</a:t>
            </a:r>
            <a:r>
              <a:rPr lang="en-IN" sz="2400" dirty="0"/>
              <a:t> M [810020205313]</a:t>
            </a:r>
            <a:endParaRPr lang="en-IN" b="1" dirty="0"/>
          </a:p>
          <a:p>
            <a:r>
              <a:rPr lang="en-IN" b="1" dirty="0"/>
              <a:t>Under the guidance of,</a:t>
            </a:r>
          </a:p>
          <a:p>
            <a:r>
              <a:rPr lang="en-IN" dirty="0" err="1"/>
              <a:t>Dr.S.Sathiya</a:t>
            </a:r>
            <a:r>
              <a:rPr lang="en-IN" dirty="0"/>
              <a:t> Devi</a:t>
            </a:r>
          </a:p>
          <a:p>
            <a:r>
              <a:rPr lang="en-US" sz="2000" dirty="0" err="1">
                <a:latin typeface="Times New Roman"/>
                <a:cs typeface="Calibri"/>
              </a:rPr>
              <a:t>M.Tech</a:t>
            </a:r>
            <a:r>
              <a:rPr lang="en-US" sz="2000" dirty="0">
                <a:latin typeface="Times New Roman"/>
                <a:cs typeface="Calibri"/>
              </a:rPr>
              <a:t>, </a:t>
            </a:r>
            <a:r>
              <a:rPr lang="en-US" sz="2000" dirty="0" err="1">
                <a:latin typeface="Times New Roman"/>
                <a:cs typeface="Calibri"/>
              </a:rPr>
              <a:t>Ph.D</a:t>
            </a:r>
            <a:r>
              <a:rPr lang="en-US" sz="2000" dirty="0">
                <a:latin typeface="Times New Roman"/>
                <a:cs typeface="Calibri"/>
              </a:rPr>
              <a:t>  Assistant professor</a:t>
            </a:r>
            <a:endParaRPr lang="en-IN" sz="2000" dirty="0"/>
          </a:p>
          <a:p>
            <a:r>
              <a:rPr lang="en-IN" dirty="0"/>
              <a:t>Department of Information Technology</a:t>
            </a:r>
          </a:p>
          <a:p>
            <a:r>
              <a:rPr lang="en-IN" dirty="0"/>
              <a:t>University College of Engineering, Tiruchirappalli (BIT Campus)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8790-39D5-A057-D774-8983B59C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86AF3-1910-0131-3136-D2E49112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31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3ED3A-C05C-D1DF-18BD-ABD8816DF6A7}"/>
              </a:ext>
            </a:extLst>
          </p:cNvPr>
          <p:cNvSpPr txBox="1"/>
          <p:nvPr/>
        </p:nvSpPr>
        <p:spPr>
          <a:xfrm>
            <a:off x="1087120" y="1690688"/>
            <a:ext cx="96418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dataset to be used is “</a:t>
            </a:r>
            <a:r>
              <a:rPr lang="en-IN" sz="2400" b="1" dirty="0"/>
              <a:t>PIMA Indian Diabetes Dataset</a:t>
            </a:r>
            <a:r>
              <a:rPr lang="en-IN" sz="2400" dirty="0"/>
              <a:t>” from National Institute of Diabetes and Digestive and Kidney Diseases.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Size of the dataset :-  9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Total number of records :- 768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Total number of attributes :- 9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List of Attributes </a:t>
            </a:r>
            <a:r>
              <a:rPr lang="en-IN" sz="2400" dirty="0"/>
              <a:t>:-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u="sng" dirty="0"/>
              <a:t>Input variables</a:t>
            </a:r>
            <a:r>
              <a:rPr lang="en-IN" sz="2400" dirty="0"/>
              <a:t>:</a:t>
            </a:r>
          </a:p>
          <a:p>
            <a:pPr lvl="2"/>
            <a:r>
              <a:rPr lang="en-IN" sz="2400" dirty="0"/>
              <a:t>Pregnancy, BMI, Glucose, BP, Skin Thickness, Age, Insulin, </a:t>
            </a:r>
            <a:r>
              <a:rPr lang="en-IN" sz="2400" dirty="0" err="1"/>
              <a:t>DiabetesPedigreeFunction</a:t>
            </a:r>
            <a:r>
              <a:rPr lang="en-IN" sz="24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u="sng" dirty="0"/>
              <a:t>Output variable</a:t>
            </a:r>
            <a:r>
              <a:rPr lang="en-IN" sz="2400" dirty="0"/>
              <a:t>:</a:t>
            </a:r>
          </a:p>
          <a:p>
            <a:pPr lvl="2"/>
            <a:r>
              <a:rPr lang="en-IN" sz="2400" dirty="0"/>
              <a:t>Outcome.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7A14-55FD-B5B6-432F-D33ACC4A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12332-F5B1-685A-B37D-C58CBCA4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2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TECHNIQUE USED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Domain:</a:t>
            </a:r>
          </a:p>
          <a:p>
            <a:pPr marL="0" indent="0">
              <a:buNone/>
            </a:pPr>
            <a:r>
              <a:rPr lang="en-GB" dirty="0"/>
              <a:t>               Machine Learning</a:t>
            </a:r>
          </a:p>
          <a:p>
            <a:r>
              <a:rPr lang="en-GB" dirty="0"/>
              <a:t>Algorithms to be Used:</a:t>
            </a:r>
          </a:p>
          <a:p>
            <a:pPr lvl="1"/>
            <a:r>
              <a:rPr lang="en-GB" dirty="0"/>
              <a:t>K-Nearest Neighbour(KNN)</a:t>
            </a:r>
          </a:p>
          <a:p>
            <a:pPr lvl="1"/>
            <a:r>
              <a:rPr lang="en-GB" dirty="0"/>
              <a:t>Decision tree Classifier(DTC)</a:t>
            </a:r>
          </a:p>
          <a:p>
            <a:pPr lvl="1"/>
            <a:r>
              <a:rPr lang="en-GB" dirty="0"/>
              <a:t>Naïve Bayes(NB)</a:t>
            </a:r>
          </a:p>
          <a:p>
            <a:pPr lvl="1"/>
            <a:r>
              <a:rPr lang="en-GB" dirty="0"/>
              <a:t>AdaBoost</a:t>
            </a:r>
          </a:p>
          <a:p>
            <a:pPr lvl="1"/>
            <a:r>
              <a:rPr lang="en-GB" dirty="0"/>
              <a:t>Random Forest Classifier(RF)</a:t>
            </a:r>
          </a:p>
          <a:p>
            <a:pPr lvl="1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0D996-7838-F95D-68D9-1A2541E0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DD061-445E-9D8F-E398-3FACC207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2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FF2154-2370-B000-2D9C-120ABEE4AF40}"/>
              </a:ext>
            </a:extLst>
          </p:cNvPr>
          <p:cNvSpPr txBox="1"/>
          <p:nvPr/>
        </p:nvSpPr>
        <p:spPr>
          <a:xfrm>
            <a:off x="406400" y="1158240"/>
            <a:ext cx="108407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SOFTWARE REQUIREMENTS</a:t>
            </a:r>
            <a:r>
              <a:rPr lang="en-IN" sz="28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IN" sz="2800" dirty="0" err="1"/>
              <a:t>Jupyter</a:t>
            </a:r>
            <a:r>
              <a:rPr lang="en-IN" sz="2800" dirty="0"/>
              <a:t> notebook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 dirty="0"/>
              <a:t>Notepad++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 dirty="0"/>
              <a:t>Web browser</a:t>
            </a:r>
          </a:p>
          <a:p>
            <a:r>
              <a:rPr lang="en-IN" sz="2800" b="1" dirty="0"/>
              <a:t>LIBRARIES AND FRAMEWORK</a:t>
            </a:r>
            <a:r>
              <a:rPr lang="en-IN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 dirty="0" err="1"/>
              <a:t>Numpy</a:t>
            </a:r>
            <a:endParaRPr lang="en-IN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 dirty="0"/>
              <a:t>Pandas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 dirty="0" err="1"/>
              <a:t>Sklearn</a:t>
            </a:r>
            <a:endParaRPr lang="en-IN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 dirty="0"/>
              <a:t>Django</a:t>
            </a:r>
          </a:p>
          <a:p>
            <a:r>
              <a:rPr lang="en-IN" sz="2800" b="1" dirty="0"/>
              <a:t>HARDWARE REQUIREMENTS</a:t>
            </a:r>
            <a:r>
              <a:rPr lang="en-IN" sz="28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 dirty="0"/>
              <a:t> Personal computer(PC) with 4GB RAM,i3 Processor,256 SSD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675C3-411C-0048-C3B5-FE9EBE2A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9DB7F-D5AB-B629-133C-B8EB2ACE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8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2591E-B345-4BEB-36AE-2EDAB573B42E}"/>
              </a:ext>
            </a:extLst>
          </p:cNvPr>
          <p:cNvSpPr txBox="1"/>
          <p:nvPr/>
        </p:nvSpPr>
        <p:spPr>
          <a:xfrm>
            <a:off x="1239520" y="1835785"/>
            <a:ext cx="8981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expected output of the Diabetes Prediction System is either one as follows: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/>
              <a:t>Case 1:</a:t>
            </a:r>
          </a:p>
          <a:p>
            <a:pPr lvl="2"/>
            <a:r>
              <a:rPr lang="en-IN" sz="2400" dirty="0"/>
              <a:t>0 </a:t>
            </a:r>
            <a:r>
              <a:rPr lang="en-IN" sz="2400" dirty="0">
                <a:sym typeface="Wingdings" panose="05000000000000000000" pitchFamily="2" charset="2"/>
              </a:rPr>
              <a:t>- NEGATIVE The patient is non-diabetic.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ym typeface="Wingdings" panose="05000000000000000000" pitchFamily="2" charset="2"/>
              </a:rPr>
              <a:t>Case 2:</a:t>
            </a:r>
          </a:p>
          <a:p>
            <a:pPr lvl="2"/>
            <a:r>
              <a:rPr lang="en-IN" sz="2400" dirty="0">
                <a:sym typeface="Wingdings" panose="05000000000000000000" pitchFamily="2" charset="2"/>
              </a:rPr>
              <a:t>1 – POSITIVE The patient is diabetic.</a:t>
            </a:r>
            <a:endParaRPr lang="en-IN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4E7F4-0C5A-021D-08CE-9B293977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0176-5945-0489-BFDF-41F4408F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9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5290-3EA0-939E-F77B-F44CD2EB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IN" dirty="0"/>
              <a:t>GANTT CHART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25E5E8-CB8D-D7AA-2A32-8BCE26339218}"/>
              </a:ext>
            </a:extLst>
          </p:cNvPr>
          <p:cNvSpPr/>
          <p:nvPr/>
        </p:nvSpPr>
        <p:spPr>
          <a:xfrm>
            <a:off x="965200" y="2011680"/>
            <a:ext cx="3901440" cy="367792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58D36A-6A94-4E62-DBE0-1A01900117BD}"/>
              </a:ext>
            </a:extLst>
          </p:cNvPr>
          <p:cNvCxnSpPr>
            <a:cxnSpLocks/>
          </p:cNvCxnSpPr>
          <p:nvPr/>
        </p:nvCxnSpPr>
        <p:spPr>
          <a:xfrm flipH="1" flipV="1">
            <a:off x="2098039" y="2214880"/>
            <a:ext cx="817881" cy="1635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0C0FF6-6E73-5631-D66F-0D75BAEB26E5}"/>
              </a:ext>
            </a:extLst>
          </p:cNvPr>
          <p:cNvCxnSpPr>
            <a:cxnSpLocks/>
          </p:cNvCxnSpPr>
          <p:nvPr/>
        </p:nvCxnSpPr>
        <p:spPr>
          <a:xfrm flipV="1">
            <a:off x="2915920" y="2214880"/>
            <a:ext cx="944878" cy="1635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9FE84-22C5-72AB-DA70-0FE0691F9831}"/>
              </a:ext>
            </a:extLst>
          </p:cNvPr>
          <p:cNvCxnSpPr>
            <a:cxnSpLocks/>
          </p:cNvCxnSpPr>
          <p:nvPr/>
        </p:nvCxnSpPr>
        <p:spPr>
          <a:xfrm flipH="1">
            <a:off x="1818642" y="3850640"/>
            <a:ext cx="1097278" cy="153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48C2D1-5A14-4F41-7664-F0726146FA64}"/>
              </a:ext>
            </a:extLst>
          </p:cNvPr>
          <p:cNvSpPr txBox="1"/>
          <p:nvPr/>
        </p:nvSpPr>
        <p:spPr>
          <a:xfrm>
            <a:off x="2536862" y="2596614"/>
            <a:ext cx="950409" cy="38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D25E6-2190-2DB6-D8AC-BE31A4284079}"/>
              </a:ext>
            </a:extLst>
          </p:cNvPr>
          <p:cNvSpPr txBox="1"/>
          <p:nvPr/>
        </p:nvSpPr>
        <p:spPr>
          <a:xfrm>
            <a:off x="3487272" y="3346767"/>
            <a:ext cx="1044087" cy="38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71D2B7-46AD-916F-0A63-3277E39ED74A}"/>
              </a:ext>
            </a:extLst>
          </p:cNvPr>
          <p:cNvSpPr txBox="1"/>
          <p:nvPr/>
        </p:nvSpPr>
        <p:spPr>
          <a:xfrm>
            <a:off x="2915921" y="450088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BF4E3-02FD-CA8D-DDC8-935E3A0A3053}"/>
              </a:ext>
            </a:extLst>
          </p:cNvPr>
          <p:cNvSpPr txBox="1"/>
          <p:nvPr/>
        </p:nvSpPr>
        <p:spPr>
          <a:xfrm>
            <a:off x="1341120" y="409448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1D47DC-67F0-BEA0-68CF-5CF577E84FB0}"/>
              </a:ext>
            </a:extLst>
          </p:cNvPr>
          <p:cNvSpPr txBox="1"/>
          <p:nvPr/>
        </p:nvSpPr>
        <p:spPr>
          <a:xfrm>
            <a:off x="1564638" y="3200394"/>
            <a:ext cx="83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5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1C21741-84AC-8048-64D5-AA0674D95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29168"/>
              </p:ext>
            </p:extLst>
          </p:nvPr>
        </p:nvGraphicFramePr>
        <p:xfrm>
          <a:off x="6410960" y="1706880"/>
          <a:ext cx="4439919" cy="3982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514">
                  <a:extLst>
                    <a:ext uri="{9D8B030D-6E8A-4147-A177-3AD203B41FA5}">
                      <a16:colId xmlns:a16="http://schemas.microsoft.com/office/drawing/2014/main" val="205601346"/>
                    </a:ext>
                  </a:extLst>
                </a:gridCol>
                <a:gridCol w="1946898">
                  <a:extLst>
                    <a:ext uri="{9D8B030D-6E8A-4147-A177-3AD203B41FA5}">
                      <a16:colId xmlns:a16="http://schemas.microsoft.com/office/drawing/2014/main" val="263948191"/>
                    </a:ext>
                  </a:extLst>
                </a:gridCol>
                <a:gridCol w="1598507">
                  <a:extLst>
                    <a:ext uri="{9D8B030D-6E8A-4147-A177-3AD203B41FA5}">
                      <a16:colId xmlns:a16="http://schemas.microsoft.com/office/drawing/2014/main" val="555602529"/>
                    </a:ext>
                  </a:extLst>
                </a:gridCol>
              </a:tblGrid>
              <a:tr h="783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    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TASK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DATASET COLLECTION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771156"/>
                  </a:ext>
                </a:extLst>
              </a:tr>
              <a:tr h="79978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TASK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LITERATURE SURVEY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r>
                        <a:rPr lang="en-IN" b="1" dirty="0"/>
                        <a:t>1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3050"/>
                  </a:ext>
                </a:extLst>
              </a:tr>
              <a:tr h="799782"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  <a:r>
                        <a:rPr lang="en-IN" b="1" dirty="0"/>
                        <a:t>TASK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PROJECT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r>
                        <a:rPr lang="en-IN" b="1" dirty="0"/>
                        <a:t>4 WEEKS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34772"/>
                  </a:ext>
                </a:extLst>
              </a:tr>
              <a:tr h="79978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b="1" dirty="0"/>
                        <a:t>TASK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RESULT ANALYSIS AND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b="1" dirty="0"/>
                        <a:t>2 WEEKS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88585"/>
                  </a:ext>
                </a:extLst>
              </a:tr>
              <a:tr h="79978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b="1" dirty="0"/>
                        <a:t>TASK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REPORT WRITING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b="1" dirty="0"/>
                        <a:t>1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831634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506F69-143E-6E7E-B1AE-0A1D66E45864}"/>
              </a:ext>
            </a:extLst>
          </p:cNvPr>
          <p:cNvCxnSpPr>
            <a:cxnSpLocks/>
          </p:cNvCxnSpPr>
          <p:nvPr/>
        </p:nvCxnSpPr>
        <p:spPr>
          <a:xfrm flipH="1" flipV="1">
            <a:off x="1036320" y="3429000"/>
            <a:ext cx="1879600" cy="421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FFE45BE-CFC7-089B-F6D1-2B13F3D6D528}"/>
              </a:ext>
            </a:extLst>
          </p:cNvPr>
          <p:cNvCxnSpPr/>
          <p:nvPr/>
        </p:nvCxnSpPr>
        <p:spPr>
          <a:xfrm flipV="1">
            <a:off x="2915920" y="3639820"/>
            <a:ext cx="1950720" cy="210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2FB99-2DF1-86F7-B31F-20F9345A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456FB-4850-EAE1-68B6-ED0E6B2F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86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 Of Team Members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CD2CA-1213-FC5E-F154-8F4F77AD0F6D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Priyaa L D – Dataset Collection, Literature Survey, Implementation</a:t>
            </a:r>
          </a:p>
          <a:p>
            <a:r>
              <a:rPr lang="en-IN" sz="2400" dirty="0" err="1"/>
              <a:t>Saravanadevi</a:t>
            </a:r>
            <a:r>
              <a:rPr lang="en-IN" sz="2400" dirty="0"/>
              <a:t> M – PowerPoint Presentation, Documentation, Implementation</a:t>
            </a:r>
          </a:p>
          <a:p>
            <a:r>
              <a:rPr lang="en-IN" sz="2400" dirty="0" err="1"/>
              <a:t>Podhumani</a:t>
            </a:r>
            <a:r>
              <a:rPr lang="en-IN" sz="2400" dirty="0"/>
              <a:t> M – Content Preparation, 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FEB19-09C3-5117-42AD-A27CC5BD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358A6-36FB-C570-C5FE-CD0969B0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33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8161"/>
            <a:ext cx="10515600" cy="4145280"/>
          </a:xfrm>
        </p:spPr>
        <p:txBody>
          <a:bodyPr>
            <a:normAutofit/>
          </a:bodyPr>
          <a:lstStyle/>
          <a:p>
            <a:r>
              <a:rPr lang="en-GB" sz="2000" dirty="0"/>
              <a:t> [1] Aishwarya Mujumdar, Dr.V.</a:t>
            </a:r>
            <a:r>
              <a:rPr lang="en-GB" sz="2000" dirty="0" err="1"/>
              <a:t>Vaidehi</a:t>
            </a:r>
            <a:r>
              <a:rPr lang="en-GB" sz="2000" dirty="0"/>
              <a:t>,”Diabetes Prediction using Machine Learning Algorithms”, International Conference on Recent Trends in Advanced Computing(ICRTAC)2019, Procedia Computer Science, volume 165, 2019, PP.292-299.</a:t>
            </a:r>
          </a:p>
          <a:p>
            <a:pPr marL="457200" lvl="1" indent="0">
              <a:buNone/>
            </a:pPr>
            <a:r>
              <a:rPr lang="en-GB" sz="2000" dirty="0"/>
              <a:t>(https://www.sciencedirect.com/science/article/pii/S1877050920300557)</a:t>
            </a:r>
          </a:p>
          <a:p>
            <a:r>
              <a:rPr lang="en-GB" sz="2000" dirty="0"/>
              <a:t> [2]KM Jyoti Rani,” Diabetes Prediction using Machine Learning ”, International Journal of Scientific Research in Computer Science Engineering and Information Technology(IJSRCSE-IT),Volume 6,Issue 4,July-Auguest 2020, PP.294-305.</a:t>
            </a:r>
          </a:p>
          <a:p>
            <a:pPr marL="457200" lvl="1" indent="0">
              <a:buNone/>
            </a:pPr>
            <a:r>
              <a:rPr lang="en-GB" sz="2000" dirty="0"/>
              <a:t>(https://ijsrcseit.com/paper/CSEIT206463.pdf)</a:t>
            </a:r>
          </a:p>
          <a:p>
            <a:r>
              <a:rPr lang="en-GB" sz="2000" dirty="0"/>
              <a:t>[3]S. Reshmi, Saroj Kr. Biswas, Arpita Nath Boruah, Dalton Meitei </a:t>
            </a:r>
            <a:r>
              <a:rPr lang="en-GB" sz="2000" dirty="0" err="1"/>
              <a:t>Thounaojam</a:t>
            </a:r>
            <a:r>
              <a:rPr lang="en-GB" sz="2000" dirty="0"/>
              <a:t>, Biswajit </a:t>
            </a:r>
            <a:r>
              <a:rPr lang="en-GB" sz="2000" dirty="0" err="1"/>
              <a:t>Purkayastha</a:t>
            </a:r>
            <a:r>
              <a:rPr lang="en-GB" sz="2000" dirty="0"/>
              <a:t>, “Diabetes Prediction using Machine Learning Analytics” International Conference on Machine Learning, Big Data, Cloud and Parallel Computing 2022, PP.1-6.</a:t>
            </a:r>
          </a:p>
          <a:p>
            <a:pPr marL="457200" lvl="1" indent="0">
              <a:buNone/>
            </a:pPr>
            <a:r>
              <a:rPr lang="en-GB" sz="2000" dirty="0"/>
              <a:t>(https://www.researchgate.net/publication/362705860_Diabetes_Prediction_Using_Machine_Learning_Analytics)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9BE14-50A7-1833-83BC-4E59DE5B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3732D-65D7-1C81-4372-ABCBC98F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8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EEF1-288C-8DF3-21E6-491081C5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0B1B-1275-0C50-EFC7-F66B31B2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[4] </a:t>
            </a:r>
            <a:r>
              <a:rPr lang="en-IN" sz="2000" dirty="0" err="1"/>
              <a:t>Salliah</a:t>
            </a:r>
            <a:r>
              <a:rPr lang="en-IN" sz="2000" dirty="0"/>
              <a:t> </a:t>
            </a:r>
            <a:r>
              <a:rPr lang="en-IN" sz="2000" dirty="0" err="1"/>
              <a:t>Shafi</a:t>
            </a:r>
            <a:r>
              <a:rPr lang="en-IN" sz="2000" dirty="0"/>
              <a:t> Bhat, Venkatesan Selvam, </a:t>
            </a:r>
            <a:r>
              <a:rPr lang="en-IN" sz="2000" dirty="0" err="1"/>
              <a:t>Gufran</a:t>
            </a:r>
            <a:r>
              <a:rPr lang="en-IN" sz="2000" dirty="0"/>
              <a:t> Ahmad Ansari , </a:t>
            </a:r>
            <a:r>
              <a:rPr lang="en-IN" sz="2000" dirty="0" err="1"/>
              <a:t>Mohd</a:t>
            </a:r>
            <a:r>
              <a:rPr lang="en-IN" sz="2000" dirty="0"/>
              <a:t> Dilshad Ansari and Md </a:t>
            </a:r>
            <a:r>
              <a:rPr lang="en-IN" sz="2000" dirty="0" err="1"/>
              <a:t>Habibur</a:t>
            </a:r>
            <a:r>
              <a:rPr lang="en-IN" sz="2000" dirty="0"/>
              <a:t> Rahman, “</a:t>
            </a:r>
            <a:r>
              <a:rPr lang="en-IN" sz="2000" dirty="0" err="1"/>
              <a:t>Prelevance</a:t>
            </a:r>
            <a:r>
              <a:rPr lang="en-IN" sz="2000" dirty="0"/>
              <a:t> and Early Prediction of Diabetes using Machine Learning in North Kashmir: A case-study of District Bandipora”, </a:t>
            </a:r>
            <a:r>
              <a:rPr lang="en-IN" sz="2000" dirty="0" err="1"/>
              <a:t>Hindawi</a:t>
            </a:r>
            <a:r>
              <a:rPr lang="en-IN" sz="2000" dirty="0"/>
              <a:t>, Computational Intelligence and Neuroscience, volume 2022, PP.1-12, 4 October 2022.</a:t>
            </a:r>
          </a:p>
          <a:p>
            <a:pPr marL="457200" lvl="1" indent="0">
              <a:buNone/>
            </a:pPr>
            <a:r>
              <a:rPr lang="en-IN" sz="2000" dirty="0"/>
              <a:t>(https://www.hindawi.com/journals/cin/2022/2789760/)</a:t>
            </a:r>
          </a:p>
          <a:p>
            <a:r>
              <a:rPr lang="en-IN" sz="2000" dirty="0"/>
              <a:t>[5] </a:t>
            </a:r>
            <a:r>
              <a:rPr lang="en-IN" sz="2000" dirty="0" err="1"/>
              <a:t>Mitushi</a:t>
            </a:r>
            <a:r>
              <a:rPr lang="en-IN" sz="2000" dirty="0"/>
              <a:t> </a:t>
            </a:r>
            <a:r>
              <a:rPr lang="en-IN" sz="2000" dirty="0" err="1"/>
              <a:t>Soni</a:t>
            </a:r>
            <a:r>
              <a:rPr lang="en-IN" sz="2000" dirty="0"/>
              <a:t>, Dr, Sunita Varma, “Diabetes Prediction using Machine Learning Techniques”, International Journal of Engineering Research and Technology (IJERT), Volume 9, Issue 9,PP.922-925, September 2020.</a:t>
            </a:r>
          </a:p>
          <a:p>
            <a:pPr marL="457200" lvl="1" indent="0">
              <a:buNone/>
            </a:pPr>
            <a:r>
              <a:rPr lang="en-IN" sz="2000" dirty="0"/>
              <a:t>(https://www.ijert.org/research/diabetes-prediction-using-machine-learning-techniques-IJERTV9IS090496.pdf).</a:t>
            </a:r>
          </a:p>
          <a:p>
            <a:r>
              <a:rPr lang="en-IN" sz="2000" dirty="0"/>
              <a:t>[6]</a:t>
            </a:r>
            <a:r>
              <a:rPr lang="en-IN" sz="2000" u="sng" dirty="0"/>
              <a:t>Dataset</a:t>
            </a:r>
            <a:r>
              <a:rPr lang="en-IN" sz="2000" dirty="0"/>
              <a:t>: PIMA Indian Diabetes Dataset.</a:t>
            </a:r>
          </a:p>
          <a:p>
            <a:pPr marL="457200" lvl="1" indent="0">
              <a:buNone/>
            </a:pPr>
            <a:r>
              <a:rPr lang="en-IN" sz="2000" dirty="0"/>
              <a:t>(https://www.kaggle.com/datasets/uciml/pima-indians-diabetes-database)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9E78-9DC5-F91B-6B8E-AD1844EE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D9FAA-1D7D-3EA4-A90B-595807F8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64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831" y="501041"/>
            <a:ext cx="10515600" cy="578865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                         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                    </a:t>
            </a:r>
            <a:r>
              <a:rPr lang="en-GB" sz="4400" dirty="0"/>
              <a:t>THANK YOU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7C240-3B4E-156E-254C-C43B3687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3517E-8DC7-55AB-FF5D-E330B212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20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2484-4DC7-726B-58FF-6196D388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CF52-6E06-D136-F391-DBF5F005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Literature survey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Flow diagram</a:t>
            </a:r>
          </a:p>
          <a:p>
            <a:r>
              <a:rPr lang="en-IN" dirty="0"/>
              <a:t>Dataset description</a:t>
            </a:r>
          </a:p>
          <a:p>
            <a:r>
              <a:rPr lang="en-IN" dirty="0"/>
              <a:t>Technique to be used</a:t>
            </a:r>
          </a:p>
          <a:p>
            <a:r>
              <a:rPr lang="en-IN" dirty="0"/>
              <a:t>Expected output</a:t>
            </a:r>
          </a:p>
          <a:p>
            <a:r>
              <a:rPr lang="en-IN" dirty="0"/>
              <a:t>Gantt chart</a:t>
            </a:r>
          </a:p>
          <a:p>
            <a:r>
              <a:rPr lang="en-IN" dirty="0"/>
              <a:t>Reference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4737-65C2-749D-86AD-FC3F016F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1FCE4-7F7C-C0E5-ED21-C34F725D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9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533E-06C8-0A99-62D2-E8CDDE90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3B7B-7AA5-9525-6711-3927FE8D0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DIABETES</a:t>
            </a:r>
            <a:r>
              <a:rPr lang="en-IN" dirty="0"/>
              <a:t> (</a:t>
            </a:r>
            <a:r>
              <a:rPr lang="en-IN" i="1" dirty="0"/>
              <a:t>diabetes mellitus</a:t>
            </a:r>
            <a:r>
              <a:rPr lang="en-IN" dirty="0"/>
              <a:t>) is a group of endocrine disease characterised by sustained </a:t>
            </a:r>
            <a:r>
              <a:rPr lang="en-IN" u="sng" dirty="0"/>
              <a:t>high blood sugar level.</a:t>
            </a:r>
          </a:p>
          <a:p>
            <a:r>
              <a:rPr lang="en-IN" b="1" dirty="0"/>
              <a:t>Types: </a:t>
            </a:r>
          </a:p>
          <a:p>
            <a:pPr marL="0" indent="0">
              <a:buNone/>
            </a:pPr>
            <a:r>
              <a:rPr lang="en-IN" dirty="0"/>
              <a:t>   1. </a:t>
            </a:r>
            <a:r>
              <a:rPr lang="en-IN" u="sng" dirty="0"/>
              <a:t>Type 1 diabetes</a:t>
            </a:r>
            <a:r>
              <a:rPr lang="en-IN" dirty="0"/>
              <a:t>(Insulin-dependent Diabetes):</a:t>
            </a:r>
          </a:p>
          <a:p>
            <a:pPr marL="0" indent="0">
              <a:buNone/>
            </a:pPr>
            <a:r>
              <a:rPr lang="en-IN" dirty="0"/>
              <a:t>       caused when pancreas cannot produce enough Insulin.</a:t>
            </a:r>
          </a:p>
          <a:p>
            <a:pPr marL="0" indent="0">
              <a:buNone/>
            </a:pPr>
            <a:r>
              <a:rPr lang="en-IN" dirty="0"/>
              <a:t>   2. </a:t>
            </a:r>
            <a:r>
              <a:rPr lang="en-IN" u="sng" dirty="0"/>
              <a:t>Type 2 diabetes</a:t>
            </a:r>
            <a:r>
              <a:rPr lang="en-IN" dirty="0"/>
              <a:t>(Non Insulin-dependent Diabetes):</a:t>
            </a:r>
          </a:p>
          <a:p>
            <a:pPr marL="0" indent="0">
              <a:buNone/>
            </a:pPr>
            <a:r>
              <a:rPr lang="en-IN" dirty="0"/>
              <a:t>       caused when insulin produced by pancreas can’t be used by cells of        the body. </a:t>
            </a:r>
          </a:p>
          <a:p>
            <a:pPr marL="0" indent="0">
              <a:buNone/>
            </a:pPr>
            <a:r>
              <a:rPr lang="en-IN" dirty="0"/>
              <a:t>   3. </a:t>
            </a:r>
            <a:r>
              <a:rPr lang="en-IN" u="sng" dirty="0"/>
              <a:t>Gestational diabetes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caused due to high blood sugar level during pregnancy.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41516-4AE0-5AFE-9523-BF4281E2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0F3BD-C4D5-7DB8-A837-2BC7BC18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83D3-11B0-B758-A9B1-446BE8E9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B8D26-6A13-67D1-82A9-354AE4BF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4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INSULIN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hormone “</a:t>
            </a:r>
            <a:r>
              <a:rPr lang="en-IN" u="sng" dirty="0"/>
              <a:t>Insulin</a:t>
            </a:r>
            <a:r>
              <a:rPr lang="en-IN" dirty="0"/>
              <a:t>” move from blood to cells and instruct cells to consume blood glucose to produce energy in humans.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Insulin range:</a:t>
            </a:r>
          </a:p>
          <a:p>
            <a:pPr lvl="1"/>
            <a:r>
              <a:rPr lang="en-IN" sz="2800" dirty="0"/>
              <a:t> usual range</a:t>
            </a:r>
            <a:r>
              <a:rPr lang="en-IN" sz="2800" dirty="0">
                <a:sym typeface="Wingdings" panose="05000000000000000000" pitchFamily="2" charset="2"/>
              </a:rPr>
              <a:t>70 to 99 mg/dl.</a:t>
            </a:r>
          </a:p>
          <a:p>
            <a:pPr lvl="1"/>
            <a:r>
              <a:rPr lang="en-IN" sz="2800" dirty="0">
                <a:sym typeface="Wingdings" panose="05000000000000000000" pitchFamily="2" charset="2"/>
              </a:rPr>
              <a:t> prediabetic range100 to 125 mg/dl.</a:t>
            </a:r>
          </a:p>
          <a:p>
            <a:pPr lvl="1"/>
            <a:r>
              <a:rPr lang="en-IN" sz="2800" dirty="0">
                <a:sym typeface="Wingdings" panose="05000000000000000000" pitchFamily="2" charset="2"/>
              </a:rPr>
              <a:t> diabetic range126 mg/dl</a:t>
            </a:r>
            <a:r>
              <a:rPr lang="en-IN" sz="2800">
                <a:sym typeface="Wingdings" panose="05000000000000000000" pitchFamily="2" charset="2"/>
              </a:rPr>
              <a:t>. </a:t>
            </a:r>
            <a:endParaRPr lang="en-IN" sz="2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IN" sz="2800" dirty="0">
                <a:sym typeface="Wingdings" panose="05000000000000000000" pitchFamily="2" charset="2"/>
              </a:rPr>
              <a:t>  </a:t>
            </a:r>
            <a:r>
              <a:rPr lang="en-IN" sz="2800" dirty="0"/>
              <a:t>    </a:t>
            </a:r>
          </a:p>
          <a:p>
            <a:pPr marL="0" indent="0">
              <a:buNone/>
            </a:pPr>
            <a:r>
              <a:rPr lang="en-IN" sz="2400" dirty="0"/>
              <a:t>    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9DEE0-FB1C-908A-B9FF-EEFF1FA6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60C60-840B-6AEA-B4B5-2EFDED4F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02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E40-1701-CB3B-6ADB-7AB5A55A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1" y="192505"/>
            <a:ext cx="11151669" cy="702645"/>
          </a:xfrm>
        </p:spPr>
        <p:txBody>
          <a:bodyPr>
            <a:normAutofit/>
          </a:bodyPr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564B-F11B-AA19-01D4-F9122F38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986" y="895150"/>
            <a:ext cx="10515600" cy="528181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841326" y="1052185"/>
            <a:ext cx="50104" cy="56367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94970" y="1052185"/>
            <a:ext cx="50104" cy="56367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99134" y="1052185"/>
            <a:ext cx="0" cy="56367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17074" y="1052185"/>
            <a:ext cx="0" cy="56367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8827" y="1991638"/>
            <a:ext cx="10714973" cy="125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42028"/>
              </p:ext>
            </p:extLst>
          </p:nvPr>
        </p:nvGraphicFramePr>
        <p:xfrm>
          <a:off x="300625" y="1052184"/>
          <a:ext cx="11686785" cy="549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7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7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7864"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        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ALGORITHMS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                          DATASET              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DISADVANTAGES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40">
                <a:tc>
                  <a:txBody>
                    <a:bodyPr/>
                    <a:lstStyle/>
                    <a:p>
                      <a:r>
                        <a:rPr lang="en-GB" dirty="0"/>
                        <a:t>Aishwarya</a:t>
                      </a:r>
                      <a:r>
                        <a:rPr lang="en-GB" baseline="0" dirty="0"/>
                        <a:t> Mujumdar,</a:t>
                      </a:r>
                    </a:p>
                    <a:p>
                      <a:r>
                        <a:rPr lang="en-GB" baseline="0" dirty="0" err="1"/>
                        <a:t>Dr.</a:t>
                      </a:r>
                      <a:r>
                        <a:rPr lang="en-GB" baseline="0" dirty="0"/>
                        <a:t> </a:t>
                      </a:r>
                      <a:r>
                        <a:rPr lang="en-GB" baseline="0" dirty="0" err="1"/>
                        <a:t>vaidehi</a:t>
                      </a:r>
                      <a:r>
                        <a:rPr lang="en-GB" baseline="0" dirty="0"/>
                        <a:t> [1].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KNN(),DTC(),ETC(),RF(),</a:t>
                      </a:r>
                    </a:p>
                    <a:p>
                      <a:r>
                        <a:rPr lang="en-GB" dirty="0" err="1"/>
                        <a:t>GaussianNB</a:t>
                      </a:r>
                      <a:r>
                        <a:rPr lang="en-GB" dirty="0"/>
                        <a:t>(),LDA(),SVC(), </a:t>
                      </a:r>
                      <a:r>
                        <a:rPr lang="en-GB" dirty="0" err="1"/>
                        <a:t>LinearSVC</a:t>
                      </a:r>
                      <a:r>
                        <a:rPr lang="en-GB" dirty="0"/>
                        <a:t>(),</a:t>
                      </a:r>
                    </a:p>
                    <a:p>
                      <a:r>
                        <a:rPr lang="en-GB" dirty="0" err="1"/>
                        <a:t>Adaboost</a:t>
                      </a:r>
                      <a:r>
                        <a:rPr lang="en-GB" dirty="0"/>
                        <a:t>(),LR(),</a:t>
                      </a:r>
                    </a:p>
                    <a:p>
                      <a:r>
                        <a:rPr lang="en-GB" dirty="0"/>
                        <a:t>Perceptron(),GBC().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(1)PIMA Indian Diabetes</a:t>
                      </a:r>
                      <a:r>
                        <a:rPr lang="en-GB" baseline="0" dirty="0"/>
                        <a:t> Dataset (PIDD).</a:t>
                      </a:r>
                    </a:p>
                    <a:p>
                      <a:r>
                        <a:rPr lang="en-GB" baseline="0" dirty="0"/>
                        <a:t>(2) Synthetic dataset.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obtained is more accurate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and precise.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Unaware</a:t>
                      </a:r>
                      <a:r>
                        <a:rPr lang="en-GB" baseline="0" dirty="0"/>
                        <a:t> of patients with starting stage of diabetes.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6432">
                <a:tc>
                  <a:txBody>
                    <a:bodyPr/>
                    <a:lstStyle/>
                    <a:p>
                      <a:r>
                        <a:rPr lang="en-GB" dirty="0"/>
                        <a:t>KM Jyoti Rani [2].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KNN(), </a:t>
                      </a:r>
                      <a:r>
                        <a:rPr lang="en-GB" baseline="0" dirty="0"/>
                        <a:t>LR(),DT(),</a:t>
                      </a:r>
                    </a:p>
                    <a:p>
                      <a:r>
                        <a:rPr lang="en-GB" baseline="0" dirty="0" err="1"/>
                        <a:t>RandomForest</a:t>
                      </a:r>
                      <a:endParaRPr lang="en-GB" baseline="0" dirty="0"/>
                    </a:p>
                    <a:p>
                      <a:r>
                        <a:rPr lang="en-GB" baseline="0" dirty="0"/>
                        <a:t>Classifier(), SVM().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PIMA Indian Diabetes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Dataset(PIDD).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99% accuracy achieved </a:t>
                      </a:r>
                    </a:p>
                    <a:p>
                      <a:r>
                        <a:rPr lang="en-GB" dirty="0"/>
                        <a:t>Using</a:t>
                      </a:r>
                      <a:r>
                        <a:rPr lang="en-GB" baseline="0" dirty="0"/>
                        <a:t> Decision Tree.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Records with zero(non null value)are</a:t>
                      </a:r>
                      <a:r>
                        <a:rPr lang="en-GB" baseline="0" dirty="0"/>
                        <a:t> not pre-processed to get more accuracy.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864">
                <a:tc>
                  <a:txBody>
                    <a:bodyPr/>
                    <a:lstStyle/>
                    <a:p>
                      <a:r>
                        <a:rPr lang="en-GB" dirty="0" err="1"/>
                        <a:t>S.Reshmi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S.Kr</a:t>
                      </a:r>
                      <a:r>
                        <a:rPr lang="en-GB" dirty="0"/>
                        <a:t>. Biswas, </a:t>
                      </a:r>
                      <a:r>
                        <a:rPr lang="en-GB" dirty="0" err="1"/>
                        <a:t>A.N.Bourah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D.M.Thounaojam</a:t>
                      </a:r>
                      <a:r>
                        <a:rPr lang="en-GB" dirty="0"/>
                        <a:t>,</a:t>
                      </a:r>
                    </a:p>
                    <a:p>
                      <a:r>
                        <a:rPr lang="en-GB" dirty="0" err="1"/>
                        <a:t>B.Purkayastha</a:t>
                      </a:r>
                      <a:r>
                        <a:rPr lang="en-GB" baseline="0" dirty="0"/>
                        <a:t> [3].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Decision Tree(),</a:t>
                      </a:r>
                    </a:p>
                    <a:p>
                      <a:r>
                        <a:rPr lang="en-GB" dirty="0" err="1"/>
                        <a:t>RandomForest</a:t>
                      </a:r>
                      <a:endParaRPr lang="en-GB" dirty="0"/>
                    </a:p>
                    <a:p>
                      <a:r>
                        <a:rPr lang="en-GB" dirty="0"/>
                        <a:t>Classifier().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PIMA Indian Diabetes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Dataset(PIDD).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 values are </a:t>
                      </a:r>
                    </a:p>
                    <a:p>
                      <a:r>
                        <a:rPr lang="en-GB" dirty="0"/>
                        <a:t>Pre-processed.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</a:t>
                      </a:r>
                      <a:r>
                        <a:rPr lang="en-GB" baseline="0" dirty="0"/>
                        <a:t> considered the crucial factors related to gestational diabetes like Dietary Pattern,</a:t>
                      </a:r>
                    </a:p>
                    <a:p>
                      <a:r>
                        <a:rPr lang="en-GB" baseline="0" dirty="0"/>
                        <a:t>Metabolic Syndrome.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4616B-4760-67FF-9C56-8C984388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18570-2A21-31E8-8222-102F6A07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4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33AC-99DA-3B37-67A6-C5AED2F8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68" y="225469"/>
            <a:ext cx="11128332" cy="751562"/>
          </a:xfrm>
        </p:spPr>
        <p:txBody>
          <a:bodyPr>
            <a:normAutofit/>
          </a:bodyPr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496661"/>
              </p:ext>
            </p:extLst>
          </p:nvPr>
        </p:nvGraphicFramePr>
        <p:xfrm>
          <a:off x="463465" y="1139868"/>
          <a:ext cx="11285950" cy="4915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8497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ALGORITHMS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DISADVANTAGES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497">
                <a:tc>
                  <a:txBody>
                    <a:bodyPr/>
                    <a:lstStyle/>
                    <a:p>
                      <a:r>
                        <a:rPr lang="en-GB" dirty="0" err="1"/>
                        <a:t>S.S.Bhat,V.Selvam</a:t>
                      </a:r>
                      <a:r>
                        <a:rPr lang="en-GB" dirty="0"/>
                        <a:t>,</a:t>
                      </a:r>
                    </a:p>
                    <a:p>
                      <a:r>
                        <a:rPr lang="en-GB" dirty="0" err="1"/>
                        <a:t>G.A.Ansari</a:t>
                      </a:r>
                      <a:r>
                        <a:rPr lang="en-GB" dirty="0"/>
                        <a:t>,</a:t>
                      </a:r>
                    </a:p>
                    <a:p>
                      <a:r>
                        <a:rPr lang="en-GB" dirty="0" err="1"/>
                        <a:t>M.H.Rahman</a:t>
                      </a:r>
                      <a:r>
                        <a:rPr lang="en-GB" dirty="0"/>
                        <a:t> [4].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RF(), MLP(), SVM(), </a:t>
                      </a:r>
                      <a:r>
                        <a:rPr lang="en-US" dirty="0"/>
                        <a:t>GB(), </a:t>
                      </a:r>
                      <a:r>
                        <a:rPr lang="en-GB" dirty="0"/>
                        <a:t>D</a:t>
                      </a:r>
                      <a:r>
                        <a:rPr lang="en-GB" baseline="0" dirty="0"/>
                        <a:t>T(), LR().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(1) PIMA Indian Diabetes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Dataset(PIDD),</a:t>
                      </a:r>
                    </a:p>
                    <a:p>
                      <a:r>
                        <a:rPr lang="en-GB" baseline="0" dirty="0"/>
                        <a:t>(2)Clinical dataset.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Duplicate data and irrelevant data</a:t>
                      </a:r>
                    </a:p>
                    <a:p>
                      <a:r>
                        <a:rPr lang="en-GB" dirty="0"/>
                        <a:t> are eradicated.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 are unaware of patients with more prone to diabetes who are non-diabetic</a:t>
                      </a:r>
                      <a:r>
                        <a:rPr lang="en-GB" baseline="0" dirty="0"/>
                        <a:t> at present.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497">
                <a:tc>
                  <a:txBody>
                    <a:bodyPr/>
                    <a:lstStyle/>
                    <a:p>
                      <a:r>
                        <a:rPr lang="en-GB" dirty="0" err="1"/>
                        <a:t>M.Soni</a:t>
                      </a:r>
                      <a:r>
                        <a:rPr lang="en-GB" dirty="0"/>
                        <a:t>,</a:t>
                      </a:r>
                    </a:p>
                    <a:p>
                      <a:r>
                        <a:rPr lang="en-GB" dirty="0" err="1"/>
                        <a:t>Dr.S.Varma</a:t>
                      </a:r>
                      <a:r>
                        <a:rPr lang="en-GB" dirty="0"/>
                        <a:t> [5].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SVM(), KNN(),</a:t>
                      </a:r>
                    </a:p>
                    <a:p>
                      <a:r>
                        <a:rPr lang="en-GB" dirty="0"/>
                        <a:t>DTC(), LR(),</a:t>
                      </a:r>
                    </a:p>
                    <a:p>
                      <a:r>
                        <a:rPr lang="en-GB" dirty="0"/>
                        <a:t>RF(),</a:t>
                      </a:r>
                      <a:r>
                        <a:rPr lang="en-GB" baseline="0" dirty="0"/>
                        <a:t> GB().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PIMA Indian Diabetes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Dataset(PIDD).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is pre-processed at the initial stage before implementation.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Duplicate data are</a:t>
                      </a:r>
                    </a:p>
                    <a:p>
                      <a:r>
                        <a:rPr lang="en-GB" dirty="0"/>
                        <a:t>not cleared.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AD4EB-0377-43AC-906C-CD71C688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002F6-38AE-DFE7-C8B9-E84B4AB0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26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128" y="1825625"/>
            <a:ext cx="10088671" cy="4351338"/>
          </a:xfrm>
        </p:spPr>
        <p:txBody>
          <a:bodyPr/>
          <a:lstStyle/>
          <a:p>
            <a:r>
              <a:rPr lang="en-GB" dirty="0"/>
              <a:t>To predict the Diabetes using various Machine Learning algorithms including K-Nearest Neighbour(KNN), Decision Tree Classifier(DTC), Naïve Bayes(NB), AdaBoost, Random Forest Classifier(RF).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FC09-3169-42BA-A5F5-90899B4F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91497-5CD2-FA75-F0A8-03C9A40F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67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6E8D-03C3-ABEC-862D-71C22FA0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F77D8-4A28-A4E9-4B15-855A504F7E4C}"/>
              </a:ext>
            </a:extLst>
          </p:cNvPr>
          <p:cNvSpPr/>
          <p:nvPr/>
        </p:nvSpPr>
        <p:spPr>
          <a:xfrm>
            <a:off x="1066800" y="2844800"/>
            <a:ext cx="2468880" cy="1249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1ED60-DD36-EACA-ADF4-E30FCDD52C24}"/>
              </a:ext>
            </a:extLst>
          </p:cNvPr>
          <p:cNvSpPr/>
          <p:nvPr/>
        </p:nvSpPr>
        <p:spPr>
          <a:xfrm>
            <a:off x="8442960" y="2844800"/>
            <a:ext cx="2468880" cy="1249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E16FF5-2613-5B2C-7F26-B5BD886CF999}"/>
              </a:ext>
            </a:extLst>
          </p:cNvPr>
          <p:cNvSpPr/>
          <p:nvPr/>
        </p:nvSpPr>
        <p:spPr>
          <a:xfrm>
            <a:off x="4998720" y="2519680"/>
            <a:ext cx="1960880" cy="1818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Machine Learning Algorithms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837D60-94A7-167E-B0DB-25C796D11E00}"/>
              </a:ext>
            </a:extLst>
          </p:cNvPr>
          <p:cNvSpPr/>
          <p:nvPr/>
        </p:nvSpPr>
        <p:spPr>
          <a:xfrm>
            <a:off x="3535680" y="3332480"/>
            <a:ext cx="1463040" cy="2844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B02F6-05ED-49EF-3B54-6A2169B69738}"/>
              </a:ext>
            </a:extLst>
          </p:cNvPr>
          <p:cNvSpPr txBox="1"/>
          <p:nvPr/>
        </p:nvSpPr>
        <p:spPr>
          <a:xfrm>
            <a:off x="1066800" y="156464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LEVEL 0 DFD</a:t>
            </a:r>
            <a:r>
              <a:rPr lang="en-IN" dirty="0"/>
              <a:t>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1F8FBE-58F9-04D2-E7A6-AB59CFDE35D1}"/>
              </a:ext>
            </a:extLst>
          </p:cNvPr>
          <p:cNvSpPr/>
          <p:nvPr/>
        </p:nvSpPr>
        <p:spPr>
          <a:xfrm>
            <a:off x="6959600" y="3327400"/>
            <a:ext cx="1483360" cy="2844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F9472-3A4B-A3DA-57FB-9DE02567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518F0-BF99-D8A1-3A4D-B67C04A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4159-0BFF-880F-BECF-6AD63566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CAB73-BE34-A793-4747-7B398B2B2FA1}"/>
              </a:ext>
            </a:extLst>
          </p:cNvPr>
          <p:cNvSpPr txBox="1"/>
          <p:nvPr/>
        </p:nvSpPr>
        <p:spPr>
          <a:xfrm>
            <a:off x="863600" y="191008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LEVEL 1 DFD</a:t>
            </a:r>
            <a:r>
              <a:rPr lang="en-IN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98CED-F36C-A204-69AA-A20F27EC4043}"/>
              </a:ext>
            </a:extLst>
          </p:cNvPr>
          <p:cNvSpPr/>
          <p:nvPr/>
        </p:nvSpPr>
        <p:spPr>
          <a:xfrm>
            <a:off x="274320" y="3281680"/>
            <a:ext cx="1615440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dataset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185252E-DB19-05CD-1C50-5471F8D03054}"/>
              </a:ext>
            </a:extLst>
          </p:cNvPr>
          <p:cNvSpPr/>
          <p:nvPr/>
        </p:nvSpPr>
        <p:spPr>
          <a:xfrm>
            <a:off x="1889760" y="3566170"/>
            <a:ext cx="802640" cy="375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D442EF-83A4-121B-E263-DF44109F4CF6}"/>
              </a:ext>
            </a:extLst>
          </p:cNvPr>
          <p:cNvSpPr/>
          <p:nvPr/>
        </p:nvSpPr>
        <p:spPr>
          <a:xfrm>
            <a:off x="2692400" y="2915920"/>
            <a:ext cx="1686560" cy="167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Pre-processing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CDB3A39-2A8F-3EAD-7E34-FD5554B84880}"/>
              </a:ext>
            </a:extLst>
          </p:cNvPr>
          <p:cNvSpPr/>
          <p:nvPr/>
        </p:nvSpPr>
        <p:spPr>
          <a:xfrm>
            <a:off x="4378960" y="3492510"/>
            <a:ext cx="802640" cy="5232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86BAC5-2DE9-2826-ACFD-A45E6B69ED77}"/>
              </a:ext>
            </a:extLst>
          </p:cNvPr>
          <p:cNvSpPr/>
          <p:nvPr/>
        </p:nvSpPr>
        <p:spPr>
          <a:xfrm>
            <a:off x="5181600" y="3281680"/>
            <a:ext cx="1595120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Pre-processed dataset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3EB7937-50D3-D5E1-0399-EF471EBB3FC2}"/>
              </a:ext>
            </a:extLst>
          </p:cNvPr>
          <p:cNvSpPr/>
          <p:nvPr/>
        </p:nvSpPr>
        <p:spPr>
          <a:xfrm>
            <a:off x="6776720" y="3566160"/>
            <a:ext cx="914400" cy="375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E6844E-5F82-97FB-0452-E0481D7D183E}"/>
              </a:ext>
            </a:extLst>
          </p:cNvPr>
          <p:cNvSpPr/>
          <p:nvPr/>
        </p:nvSpPr>
        <p:spPr>
          <a:xfrm>
            <a:off x="7691120" y="2928947"/>
            <a:ext cx="159512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Classifiers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FC833D-B478-4D90-10E6-D8193A0678EF}"/>
              </a:ext>
            </a:extLst>
          </p:cNvPr>
          <p:cNvSpPr/>
          <p:nvPr/>
        </p:nvSpPr>
        <p:spPr>
          <a:xfrm>
            <a:off x="9286240" y="3566160"/>
            <a:ext cx="914400" cy="375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904AAE-374D-6423-3A4D-B92FDF779D5F}"/>
              </a:ext>
            </a:extLst>
          </p:cNvPr>
          <p:cNvSpPr/>
          <p:nvPr/>
        </p:nvSpPr>
        <p:spPr>
          <a:xfrm>
            <a:off x="10200640" y="3281680"/>
            <a:ext cx="1513840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6DE09-2EF5-DCEB-21CB-C5F21B82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24-02-2023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43D50FA-10D8-04E4-9356-CC9588EC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0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1279</Words>
  <Application>Microsoft Office PowerPoint</Application>
  <PresentationFormat>Widescreen</PresentationFormat>
  <Paragraphs>251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DIABETES MELLITUS PREDICTION BASED ON MACHINE LEARNING TECHNIQUES </vt:lpstr>
      <vt:lpstr>AGENDA:</vt:lpstr>
      <vt:lpstr>INTRODUCTION:</vt:lpstr>
      <vt:lpstr>INTRODUCTION</vt:lpstr>
      <vt:lpstr>LITERATURE SURVEY</vt:lpstr>
      <vt:lpstr>LITERATURE SURVEY</vt:lpstr>
      <vt:lpstr>OBJECTIVE</vt:lpstr>
      <vt:lpstr>DATA FLOW DIAGRAM</vt:lpstr>
      <vt:lpstr>DATA FLOW DIAGRAM</vt:lpstr>
      <vt:lpstr>DATASET DESCRIPTION</vt:lpstr>
      <vt:lpstr>TECHNIQUE USED</vt:lpstr>
      <vt:lpstr>PowerPoint Presentation</vt:lpstr>
      <vt:lpstr>EXPECTED OUTPUT</vt:lpstr>
      <vt:lpstr>GANTT CHART</vt:lpstr>
      <vt:lpstr>Contribution Of Team Members</vt:lpstr>
      <vt:lpstr>REFERENCE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priyaald10@outlook.com</dc:creator>
  <cp:lastModifiedBy>priyaald10@outlook.com</cp:lastModifiedBy>
  <cp:revision>46</cp:revision>
  <dcterms:created xsi:type="dcterms:W3CDTF">2023-02-18T01:39:20Z</dcterms:created>
  <dcterms:modified xsi:type="dcterms:W3CDTF">2023-02-26T07:37:17Z</dcterms:modified>
</cp:coreProperties>
</file>