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1" r:id="rId6"/>
    <p:sldId id="275" r:id="rId7"/>
    <p:sldId id="276" r:id="rId8"/>
    <p:sldId id="274" r:id="rId9"/>
    <p:sldId id="277" r:id="rId10"/>
    <p:sldId id="272" r:id="rId11"/>
    <p:sldId id="266" r:id="rId12"/>
    <p:sldId id="273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97" d="100"/>
          <a:sy n="97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Ligne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Лист1!$A$2:$A$13</c:f>
              <c:strCache>
                <c:ptCount val="12"/>
                <c:pt idx="0">
                  <c:v>Jan.</c:v>
                </c:pt>
                <c:pt idx="1">
                  <c:v>Fév.</c:v>
                </c:pt>
                <c:pt idx="2">
                  <c:v>Mar.</c:v>
                </c:pt>
                <c:pt idx="3">
                  <c:v>Avr.</c:v>
                </c:pt>
                <c:pt idx="4">
                  <c:v>Mai</c:v>
                </c:pt>
                <c:pt idx="5">
                  <c:v>Juin</c:v>
                </c:pt>
                <c:pt idx="6">
                  <c:v>Juil.</c:v>
                </c:pt>
                <c:pt idx="7">
                  <c:v>Août</c:v>
                </c:pt>
                <c:pt idx="8">
                  <c:v>Sept.</c:v>
                </c:pt>
                <c:pt idx="9">
                  <c:v>Oct.</c:v>
                </c:pt>
                <c:pt idx="10">
                  <c:v>Nov.</c:v>
                </c:pt>
                <c:pt idx="11">
                  <c:v>Déc.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8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4E-864C-8309-B65135E81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62032528"/>
        <c:axId val="-562030352"/>
      </c:barChart>
      <c:catAx>
        <c:axId val="-5620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562030352"/>
        <c:crosses val="autoZero"/>
        <c:auto val="1"/>
        <c:lblAlgn val="ctr"/>
        <c:lblOffset val="100"/>
        <c:noMultiLvlLbl val="0"/>
      </c:catAx>
      <c:valAx>
        <c:axId val="-56203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562032528"/>
        <c:crosses val="autoZero"/>
        <c:crossBetween val="between"/>
      </c:valAx>
      <c:spPr>
        <a:solidFill>
          <a:schemeClr val="tx2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Fixer des objectifs et créer un plan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Passer à l’action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/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/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Définir une destination et/ou un thème de voyage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1</a:t>
          </a:r>
          <a:endParaRPr lang="fr-FR" noProof="0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Fixer les dates de voyage, définir le mode de transport et trouver des hébergements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2</a:t>
          </a:r>
          <a:endParaRPr lang="fr-FR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Trouver des attractions, des restaurants et des activités dans la région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 dirty="0">
              <a:solidFill>
                <a:schemeClr val="bg2"/>
              </a:solidFill>
            </a:rPr>
            <a:t>3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9"/>
      <dgm:spPr/>
    </dgm:pt>
    <dgm:pt modelId="{B510E1DB-3720-2045-A15B-D53248B697B7}" type="pres">
      <dgm:prSet presAssocID="{AAC263CB-8256-4B03-92FE-1622698FB3E9}" presName="lineArrowNode" presStyleLbl="alignAccFollowNode1" presStyleIdx="1" presStyleCnt="9"/>
      <dgm:spPr/>
    </dgm:pt>
    <dgm:pt modelId="{CE8B700A-AC6F-0E47-AEFA-DA760C3E6A6D}" type="pres">
      <dgm:prSet presAssocID="{808B76D0-8EC7-469A-93AC-7A6017188A9D}" presName="sibTransNodeCircle" presStyleLbl="alignNode1" presStyleIdx="0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9"/>
      <dgm:spPr/>
    </dgm:pt>
    <dgm:pt modelId="{C1172316-FFE1-2D41-82E9-8EB0F5EACF76}" type="pres">
      <dgm:prSet presAssocID="{4E8D2E69-0173-4BD3-B96A-7A9C5DD12B47}" presName="lineArrowNode" presStyleLbl="alignAccFollowNode1" presStyleIdx="4" presStyleCnt="9"/>
      <dgm:spPr/>
    </dgm:pt>
    <dgm:pt modelId="{D40ADF37-3E5B-2D42-9470-8264667346F7}" type="pres">
      <dgm:prSet presAssocID="{FEF1E80E-8A9E-4B0A-817C-2A4CFDCF3FB2}" presName="sibTransNodeCircle" presStyleLbl="alignNode1" presStyleIdx="1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9"/>
      <dgm:spPr/>
    </dgm:pt>
    <dgm:pt modelId="{35A0AD7D-4761-5A4E-8421-A0D0A060E3A2}" type="pres">
      <dgm:prSet presAssocID="{93A6A030-ABAB-4EFA-B539-0FDB3E07C1EF}" presName="lineArrowNode" presStyleLbl="alignAccFollowNode1" presStyleIdx="7" presStyleCnt="9"/>
      <dgm:spPr/>
    </dgm:pt>
    <dgm:pt modelId="{2E09C126-5366-AA41-9BAD-31AD467B40A9}" type="pres">
      <dgm:prSet presAssocID="{BFE0749E-E343-4A6F-BD09-2810EE6B4BD7}" presName="sibTransNodeCircle" presStyleLbl="alignNode1" presStyleIdx="2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2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Le projet</a:t>
          </a:r>
          <a:endParaRPr lang="fr-FR" sz="16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/>
            <a:t>Fixer des objectifs et créer un plan</a:t>
          </a:r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Passer à l’action</a:t>
          </a:r>
          <a:endParaRPr lang="fr-FR" sz="1600" kern="1200" noProof="0" dirty="0"/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135078" y="723869"/>
          <a:ext cx="90540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094810" y="647851"/>
          <a:ext cx="104121" cy="195062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61243" y="263247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1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696167" y="398171"/>
        <a:ext cx="651469" cy="651469"/>
      </dsp:txXfrm>
    </dsp:sp>
    <dsp:sp modelId="{12DC819D-BB19-CE49-AFEB-155922B01406}">
      <dsp:nvSpPr>
        <dsp:cNvPr id="0" name=""/>
        <dsp:cNvSpPr/>
      </dsp:nvSpPr>
      <dsp:spPr>
        <a:xfrm>
          <a:off x="3318" y="1349736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Définir une destination et/ou un thème de voyage</a:t>
          </a:r>
        </a:p>
      </dsp:txBody>
      <dsp:txXfrm>
        <a:off x="3318" y="1742856"/>
        <a:ext cx="2037167" cy="1572480"/>
      </dsp:txXfrm>
    </dsp:sp>
    <dsp:sp modelId="{4A0B88BF-91DC-214E-A662-99F2E5E1AA6F}">
      <dsp:nvSpPr>
        <dsp:cNvPr id="0" name=""/>
        <dsp:cNvSpPr/>
      </dsp:nvSpPr>
      <dsp:spPr>
        <a:xfrm>
          <a:off x="2266837" y="725063"/>
          <a:ext cx="203716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4358329" y="648848"/>
          <a:ext cx="104121" cy="19607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824762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2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2959686" y="399365"/>
        <a:ext cx="651469" cy="651469"/>
      </dsp:txXfrm>
    </dsp:sp>
    <dsp:sp modelId="{EA4D4141-C1BF-E74E-8ECF-933FF6EE68D4}">
      <dsp:nvSpPr>
        <dsp:cNvPr id="0" name=""/>
        <dsp:cNvSpPr/>
      </dsp:nvSpPr>
      <dsp:spPr>
        <a:xfrm>
          <a:off x="226683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Fixer les dates de voyage, définir le mode de transport et trouver des hébergements</a:t>
          </a:r>
        </a:p>
      </dsp:txBody>
      <dsp:txXfrm>
        <a:off x="2266837" y="1745672"/>
        <a:ext cx="2037167" cy="1572480"/>
      </dsp:txXfrm>
    </dsp:sp>
    <dsp:sp modelId="{EBC17C66-42F5-8741-9366-67B899EB8470}">
      <dsp:nvSpPr>
        <dsp:cNvPr id="0" name=""/>
        <dsp:cNvSpPr/>
      </dsp:nvSpPr>
      <dsp:spPr>
        <a:xfrm>
          <a:off x="4530357" y="725063"/>
          <a:ext cx="1018583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5088281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 dirty="0">
              <a:solidFill>
                <a:schemeClr val="bg2"/>
              </a:solidFill>
            </a:rPr>
            <a:t>3</a:t>
          </a:r>
        </a:p>
      </dsp:txBody>
      <dsp:txXfrm>
        <a:off x="5223205" y="399365"/>
        <a:ext cx="651469" cy="651469"/>
      </dsp:txXfrm>
    </dsp:sp>
    <dsp:sp modelId="{2CCAA94D-0D9E-CB40-97A3-00A05F4F0DC2}">
      <dsp:nvSpPr>
        <dsp:cNvPr id="0" name=""/>
        <dsp:cNvSpPr/>
      </dsp:nvSpPr>
      <dsp:spPr>
        <a:xfrm>
          <a:off x="453035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Trouver des attractions, des restaurants et des activités dans la région</a:t>
          </a:r>
        </a:p>
      </dsp:txBody>
      <dsp:txXfrm>
        <a:off x="4530357" y="1745672"/>
        <a:ext cx="203716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224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714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778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7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F5BB8F6-5F67-4F7E-A58A-0E224E80927C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D4E55-C72B-4B08-A56A-6742C8CA1A7B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BF720-379D-4867-9439-EFDCF176127C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8CC44-8D34-4B59-83E6-12DBEE060752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7F67A5-701C-4462-B115-FBCC29301C0B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4E321-4EA5-4124-8F70-7F2E5E9623F3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2D543-CD4C-481C-B130-636430CEEC36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FF292-A285-4FA4-A5D4-8FC95A89C0F7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8114F-BF91-4864-A49C-E5D78336A482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D800192-A59D-4B4E-A31D-E16C7EF24427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9B8476D-A66F-4EA5-A966-AC9E4549D6E9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9E2DDB0-2CD9-4718-AAD8-6BF2D8C07550}" type="datetime1">
              <a:rPr lang="fr-FR" noProof="0" smtClean="0"/>
              <a:t>01/02/2022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0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2.jpeg"/><Relationship Id="rId10" Type="http://schemas.microsoft.com/office/2007/relationships/diagramDrawing" Target="../diagrams/drawing2.xml"/><Relationship Id="rId4" Type="http://schemas.openxmlformats.org/officeDocument/2006/relationships/image" Target="../media/image11.jpe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personne portant un cartable et regardant les montagne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e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Autofit/>
          </a:bodyPr>
          <a:lstStyle/>
          <a:p>
            <a:pPr rtl="0"/>
            <a:r>
              <a:rPr lang="fr-FR" sz="6500" dirty="0" smtClean="0">
                <a:solidFill>
                  <a:schemeClr val="bg2"/>
                </a:solidFill>
              </a:rPr>
              <a:t>PROJET</a:t>
            </a:r>
            <a:br>
              <a:rPr lang="fr-FR" sz="6500" dirty="0" smtClean="0">
                <a:solidFill>
                  <a:schemeClr val="bg2"/>
                </a:solidFill>
              </a:rPr>
            </a:br>
            <a:r>
              <a:rPr lang="fr-FR" dirty="0" err="1" smtClean="0">
                <a:solidFill>
                  <a:schemeClr val="bg2"/>
                </a:solidFill>
              </a:rPr>
              <a:t>Hometraining</a:t>
            </a:r>
            <a:endParaRPr lang="fr-FR" sz="6500" dirty="0">
              <a:solidFill>
                <a:schemeClr val="bg2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bg2"/>
                </a:solidFill>
              </a:rPr>
              <a:t>I</a:t>
            </a:r>
            <a:r>
              <a:rPr lang="fr-FR" dirty="0" smtClean="0">
                <a:solidFill>
                  <a:schemeClr val="bg2"/>
                </a:solidFill>
              </a:rPr>
              <a:t>PME 2022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58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b="1" dirty="0" smtClean="0"/>
              <a:t>De la conception au développement</a:t>
            </a:r>
            <a:endParaRPr lang="fr-FR" b="1" dirty="0"/>
          </a:p>
        </p:txBody>
      </p:sp>
      <p:graphicFrame>
        <p:nvGraphicFramePr>
          <p:cNvPr id="14" name="Espace réservé au contenu 2" descr="Graphique icône SmartArt">
            <a:extLst>
              <a:ext uri="{FF2B5EF4-FFF2-40B4-BE49-F238E27FC236}">
                <a16:creationId xmlns:a16="http://schemas.microsoft.com/office/drawing/2014/main" xmlns="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2252514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54858"/>
            <a:ext cx="9601200" cy="1485900"/>
          </a:xfrm>
        </p:spPr>
        <p:txBody>
          <a:bodyPr/>
          <a:lstStyle/>
          <a:p>
            <a:r>
              <a:rPr lang="fr-FR" dirty="0" smtClean="0"/>
              <a:t>Use case Utilisateur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64" y="1678305"/>
            <a:ext cx="9596035" cy="5002875"/>
          </a:xfrm>
        </p:spPr>
      </p:pic>
    </p:spTree>
    <p:extLst>
      <p:ext uri="{BB962C8B-B14F-4D97-AF65-F5344CB8AC3E}">
        <p14:creationId xmlns:p14="http://schemas.microsoft.com/office/powerpoint/2010/main" val="28540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Un 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Zone musculaire ciblée</a:t>
            </a:r>
          </a:p>
          <a:p>
            <a:r>
              <a:rPr lang="fr-FR" dirty="0" smtClean="0"/>
              <a:t>Image/Vidéo</a:t>
            </a:r>
          </a:p>
          <a:p>
            <a:r>
              <a:rPr lang="fr-FR" dirty="0" smtClean="0"/>
              <a:t>Description de l’exercice</a:t>
            </a:r>
          </a:p>
          <a:p>
            <a:r>
              <a:rPr lang="fr-FR" dirty="0" smtClean="0"/>
              <a:t>Est lié à l’utilisateur qui l’a crée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2352434"/>
            <a:ext cx="3134162" cy="3448531"/>
          </a:xfrm>
          <a:effectLst>
            <a:softEdge rad="63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3" y="2745724"/>
            <a:ext cx="2056260" cy="20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9827"/>
            <a:ext cx="9601200" cy="1485900"/>
          </a:xfrm>
        </p:spPr>
        <p:txBody>
          <a:bodyPr/>
          <a:lstStyle/>
          <a:p>
            <a:r>
              <a:rPr lang="fr-FR" b="1" dirty="0" smtClean="0"/>
              <a:t>Programme d’entrainement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599" y="1430591"/>
            <a:ext cx="6592529" cy="2236841"/>
          </a:xfrm>
        </p:spPr>
        <p:txBody>
          <a:bodyPr/>
          <a:lstStyle/>
          <a:p>
            <a:r>
              <a:rPr lang="fr-FR" dirty="0" smtClean="0"/>
              <a:t>Est composé d’une liste d’Exercices</a:t>
            </a:r>
          </a:p>
          <a:p>
            <a:r>
              <a:rPr lang="fr-FR" dirty="0" smtClean="0"/>
              <a:t>Un exercice peut être plusieurs fois dans un programme</a:t>
            </a:r>
          </a:p>
          <a:p>
            <a:r>
              <a:rPr lang="fr-FR" dirty="0" smtClean="0"/>
              <a:t>Le programme définit </a:t>
            </a:r>
          </a:p>
          <a:p>
            <a:pPr lvl="1"/>
            <a:r>
              <a:rPr lang="fr-FR" dirty="0" smtClean="0"/>
              <a:t>l’ordre </a:t>
            </a:r>
          </a:p>
          <a:p>
            <a:pPr lvl="1"/>
            <a:r>
              <a:rPr lang="fr-FR" dirty="0" smtClean="0"/>
              <a:t>le nombre de répétitions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98872"/>
            <a:ext cx="9601200" cy="2832785"/>
          </a:xfrm>
        </p:spPr>
      </p:pic>
    </p:spTree>
    <p:extLst>
      <p:ext uri="{BB962C8B-B14F-4D97-AF65-F5344CB8AC3E}">
        <p14:creationId xmlns:p14="http://schemas.microsoft.com/office/powerpoint/2010/main" val="255426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90" y="1578076"/>
            <a:ext cx="7612963" cy="5147188"/>
          </a:xfrm>
        </p:spPr>
      </p:pic>
    </p:spTree>
    <p:extLst>
      <p:ext uri="{BB962C8B-B14F-4D97-AF65-F5344CB8AC3E}">
        <p14:creationId xmlns:p14="http://schemas.microsoft.com/office/powerpoint/2010/main" val="378811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9DB74EB-2A7D-443D-B969-8BF48F993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Saisons propices aux voyages </a:t>
            </a:r>
            <a:br>
              <a:rPr lang="fr-FR" dirty="0"/>
            </a:b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9036E77-5F7B-494E-A117-FEA947B35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Graphique 3" descr="Graphique&#10;">
            <a:extLst>
              <a:ext uri="{FF2B5EF4-FFF2-40B4-BE49-F238E27FC236}">
                <a16:creationId xmlns:a16="http://schemas.microsoft.com/office/drawing/2014/main" xmlns="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44253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Homme regardant des montagnes enneigées">
            <a:extLst>
              <a:ext uri="{FF2B5EF4-FFF2-40B4-BE49-F238E27FC236}">
                <a16:creationId xmlns:a16="http://schemas.microsoft.com/office/drawing/2014/main" xmlns="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773" y="10"/>
            <a:ext cx="7592227" cy="68576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D043292-708B-4F69-AE72-8FB56C6E8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Établir un plan</a:t>
            </a:r>
          </a:p>
        </p:txBody>
      </p:sp>
      <p:pic>
        <p:nvPicPr>
          <p:cNvPr id="8" name="Image 7" descr="Personne transportant des bagages à roulettes">
            <a:extLst>
              <a:ext uri="{FF2B5EF4-FFF2-40B4-BE49-F238E27FC236}">
                <a16:creationId xmlns:a16="http://schemas.microsoft.com/office/drawing/2014/main" xmlns="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4379956" cy="3428990"/>
          </a:xfrm>
          <a:prstGeom prst="rect">
            <a:avLst/>
          </a:prstGeom>
        </p:spPr>
      </p:pic>
      <p:pic>
        <p:nvPicPr>
          <p:cNvPr id="4" name="Image 3" descr="Femme regardant les montagnes">
            <a:extLst>
              <a:ext uri="{FF2B5EF4-FFF2-40B4-BE49-F238E27FC236}">
                <a16:creationId xmlns:a16="http://schemas.microsoft.com/office/drawing/2014/main" xmlns="" id="{2A8AB22A-14EA-F842-BE52-8E0EC555C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3429000"/>
            <a:ext cx="437352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01DDB9-C75C-44C2-9331-356EAF9C0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C017B3-7B7A-4C5A-A3E9-09EC1428BC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ce réservé au contenu 2" descr="Graphique SmartArt à processus linéaire">
            <a:extLst>
              <a:ext uri="{FF2B5EF4-FFF2-40B4-BE49-F238E27FC236}">
                <a16:creationId xmlns:a16="http://schemas.microsoft.com/office/drawing/2014/main" xmlns="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02323"/>
              </p:ext>
            </p:extLst>
          </p:nvPr>
        </p:nvGraphicFramePr>
        <p:xfrm>
          <a:off x="5100637" y="2286000"/>
          <a:ext cx="679719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emme transportant un porte-documents sur une route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Forme libre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e libre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voyage</Template>
  <TotalTime>0</TotalTime>
  <Words>118</Words>
  <Application>Microsoft Office PowerPoint</Application>
  <PresentationFormat>Grand écran</PresentationFormat>
  <Paragraphs>35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Rogner</vt:lpstr>
      <vt:lpstr>PROJET Hometraining</vt:lpstr>
      <vt:lpstr>De la conception au développement</vt:lpstr>
      <vt:lpstr>Use case Utilisateur</vt:lpstr>
      <vt:lpstr>Un exercice</vt:lpstr>
      <vt:lpstr>Programme d’entrainement</vt:lpstr>
      <vt:lpstr>Conception UML</vt:lpstr>
      <vt:lpstr>Saisons propices aux voyages  </vt:lpstr>
      <vt:lpstr>Établir un plan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2022-02-01T18:27:27Z</dcterms:created>
  <dcterms:modified xsi:type="dcterms:W3CDTF">2022-02-01T21:20:11Z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