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96" r:id="rId2"/>
    <p:sldId id="297" r:id="rId3"/>
    <p:sldId id="299" r:id="rId4"/>
    <p:sldId id="300" r:id="rId5"/>
    <p:sldId id="301" r:id="rId6"/>
    <p:sldId id="302" r:id="rId7"/>
    <p:sldId id="304" r:id="rId8"/>
    <p:sldId id="298" r:id="rId9"/>
    <p:sldId id="305" r:id="rId10"/>
    <p:sldId id="306" r:id="rId11"/>
  </p:sldIdLst>
  <p:sldSz cx="9144000" cy="5143500" type="screen16x9"/>
  <p:notesSz cx="6858000" cy="9144000"/>
  <p:embeddedFontLst>
    <p:embeddedFont>
      <p:font typeface="Roboto Slab" panose="020B0604020202020204" charset="0"/>
      <p:regular r:id="rId13"/>
      <p:bold r:id="rId14"/>
    </p:embeddedFont>
    <p:embeddedFont>
      <p:font typeface="Source Sans Pro" panose="020B05030304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79605-DB6B-414A-B879-D93AEE2C6EE1}" v="59" dt="2021-12-14T21:19:38.055"/>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raymond" userId="c05369186c5acdbb" providerId="Windows Live" clId="Web-{D8879605-DB6B-414A-B879-D93AEE2C6EE1}"/>
    <pc:docChg chg="modSld">
      <pc:chgData name="nicolas raymond" userId="c05369186c5acdbb" providerId="Windows Live" clId="Web-{D8879605-DB6B-414A-B879-D93AEE2C6EE1}" dt="2021-12-14T21:19:38.055" v="57" actId="20577"/>
      <pc:docMkLst>
        <pc:docMk/>
      </pc:docMkLst>
      <pc:sldChg chg="modSp">
        <pc:chgData name="nicolas raymond" userId="c05369186c5acdbb" providerId="Windows Live" clId="Web-{D8879605-DB6B-414A-B879-D93AEE2C6EE1}" dt="2021-12-14T21:19:38.055" v="57" actId="20577"/>
        <pc:sldMkLst>
          <pc:docMk/>
          <pc:sldMk cId="1228311061" sldId="298"/>
        </pc:sldMkLst>
        <pc:spChg chg="mod">
          <ac:chgData name="nicolas raymond" userId="c05369186c5acdbb" providerId="Windows Live" clId="Web-{D8879605-DB6B-414A-B879-D93AEE2C6EE1}" dt="2021-12-14T21:19:38.055" v="57" actId="20577"/>
          <ac:spMkLst>
            <pc:docMk/>
            <pc:sldMk cId="1228311061" sldId="298"/>
            <ac:spMk id="1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04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08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51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37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01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65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27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111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POEC - PROJET</a:t>
            </a: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fr-FR" dirty="0"/>
              <a:t>Documents à fournir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fr-FR" dirty="0"/>
              <a:t>Description du projet </a:t>
            </a:r>
          </a:p>
          <a:p>
            <a:pPr marL="457200" lvl="0" indent="-381000" algn="l" rtl="0">
              <a:spcBef>
                <a:spcPts val="0"/>
              </a:spcBef>
              <a:spcAft>
                <a:spcPts val="0"/>
              </a:spcAft>
              <a:buSzPts val="2400"/>
              <a:buChar char="◎"/>
            </a:pPr>
            <a:r>
              <a:rPr lang="fr-FR" dirty="0"/>
              <a:t>Diagramme de classe </a:t>
            </a:r>
          </a:p>
          <a:p>
            <a:pPr lvl="0">
              <a:spcBef>
                <a:spcPts val="0"/>
              </a:spcBef>
            </a:pPr>
            <a:r>
              <a:rPr lang="fr-FR" dirty="0"/>
              <a:t>Sketchs et storyboards  </a:t>
            </a:r>
          </a:p>
          <a:p>
            <a:pPr marL="457200" lvl="0" indent="-381000" algn="l" rtl="0">
              <a:spcBef>
                <a:spcPts val="0"/>
              </a:spcBef>
              <a:spcAft>
                <a:spcPts val="0"/>
              </a:spcAft>
              <a:buSzPts val="2400"/>
              <a:buChar char="◎"/>
            </a:pPr>
            <a:r>
              <a:rPr lang="fr-FR" dirty="0"/>
              <a:t>Diagramme d’architecture</a:t>
            </a:r>
          </a:p>
          <a:p>
            <a:pPr marL="457200" lvl="0" indent="-381000" algn="l" rtl="0">
              <a:spcBef>
                <a:spcPts val="0"/>
              </a:spcBef>
              <a:spcAft>
                <a:spcPts val="0"/>
              </a:spcAft>
              <a:buSzPts val="2400"/>
              <a:buChar char="◎"/>
            </a:pPr>
            <a:endParaRPr lang="fr-FR" dirty="0"/>
          </a:p>
          <a:p>
            <a:pPr marL="457200" lvl="0" indent="-381000" algn="l" rtl="0">
              <a:spcBef>
                <a:spcPts val="0"/>
              </a:spcBef>
              <a:spcAft>
                <a:spcPts val="0"/>
              </a:spcAft>
              <a:buSzPts val="2400"/>
              <a:buChar char="◎"/>
            </a:pPr>
            <a:endParaRPr lang="fr-FR" dirty="0"/>
          </a:p>
          <a:p>
            <a:pPr marL="0" lvl="0" indent="0" algn="l"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9608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Qui suis-je ? </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t>Tech lead CGI </a:t>
            </a:r>
          </a:p>
          <a:p>
            <a:pPr marL="0" lvl="0" indent="0" algn="l" rtl="0">
              <a:spcBef>
                <a:spcPts val="600"/>
              </a:spcBef>
              <a:spcAft>
                <a:spcPts val="0"/>
              </a:spcAft>
              <a:buNone/>
            </a:pPr>
            <a:r>
              <a:rPr lang="en" sz="2600" dirty="0"/>
              <a:t>Intervenant à l’IUT Clermont </a:t>
            </a:r>
          </a:p>
          <a:p>
            <a:pPr marL="0" lvl="0" indent="0" algn="l" rtl="0">
              <a:spcBef>
                <a:spcPts val="600"/>
              </a:spcBef>
              <a:spcAft>
                <a:spcPts val="0"/>
              </a:spcAft>
              <a:buNone/>
            </a:pPr>
            <a:r>
              <a:rPr lang="en" sz="2600" dirty="0"/>
              <a:t>Membre M</a:t>
            </a:r>
            <a:r>
              <a:rPr lang="fr-FR" sz="2600" dirty="0"/>
              <a:t>u</a:t>
            </a:r>
            <a:r>
              <a:rPr lang="en" sz="2600" dirty="0"/>
              <a:t>gIn Clermont  </a:t>
            </a: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 name="Image 7">
            <a:extLst>
              <a:ext uri="{FF2B5EF4-FFF2-40B4-BE49-F238E27FC236}">
                <a16:creationId xmlns:a16="http://schemas.microsoft.com/office/drawing/2014/main" id="{33353613-A009-4082-B0BA-F10C41C05B6D}"/>
              </a:ext>
            </a:extLst>
          </p:cNvPr>
          <p:cNvPicPr>
            <a:picLocks noChangeAspect="1"/>
          </p:cNvPicPr>
          <p:nvPr/>
        </p:nvPicPr>
        <p:blipFill>
          <a:blip r:embed="rId3"/>
          <a:stretch>
            <a:fillRect/>
          </a:stretch>
        </p:blipFill>
        <p:spPr>
          <a:xfrm>
            <a:off x="5960247" y="2624105"/>
            <a:ext cx="1241439" cy="1241439"/>
          </a:xfrm>
          <a:prstGeom prst="ellipse">
            <a:avLst/>
          </a:prstGeom>
        </p:spPr>
      </p:pic>
      <p:pic>
        <p:nvPicPr>
          <p:cNvPr id="10" name="Image 9">
            <a:extLst>
              <a:ext uri="{FF2B5EF4-FFF2-40B4-BE49-F238E27FC236}">
                <a16:creationId xmlns:a16="http://schemas.microsoft.com/office/drawing/2014/main" id="{42B3C300-DDCA-47D3-A988-F9D8267FC70D}"/>
              </a:ext>
            </a:extLst>
          </p:cNvPr>
          <p:cNvPicPr>
            <a:picLocks noChangeAspect="1"/>
          </p:cNvPicPr>
          <p:nvPr/>
        </p:nvPicPr>
        <p:blipFill>
          <a:blip r:embed="rId4"/>
          <a:stretch>
            <a:fillRect/>
          </a:stretch>
        </p:blipFill>
        <p:spPr>
          <a:xfrm>
            <a:off x="6730867" y="222483"/>
            <a:ext cx="734695" cy="734695"/>
          </a:xfrm>
          <a:prstGeom prst="rect">
            <a:avLst/>
          </a:prstGeom>
        </p:spPr>
      </p:pic>
      <p:sp>
        <p:nvSpPr>
          <p:cNvPr id="11" name="ZoneTexte 10">
            <a:extLst>
              <a:ext uri="{FF2B5EF4-FFF2-40B4-BE49-F238E27FC236}">
                <a16:creationId xmlns:a16="http://schemas.microsoft.com/office/drawing/2014/main" id="{425FCA47-6286-47BC-A64F-F1E49F09F51A}"/>
              </a:ext>
            </a:extLst>
          </p:cNvPr>
          <p:cNvSpPr txBox="1"/>
          <p:nvPr/>
        </p:nvSpPr>
        <p:spPr>
          <a:xfrm>
            <a:off x="7465562" y="406474"/>
            <a:ext cx="1590500" cy="307777"/>
          </a:xfrm>
          <a:prstGeom prst="rect">
            <a:avLst/>
          </a:prstGeom>
          <a:noFill/>
        </p:spPr>
        <p:txBody>
          <a:bodyPr wrap="none" rtlCol="0">
            <a:spAutoFit/>
          </a:bodyPr>
          <a:lstStyle/>
          <a:p>
            <a:r>
              <a:rPr lang="fr-FR" dirty="0"/>
              <a:t>@nicoraymond01</a:t>
            </a:r>
          </a:p>
        </p:txBody>
      </p:sp>
      <p:pic>
        <p:nvPicPr>
          <p:cNvPr id="13" name="Image 12">
            <a:extLst>
              <a:ext uri="{FF2B5EF4-FFF2-40B4-BE49-F238E27FC236}">
                <a16:creationId xmlns:a16="http://schemas.microsoft.com/office/drawing/2014/main" id="{914328FA-D581-4F6A-BD83-078AC91609D8}"/>
              </a:ext>
            </a:extLst>
          </p:cNvPr>
          <p:cNvPicPr>
            <a:picLocks noChangeAspect="1"/>
          </p:cNvPicPr>
          <p:nvPr/>
        </p:nvPicPr>
        <p:blipFill>
          <a:blip r:embed="rId5"/>
          <a:stretch>
            <a:fillRect/>
          </a:stretch>
        </p:blipFill>
        <p:spPr>
          <a:xfrm>
            <a:off x="6730868" y="849281"/>
            <a:ext cx="734696" cy="734696"/>
          </a:xfrm>
          <a:prstGeom prst="rect">
            <a:avLst/>
          </a:prstGeom>
        </p:spPr>
      </p:pic>
      <p:sp>
        <p:nvSpPr>
          <p:cNvPr id="23" name="ZoneTexte 22">
            <a:extLst>
              <a:ext uri="{FF2B5EF4-FFF2-40B4-BE49-F238E27FC236}">
                <a16:creationId xmlns:a16="http://schemas.microsoft.com/office/drawing/2014/main" id="{61BF1910-DBB9-4F9A-9D06-EFC78D158F27}"/>
              </a:ext>
            </a:extLst>
          </p:cNvPr>
          <p:cNvSpPr txBox="1"/>
          <p:nvPr/>
        </p:nvSpPr>
        <p:spPr>
          <a:xfrm>
            <a:off x="7461863" y="1029846"/>
            <a:ext cx="941283" cy="307777"/>
          </a:xfrm>
          <a:prstGeom prst="rect">
            <a:avLst/>
          </a:prstGeom>
          <a:noFill/>
        </p:spPr>
        <p:txBody>
          <a:bodyPr wrap="none" rtlCol="0">
            <a:spAutoFit/>
          </a:bodyPr>
          <a:lstStyle/>
          <a:p>
            <a:r>
              <a:rPr lang="fr-FR" dirty="0"/>
              <a:t>nicolas63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 PROJET</a:t>
            </a:r>
            <a:endParaRPr dirty="0"/>
          </a:p>
        </p:txBody>
      </p:sp>
      <p:sp>
        <p:nvSpPr>
          <p:cNvPr id="76" name="Google Shape;76;p13"/>
          <p:cNvSpPr txBox="1"/>
          <p:nvPr/>
        </p:nvSpPr>
        <p:spPr>
          <a:xfrm>
            <a:off x="786149" y="1164834"/>
            <a:ext cx="7110297" cy="2302800"/>
          </a:xfrm>
          <a:prstGeom prst="rect">
            <a:avLst/>
          </a:prstGeom>
          <a:noFill/>
          <a:ln>
            <a:noFill/>
          </a:ln>
        </p:spPr>
        <p:txBody>
          <a:bodyPr spcFirstLastPara="1" wrap="square" lIns="91425" tIns="91425" rIns="91425" bIns="91425" anchor="t" anchorCtr="0">
            <a:noAutofit/>
          </a:bodyPr>
          <a:lstStyle/>
          <a:p>
            <a:pPr lvl="0">
              <a:spcBef>
                <a:spcPts val="600"/>
              </a:spcBef>
            </a:pPr>
            <a:r>
              <a:rPr lang="fr-FR" dirty="0"/>
              <a:t>Dans le cadre de la formation vous allez réaliser un projet en binôme, l'application que vous allez devoir réaliser se composera d'un client lourd permettant la lecture, l'ajout, la modification et la suppression d'un item que vous choisirez. D'un client Web permettant d'administrer les utilisateurs et leurs droits. D'un </a:t>
            </a:r>
            <a:r>
              <a:rPr lang="fr-FR" dirty="0" err="1"/>
              <a:t>back-end</a:t>
            </a:r>
            <a:r>
              <a:rPr lang="fr-FR" dirty="0"/>
              <a:t> sécurisé permettant de traiter les opérations de gestion de votre item ainsi que les opérations relatives à la gestion des utilisateurs. Ce </a:t>
            </a:r>
            <a:r>
              <a:rPr lang="fr-FR" dirty="0" err="1"/>
              <a:t>back-end</a:t>
            </a:r>
            <a:r>
              <a:rPr lang="fr-FR" dirty="0"/>
              <a:t> s'appuiera sur une base de données relationnelles pour stocker les données nécessaires à son bon fonctionnement. La communication avec le </a:t>
            </a:r>
            <a:r>
              <a:rPr lang="fr-FR" dirty="0" err="1"/>
              <a:t>back-end</a:t>
            </a:r>
            <a:r>
              <a:rPr lang="fr-FR" dirty="0"/>
              <a:t> sera faite en </a:t>
            </a:r>
            <a:r>
              <a:rPr lang="fr-FR" dirty="0" err="1"/>
              <a:t>wcf</a:t>
            </a:r>
            <a:r>
              <a:rPr lang="fr-FR" dirty="0"/>
              <a:t> pour le client lourd et via Web api(REST) pour le client web. Toute opération effectuée sur les </a:t>
            </a:r>
            <a:r>
              <a:rPr lang="fr-FR" dirty="0" err="1"/>
              <a:t>back-end</a:t>
            </a:r>
            <a:r>
              <a:rPr lang="fr-FR" dirty="0"/>
              <a:t> sera mise à disposition via un broker de message. Ce projet passera par une phase de conception de réalisation et de présentation de votre production. Ce projet vous permettra d'acquérir les connaissances et compétences nécessaires pour développer une application moderne en .net.</a:t>
            </a: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3054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662849" cy="17610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 </a:t>
            </a:r>
            <a:r>
              <a:rPr lang="fr-FR" dirty="0"/>
              <a:t>Organisation du projet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28287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fr-FR" dirty="0"/>
              <a:t>Organisation du projet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fr-FR" dirty="0"/>
              <a:t>Création d’un compte </a:t>
            </a:r>
            <a:r>
              <a:rPr lang="fr-FR" dirty="0" err="1"/>
              <a:t>github</a:t>
            </a:r>
            <a:r>
              <a:rPr lang="fr-FR" dirty="0"/>
              <a:t> </a:t>
            </a:r>
            <a:endParaRPr dirty="0"/>
          </a:p>
          <a:p>
            <a:pPr marL="457200" lvl="0" indent="-381000" algn="l" rtl="0">
              <a:spcBef>
                <a:spcPts val="0"/>
              </a:spcBef>
              <a:spcAft>
                <a:spcPts val="0"/>
              </a:spcAft>
              <a:buSzPts val="2400"/>
              <a:buChar char="◎"/>
            </a:pPr>
            <a:r>
              <a:rPr lang="en" dirty="0"/>
              <a:t>Ajout sur l’or</a:t>
            </a:r>
            <a:r>
              <a:rPr lang="fr-FR" dirty="0" err="1"/>
              <a:t>ganisation</a:t>
            </a:r>
            <a:r>
              <a:rPr lang="fr-FR" dirty="0"/>
              <a:t> POEC-DOTNET-CLERMONT-2022</a:t>
            </a:r>
          </a:p>
          <a:p>
            <a:pPr marL="457200" lvl="0" indent="-381000" algn="l" rtl="0">
              <a:spcBef>
                <a:spcPts val="0"/>
              </a:spcBef>
              <a:spcAft>
                <a:spcPts val="0"/>
              </a:spcAft>
              <a:buSzPts val="2400"/>
              <a:buChar char="◎"/>
            </a:pPr>
            <a:endParaRPr lang="fr-FR" dirty="0"/>
          </a:p>
          <a:p>
            <a:pPr marL="457200" lvl="0" indent="-381000" algn="l" rtl="0">
              <a:spcBef>
                <a:spcPts val="0"/>
              </a:spcBef>
              <a:spcAft>
                <a:spcPts val="0"/>
              </a:spcAft>
              <a:buSzPts val="2400"/>
              <a:buChar char="◎"/>
            </a:pPr>
            <a:r>
              <a:rPr lang="fr-FR" dirty="0"/>
              <a:t>Création d’un compte discord </a:t>
            </a:r>
          </a:p>
          <a:p>
            <a:pPr marL="457200" lvl="0" indent="-381000" algn="l" rtl="0">
              <a:spcBef>
                <a:spcPts val="0"/>
              </a:spcBef>
              <a:spcAft>
                <a:spcPts val="0"/>
              </a:spcAft>
              <a:buSzPts val="2400"/>
              <a:buChar char="◎"/>
            </a:pPr>
            <a:r>
              <a:rPr lang="fr-FR" dirty="0"/>
              <a:t>Ajout sur le discord </a:t>
            </a:r>
            <a:endParaRPr dirty="0"/>
          </a:p>
          <a:p>
            <a:pPr marL="0" lvl="0" indent="0" algn="l"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6872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fr-FR" dirty="0"/>
              <a:t>Organisation du projet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fr-FR" dirty="0"/>
              <a:t>Création d’issue sur </a:t>
            </a:r>
            <a:r>
              <a:rPr lang="fr-FR" dirty="0" err="1"/>
              <a:t>github</a:t>
            </a:r>
            <a:endParaRPr lang="fr-FR" dirty="0"/>
          </a:p>
          <a:p>
            <a:pPr marL="457200" lvl="0" indent="-381000" algn="l" rtl="0">
              <a:spcBef>
                <a:spcPts val="0"/>
              </a:spcBef>
              <a:spcAft>
                <a:spcPts val="0"/>
              </a:spcAft>
              <a:buSzPts val="2400"/>
              <a:buChar char="◎"/>
            </a:pPr>
            <a:r>
              <a:rPr lang="fr-FR" dirty="0"/>
              <a:t>Utilisation des Merge </a:t>
            </a:r>
            <a:r>
              <a:rPr lang="fr-FR" dirty="0" err="1"/>
              <a:t>request</a:t>
            </a:r>
            <a:endParaRPr lang="fr-FR" dirty="0"/>
          </a:p>
          <a:p>
            <a:pPr marL="457200" lvl="0" indent="-381000" algn="l" rtl="0">
              <a:spcBef>
                <a:spcPts val="0"/>
              </a:spcBef>
              <a:spcAft>
                <a:spcPts val="0"/>
              </a:spcAft>
              <a:buSzPts val="2400"/>
              <a:buChar char="◎"/>
            </a:pPr>
            <a:endParaRPr lang="fr-FR" dirty="0"/>
          </a:p>
          <a:p>
            <a:pPr marL="0" lvl="0" indent="0" algn="l"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29445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829559" y="1350756"/>
            <a:ext cx="5662849" cy="17610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 </a:t>
            </a:r>
            <a:r>
              <a:rPr lang="fr-FR" dirty="0"/>
              <a:t>Choix du projet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82133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76832" y="2391049"/>
            <a:ext cx="4779600" cy="1159800"/>
          </a:xfrm>
          <a:prstGeom prst="rect">
            <a:avLst/>
          </a:prstGeom>
        </p:spPr>
        <p:txBody>
          <a:bodyPr spcFirstLastPara="1" wrap="square" lIns="91425" tIns="91425" rIns="91425" bIns="91425" anchor="b" anchorCtr="0">
            <a:noAutofit/>
          </a:bodyPr>
          <a:lstStyle/>
          <a:p>
            <a:pPr algn="r"/>
            <a:r>
              <a:rPr lang="en" sz="3200" b="1" dirty="0"/>
              <a:t>3-5 </a:t>
            </a:r>
            <a:r>
              <a:rPr lang="en" sz="3200" b="1" dirty="0" err="1"/>
              <a:t>entités</a:t>
            </a:r>
            <a:br>
              <a:rPr lang="en" sz="3200" b="1" dirty="0"/>
            </a:br>
            <a:r>
              <a:rPr lang="en" sz="3200" b="1" dirty="0"/>
              <a:t>1 one-to-one</a:t>
            </a:r>
            <a:br>
              <a:rPr lang="en" sz="3200" b="1" dirty="0"/>
            </a:br>
            <a:r>
              <a:rPr lang="en" sz="3200" b="1" dirty="0"/>
              <a:t>1 one-to-many </a:t>
            </a:r>
            <a:r>
              <a:rPr lang="en" sz="3200" b="1" dirty="0" err="1"/>
              <a:t>ou</a:t>
            </a:r>
            <a:r>
              <a:rPr lang="en" sz="3200" b="1" dirty="0"/>
              <a:t> many to many</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22831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829559" y="1350756"/>
            <a:ext cx="5662849" cy="17610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 </a:t>
            </a:r>
            <a:r>
              <a:rPr lang="fr-FR" dirty="0"/>
              <a:t>Analyse et conception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5866157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266</Words>
  <Application>Microsoft Office PowerPoint</Application>
  <PresentationFormat>Affichage à l'écran (16:9)</PresentationFormat>
  <Paragraphs>37</Paragraphs>
  <Slides>10</Slides>
  <Notes>10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Cordelia template</vt:lpstr>
      <vt:lpstr>POEC - PROJET</vt:lpstr>
      <vt:lpstr>Présentation PowerPoint</vt:lpstr>
      <vt:lpstr>Le PROJET</vt:lpstr>
      <vt:lpstr>1. Organisation du projet</vt:lpstr>
      <vt:lpstr>Organisation du projet</vt:lpstr>
      <vt:lpstr>Organisation du projet</vt:lpstr>
      <vt:lpstr>2. Choix du projet</vt:lpstr>
      <vt:lpstr>3-5 entités 1 one-to-one 1 one-to-many ou many to many</vt:lpstr>
      <vt:lpstr>3. Analyse et conception</vt:lpstr>
      <vt:lpstr>Documents à fournir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Nicolas Raymond</dc:creator>
  <cp:lastModifiedBy>Nicolas Raymond</cp:lastModifiedBy>
  <cp:revision>19</cp:revision>
  <dcterms:modified xsi:type="dcterms:W3CDTF">2021-12-14T21:19:38Z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e9a456-2778-4ca9-be06-1190b1e1118a_Enabled">
    <vt:lpwstr>true</vt:lpwstr>
  </property>
  <property fmtid="{D5CDD505-2E9C-101B-9397-08002B2CF9AE}" pid="3" name="MSIP_Label_09e9a456-2778-4ca9-be06-1190b1e1118a_SetDate">
    <vt:lpwstr>2021-12-09T18:05:34Z</vt:lpwstr>
  </property>
  <property fmtid="{D5CDD505-2E9C-101B-9397-08002B2CF9AE}" pid="4" name="MSIP_Label_09e9a456-2778-4ca9-be06-1190b1e1118a_Method">
    <vt:lpwstr>Standard</vt:lpwstr>
  </property>
  <property fmtid="{D5CDD505-2E9C-101B-9397-08002B2CF9AE}" pid="5" name="MSIP_Label_09e9a456-2778-4ca9-be06-1190b1e1118a_Name">
    <vt:lpwstr>D3</vt:lpwstr>
  </property>
  <property fmtid="{D5CDD505-2E9C-101B-9397-08002B2CF9AE}" pid="6" name="MSIP_Label_09e9a456-2778-4ca9-be06-1190b1e1118a_SiteId">
    <vt:lpwstr>658ba197-6c73-4fea-91bd-1c7d8de6bf2c</vt:lpwstr>
  </property>
  <property fmtid="{D5CDD505-2E9C-101B-9397-08002B2CF9AE}" pid="7" name="MSIP_Label_09e9a456-2778-4ca9-be06-1190b1e1118a_ActionId">
    <vt:lpwstr>3bacc746-44d8-4b1c-905e-7051f43c7673</vt:lpwstr>
  </property>
  <property fmtid="{D5CDD505-2E9C-101B-9397-08002B2CF9AE}" pid="8" name="MSIP_Label_09e9a456-2778-4ca9-be06-1190b1e1118a_ContentBits">
    <vt:lpwstr>0</vt:lpwstr>
  </property>
</Properties>
</file>