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91" r:id="rId3"/>
    <p:sldId id="271" r:id="rId4"/>
    <p:sldId id="315" r:id="rId5"/>
    <p:sldId id="266" r:id="rId6"/>
    <p:sldId id="269" r:id="rId7"/>
    <p:sldId id="270" r:id="rId8"/>
    <p:sldId id="316" r:id="rId9"/>
    <p:sldId id="274" r:id="rId10"/>
    <p:sldId id="276" r:id="rId11"/>
    <p:sldId id="320" r:id="rId12"/>
    <p:sldId id="317" r:id="rId13"/>
    <p:sldId id="278" r:id="rId14"/>
    <p:sldId id="329" r:id="rId15"/>
    <p:sldId id="298" r:id="rId16"/>
    <p:sldId id="297" r:id="rId17"/>
    <p:sldId id="289" r:id="rId18"/>
    <p:sldId id="285" r:id="rId19"/>
    <p:sldId id="286" r:id="rId20"/>
    <p:sldId id="275" r:id="rId21"/>
    <p:sldId id="282" r:id="rId22"/>
    <p:sldId id="302" r:id="rId23"/>
    <p:sldId id="321" r:id="rId24"/>
    <p:sldId id="310" r:id="rId25"/>
    <p:sldId id="304" r:id="rId26"/>
    <p:sldId id="322" r:id="rId27"/>
    <p:sldId id="323" r:id="rId28"/>
    <p:sldId id="309" r:id="rId29"/>
    <p:sldId id="305" r:id="rId30"/>
    <p:sldId id="324" r:id="rId31"/>
    <p:sldId id="311" r:id="rId32"/>
    <p:sldId id="308" r:id="rId33"/>
    <p:sldId id="307" r:id="rId34"/>
    <p:sldId id="326" r:id="rId35"/>
    <p:sldId id="327" r:id="rId36"/>
    <p:sldId id="328" r:id="rId37"/>
    <p:sldId id="306" r:id="rId38"/>
    <p:sldId id="318" r:id="rId39"/>
    <p:sldId id="288" r:id="rId40"/>
    <p:sldId id="281" r:id="rId41"/>
    <p:sldId id="312" r:id="rId42"/>
    <p:sldId id="313" r:id="rId43"/>
    <p:sldId id="314" r:id="rId44"/>
    <p:sldId id="284" r:id="rId45"/>
    <p:sldId id="319" r:id="rId46"/>
    <p:sldId id="299" r:id="rId47"/>
    <p:sldId id="265" r:id="rId48"/>
    <p:sldId id="263"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8398" autoAdjust="0"/>
  </p:normalViewPr>
  <p:slideViewPr>
    <p:cSldViewPr>
      <p:cViewPr varScale="1">
        <p:scale>
          <a:sx n="59" d="100"/>
          <a:sy n="59" d="100"/>
        </p:scale>
        <p:origin x="-16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3A19B-A3A6-4E3D-9121-3ACCAC17E6C7}" type="datetimeFigureOut">
              <a:rPr lang="zh-CN" altLang="en-US" smtClean="0"/>
              <a:t>2014/5/10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23FF56-4728-472B-AB1D-DC775A7A6A4F}" type="slidenum">
              <a:rPr lang="zh-CN" altLang="en-US" smtClean="0"/>
              <a:t>‹#›</a:t>
            </a:fld>
            <a:endParaRPr lang="zh-CN" altLang="en-US"/>
          </a:p>
        </p:txBody>
      </p:sp>
    </p:spTree>
    <p:extLst>
      <p:ext uri="{BB962C8B-B14F-4D97-AF65-F5344CB8AC3E}">
        <p14:creationId xmlns:p14="http://schemas.microsoft.com/office/powerpoint/2010/main" val="36973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3FF56-4728-472B-AB1D-DC775A7A6A4F}" type="slidenum">
              <a:rPr lang="zh-CN" altLang="en-US" smtClean="0"/>
              <a:t>1</a:t>
            </a:fld>
            <a:endParaRPr lang="zh-CN" altLang="en-US"/>
          </a:p>
        </p:txBody>
      </p:sp>
    </p:spTree>
    <p:extLst>
      <p:ext uri="{BB962C8B-B14F-4D97-AF65-F5344CB8AC3E}">
        <p14:creationId xmlns:p14="http://schemas.microsoft.com/office/powerpoint/2010/main" val="181751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3FF56-4728-472B-AB1D-DC775A7A6A4F}" type="slidenum">
              <a:rPr lang="zh-CN" altLang="en-US" smtClean="0"/>
              <a:t>3</a:t>
            </a:fld>
            <a:endParaRPr lang="zh-CN" altLang="en-US"/>
          </a:p>
        </p:txBody>
      </p:sp>
    </p:spTree>
    <p:extLst>
      <p:ext uri="{BB962C8B-B14F-4D97-AF65-F5344CB8AC3E}">
        <p14:creationId xmlns:p14="http://schemas.microsoft.com/office/powerpoint/2010/main" val="320578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2014/5/10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08985" y="2959104"/>
            <a:ext cx="7571303" cy="646331"/>
          </a:xfrm>
          <a:prstGeom prst="rect">
            <a:avLst/>
          </a:prstGeom>
          <a:noFill/>
        </p:spPr>
        <p:txBody>
          <a:bodyPr wrap="none" rtlCol="0">
            <a:spAutoFit/>
          </a:bodyPr>
          <a:lstStyle/>
          <a:p>
            <a:pPr algn="ctr"/>
            <a:r>
              <a:rPr lang="zh-CN" altLang="en-US" sz="3600" dirty="0">
                <a:ln w="12700">
                  <a:noFill/>
                </a:ln>
                <a:latin typeface="冬青黑体简体中文 W6" pitchFamily="34" charset="-122"/>
                <a:ea typeface="冬青黑体简体中文 W6" pitchFamily="34" charset="-122"/>
              </a:rPr>
              <a:t>针对民航系统的功能测试设计与实现</a:t>
            </a:r>
            <a:endParaRPr lang="zh-CN" altLang="en-US" sz="7200" dirty="0">
              <a:ln w="12700">
                <a:noFill/>
              </a:ln>
              <a:latin typeface="冬青黑体简体中文 W6" pitchFamily="34" charset="-122"/>
              <a:ea typeface="冬青黑体简体中文 W6" pitchFamily="34" charset="-122"/>
            </a:endParaRPr>
          </a:p>
        </p:txBody>
      </p:sp>
      <p:grpSp>
        <p:nvGrpSpPr>
          <p:cNvPr id="32" name="组合 31"/>
          <p:cNvGrpSpPr/>
          <p:nvPr/>
        </p:nvGrpSpPr>
        <p:grpSpPr>
          <a:xfrm>
            <a:off x="6372200" y="289584"/>
            <a:ext cx="2557518" cy="2567919"/>
            <a:chOff x="6643702" y="289583"/>
            <a:chExt cx="2286016" cy="2567919"/>
          </a:xfrm>
        </p:grpSpPr>
        <p:grpSp>
          <p:nvGrpSpPr>
            <p:cNvPr id="33" name="组合 7"/>
            <p:cNvGrpSpPr/>
            <p:nvPr/>
          </p:nvGrpSpPr>
          <p:grpSpPr>
            <a:xfrm>
              <a:off x="6690877" y="289583"/>
              <a:ext cx="2238841" cy="2567919"/>
              <a:chOff x="2786050" y="214294"/>
              <a:chExt cx="2286016" cy="1928826"/>
            </a:xfrm>
            <a:solidFill>
              <a:srgbClr val="04AEDA"/>
            </a:solidFill>
            <a:effectLst>
              <a:outerShdw blurRad="50800" dist="38100" dir="5400000" algn="t" rotWithShape="0">
                <a:prstClr val="black">
                  <a:alpha val="40000"/>
                </a:prstClr>
              </a:outerShdw>
            </a:effectLst>
          </p:grpSpPr>
          <p:sp>
            <p:nvSpPr>
              <p:cNvPr id="38" name="矩形 37"/>
              <p:cNvSpPr/>
              <p:nvPr/>
            </p:nvSpPr>
            <p:spPr>
              <a:xfrm>
                <a:off x="2786050" y="214294"/>
                <a:ext cx="2286016" cy="1428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10800000">
                <a:off x="2786050" y="1643054"/>
                <a:ext cx="2286016" cy="50006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6643702" y="1466530"/>
              <a:ext cx="2286016" cy="338554"/>
            </a:xfrm>
            <a:prstGeom prst="rect">
              <a:avLst/>
            </a:prstGeom>
            <a:noFill/>
          </p:spPr>
          <p:txBody>
            <a:bodyPr wrap="square" rtlCol="0">
              <a:spAutoFit/>
            </a:bodyPr>
            <a:lstStyle/>
            <a:p>
              <a:pPr algn="ctr"/>
              <a:r>
                <a:rPr lang="en-US" altLang="zh-CN" sz="1600" b="1" spc="-100" dirty="0" smtClean="0">
                  <a:solidFill>
                    <a:schemeClr val="bg1"/>
                  </a:solidFill>
                  <a:latin typeface="微软雅黑" pitchFamily="34" charset="-122"/>
                  <a:ea typeface="微软雅黑" pitchFamily="34" charset="-122"/>
                  <a:cs typeface="Arial Unicode MS" pitchFamily="34" charset="-122"/>
                </a:rPr>
                <a:t>2014</a:t>
              </a:r>
              <a:r>
                <a:rPr lang="zh-CN" altLang="en-US" sz="1600" b="1" spc="-100" dirty="0" smtClean="0">
                  <a:solidFill>
                    <a:schemeClr val="bg1"/>
                  </a:solidFill>
                  <a:latin typeface="微软雅黑" pitchFamily="34" charset="-122"/>
                  <a:ea typeface="微软雅黑" pitchFamily="34" charset="-122"/>
                  <a:cs typeface="Arial Unicode MS" pitchFamily="34" charset="-122"/>
                </a:rPr>
                <a:t>届硕士研究生学位答辩</a:t>
              </a:r>
              <a:endParaRPr lang="zh-CN" altLang="en-US" sz="1600" b="1" spc="-100" dirty="0">
                <a:solidFill>
                  <a:schemeClr val="bg1"/>
                </a:solidFill>
                <a:latin typeface="微软雅黑" pitchFamily="34" charset="-122"/>
                <a:ea typeface="微软雅黑" pitchFamily="34" charset="-122"/>
                <a:cs typeface="Arial Unicode MS" pitchFamily="34" charset="-122"/>
              </a:endParaRPr>
            </a:p>
          </p:txBody>
        </p:sp>
        <p:sp>
          <p:nvSpPr>
            <p:cNvPr id="36" name="五角星 35"/>
            <p:cNvSpPr/>
            <p:nvPr/>
          </p:nvSpPr>
          <p:spPr>
            <a:xfrm>
              <a:off x="7643834" y="2143122"/>
              <a:ext cx="428628" cy="427992"/>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副标题 4"/>
          <p:cNvSpPr txBox="1">
            <a:spLocks/>
          </p:cNvSpPr>
          <p:nvPr/>
        </p:nvSpPr>
        <p:spPr bwMode="auto">
          <a:xfrm>
            <a:off x="926374" y="4071948"/>
            <a:ext cx="4500594" cy="187733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eaLnBrk="0" fontAlgn="base" hangingPunct="0">
              <a:spcAft>
                <a:spcPct val="0"/>
              </a:spcAft>
              <a:buClrTx/>
              <a:buFontTx/>
              <a:buNone/>
            </a:pPr>
            <a:r>
              <a:rPr lang="zh-CN" altLang="en-US" sz="2000" dirty="0" smtClean="0">
                <a:ln w="12700">
                  <a:noFill/>
                </a:ln>
                <a:latin typeface="微软雅黑" pitchFamily="34" charset="-122"/>
                <a:ea typeface="微软雅黑" pitchFamily="34" charset="-122"/>
              </a:rPr>
              <a:t>答辩人：张伟浩</a:t>
            </a:r>
            <a:endParaRPr lang="en-US" altLang="zh-CN" sz="2000" dirty="0" smtClean="0">
              <a:ln w="12700">
                <a:noFill/>
              </a:ln>
              <a:latin typeface="微软雅黑" pitchFamily="34" charset="-122"/>
              <a:ea typeface="微软雅黑" pitchFamily="34" charset="-122"/>
            </a:endParaRPr>
          </a:p>
          <a:p>
            <a:pPr marL="0" indent="0" defTabSz="914400" eaLnBrk="0" fontAlgn="base" hangingPunct="0">
              <a:spcAft>
                <a:spcPct val="0"/>
              </a:spcAft>
              <a:buClrTx/>
              <a:buFontTx/>
              <a:buNone/>
            </a:pPr>
            <a:r>
              <a:rPr lang="zh-CN" altLang="en-US" sz="2000" dirty="0" smtClean="0">
                <a:ln w="12700">
                  <a:noFill/>
                </a:ln>
                <a:latin typeface="微软雅黑" pitchFamily="34" charset="-122"/>
                <a:ea typeface="微软雅黑" pitchFamily="34" charset="-122"/>
              </a:rPr>
              <a:t>专业：计算机技术（</a:t>
            </a:r>
            <a:r>
              <a:rPr lang="zh-CN" altLang="en-US" sz="2000" dirty="0">
                <a:ln w="12700">
                  <a:noFill/>
                </a:ln>
                <a:latin typeface="微软雅黑" pitchFamily="34" charset="-122"/>
                <a:ea typeface="微软雅黑" pitchFamily="34" charset="-122"/>
              </a:rPr>
              <a:t>专硕</a:t>
            </a:r>
            <a:r>
              <a:rPr lang="zh-CN" altLang="en-US" sz="2000" dirty="0" smtClean="0">
                <a:ln w="12700">
                  <a:noFill/>
                </a:ln>
                <a:latin typeface="微软雅黑" pitchFamily="34" charset="-122"/>
                <a:ea typeface="微软雅黑" pitchFamily="34" charset="-122"/>
              </a:rPr>
              <a:t>）</a:t>
            </a:r>
            <a:endParaRPr lang="en-US" altLang="zh-CN" sz="2000" dirty="0" smtClean="0">
              <a:ln w="12700">
                <a:noFill/>
              </a:ln>
              <a:latin typeface="微软雅黑" pitchFamily="34" charset="-122"/>
              <a:ea typeface="微软雅黑" pitchFamily="34" charset="-122"/>
            </a:endParaRPr>
          </a:p>
          <a:p>
            <a:pPr marL="0" indent="0" eaLnBrk="0" fontAlgn="base" hangingPunct="0">
              <a:spcAft>
                <a:spcPct val="0"/>
              </a:spcAft>
              <a:buNone/>
            </a:pPr>
            <a:r>
              <a:rPr lang="zh-CN" altLang="en-US" sz="2000" dirty="0" smtClean="0">
                <a:ln w="12700">
                  <a:noFill/>
                </a:ln>
                <a:latin typeface="微软雅黑" pitchFamily="34" charset="-122"/>
                <a:ea typeface="微软雅黑" pitchFamily="34" charset="-122"/>
              </a:rPr>
              <a:t>研究方向：软件测试</a:t>
            </a:r>
            <a:endParaRPr lang="en-US" altLang="zh-CN" sz="2000" dirty="0" smtClean="0">
              <a:ln w="12700">
                <a:noFill/>
              </a:ln>
              <a:latin typeface="微软雅黑" pitchFamily="34" charset="-122"/>
              <a:ea typeface="微软雅黑" pitchFamily="34" charset="-122"/>
            </a:endParaRPr>
          </a:p>
          <a:p>
            <a:pPr marL="0" indent="0" eaLnBrk="0" fontAlgn="base" hangingPunct="0">
              <a:spcAft>
                <a:spcPct val="0"/>
              </a:spcAft>
              <a:buNone/>
            </a:pPr>
            <a:r>
              <a:rPr lang="zh-CN" altLang="en-US" sz="2000" dirty="0" smtClean="0">
                <a:ln w="12700">
                  <a:noFill/>
                </a:ln>
                <a:latin typeface="微软雅黑" pitchFamily="34" charset="-122"/>
                <a:ea typeface="微软雅黑" pitchFamily="34" charset="-122"/>
              </a:rPr>
              <a:t>导   </a:t>
            </a:r>
            <a:r>
              <a:rPr lang="zh-CN" altLang="en-US" sz="2000" dirty="0">
                <a:ln w="12700">
                  <a:noFill/>
                </a:ln>
                <a:latin typeface="微软雅黑" pitchFamily="34" charset="-122"/>
                <a:ea typeface="微软雅黑" pitchFamily="34" charset="-122"/>
              </a:rPr>
              <a:t>师：郭拯危 教授</a:t>
            </a:r>
            <a:endParaRPr lang="zh-CN" altLang="en-US" sz="2000" dirty="0" smtClean="0">
              <a:ln w="12700">
                <a:noFill/>
              </a:ln>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550" y="731309"/>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72200" y="5949279"/>
            <a:ext cx="2008883" cy="400110"/>
          </a:xfrm>
          <a:prstGeom prst="rect">
            <a:avLst/>
          </a:prstGeom>
          <a:noFill/>
        </p:spPr>
        <p:txBody>
          <a:bodyPr wrap="none" rtlCol="0">
            <a:spAutoFit/>
          </a:bodyPr>
          <a:lstStyle/>
          <a:p>
            <a:pPr algn="r"/>
            <a:r>
              <a:rPr lang="en-US" altLang="zh-CN" sz="2000" dirty="0">
                <a:ln w="12700">
                  <a:noFill/>
                </a:ln>
                <a:solidFill>
                  <a:schemeClr val="tx1">
                    <a:lumMod val="75000"/>
                    <a:lumOff val="25000"/>
                  </a:schemeClr>
                </a:solidFill>
                <a:latin typeface="微软雅黑" pitchFamily="34" charset="-122"/>
                <a:ea typeface="微软雅黑" pitchFamily="34" charset="-122"/>
              </a:rPr>
              <a:t>2014</a:t>
            </a:r>
            <a:r>
              <a:rPr lang="zh-CN" altLang="en-US" sz="2000" dirty="0">
                <a:ln w="12700">
                  <a:noFill/>
                </a:ln>
                <a:solidFill>
                  <a:schemeClr val="tx1">
                    <a:lumMod val="75000"/>
                    <a:lumOff val="25000"/>
                  </a:schemeClr>
                </a:solidFill>
                <a:latin typeface="微软雅黑" pitchFamily="34" charset="-122"/>
                <a:ea typeface="微软雅黑" pitchFamily="34" charset="-122"/>
              </a:rPr>
              <a:t>年</a:t>
            </a:r>
            <a:r>
              <a:rPr lang="en-US" altLang="zh-CN" sz="2000" dirty="0">
                <a:ln w="12700">
                  <a:noFill/>
                </a:ln>
                <a:solidFill>
                  <a:schemeClr val="tx1">
                    <a:lumMod val="75000"/>
                    <a:lumOff val="25000"/>
                  </a:schemeClr>
                </a:solidFill>
                <a:latin typeface="微软雅黑" pitchFamily="34" charset="-122"/>
                <a:ea typeface="微软雅黑" pitchFamily="34" charset="-122"/>
              </a:rPr>
              <a:t>5</a:t>
            </a:r>
            <a:r>
              <a:rPr lang="zh-CN" altLang="en-US" sz="2000" dirty="0">
                <a:ln w="12700">
                  <a:noFill/>
                </a:ln>
                <a:solidFill>
                  <a:schemeClr val="tx1">
                    <a:lumMod val="75000"/>
                    <a:lumOff val="25000"/>
                  </a:schemeClr>
                </a:solidFill>
                <a:latin typeface="微软雅黑" pitchFamily="34" charset="-122"/>
                <a:ea typeface="微软雅黑" pitchFamily="34" charset="-122"/>
              </a:rPr>
              <a:t>月</a:t>
            </a:r>
            <a:r>
              <a:rPr lang="en-US" altLang="zh-CN" sz="2000" dirty="0">
                <a:ln w="12700">
                  <a:noFill/>
                </a:ln>
                <a:solidFill>
                  <a:schemeClr val="tx1">
                    <a:lumMod val="75000"/>
                    <a:lumOff val="25000"/>
                  </a:schemeClr>
                </a:solidFill>
                <a:latin typeface="微软雅黑" pitchFamily="34" charset="-122"/>
                <a:ea typeface="微软雅黑" pitchFamily="34" charset="-122"/>
              </a:rPr>
              <a:t>11</a:t>
            </a:r>
            <a:r>
              <a:rPr lang="zh-CN" altLang="en-US" sz="2000" dirty="0" smtClean="0">
                <a:ln w="12700">
                  <a:noFill/>
                </a:ln>
                <a:solidFill>
                  <a:schemeClr val="tx1">
                    <a:lumMod val="75000"/>
                    <a:lumOff val="25000"/>
                  </a:schemeClr>
                </a:solidFill>
                <a:latin typeface="微软雅黑" pitchFamily="34" charset="-122"/>
                <a:ea typeface="微软雅黑" pitchFamily="34" charset="-122"/>
              </a:rPr>
              <a:t>日</a:t>
            </a:r>
            <a:endParaRPr lang="zh-CN" altLang="en-US" sz="2000" dirty="0">
              <a:ln w="12700">
                <a:noFill/>
              </a:ln>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37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20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xEl>
                                              <p:pRg st="1" end="1"/>
                                            </p:txEl>
                                          </p:spTgt>
                                        </p:tgtEl>
                                        <p:attrNameLst>
                                          <p:attrName>style.visibility</p:attrName>
                                        </p:attrNameLst>
                                      </p:cBhvr>
                                      <p:to>
                                        <p:strVal val="visible"/>
                                      </p:to>
                                    </p:set>
                                    <p:animEffect transition="in" filter="fade">
                                      <p:cBhvr>
                                        <p:cTn id="12" dur="2000"/>
                                        <p:tgtEl>
                                          <p:spTgt spid="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animEffect transition="in" filter="fade">
                                      <p:cBhvr>
                                        <p:cTn id="17" dur="2000"/>
                                        <p:tgtEl>
                                          <p:spTgt spid="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xEl>
                                              <p:pRg st="3" end="3"/>
                                            </p:txEl>
                                          </p:spTgt>
                                        </p:tgtEl>
                                        <p:attrNameLst>
                                          <p:attrName>style.visibility</p:attrName>
                                        </p:attrNameLst>
                                      </p:cBhvr>
                                      <p:to>
                                        <p:strVal val="visible"/>
                                      </p:to>
                                    </p:set>
                                    <p:animEffect transition="in" filter="fade">
                                      <p:cBhvr>
                                        <p:cTn id="22" dur="2000"/>
                                        <p:tgtEl>
                                          <p:spTgt spid="40">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24806354"/>
              </p:ext>
            </p:extLst>
          </p:nvPr>
        </p:nvGraphicFramePr>
        <p:xfrm>
          <a:off x="539552" y="260648"/>
          <a:ext cx="8064896" cy="6223086"/>
        </p:xfrm>
        <a:graphic>
          <a:graphicData uri="http://schemas.openxmlformats.org/presentationml/2006/ole">
            <mc:AlternateContent xmlns:mc="http://schemas.openxmlformats.org/markup-compatibility/2006">
              <mc:Choice xmlns:v="urn:schemas-microsoft-com:vml" Requires="v">
                <p:oleObj spid="_x0000_s2124" name="Visio" r:id="rId3" imgW="14652219" imgH="11331146" progId="Visio.Drawing.11">
                  <p:embed/>
                </p:oleObj>
              </mc:Choice>
              <mc:Fallback>
                <p:oleObj name="Visio" r:id="rId3" imgW="14652219" imgH="1133114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60648"/>
                        <a:ext cx="8064896" cy="6223086"/>
                      </a:xfrm>
                      <a:prstGeom prst="rect">
                        <a:avLst/>
                      </a:prstGeom>
                      <a:noFill/>
                    </p:spPr>
                  </p:pic>
                </p:oleObj>
              </mc:Fallback>
            </mc:AlternateContent>
          </a:graphicData>
        </a:graphic>
      </p:graphicFrame>
      <p:pic>
        <p:nvPicPr>
          <p:cNvPr id="206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25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449" y="1772816"/>
            <a:ext cx="1018211"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2400" dirty="0">
                <a:solidFill>
                  <a:schemeClr val="tx1"/>
                </a:solidFill>
              </a:rPr>
              <a:t>民航气象新一代信息处理和</a:t>
            </a:r>
            <a:r>
              <a:rPr lang="zh-CN" altLang="en-US" sz="2400" dirty="0" smtClean="0">
                <a:solidFill>
                  <a:schemeClr val="tx1"/>
                </a:solidFill>
              </a:rPr>
              <a:t>传输系统（原型）</a:t>
            </a:r>
            <a:endParaRPr lang="zh-CN" altLang="en-US" sz="2400" dirty="0">
              <a:solidFill>
                <a:schemeClr val="tx1"/>
              </a:solidFill>
            </a:endParaRPr>
          </a:p>
        </p:txBody>
      </p:sp>
      <p:sp>
        <p:nvSpPr>
          <p:cNvPr id="5" name="矩形 4"/>
          <p:cNvSpPr/>
          <p:nvPr/>
        </p:nvSpPr>
        <p:spPr>
          <a:xfrm>
            <a:off x="1979712" y="1340768"/>
            <a:ext cx="2232248"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系统登录</a:t>
            </a:r>
            <a:endParaRPr lang="zh-CN" altLang="en-US" sz="2400" dirty="0">
              <a:solidFill>
                <a:schemeClr val="tx1"/>
              </a:solidFill>
            </a:endParaRPr>
          </a:p>
        </p:txBody>
      </p:sp>
      <p:cxnSp>
        <p:nvCxnSpPr>
          <p:cNvPr id="1037" name="肘形连接符 1036"/>
          <p:cNvCxnSpPr>
            <a:stCxn id="2" idx="3"/>
            <a:endCxn id="5" idx="1"/>
          </p:cNvCxnSpPr>
          <p:nvPr/>
        </p:nvCxnSpPr>
        <p:spPr>
          <a:xfrm flipV="1">
            <a:off x="1210660" y="1642664"/>
            <a:ext cx="769052" cy="218238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0"/>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标题 1"/>
          <p:cNvSpPr txBox="1">
            <a:spLocks/>
          </p:cNvSpPr>
          <p:nvPr/>
        </p:nvSpPr>
        <p:spPr>
          <a:xfrm>
            <a:off x="457200" y="338328"/>
            <a:ext cx="8229600" cy="1252728"/>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dirty="0" smtClean="0"/>
              <a:t>功能模块划分</a:t>
            </a:r>
            <a:endParaRPr lang="zh-CN" altLang="en-US" dirty="0"/>
          </a:p>
        </p:txBody>
      </p:sp>
      <p:sp>
        <p:nvSpPr>
          <p:cNvPr id="27" name="矩形 26"/>
          <p:cNvSpPr/>
          <p:nvPr/>
        </p:nvSpPr>
        <p:spPr>
          <a:xfrm>
            <a:off x="1963300" y="2204864"/>
            <a:ext cx="2248660"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优先级配置</a:t>
            </a:r>
          </a:p>
        </p:txBody>
      </p:sp>
      <p:sp>
        <p:nvSpPr>
          <p:cNvPr id="28" name="矩形 27"/>
          <p:cNvSpPr/>
          <p:nvPr/>
        </p:nvSpPr>
        <p:spPr>
          <a:xfrm>
            <a:off x="1963300" y="3068960"/>
            <a:ext cx="2248660"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交换规则配置</a:t>
            </a:r>
          </a:p>
        </p:txBody>
      </p:sp>
      <p:sp>
        <p:nvSpPr>
          <p:cNvPr id="30" name="矩形 29"/>
          <p:cNvSpPr/>
          <p:nvPr/>
        </p:nvSpPr>
        <p:spPr>
          <a:xfrm>
            <a:off x="1963300" y="4005064"/>
            <a:ext cx="2248660"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气象资料传输</a:t>
            </a:r>
          </a:p>
        </p:txBody>
      </p:sp>
      <p:sp>
        <p:nvSpPr>
          <p:cNvPr id="32" name="矩形 31"/>
          <p:cNvSpPr/>
          <p:nvPr/>
        </p:nvSpPr>
        <p:spPr>
          <a:xfrm>
            <a:off x="1963300" y="4941168"/>
            <a:ext cx="2248660"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多机并行</a:t>
            </a:r>
          </a:p>
        </p:txBody>
      </p:sp>
      <p:sp>
        <p:nvSpPr>
          <p:cNvPr id="33" name="矩形 32"/>
          <p:cNvSpPr/>
          <p:nvPr/>
        </p:nvSpPr>
        <p:spPr>
          <a:xfrm>
            <a:off x="1979712" y="5877272"/>
            <a:ext cx="2248660" cy="60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双机热备</a:t>
            </a:r>
          </a:p>
        </p:txBody>
      </p:sp>
      <p:cxnSp>
        <p:nvCxnSpPr>
          <p:cNvPr id="39" name="肘形连接符 38"/>
          <p:cNvCxnSpPr>
            <a:stCxn id="2" idx="3"/>
          </p:cNvCxnSpPr>
          <p:nvPr/>
        </p:nvCxnSpPr>
        <p:spPr>
          <a:xfrm flipV="1">
            <a:off x="1210660" y="3370856"/>
            <a:ext cx="752640" cy="45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 idx="3"/>
          </p:cNvCxnSpPr>
          <p:nvPr/>
        </p:nvCxnSpPr>
        <p:spPr>
          <a:xfrm>
            <a:off x="1210660" y="3825044"/>
            <a:ext cx="752640" cy="48191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2" idx="3"/>
            <a:endCxn id="32" idx="1"/>
          </p:cNvCxnSpPr>
          <p:nvPr/>
        </p:nvCxnSpPr>
        <p:spPr>
          <a:xfrm>
            <a:off x="1210660" y="3825044"/>
            <a:ext cx="752640" cy="141802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2" idx="3"/>
            <a:endCxn id="33" idx="1"/>
          </p:cNvCxnSpPr>
          <p:nvPr/>
        </p:nvCxnSpPr>
        <p:spPr>
          <a:xfrm>
            <a:off x="1210660" y="3825044"/>
            <a:ext cx="769052" cy="235412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2" idx="3"/>
            <a:endCxn id="27" idx="1"/>
          </p:cNvCxnSpPr>
          <p:nvPr/>
        </p:nvCxnSpPr>
        <p:spPr>
          <a:xfrm flipV="1">
            <a:off x="1210660" y="2506760"/>
            <a:ext cx="752640" cy="131828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线形标注 1 64"/>
          <p:cNvSpPr/>
          <p:nvPr/>
        </p:nvSpPr>
        <p:spPr>
          <a:xfrm>
            <a:off x="4572000" y="1017056"/>
            <a:ext cx="4114800" cy="927504"/>
          </a:xfrm>
          <a:prstGeom prst="borderCallout1">
            <a:avLst>
              <a:gd name="adj1" fmla="val 59456"/>
              <a:gd name="adj2" fmla="val -2689"/>
              <a:gd name="adj3" fmla="val 71273"/>
              <a:gd name="adj4" fmla="val -8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验证用户是否有权限进行系统设置，自动进入民航主界面</a:t>
            </a:r>
            <a:r>
              <a:rPr lang="zh-CN" altLang="en-US" sz="2000" dirty="0"/>
              <a:t>。</a:t>
            </a:r>
          </a:p>
        </p:txBody>
      </p:sp>
      <p:sp>
        <p:nvSpPr>
          <p:cNvPr id="75" name="线形标注 1 74"/>
          <p:cNvSpPr/>
          <p:nvPr/>
        </p:nvSpPr>
        <p:spPr>
          <a:xfrm>
            <a:off x="4572000" y="2043008"/>
            <a:ext cx="4114800" cy="927504"/>
          </a:xfrm>
          <a:prstGeom prst="borderCallout1">
            <a:avLst>
              <a:gd name="adj1" fmla="val 59456"/>
              <a:gd name="adj2" fmla="val -2689"/>
              <a:gd name="adj3" fmla="val 71273"/>
              <a:gd name="adj4" fmla="val -86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为了保证报文的时效性及安全有序地进行收发，需要为不同的报文设置不同的优先级</a:t>
            </a:r>
            <a:r>
              <a:rPr lang="zh-CN" altLang="en-US" sz="2000" dirty="0" smtClean="0">
                <a:solidFill>
                  <a:schemeClr val="tx1"/>
                </a:solidFill>
              </a:rPr>
              <a:t>。</a:t>
            </a:r>
            <a:r>
              <a:rPr lang="zh-CN" altLang="en-US" sz="2000" dirty="0" smtClean="0"/>
              <a:t>。</a:t>
            </a:r>
            <a:endParaRPr lang="zh-CN" altLang="en-US" sz="2000" dirty="0"/>
          </a:p>
        </p:txBody>
      </p:sp>
      <p:sp>
        <p:nvSpPr>
          <p:cNvPr id="76" name="线形标注 1 75"/>
          <p:cNvSpPr/>
          <p:nvPr/>
        </p:nvSpPr>
        <p:spPr>
          <a:xfrm>
            <a:off x="4582370" y="3020255"/>
            <a:ext cx="4104429" cy="927504"/>
          </a:xfrm>
          <a:prstGeom prst="borderCallout1">
            <a:avLst>
              <a:gd name="adj1" fmla="val 48701"/>
              <a:gd name="adj2" fmla="val -2689"/>
              <a:gd name="adj3" fmla="val 44386"/>
              <a:gd name="adj4" fmla="val -81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对各个航站</a:t>
            </a:r>
            <a:r>
              <a:rPr lang="zh-CN" altLang="en-US" sz="2000" dirty="0" smtClean="0">
                <a:solidFill>
                  <a:schemeClr val="tx1"/>
                </a:solidFill>
              </a:rPr>
              <a:t>之间信息交换</a:t>
            </a:r>
            <a:r>
              <a:rPr lang="zh-CN" altLang="en-US" sz="2000" dirty="0">
                <a:solidFill>
                  <a:schemeClr val="tx1"/>
                </a:solidFill>
              </a:rPr>
              <a:t>规则进行配置，交换规则配置分为交换规则表配置和航站信息表</a:t>
            </a:r>
            <a:r>
              <a:rPr lang="zh-CN" altLang="en-US" sz="2000" dirty="0" smtClean="0">
                <a:solidFill>
                  <a:schemeClr val="tx1"/>
                </a:solidFill>
              </a:rPr>
              <a:t>配置。</a:t>
            </a:r>
            <a:r>
              <a:rPr lang="zh-CN" altLang="en-US" sz="2000" dirty="0" smtClean="0"/>
              <a:t>。</a:t>
            </a:r>
            <a:endParaRPr lang="zh-CN" altLang="en-US" sz="2000" dirty="0"/>
          </a:p>
        </p:txBody>
      </p:sp>
      <p:sp>
        <p:nvSpPr>
          <p:cNvPr id="77" name="线形标注 1 76"/>
          <p:cNvSpPr/>
          <p:nvPr/>
        </p:nvSpPr>
        <p:spPr>
          <a:xfrm>
            <a:off x="4572000" y="4005064"/>
            <a:ext cx="4114800" cy="720080"/>
          </a:xfrm>
          <a:prstGeom prst="borderCallout1">
            <a:avLst>
              <a:gd name="adj1" fmla="val 48701"/>
              <a:gd name="adj2" fmla="val -2689"/>
              <a:gd name="adj3" fmla="val 51242"/>
              <a:gd name="adj4" fmla="val -81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通信程序的发送端将要发送的数据可靠地发送到接收</a:t>
            </a:r>
            <a:r>
              <a:rPr lang="zh-CN" altLang="en-US" sz="2000" dirty="0" smtClean="0">
                <a:solidFill>
                  <a:schemeClr val="tx1"/>
                </a:solidFill>
              </a:rPr>
              <a:t>端。</a:t>
            </a:r>
            <a:r>
              <a:rPr lang="zh-CN" altLang="en-US" sz="2000" dirty="0" smtClean="0"/>
              <a:t>。</a:t>
            </a:r>
            <a:endParaRPr lang="zh-CN" altLang="en-US" sz="2000" dirty="0"/>
          </a:p>
        </p:txBody>
      </p:sp>
      <p:sp>
        <p:nvSpPr>
          <p:cNvPr id="78" name="线形标注 1 77"/>
          <p:cNvSpPr/>
          <p:nvPr/>
        </p:nvSpPr>
        <p:spPr>
          <a:xfrm>
            <a:off x="4571999" y="4941168"/>
            <a:ext cx="4114799" cy="720080"/>
          </a:xfrm>
          <a:prstGeom prst="borderCallout1">
            <a:avLst>
              <a:gd name="adj1" fmla="val 48701"/>
              <a:gd name="adj2" fmla="val -2689"/>
              <a:gd name="adj3" fmla="val 51242"/>
              <a:gd name="adj4" fmla="val -81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系统能够在多发送端，多接收端的情况下正常运行</a:t>
            </a:r>
            <a:r>
              <a:rPr lang="zh-CN" altLang="en-US" sz="2000" dirty="0" smtClean="0">
                <a:solidFill>
                  <a:schemeClr val="tx1"/>
                </a:solidFill>
              </a:rPr>
              <a:t>。</a:t>
            </a:r>
            <a:r>
              <a:rPr lang="zh-CN" altLang="en-US" sz="2000" dirty="0" smtClean="0"/>
              <a:t>。</a:t>
            </a:r>
            <a:endParaRPr lang="zh-CN" altLang="en-US" sz="2000" dirty="0"/>
          </a:p>
        </p:txBody>
      </p:sp>
      <p:sp>
        <p:nvSpPr>
          <p:cNvPr id="79" name="线形标注 1 78"/>
          <p:cNvSpPr/>
          <p:nvPr/>
        </p:nvSpPr>
        <p:spPr>
          <a:xfrm>
            <a:off x="4572000" y="5805264"/>
            <a:ext cx="4114800" cy="792088"/>
          </a:xfrm>
          <a:prstGeom prst="borderCallout1">
            <a:avLst>
              <a:gd name="adj1" fmla="val 48701"/>
              <a:gd name="adj2" fmla="val -2689"/>
              <a:gd name="adj3" fmla="val 51242"/>
              <a:gd name="adj4" fmla="val -81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通信程序的双机热备可以防止程序异常终止或硬件线路故障而不能连续的提供服务。</a:t>
            </a:r>
          </a:p>
        </p:txBody>
      </p:sp>
    </p:spTree>
    <p:extLst>
      <p:ext uri="{BB962C8B-B14F-4D97-AF65-F5344CB8AC3E}">
        <p14:creationId xmlns:p14="http://schemas.microsoft.com/office/powerpoint/2010/main" val="349340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a:t>
            </a:r>
            <a:r>
              <a:rPr lang="zh-CN" altLang="en-US" sz="2400" dirty="0" smtClean="0">
                <a:solidFill>
                  <a:srgbClr val="FF0000"/>
                </a:solidFill>
                <a:latin typeface="黑体" pitchFamily="49" charset="-122"/>
                <a:ea typeface="黑体" pitchFamily="49" charset="-122"/>
              </a:rPr>
              <a:t>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研究</a:t>
            </a:r>
            <a:r>
              <a:rPr lang="zh-CN" altLang="en-US" sz="2400" dirty="0">
                <a:latin typeface="微软雅黑" pitchFamily="34" charset="-122"/>
                <a:ea typeface="微软雅黑" pitchFamily="34" charset="-122"/>
              </a:rPr>
              <a:t>背景与研究</a:t>
            </a:r>
            <a:r>
              <a:rPr lang="zh-CN" altLang="en-US" sz="2400" dirty="0" smtClean="0">
                <a:latin typeface="微软雅黑" pitchFamily="34" charset="-122"/>
                <a:ea typeface="微软雅黑" pitchFamily="34" charset="-122"/>
              </a:rPr>
              <a:t>意义</a:t>
            </a:r>
            <a:endParaRPr lang="zh-CN" altLang="en-US" sz="2400" dirty="0">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民航系统需求分析</a:t>
            </a:r>
            <a:endParaRPr lang="en-US" sz="2400" dirty="0" smtClean="0">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回归测试设计与实现</a:t>
            </a:r>
            <a:endParaRPr lang="en-US" altLang="zh-CN" sz="2400" dirty="0" smtClean="0">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总结与展望</a:t>
            </a:r>
            <a:endParaRPr lang="en-US" altLang="zh-CN" sz="2400" dirty="0" smtClean="0">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2931083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9443" y="1556792"/>
            <a:ext cx="1474325" cy="4968552"/>
          </a:xfrm>
        </p:spPr>
        <p:txBody>
          <a:bodyPr>
            <a:normAutofit/>
          </a:bodyPr>
          <a:lstStyle/>
          <a:p>
            <a:pPr marL="0" indent="0">
              <a:buNone/>
            </a:pPr>
            <a:r>
              <a:rPr lang="en-US" altLang="zh-CN" dirty="0" smtClean="0"/>
              <a:t>	</a:t>
            </a:r>
            <a:r>
              <a:rPr lang="zh-CN" altLang="en-US" dirty="0" smtClean="0">
                <a:solidFill>
                  <a:schemeClr val="tx1"/>
                </a:solidFill>
              </a:rPr>
              <a:t>在设计测试用例之前需要进行测试准备，主要包括硬件部署，软件部署以及测试数据准备。</a:t>
            </a:r>
            <a:endParaRPr lang="en-US" altLang="zh-CN" dirty="0" smtClean="0">
              <a:solidFill>
                <a:schemeClr val="tx1"/>
              </a:solidFill>
            </a:endParaRPr>
          </a:p>
        </p:txBody>
      </p:sp>
      <p:sp>
        <p:nvSpPr>
          <p:cNvPr id="2" name="标题 1"/>
          <p:cNvSpPr>
            <a:spLocks noGrp="1"/>
          </p:cNvSpPr>
          <p:nvPr>
            <p:ph type="title"/>
          </p:nvPr>
        </p:nvSpPr>
        <p:spPr/>
        <p:txBody>
          <a:bodyPr/>
          <a:lstStyle/>
          <a:p>
            <a:r>
              <a:rPr lang="zh-CN" altLang="en-US" dirty="0" smtClean="0"/>
              <a:t>测试准备</a:t>
            </a: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17721079"/>
              </p:ext>
            </p:extLst>
          </p:nvPr>
        </p:nvGraphicFramePr>
        <p:xfrm>
          <a:off x="2814482" y="1628800"/>
          <a:ext cx="5861973" cy="4818256"/>
        </p:xfrm>
        <a:graphic>
          <a:graphicData uri="http://schemas.openxmlformats.org/presentationml/2006/ole">
            <mc:AlternateContent xmlns:mc="http://schemas.openxmlformats.org/markup-compatibility/2006">
              <mc:Choice xmlns:v="urn:schemas-microsoft-com:vml" Requires="v">
                <p:oleObj spid="_x0000_s3081" name="Visio" r:id="rId4" imgW="6893867" imgH="5704281" progId="Visio.Drawing.11">
                  <p:embed/>
                </p:oleObj>
              </mc:Choice>
              <mc:Fallback>
                <p:oleObj name="Visio" r:id="rId4" imgW="6893867" imgH="570428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482" y="1628800"/>
                        <a:ext cx="5861973" cy="4818256"/>
                      </a:xfrm>
                      <a:prstGeom prst="rect">
                        <a:avLst/>
                      </a:prstGeom>
                      <a:noFill/>
                    </p:spPr>
                  </p:pic>
                </p:oleObj>
              </mc:Fallback>
            </mc:AlternateContent>
          </a:graphicData>
        </a:graphic>
      </p:graphicFrame>
    </p:spTree>
    <p:extLst>
      <p:ext uri="{BB962C8B-B14F-4D97-AF65-F5344CB8AC3E}">
        <p14:creationId xmlns:p14="http://schemas.microsoft.com/office/powerpoint/2010/main" val="3336248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测试准备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39089520"/>
              </p:ext>
            </p:extLst>
          </p:nvPr>
        </p:nvGraphicFramePr>
        <p:xfrm>
          <a:off x="899592" y="1772815"/>
          <a:ext cx="7128792" cy="4626501"/>
        </p:xfrm>
        <a:graphic>
          <a:graphicData uri="http://schemas.openxmlformats.org/drawingml/2006/table">
            <a:tbl>
              <a:tblPr firstRow="1" bandRow="1">
                <a:tableStyleId>{5C22544A-7EE6-4342-B048-85BDC9FD1C3A}</a:tableStyleId>
              </a:tblPr>
              <a:tblGrid>
                <a:gridCol w="2088232"/>
                <a:gridCol w="720080"/>
                <a:gridCol w="2088232"/>
                <a:gridCol w="2232248"/>
              </a:tblGrid>
              <a:tr h="587771">
                <a:tc>
                  <a:txBody>
                    <a:bodyPr/>
                    <a:lstStyle/>
                    <a:p>
                      <a:r>
                        <a:rPr lang="zh-CN" altLang="en-US" dirty="0" smtClean="0">
                          <a:solidFill>
                            <a:schemeClr val="tx1"/>
                          </a:solidFill>
                        </a:rPr>
                        <a:t>名称</a:t>
                      </a:r>
                      <a:endParaRPr lang="zh-CN" altLang="en-US" dirty="0">
                        <a:solidFill>
                          <a:schemeClr val="tx1"/>
                        </a:solidFill>
                      </a:endParaRPr>
                    </a:p>
                  </a:txBody>
                  <a:tcPr/>
                </a:tc>
                <a:tc>
                  <a:txBody>
                    <a:bodyPr/>
                    <a:lstStyle/>
                    <a:p>
                      <a:r>
                        <a:rPr lang="zh-CN" altLang="en-US" dirty="0" smtClean="0">
                          <a:solidFill>
                            <a:schemeClr val="tx1"/>
                          </a:solidFill>
                        </a:rPr>
                        <a:t>数量</a:t>
                      </a:r>
                      <a:endParaRPr lang="zh-CN" altLang="en-US" dirty="0">
                        <a:solidFill>
                          <a:schemeClr val="tx1"/>
                        </a:solidFill>
                      </a:endParaRPr>
                    </a:p>
                  </a:txBody>
                  <a:tcPr/>
                </a:tc>
                <a:tc>
                  <a:txBody>
                    <a:bodyPr/>
                    <a:lstStyle/>
                    <a:p>
                      <a:r>
                        <a:rPr lang="zh-CN" altLang="en-US" dirty="0" smtClean="0">
                          <a:solidFill>
                            <a:schemeClr val="tx1"/>
                          </a:solidFill>
                        </a:rPr>
                        <a:t>硬件</a:t>
                      </a:r>
                      <a:endParaRPr lang="zh-CN" altLang="en-US" dirty="0">
                        <a:solidFill>
                          <a:schemeClr val="tx1"/>
                        </a:solidFill>
                      </a:endParaRPr>
                    </a:p>
                  </a:txBody>
                  <a:tcPr/>
                </a:tc>
                <a:tc>
                  <a:txBody>
                    <a:bodyPr/>
                    <a:lstStyle/>
                    <a:p>
                      <a:r>
                        <a:rPr lang="zh-CN" altLang="en-US" dirty="0" smtClean="0">
                          <a:solidFill>
                            <a:schemeClr val="tx1"/>
                          </a:solidFill>
                        </a:rPr>
                        <a:t>软件</a:t>
                      </a:r>
                      <a:endParaRPr lang="zh-CN" altLang="en-US" dirty="0">
                        <a:solidFill>
                          <a:schemeClr val="tx1"/>
                        </a:solidFill>
                      </a:endParaRPr>
                    </a:p>
                  </a:txBody>
                  <a:tcPr/>
                </a:tc>
              </a:tr>
              <a:tr h="1252006">
                <a:tc>
                  <a:txBody>
                    <a:bodyPr/>
                    <a:lstStyle/>
                    <a:p>
                      <a:r>
                        <a:rPr lang="zh-CN" altLang="en-US" sz="1600" dirty="0" smtClean="0"/>
                        <a:t>发送端</a:t>
                      </a:r>
                      <a:endParaRPr lang="en-US" altLang="zh-CN" sz="1600" dirty="0" smtClean="0"/>
                    </a:p>
                    <a:p>
                      <a:r>
                        <a:rPr lang="zh-CN" altLang="en-US" sz="1600" dirty="0" smtClean="0"/>
                        <a:t>（</a:t>
                      </a:r>
                      <a:r>
                        <a:rPr lang="en-US" altLang="zh-CN" sz="1600" dirty="0" smtClean="0"/>
                        <a:t>125.219.39.206</a:t>
                      </a:r>
                    </a:p>
                    <a:p>
                      <a:r>
                        <a:rPr lang="en-US" altLang="zh-CN" sz="1600" dirty="0" smtClean="0"/>
                        <a:t>125.219.39.207</a:t>
                      </a:r>
                      <a:r>
                        <a:rPr lang="zh-CN" altLang="en-US" sz="1600" dirty="0" smtClean="0"/>
                        <a:t>）</a:t>
                      </a:r>
                      <a:endParaRPr lang="zh-CN" altLang="en-US" sz="1600" dirty="0"/>
                    </a:p>
                  </a:txBody>
                  <a:tcPr/>
                </a:tc>
                <a:tc>
                  <a:txBody>
                    <a:bodyPr/>
                    <a:lstStyle/>
                    <a:p>
                      <a:r>
                        <a:rPr lang="zh-CN" altLang="en-US" sz="1600" dirty="0" smtClean="0"/>
                        <a:t>两台</a:t>
                      </a:r>
                      <a:endParaRPr lang="zh-CN" alt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dk1"/>
                          </a:solidFill>
                          <a:effectLst/>
                          <a:latin typeface="+mn-lt"/>
                          <a:ea typeface="+mn-ea"/>
                          <a:cs typeface="+mn-cs"/>
                        </a:rPr>
                        <a:t>Red Hat </a:t>
                      </a:r>
                      <a:r>
                        <a:rPr lang="zh-CN" altLang="en-US" sz="1600" kern="1200" dirty="0" smtClean="0">
                          <a:solidFill>
                            <a:schemeClr val="dk1"/>
                          </a:solidFill>
                          <a:effectLst/>
                          <a:latin typeface="+mn-lt"/>
                          <a:ea typeface="+mn-ea"/>
                          <a:cs typeface="+mn-cs"/>
                        </a:rPr>
                        <a:t>操作系统</a:t>
                      </a:r>
                      <a:r>
                        <a:rPr lang="en-US" altLang="zh-CN" sz="1600" kern="1200" dirty="0" smtClean="0">
                          <a:solidFill>
                            <a:schemeClr val="dk1"/>
                          </a:solidFill>
                          <a:effectLst/>
                          <a:latin typeface="+mn-lt"/>
                          <a:ea typeface="+mn-ea"/>
                          <a:cs typeface="+mn-cs"/>
                        </a:rPr>
                        <a:t/>
                      </a:r>
                      <a:br>
                        <a:rPr lang="en-US" altLang="zh-CN" sz="1600" kern="1200" dirty="0" smtClean="0">
                          <a:solidFill>
                            <a:schemeClr val="dk1"/>
                          </a:solidFill>
                          <a:effectLst/>
                          <a:latin typeface="+mn-lt"/>
                          <a:ea typeface="+mn-ea"/>
                          <a:cs typeface="+mn-cs"/>
                        </a:rPr>
                      </a:br>
                      <a:r>
                        <a:rPr lang="en-US" altLang="zh-CN" sz="1600" kern="1200" dirty="0" smtClean="0">
                          <a:solidFill>
                            <a:schemeClr val="dk1"/>
                          </a:solidFill>
                          <a:effectLst/>
                          <a:latin typeface="+mn-lt"/>
                          <a:ea typeface="+mn-ea"/>
                          <a:cs typeface="+mn-cs"/>
                        </a:rPr>
                        <a:t>Linux</a:t>
                      </a:r>
                      <a:r>
                        <a:rPr lang="zh-CN" altLang="en-US" sz="1600" kern="1200" dirty="0" smtClean="0">
                          <a:solidFill>
                            <a:schemeClr val="dk1"/>
                          </a:solidFill>
                          <a:effectLst/>
                          <a:latin typeface="+mn-lt"/>
                          <a:ea typeface="+mn-ea"/>
                          <a:cs typeface="+mn-cs"/>
                        </a:rPr>
                        <a:t>内核</a:t>
                      </a:r>
                      <a:endParaRPr lang="zh-CN" altLang="en-US" sz="1600" dirty="0" smtClean="0"/>
                    </a:p>
                    <a:p>
                      <a:endParaRPr lang="zh-CN" alt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dk1"/>
                          </a:solidFill>
                          <a:effectLst/>
                          <a:latin typeface="+mn-lt"/>
                          <a:ea typeface="+mn-ea"/>
                          <a:cs typeface="+mn-cs"/>
                        </a:rPr>
                        <a:t>jdk</a:t>
                      </a:r>
                      <a:r>
                        <a:rPr lang="en-US" altLang="zh-CN" sz="1600" kern="1200" dirty="0" smtClean="0">
                          <a:solidFill>
                            <a:schemeClr val="dk1"/>
                          </a:solidFill>
                          <a:effectLst/>
                          <a:latin typeface="+mn-lt"/>
                          <a:ea typeface="+mn-ea"/>
                          <a:cs typeface="+mn-cs"/>
                        </a:rPr>
                        <a:t> </a:t>
                      </a:r>
                      <a:r>
                        <a:rPr lang="zh-CN" altLang="zh-CN" sz="1600" kern="1200" dirty="0" smtClean="0">
                          <a:solidFill>
                            <a:schemeClr val="dk1"/>
                          </a:solidFill>
                          <a:effectLst/>
                          <a:latin typeface="+mn-lt"/>
                          <a:ea typeface="+mn-ea"/>
                          <a:cs typeface="+mn-cs"/>
                        </a:rPr>
                        <a:t>版本：</a:t>
                      </a:r>
                      <a:r>
                        <a:rPr lang="en-US" altLang="zh-CN" sz="1600" kern="1200" dirty="0" smtClean="0">
                          <a:solidFill>
                            <a:schemeClr val="dk1"/>
                          </a:solidFill>
                          <a:effectLst/>
                          <a:latin typeface="+mn-lt"/>
                          <a:ea typeface="+mn-ea"/>
                          <a:cs typeface="+mn-cs"/>
                        </a:rPr>
                        <a:t> 1.6.0_43</a:t>
                      </a:r>
                      <a:endParaRPr lang="zh-CN" altLang="zh-CN" sz="160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dk1"/>
                          </a:solidFill>
                          <a:effectLst/>
                          <a:latin typeface="+mn-lt"/>
                          <a:ea typeface="+mn-ea"/>
                          <a:cs typeface="+mn-cs"/>
                        </a:rPr>
                        <a:t>gcc</a:t>
                      </a:r>
                      <a:r>
                        <a:rPr lang="en-US" altLang="zh-CN" sz="1600" kern="1200" dirty="0" smtClean="0">
                          <a:solidFill>
                            <a:schemeClr val="dk1"/>
                          </a:solidFill>
                          <a:effectLst/>
                          <a:latin typeface="+mn-lt"/>
                          <a:ea typeface="+mn-ea"/>
                          <a:cs typeface="+mn-cs"/>
                        </a:rPr>
                        <a:t> </a:t>
                      </a:r>
                      <a:r>
                        <a:rPr lang="zh-CN" altLang="zh-CN" sz="1600" kern="1200" dirty="0" smtClean="0">
                          <a:solidFill>
                            <a:schemeClr val="dk1"/>
                          </a:solidFill>
                          <a:effectLst/>
                          <a:latin typeface="+mn-lt"/>
                          <a:ea typeface="+mn-ea"/>
                          <a:cs typeface="+mn-cs"/>
                        </a:rPr>
                        <a:t>版本：</a:t>
                      </a:r>
                      <a:r>
                        <a:rPr lang="en-US" altLang="zh-CN" sz="1600" kern="1200" dirty="0" smtClean="0">
                          <a:solidFill>
                            <a:schemeClr val="dk1"/>
                          </a:solidFill>
                          <a:effectLst/>
                          <a:latin typeface="+mn-lt"/>
                          <a:ea typeface="+mn-ea"/>
                          <a:cs typeface="+mn-cs"/>
                        </a:rPr>
                        <a:t>4.4.6</a:t>
                      </a:r>
                      <a:endParaRPr lang="zh-CN" altLang="zh-CN" sz="160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zh-CN" sz="1600" kern="1200" dirty="0" smtClean="0">
                          <a:solidFill>
                            <a:schemeClr val="dk1"/>
                          </a:solidFill>
                          <a:effectLst/>
                          <a:latin typeface="+mn-lt"/>
                          <a:ea typeface="+mn-ea"/>
                          <a:cs typeface="+mn-cs"/>
                        </a:rPr>
                        <a:t>原型系统</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dk1"/>
                          </a:solidFill>
                          <a:effectLst/>
                          <a:latin typeface="+mn-lt"/>
                          <a:ea typeface="+mn-ea"/>
                          <a:cs typeface="+mn-cs"/>
                        </a:rPr>
                        <a:t>TimesTen</a:t>
                      </a:r>
                      <a:r>
                        <a:rPr lang="zh-CN" altLang="zh-CN" sz="1600" kern="1200" dirty="0" smtClean="0">
                          <a:solidFill>
                            <a:schemeClr val="dk1"/>
                          </a:solidFill>
                          <a:effectLst/>
                          <a:latin typeface="+mn-lt"/>
                          <a:ea typeface="+mn-ea"/>
                          <a:cs typeface="+mn-cs"/>
                        </a:rPr>
                        <a:t>客户端</a:t>
                      </a:r>
                    </a:p>
                  </a:txBody>
                  <a:tcPr/>
                </a:tc>
              </a:tr>
              <a:tr h="767359">
                <a:tc>
                  <a:txBody>
                    <a:bodyPr/>
                    <a:lstStyle/>
                    <a:p>
                      <a:r>
                        <a:rPr lang="zh-CN" altLang="en-US" sz="1600" dirty="0" smtClean="0"/>
                        <a:t>发送端数据库</a:t>
                      </a:r>
                      <a:endParaRPr lang="en-US" altLang="zh-CN" sz="1600" dirty="0" smtClean="0"/>
                    </a:p>
                    <a:p>
                      <a:r>
                        <a:rPr lang="zh-CN" altLang="en-US" sz="1600" dirty="0" smtClean="0"/>
                        <a:t>（</a:t>
                      </a:r>
                      <a:r>
                        <a:rPr lang="en-US" altLang="zh-CN" sz="1600" dirty="0" smtClean="0"/>
                        <a:t>125.219.39.211</a:t>
                      </a:r>
                      <a:r>
                        <a:rPr lang="zh-CN" altLang="en-US" sz="1600" dirty="0" smtClean="0"/>
                        <a:t>）</a:t>
                      </a:r>
                      <a:endParaRPr lang="zh-CN" altLang="en-US" sz="1600" dirty="0"/>
                    </a:p>
                  </a:txBody>
                  <a:tcPr/>
                </a:tc>
                <a:tc>
                  <a:txBody>
                    <a:bodyPr/>
                    <a:lstStyle/>
                    <a:p>
                      <a:r>
                        <a:rPr lang="zh-CN" altLang="en-US" sz="1600" dirty="0" smtClean="0"/>
                        <a:t>一台</a:t>
                      </a:r>
                      <a:endParaRPr lang="zh-CN" altLang="en-US" sz="1600" dirty="0"/>
                    </a:p>
                  </a:txBody>
                  <a:tcPr/>
                </a:tc>
                <a:tc>
                  <a:txBody>
                    <a:bodyPr/>
                    <a:lstStyle/>
                    <a:p>
                      <a:r>
                        <a:rPr lang="en-US" altLang="zh-CN" sz="1600" kern="1200" dirty="0" smtClean="0">
                          <a:solidFill>
                            <a:schemeClr val="dk1"/>
                          </a:solidFill>
                          <a:effectLst/>
                          <a:latin typeface="+mn-lt"/>
                          <a:ea typeface="+mn-ea"/>
                          <a:cs typeface="+mn-cs"/>
                        </a:rPr>
                        <a:t>Red Hat </a:t>
                      </a:r>
                      <a:r>
                        <a:rPr lang="zh-CN" altLang="en-US" sz="1600" kern="1200" dirty="0" smtClean="0">
                          <a:solidFill>
                            <a:schemeClr val="dk1"/>
                          </a:solidFill>
                          <a:effectLst/>
                          <a:latin typeface="+mn-lt"/>
                          <a:ea typeface="+mn-ea"/>
                          <a:cs typeface="+mn-cs"/>
                        </a:rPr>
                        <a:t>操作系统</a:t>
                      </a:r>
                      <a:r>
                        <a:rPr lang="en-US" altLang="zh-CN" sz="1600" kern="1200" dirty="0" smtClean="0">
                          <a:solidFill>
                            <a:schemeClr val="dk1"/>
                          </a:solidFill>
                          <a:effectLst/>
                          <a:latin typeface="+mn-lt"/>
                          <a:ea typeface="+mn-ea"/>
                          <a:cs typeface="+mn-cs"/>
                        </a:rPr>
                        <a:t/>
                      </a:r>
                      <a:br>
                        <a:rPr lang="en-US" altLang="zh-CN" sz="1600" kern="1200" dirty="0" smtClean="0">
                          <a:solidFill>
                            <a:schemeClr val="dk1"/>
                          </a:solidFill>
                          <a:effectLst/>
                          <a:latin typeface="+mn-lt"/>
                          <a:ea typeface="+mn-ea"/>
                          <a:cs typeface="+mn-cs"/>
                        </a:rPr>
                      </a:br>
                      <a:r>
                        <a:rPr lang="en-US" altLang="zh-CN" sz="1600" kern="1200" dirty="0" smtClean="0">
                          <a:solidFill>
                            <a:schemeClr val="dk1"/>
                          </a:solidFill>
                          <a:effectLst/>
                          <a:latin typeface="+mn-lt"/>
                          <a:ea typeface="+mn-ea"/>
                          <a:cs typeface="+mn-cs"/>
                        </a:rPr>
                        <a:t>Linux</a:t>
                      </a:r>
                      <a:r>
                        <a:rPr lang="zh-CN" altLang="en-US" sz="1600" kern="1200" dirty="0" smtClean="0">
                          <a:solidFill>
                            <a:schemeClr val="dk1"/>
                          </a:solidFill>
                          <a:effectLst/>
                          <a:latin typeface="+mn-lt"/>
                          <a:ea typeface="+mn-ea"/>
                          <a:cs typeface="+mn-cs"/>
                        </a:rPr>
                        <a:t>内核</a:t>
                      </a:r>
                      <a:endParaRPr lang="zh-CN" altLang="en-US" sz="1600" dirty="0"/>
                    </a:p>
                  </a:txBody>
                  <a:tcPr/>
                </a:tc>
                <a:tc>
                  <a:txBody>
                    <a:bodyPr/>
                    <a:lstStyle/>
                    <a:p>
                      <a:r>
                        <a:rPr lang="en-US" altLang="zh-CN" sz="1600" kern="1200" dirty="0" err="1" smtClean="0">
                          <a:solidFill>
                            <a:schemeClr val="dk1"/>
                          </a:solidFill>
                          <a:effectLst/>
                          <a:latin typeface="+mn-lt"/>
                          <a:ea typeface="+mn-ea"/>
                          <a:cs typeface="+mn-cs"/>
                        </a:rPr>
                        <a:t>TimesTen</a:t>
                      </a:r>
                      <a:r>
                        <a:rPr lang="zh-CN" altLang="en-US" sz="1600" kern="1200" dirty="0" smtClean="0">
                          <a:solidFill>
                            <a:schemeClr val="dk1"/>
                          </a:solidFill>
                          <a:effectLst/>
                          <a:latin typeface="+mn-lt"/>
                          <a:ea typeface="+mn-ea"/>
                          <a:cs typeface="+mn-cs"/>
                        </a:rPr>
                        <a:t>客户端。</a:t>
                      </a:r>
                    </a:p>
                    <a:p>
                      <a:endParaRPr lang="zh-CN" altLang="en-US" sz="1600" dirty="0"/>
                    </a:p>
                  </a:txBody>
                  <a:tcPr/>
                </a:tc>
              </a:tr>
              <a:tr h="1252006">
                <a:tc>
                  <a:txBody>
                    <a:bodyPr/>
                    <a:lstStyle/>
                    <a:p>
                      <a:r>
                        <a:rPr lang="zh-CN" altLang="en-US" sz="1600" dirty="0" smtClean="0"/>
                        <a:t>接收端</a:t>
                      </a:r>
                      <a:endParaRPr lang="en-US" altLang="zh-CN" sz="1600" dirty="0" smtClean="0"/>
                    </a:p>
                    <a:p>
                      <a:r>
                        <a:rPr lang="zh-CN" altLang="en-US" sz="1600" dirty="0" smtClean="0"/>
                        <a:t>（</a:t>
                      </a:r>
                      <a:r>
                        <a:rPr lang="en-US" altLang="zh-CN" sz="1600" dirty="0" smtClean="0"/>
                        <a:t>125.219.39.223</a:t>
                      </a:r>
                    </a:p>
                    <a:p>
                      <a:r>
                        <a:rPr lang="en-US" altLang="zh-CN" sz="1600" dirty="0" smtClean="0"/>
                        <a:t>125.219.39.224</a:t>
                      </a:r>
                      <a:r>
                        <a:rPr lang="zh-CN" altLang="en-US" sz="1600" dirty="0" smtClean="0"/>
                        <a:t>）</a:t>
                      </a:r>
                      <a:endParaRPr lang="zh-CN" altLang="en-US" sz="1600" dirty="0"/>
                    </a:p>
                  </a:txBody>
                  <a:tcPr/>
                </a:tc>
                <a:tc>
                  <a:txBody>
                    <a:bodyPr/>
                    <a:lstStyle/>
                    <a:p>
                      <a:r>
                        <a:rPr lang="zh-CN" altLang="en-US" sz="1600" dirty="0" smtClean="0"/>
                        <a:t>两台</a:t>
                      </a:r>
                      <a:endParaRPr lang="zh-CN" alt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dk1"/>
                          </a:solidFill>
                          <a:effectLst/>
                          <a:latin typeface="+mn-lt"/>
                          <a:ea typeface="+mn-ea"/>
                          <a:cs typeface="+mn-cs"/>
                        </a:rPr>
                        <a:t>Red Hat </a:t>
                      </a:r>
                      <a:r>
                        <a:rPr lang="zh-CN" altLang="en-US" sz="1600" kern="1200" dirty="0" smtClean="0">
                          <a:solidFill>
                            <a:schemeClr val="dk1"/>
                          </a:solidFill>
                          <a:effectLst/>
                          <a:latin typeface="+mn-lt"/>
                          <a:ea typeface="+mn-ea"/>
                          <a:cs typeface="+mn-cs"/>
                        </a:rPr>
                        <a:t>操作系统</a:t>
                      </a:r>
                      <a:r>
                        <a:rPr lang="en-US" altLang="zh-CN" sz="1600" kern="1200" dirty="0" smtClean="0">
                          <a:solidFill>
                            <a:schemeClr val="dk1"/>
                          </a:solidFill>
                          <a:effectLst/>
                          <a:latin typeface="+mn-lt"/>
                          <a:ea typeface="+mn-ea"/>
                          <a:cs typeface="+mn-cs"/>
                        </a:rPr>
                        <a:t/>
                      </a:r>
                      <a:br>
                        <a:rPr lang="en-US" altLang="zh-CN" sz="1600" kern="1200" dirty="0" smtClean="0">
                          <a:solidFill>
                            <a:schemeClr val="dk1"/>
                          </a:solidFill>
                          <a:effectLst/>
                          <a:latin typeface="+mn-lt"/>
                          <a:ea typeface="+mn-ea"/>
                          <a:cs typeface="+mn-cs"/>
                        </a:rPr>
                      </a:br>
                      <a:r>
                        <a:rPr lang="en-US" altLang="zh-CN" sz="1600" kern="1200" dirty="0" smtClean="0">
                          <a:solidFill>
                            <a:schemeClr val="dk1"/>
                          </a:solidFill>
                          <a:effectLst/>
                          <a:latin typeface="+mn-lt"/>
                          <a:ea typeface="+mn-ea"/>
                          <a:cs typeface="+mn-cs"/>
                        </a:rPr>
                        <a:t>Linux</a:t>
                      </a:r>
                      <a:r>
                        <a:rPr lang="zh-CN" altLang="en-US" sz="1600" kern="1200" dirty="0" smtClean="0">
                          <a:solidFill>
                            <a:schemeClr val="dk1"/>
                          </a:solidFill>
                          <a:effectLst/>
                          <a:latin typeface="+mn-lt"/>
                          <a:ea typeface="+mn-ea"/>
                          <a:cs typeface="+mn-cs"/>
                        </a:rPr>
                        <a:t>内核</a:t>
                      </a:r>
                    </a:p>
                    <a:p>
                      <a:pPr marL="0" algn="l" defTabSz="457200" rtl="0" eaLnBrk="1" latinLnBrk="0" hangingPunct="1"/>
                      <a:endParaRPr lang="zh-CN" altLang="en-US" sz="1600" kern="1200" dirty="0">
                        <a:solidFill>
                          <a:schemeClr val="dk1"/>
                        </a:solidFill>
                        <a:effectLst/>
                        <a:latin typeface="+mn-lt"/>
                        <a:ea typeface="+mn-ea"/>
                        <a:cs typeface="+mn-cs"/>
                      </a:endParaRPr>
                    </a:p>
                  </a:txBody>
                  <a:tcPr/>
                </a:tc>
                <a:tc>
                  <a:txBody>
                    <a:bodyPr/>
                    <a:lstStyle/>
                    <a:p>
                      <a:pPr marL="0" lvl="0" algn="l" defTabSz="457200" rtl="0" eaLnBrk="1" latinLnBrk="0" hangingPunct="1"/>
                      <a:r>
                        <a:rPr lang="en-US" altLang="zh-CN" sz="1600" kern="1200" dirty="0" err="1" smtClean="0">
                          <a:solidFill>
                            <a:schemeClr val="dk1"/>
                          </a:solidFill>
                          <a:effectLst/>
                          <a:latin typeface="+mn-lt"/>
                          <a:ea typeface="+mn-ea"/>
                          <a:cs typeface="+mn-cs"/>
                        </a:rPr>
                        <a:t>jdk</a:t>
                      </a:r>
                      <a:r>
                        <a:rPr lang="en-US" altLang="zh-CN" sz="1600" kern="1200" dirty="0" smtClean="0">
                          <a:solidFill>
                            <a:schemeClr val="dk1"/>
                          </a:solidFill>
                          <a:effectLst/>
                          <a:latin typeface="+mn-lt"/>
                          <a:ea typeface="+mn-ea"/>
                          <a:cs typeface="+mn-cs"/>
                        </a:rPr>
                        <a:t> </a:t>
                      </a:r>
                      <a:r>
                        <a:rPr lang="zh-CN" altLang="zh-CN" sz="1600" kern="1200" dirty="0" smtClean="0">
                          <a:solidFill>
                            <a:schemeClr val="dk1"/>
                          </a:solidFill>
                          <a:effectLst/>
                          <a:latin typeface="+mn-lt"/>
                          <a:ea typeface="+mn-ea"/>
                          <a:cs typeface="+mn-cs"/>
                        </a:rPr>
                        <a:t>版本：</a:t>
                      </a:r>
                      <a:r>
                        <a:rPr lang="en-US" altLang="zh-CN" sz="1600" kern="1200" dirty="0" smtClean="0">
                          <a:solidFill>
                            <a:schemeClr val="dk1"/>
                          </a:solidFill>
                          <a:effectLst/>
                          <a:latin typeface="+mn-lt"/>
                          <a:ea typeface="+mn-ea"/>
                          <a:cs typeface="+mn-cs"/>
                        </a:rPr>
                        <a:t> 1.6.0_43</a:t>
                      </a:r>
                      <a:endParaRPr lang="zh-CN" altLang="zh-CN" sz="1600" kern="1200" dirty="0" smtClean="0">
                        <a:solidFill>
                          <a:schemeClr val="dk1"/>
                        </a:solidFill>
                        <a:effectLst/>
                        <a:latin typeface="+mn-lt"/>
                        <a:ea typeface="+mn-ea"/>
                        <a:cs typeface="+mn-cs"/>
                      </a:endParaRPr>
                    </a:p>
                    <a:p>
                      <a:pPr marL="0" lvl="0" algn="l" defTabSz="457200" rtl="0" eaLnBrk="1" latinLnBrk="0" hangingPunct="1"/>
                      <a:r>
                        <a:rPr lang="en-US" altLang="zh-CN" sz="1600" kern="1200" dirty="0" err="1" smtClean="0">
                          <a:solidFill>
                            <a:schemeClr val="dk1"/>
                          </a:solidFill>
                          <a:effectLst/>
                          <a:latin typeface="+mn-lt"/>
                          <a:ea typeface="+mn-ea"/>
                          <a:cs typeface="+mn-cs"/>
                        </a:rPr>
                        <a:t>gcc</a:t>
                      </a:r>
                      <a:r>
                        <a:rPr lang="en-US" altLang="zh-CN" sz="1600" kern="1200" dirty="0" smtClean="0">
                          <a:solidFill>
                            <a:schemeClr val="dk1"/>
                          </a:solidFill>
                          <a:effectLst/>
                          <a:latin typeface="+mn-lt"/>
                          <a:ea typeface="+mn-ea"/>
                          <a:cs typeface="+mn-cs"/>
                        </a:rPr>
                        <a:t> </a:t>
                      </a:r>
                      <a:r>
                        <a:rPr lang="zh-CN" altLang="zh-CN" sz="1600" kern="1200" dirty="0" smtClean="0">
                          <a:solidFill>
                            <a:schemeClr val="dk1"/>
                          </a:solidFill>
                          <a:effectLst/>
                          <a:latin typeface="+mn-lt"/>
                          <a:ea typeface="+mn-ea"/>
                          <a:cs typeface="+mn-cs"/>
                        </a:rPr>
                        <a:t>版本：</a:t>
                      </a:r>
                      <a:r>
                        <a:rPr lang="en-US" altLang="zh-CN" sz="1600" kern="1200" dirty="0" smtClean="0">
                          <a:solidFill>
                            <a:schemeClr val="dk1"/>
                          </a:solidFill>
                          <a:effectLst/>
                          <a:latin typeface="+mn-lt"/>
                          <a:ea typeface="+mn-ea"/>
                          <a:cs typeface="+mn-cs"/>
                        </a:rPr>
                        <a:t>4.4.6</a:t>
                      </a:r>
                      <a:endParaRPr lang="zh-CN" altLang="zh-CN" sz="1600" kern="1200" dirty="0" smtClean="0">
                        <a:solidFill>
                          <a:schemeClr val="dk1"/>
                        </a:solidFill>
                        <a:effectLst/>
                        <a:latin typeface="+mn-lt"/>
                        <a:ea typeface="+mn-ea"/>
                        <a:cs typeface="+mn-cs"/>
                      </a:endParaRPr>
                    </a:p>
                    <a:p>
                      <a:pPr marL="0" lvl="0" algn="l" defTabSz="457200" rtl="0" eaLnBrk="1" latinLnBrk="0" hangingPunct="1"/>
                      <a:r>
                        <a:rPr lang="zh-CN" altLang="zh-CN" sz="1600" kern="1200" dirty="0" smtClean="0">
                          <a:solidFill>
                            <a:schemeClr val="dk1"/>
                          </a:solidFill>
                          <a:effectLst/>
                          <a:latin typeface="+mn-lt"/>
                          <a:ea typeface="+mn-ea"/>
                          <a:cs typeface="+mn-cs"/>
                        </a:rPr>
                        <a:t>原型系统</a:t>
                      </a:r>
                    </a:p>
                    <a:p>
                      <a:pPr marL="0" lvl="0" algn="l" defTabSz="457200" rtl="0" eaLnBrk="1" latinLnBrk="0" hangingPunct="1"/>
                      <a:r>
                        <a:rPr lang="en-US" altLang="zh-CN" sz="1600" kern="1200" dirty="0" err="1" smtClean="0">
                          <a:solidFill>
                            <a:schemeClr val="dk1"/>
                          </a:solidFill>
                          <a:effectLst/>
                          <a:latin typeface="+mn-lt"/>
                          <a:ea typeface="+mn-ea"/>
                          <a:cs typeface="+mn-cs"/>
                        </a:rPr>
                        <a:t>TimesTen</a:t>
                      </a:r>
                      <a:r>
                        <a:rPr lang="zh-CN" altLang="zh-CN" sz="1600" kern="1200" dirty="0" smtClean="0">
                          <a:solidFill>
                            <a:schemeClr val="dk1"/>
                          </a:solidFill>
                          <a:effectLst/>
                          <a:latin typeface="+mn-lt"/>
                          <a:ea typeface="+mn-ea"/>
                          <a:cs typeface="+mn-cs"/>
                        </a:rPr>
                        <a:t>客户端</a:t>
                      </a:r>
                    </a:p>
                  </a:txBody>
                  <a:tcPr/>
                </a:tc>
              </a:tr>
              <a:tr h="767359">
                <a:tc>
                  <a:txBody>
                    <a:bodyPr/>
                    <a:lstStyle/>
                    <a:p>
                      <a:r>
                        <a:rPr lang="zh-CN" altLang="en-US" sz="1600" dirty="0" smtClean="0"/>
                        <a:t>接收端数据库</a:t>
                      </a:r>
                      <a:endParaRPr lang="en-US" altLang="zh-CN" sz="1600" dirty="0" smtClean="0"/>
                    </a:p>
                    <a:p>
                      <a:r>
                        <a:rPr lang="zh-CN" altLang="en-US" sz="1600" dirty="0" smtClean="0"/>
                        <a:t>（</a:t>
                      </a:r>
                      <a:r>
                        <a:rPr lang="en-US" altLang="zh-CN" sz="1600" dirty="0" smtClean="0"/>
                        <a:t>125.219.39.222</a:t>
                      </a:r>
                      <a:r>
                        <a:rPr lang="zh-CN" altLang="en-US" sz="1600" dirty="0" smtClean="0"/>
                        <a:t>）</a:t>
                      </a:r>
                      <a:endParaRPr lang="zh-CN" altLang="en-US" sz="1600" dirty="0"/>
                    </a:p>
                  </a:txBody>
                  <a:tcPr/>
                </a:tc>
                <a:tc>
                  <a:txBody>
                    <a:bodyPr/>
                    <a:lstStyle/>
                    <a:p>
                      <a:r>
                        <a:rPr lang="zh-CN" altLang="en-US" sz="1600" dirty="0" smtClean="0"/>
                        <a:t>一台</a:t>
                      </a:r>
                      <a:endParaRPr lang="zh-CN" altLang="en-US" sz="1600" dirty="0"/>
                    </a:p>
                  </a:txBody>
                  <a:tcPr/>
                </a:tc>
                <a:tc>
                  <a:txBody>
                    <a:bodyPr/>
                    <a:lstStyle/>
                    <a:p>
                      <a:r>
                        <a:rPr lang="en-US" altLang="zh-CN" sz="1600" kern="1200" dirty="0" smtClean="0">
                          <a:solidFill>
                            <a:schemeClr val="dk1"/>
                          </a:solidFill>
                          <a:effectLst/>
                          <a:latin typeface="+mn-lt"/>
                          <a:ea typeface="+mn-ea"/>
                          <a:cs typeface="+mn-cs"/>
                        </a:rPr>
                        <a:t>Red Hat </a:t>
                      </a:r>
                      <a:r>
                        <a:rPr lang="zh-CN" altLang="en-US" sz="1600" kern="1200" dirty="0" smtClean="0">
                          <a:solidFill>
                            <a:schemeClr val="dk1"/>
                          </a:solidFill>
                          <a:effectLst/>
                          <a:latin typeface="+mn-lt"/>
                          <a:ea typeface="+mn-ea"/>
                          <a:cs typeface="+mn-cs"/>
                        </a:rPr>
                        <a:t>操作系统</a:t>
                      </a:r>
                      <a:r>
                        <a:rPr lang="en-US" altLang="zh-CN" sz="1600" kern="1200" dirty="0" smtClean="0">
                          <a:solidFill>
                            <a:schemeClr val="dk1"/>
                          </a:solidFill>
                          <a:effectLst/>
                          <a:latin typeface="+mn-lt"/>
                          <a:ea typeface="+mn-ea"/>
                          <a:cs typeface="+mn-cs"/>
                        </a:rPr>
                        <a:t/>
                      </a:r>
                      <a:br>
                        <a:rPr lang="en-US" altLang="zh-CN" sz="1600" kern="1200" dirty="0" smtClean="0">
                          <a:solidFill>
                            <a:schemeClr val="dk1"/>
                          </a:solidFill>
                          <a:effectLst/>
                          <a:latin typeface="+mn-lt"/>
                          <a:ea typeface="+mn-ea"/>
                          <a:cs typeface="+mn-cs"/>
                        </a:rPr>
                      </a:br>
                      <a:r>
                        <a:rPr lang="en-US" altLang="zh-CN" sz="1600" kern="1200" dirty="0" smtClean="0">
                          <a:solidFill>
                            <a:schemeClr val="dk1"/>
                          </a:solidFill>
                          <a:effectLst/>
                          <a:latin typeface="+mn-lt"/>
                          <a:ea typeface="+mn-ea"/>
                          <a:cs typeface="+mn-cs"/>
                        </a:rPr>
                        <a:t>Linux</a:t>
                      </a:r>
                      <a:r>
                        <a:rPr lang="zh-CN" altLang="en-US" sz="1600" kern="1200" dirty="0" smtClean="0">
                          <a:solidFill>
                            <a:schemeClr val="dk1"/>
                          </a:solidFill>
                          <a:effectLst/>
                          <a:latin typeface="+mn-lt"/>
                          <a:ea typeface="+mn-ea"/>
                          <a:cs typeface="+mn-cs"/>
                        </a:rPr>
                        <a:t>内核</a:t>
                      </a:r>
                      <a:endParaRPr lang="zh-CN" alt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dk1"/>
                          </a:solidFill>
                          <a:effectLst/>
                          <a:latin typeface="+mn-lt"/>
                          <a:ea typeface="+mn-ea"/>
                          <a:cs typeface="+mn-cs"/>
                        </a:rPr>
                        <a:t>TimesTen</a:t>
                      </a:r>
                      <a:r>
                        <a:rPr lang="zh-CN" altLang="en-US" sz="1600" kern="1200" dirty="0" smtClean="0">
                          <a:solidFill>
                            <a:schemeClr val="dk1"/>
                          </a:solidFill>
                          <a:effectLst/>
                          <a:latin typeface="+mn-lt"/>
                          <a:ea typeface="+mn-ea"/>
                          <a:cs typeface="+mn-cs"/>
                        </a:rPr>
                        <a:t>客户端</a:t>
                      </a:r>
                    </a:p>
                    <a:p>
                      <a:endParaRPr lang="zh-CN" altLang="en-US" sz="1600" dirty="0"/>
                    </a:p>
                  </a:txBody>
                  <a:tcPr/>
                </a:tc>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04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测试用例设计</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893616" y="1628800"/>
            <a:ext cx="7408333" cy="460851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zh-CN" dirty="0" smtClean="0">
                <a:solidFill>
                  <a:schemeClr val="tx1"/>
                </a:solidFill>
              </a:rPr>
              <a:t>要</a:t>
            </a:r>
            <a:r>
              <a:rPr lang="zh-CN" altLang="zh-CN" dirty="0">
                <a:solidFill>
                  <a:schemeClr val="tx1"/>
                </a:solidFill>
              </a:rPr>
              <a:t>完成对软件系统的功能测试，不可以随意的设计测试用例，必须要有成熟的测试用例设计方法来支撑，再辅以功能测试工作人员长期的工作经验，最终设计出完美的</a:t>
            </a:r>
            <a:r>
              <a:rPr lang="zh-CN" altLang="zh-CN" dirty="0" smtClean="0">
                <a:solidFill>
                  <a:schemeClr val="tx1"/>
                </a:solidFill>
              </a:rPr>
              <a:t>测试用例。</a:t>
            </a:r>
            <a:r>
              <a:rPr lang="zh-CN" altLang="zh-CN" dirty="0">
                <a:solidFill>
                  <a:schemeClr val="tx1"/>
                </a:solidFill>
              </a:rPr>
              <a:t>这样的测试用例在满足功能测试需求的同时还能够避免重复测试，节约测试</a:t>
            </a:r>
            <a:r>
              <a:rPr lang="zh-CN" altLang="zh-CN" dirty="0" smtClean="0">
                <a:solidFill>
                  <a:schemeClr val="tx1"/>
                </a:solidFill>
              </a:rPr>
              <a:t>资源。</a:t>
            </a:r>
            <a:endParaRPr lang="en-US" altLang="zh-CN" dirty="0" smtClean="0">
              <a:solidFill>
                <a:schemeClr val="tx1"/>
              </a:solidFill>
            </a:endParaRPr>
          </a:p>
          <a:p>
            <a:pPr marL="0" indent="0">
              <a:buNone/>
            </a:pPr>
            <a:r>
              <a:rPr lang="en-US" altLang="zh-CN" dirty="0">
                <a:solidFill>
                  <a:schemeClr val="tx1"/>
                </a:solidFill>
              </a:rPr>
              <a:t>	</a:t>
            </a:r>
            <a:r>
              <a:rPr lang="zh-CN" altLang="en-US" dirty="0">
                <a:solidFill>
                  <a:schemeClr val="tx1"/>
                </a:solidFill>
              </a:rPr>
              <a:t>测试用例设计方法主要有：等价类划分</a:t>
            </a:r>
            <a:r>
              <a:rPr lang="zh-CN" altLang="en-US" dirty="0" smtClean="0">
                <a:solidFill>
                  <a:schemeClr val="tx1"/>
                </a:solidFill>
              </a:rPr>
              <a:t>法；</a:t>
            </a:r>
            <a:r>
              <a:rPr lang="zh-CN" altLang="en-US" dirty="0">
                <a:solidFill>
                  <a:schemeClr val="tx1"/>
                </a:solidFill>
              </a:rPr>
              <a:t>边界值分析</a:t>
            </a:r>
            <a:r>
              <a:rPr lang="zh-CN" altLang="en-US" dirty="0" smtClean="0">
                <a:solidFill>
                  <a:schemeClr val="tx1"/>
                </a:solidFill>
              </a:rPr>
              <a:t>法；</a:t>
            </a:r>
            <a:r>
              <a:rPr lang="zh-CN" altLang="en-US" dirty="0">
                <a:solidFill>
                  <a:schemeClr val="tx1"/>
                </a:solidFill>
              </a:rPr>
              <a:t>错误推测法；因果图</a:t>
            </a:r>
            <a:r>
              <a:rPr lang="zh-CN" altLang="en-US" dirty="0" smtClean="0">
                <a:solidFill>
                  <a:schemeClr val="tx1"/>
                </a:solidFill>
              </a:rPr>
              <a:t>法；</a:t>
            </a:r>
            <a:r>
              <a:rPr lang="zh-CN" altLang="en-US" dirty="0">
                <a:solidFill>
                  <a:schemeClr val="tx1"/>
                </a:solidFill>
              </a:rPr>
              <a:t>判定表驱动分析</a:t>
            </a:r>
            <a:r>
              <a:rPr lang="zh-CN" altLang="en-US" dirty="0" smtClean="0">
                <a:solidFill>
                  <a:schemeClr val="tx1"/>
                </a:solidFill>
              </a:rPr>
              <a:t>法；</a:t>
            </a:r>
            <a:r>
              <a:rPr lang="zh-CN" altLang="en-US" dirty="0">
                <a:solidFill>
                  <a:schemeClr val="tx1"/>
                </a:solidFill>
              </a:rPr>
              <a:t>正交实验设计</a:t>
            </a:r>
            <a:r>
              <a:rPr lang="zh-CN" altLang="en-US" dirty="0" smtClean="0">
                <a:solidFill>
                  <a:schemeClr val="tx1"/>
                </a:solidFill>
              </a:rPr>
              <a:t>法；</a:t>
            </a:r>
            <a:r>
              <a:rPr lang="zh-CN" altLang="en-US" dirty="0">
                <a:solidFill>
                  <a:schemeClr val="tx1"/>
                </a:solidFill>
              </a:rPr>
              <a:t>功能图分析</a:t>
            </a:r>
            <a:r>
              <a:rPr lang="zh-CN" altLang="en-US" dirty="0" smtClean="0">
                <a:solidFill>
                  <a:schemeClr val="tx1"/>
                </a:solidFill>
              </a:rPr>
              <a:t>法。</a:t>
            </a:r>
            <a:endParaRPr lang="en-US" altLang="zh-CN" dirty="0" smtClean="0">
              <a:solidFill>
                <a:schemeClr val="tx1"/>
              </a:solidFill>
            </a:endParaRPr>
          </a:p>
          <a:p>
            <a:pPr marL="0" indent="0">
              <a:buNone/>
            </a:pPr>
            <a:r>
              <a:rPr lang="en-US" altLang="zh-CN" dirty="0">
                <a:solidFill>
                  <a:schemeClr val="tx1"/>
                </a:solidFill>
              </a:rPr>
              <a:t>	</a:t>
            </a:r>
            <a:r>
              <a:rPr lang="zh-CN" altLang="en-US" dirty="0" smtClean="0">
                <a:solidFill>
                  <a:schemeClr val="tx1"/>
                </a:solidFill>
              </a:rPr>
              <a:t>针对不同的功能模块选用不同的测试用例设计方法才能设计出合理严谨的测试用例。</a:t>
            </a:r>
            <a:endParaRPr lang="en-US" altLang="zh-CN" dirty="0" smtClean="0">
              <a:solidFill>
                <a:schemeClr val="tx1"/>
              </a:solidFill>
            </a:endParaRPr>
          </a:p>
          <a:p>
            <a:pPr marL="0" indent="0">
              <a:buNone/>
            </a:pPr>
            <a:endParaRPr lang="zh-CN" altLang="en-US" dirty="0"/>
          </a:p>
        </p:txBody>
      </p:sp>
    </p:spTree>
    <p:extLst>
      <p:ext uri="{BB962C8B-B14F-4D97-AF65-F5344CB8AC3E}">
        <p14:creationId xmlns:p14="http://schemas.microsoft.com/office/powerpoint/2010/main" val="3750624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123097608"/>
              </p:ext>
            </p:extLst>
          </p:nvPr>
        </p:nvGraphicFramePr>
        <p:xfrm>
          <a:off x="395536" y="548680"/>
          <a:ext cx="8496943" cy="5659871"/>
        </p:xfrm>
        <a:graphic>
          <a:graphicData uri="http://schemas.openxmlformats.org/drawingml/2006/table">
            <a:tbl>
              <a:tblPr firstRow="1" bandRow="1">
                <a:tableStyleId>{5C22544A-7EE6-4342-B048-85BDC9FD1C3A}</a:tableStyleId>
              </a:tblPr>
              <a:tblGrid>
                <a:gridCol w="2200101"/>
                <a:gridCol w="3464528"/>
                <a:gridCol w="2832314"/>
              </a:tblGrid>
              <a:tr h="330113">
                <a:tc>
                  <a:txBody>
                    <a:bodyPr/>
                    <a:lstStyle/>
                    <a:p>
                      <a:r>
                        <a:rPr lang="zh-CN" altLang="en-US" dirty="0" smtClean="0"/>
                        <a:t>方法名</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632716">
                <a:tc>
                  <a:txBody>
                    <a:bodyPr/>
                    <a:lstStyle/>
                    <a:p>
                      <a:r>
                        <a:rPr lang="zh-CN" altLang="en-US" sz="2000" dirty="0" smtClean="0">
                          <a:solidFill>
                            <a:srgbClr val="FF0000"/>
                          </a:solidFill>
                        </a:rPr>
                        <a:t>等价类划分法</a:t>
                      </a:r>
                    </a:p>
                    <a:p>
                      <a:endParaRPr lang="zh-CN" altLang="en-US" sz="2000" dirty="0"/>
                    </a:p>
                  </a:txBody>
                  <a:tcPr/>
                </a:tc>
                <a:tc>
                  <a:txBody>
                    <a:bodyPr/>
                    <a:lstStyle/>
                    <a:p>
                      <a:r>
                        <a:rPr lang="zh-CN" altLang="en-US" sz="2000" dirty="0" smtClean="0"/>
                        <a:t>避免输入的不完整性和覆盖的不稳定性</a:t>
                      </a:r>
                      <a:endParaRPr lang="zh-CN" altLang="en-US" sz="2000" dirty="0"/>
                    </a:p>
                  </a:txBody>
                  <a:tcPr/>
                </a:tc>
                <a:tc>
                  <a:txBody>
                    <a:bodyPr/>
                    <a:lstStyle/>
                    <a:p>
                      <a:r>
                        <a:rPr lang="zh-CN" altLang="en-US" sz="2000" dirty="0" smtClean="0"/>
                        <a:t>没有考虑输入组合情况</a:t>
                      </a:r>
                      <a:endParaRPr lang="zh-CN" altLang="en-US" sz="2000" dirty="0"/>
                    </a:p>
                  </a:txBody>
                  <a:tcPr/>
                </a:tc>
              </a:tr>
              <a:tr h="783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边界值分析法</a:t>
                      </a:r>
                    </a:p>
                    <a:p>
                      <a:endParaRPr lang="zh-CN" altLang="en-US" sz="2000" dirty="0"/>
                    </a:p>
                  </a:txBody>
                  <a:tcPr/>
                </a:tc>
                <a:tc>
                  <a:txBody>
                    <a:bodyPr/>
                    <a:lstStyle/>
                    <a:p>
                      <a:r>
                        <a:rPr lang="zh-CN" altLang="en-US" sz="2000" dirty="0" smtClean="0"/>
                        <a:t>对开发人员最容易忽略的地方进行了测试</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没有考虑输入组合情况</a:t>
                      </a:r>
                    </a:p>
                    <a:p>
                      <a:endParaRPr lang="zh-CN" altLang="en-US" sz="2000" dirty="0"/>
                    </a:p>
                  </a:txBody>
                  <a:tcPr/>
                </a:tc>
              </a:tr>
              <a:tr h="632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rPr>
                        <a:t>错误推测法</a:t>
                      </a:r>
                    </a:p>
                    <a:p>
                      <a:endParaRPr lang="zh-CN" altLang="en-US" sz="2000" dirty="0"/>
                    </a:p>
                  </a:txBody>
                  <a:tcPr/>
                </a:tc>
                <a:tc>
                  <a:txBody>
                    <a:bodyPr/>
                    <a:lstStyle/>
                    <a:p>
                      <a:r>
                        <a:rPr lang="zh-CN" altLang="en-US" sz="2000" dirty="0" smtClean="0"/>
                        <a:t>充分发挥个人的经验，命中率高</a:t>
                      </a:r>
                      <a:endParaRPr lang="zh-CN" altLang="en-US" sz="2000" dirty="0"/>
                    </a:p>
                  </a:txBody>
                  <a:tcPr/>
                </a:tc>
                <a:tc>
                  <a:txBody>
                    <a:bodyPr/>
                    <a:lstStyle/>
                    <a:p>
                      <a:r>
                        <a:rPr lang="zh-CN" altLang="en-US" sz="2000" dirty="0" smtClean="0"/>
                        <a:t>覆盖率难以保证</a:t>
                      </a:r>
                      <a:endParaRPr lang="zh-CN" altLang="en-US" sz="2000" dirty="0"/>
                    </a:p>
                  </a:txBody>
                  <a:tcPr/>
                </a:tc>
              </a:tr>
              <a:tr h="632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rPr>
                        <a:t>因果图法</a:t>
                      </a:r>
                    </a:p>
                    <a:p>
                      <a:endParaRPr lang="zh-CN" altLang="en-US" sz="2000" dirty="0"/>
                    </a:p>
                  </a:txBody>
                  <a:tcPr/>
                </a:tc>
                <a:tc>
                  <a:txBody>
                    <a:bodyPr/>
                    <a:lstStyle/>
                    <a:p>
                      <a:r>
                        <a:rPr lang="zh-CN" altLang="en-US" sz="2000" dirty="0" smtClean="0"/>
                        <a:t>设计出高效的测试用例</a:t>
                      </a:r>
                      <a:endParaRPr lang="zh-CN" altLang="en-US" sz="2000" dirty="0"/>
                    </a:p>
                  </a:txBody>
                  <a:tcPr/>
                </a:tc>
                <a:tc>
                  <a:txBody>
                    <a:bodyPr/>
                    <a:lstStyle/>
                    <a:p>
                      <a:r>
                        <a:rPr lang="zh-CN" altLang="en-US" sz="2000" dirty="0" smtClean="0"/>
                        <a:t>因果图过于庞大，测试用例数目过多</a:t>
                      </a:r>
                      <a:endParaRPr lang="zh-CN" altLang="en-US" sz="2000" dirty="0"/>
                    </a:p>
                  </a:txBody>
                  <a:tcPr/>
                </a:tc>
              </a:tr>
              <a:tr h="907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判定表驱动分析法</a:t>
                      </a:r>
                    </a:p>
                    <a:p>
                      <a:endParaRPr lang="zh-CN" altLang="en-US" sz="2000" dirty="0"/>
                    </a:p>
                  </a:txBody>
                  <a:tcPr/>
                </a:tc>
                <a:tc>
                  <a:txBody>
                    <a:bodyPr/>
                    <a:lstStyle/>
                    <a:p>
                      <a:r>
                        <a:rPr lang="zh-CN" altLang="en-US" sz="2000" kern="1200" dirty="0" smtClean="0">
                          <a:solidFill>
                            <a:schemeClr val="dk1"/>
                          </a:solidFill>
                          <a:effectLst/>
                          <a:latin typeface="+mn-lt"/>
                          <a:ea typeface="+mn-ea"/>
                          <a:cs typeface="+mn-cs"/>
                        </a:rPr>
                        <a:t>能够</a:t>
                      </a:r>
                      <a:r>
                        <a:rPr lang="zh-CN" altLang="zh-CN" sz="2000" kern="1200" dirty="0" smtClean="0">
                          <a:solidFill>
                            <a:schemeClr val="dk1"/>
                          </a:solidFill>
                          <a:effectLst/>
                          <a:latin typeface="+mn-lt"/>
                          <a:ea typeface="+mn-ea"/>
                          <a:cs typeface="+mn-cs"/>
                        </a:rPr>
                        <a:t>简化一些复杂情况</a:t>
                      </a:r>
                      <a:r>
                        <a:rPr lang="zh-CN" altLang="en-US" sz="2000" kern="1200" dirty="0" smtClean="0">
                          <a:solidFill>
                            <a:schemeClr val="dk1"/>
                          </a:solidFill>
                          <a:effectLst/>
                          <a:latin typeface="+mn-lt"/>
                          <a:ea typeface="+mn-ea"/>
                          <a:cs typeface="+mn-cs"/>
                        </a:rPr>
                        <a:t>，</a:t>
                      </a:r>
                      <a:r>
                        <a:rPr lang="zh-CN" altLang="zh-CN" sz="2000" kern="1200" dirty="0" smtClean="0">
                          <a:solidFill>
                            <a:schemeClr val="dk1"/>
                          </a:solidFill>
                          <a:effectLst/>
                          <a:latin typeface="+mn-lt"/>
                          <a:ea typeface="+mn-ea"/>
                          <a:cs typeface="+mn-cs"/>
                        </a:rPr>
                        <a:t>简单明了</a:t>
                      </a:r>
                      <a:endParaRPr lang="zh-CN" altLang="en-US" sz="2000" dirty="0"/>
                    </a:p>
                  </a:txBody>
                  <a:tcPr/>
                </a:tc>
                <a:tc>
                  <a:txBody>
                    <a:bodyPr/>
                    <a:lstStyle/>
                    <a:p>
                      <a:r>
                        <a:rPr lang="zh-CN" altLang="zh-CN" sz="2000" kern="1200" dirty="0" smtClean="0">
                          <a:solidFill>
                            <a:schemeClr val="dk1"/>
                          </a:solidFill>
                          <a:effectLst/>
                          <a:latin typeface="+mn-lt"/>
                          <a:ea typeface="+mn-ea"/>
                          <a:cs typeface="+mn-cs"/>
                        </a:rPr>
                        <a:t>不能表达一些重复的行为动作。</a:t>
                      </a:r>
                      <a:endParaRPr lang="zh-CN" altLang="en-US" sz="2000" dirty="0"/>
                    </a:p>
                  </a:txBody>
                  <a:tcPr/>
                </a:tc>
              </a:tr>
              <a:tr h="632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正交实验分析法</a:t>
                      </a:r>
                    </a:p>
                    <a:p>
                      <a:endParaRPr lang="zh-CN" altLang="en-US" sz="2000" dirty="0"/>
                    </a:p>
                  </a:txBody>
                  <a:tcPr/>
                </a:tc>
                <a:tc>
                  <a:txBody>
                    <a:bodyPr/>
                    <a:lstStyle/>
                    <a:p>
                      <a:r>
                        <a:rPr lang="zh-CN" altLang="zh-CN" sz="2000" kern="1200" dirty="0" smtClean="0">
                          <a:solidFill>
                            <a:schemeClr val="dk1"/>
                          </a:solidFill>
                          <a:effectLst/>
                          <a:latin typeface="+mn-lt"/>
                          <a:ea typeface="+mn-ea"/>
                          <a:cs typeface="+mn-cs"/>
                        </a:rPr>
                        <a:t>能够人工控制数量以及满足系统功能测试覆盖率</a:t>
                      </a:r>
                      <a:endParaRPr lang="zh-CN" altLang="en-US" sz="2000" dirty="0"/>
                    </a:p>
                  </a:txBody>
                  <a:tcPr/>
                </a:tc>
                <a:tc>
                  <a:txBody>
                    <a:bodyPr/>
                    <a:lstStyle/>
                    <a:p>
                      <a:r>
                        <a:rPr lang="zh-CN" altLang="en-US" sz="2000" dirty="0" smtClean="0"/>
                        <a:t>方案具有很大的局限性</a:t>
                      </a:r>
                      <a:endParaRPr lang="zh-CN" altLang="en-US" sz="2000" dirty="0"/>
                    </a:p>
                  </a:txBody>
                  <a:tcPr/>
                </a:tc>
              </a:tr>
              <a:tr h="632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功能图分析法</a:t>
                      </a:r>
                    </a:p>
                    <a:p>
                      <a:endParaRPr lang="zh-CN" altLang="en-US" sz="2000" dirty="0"/>
                    </a:p>
                  </a:txBody>
                  <a:tcPr/>
                </a:tc>
                <a:tc>
                  <a:txBody>
                    <a:bodyPr/>
                    <a:lstStyle/>
                    <a:p>
                      <a:r>
                        <a:rPr lang="zh-CN" altLang="en-US" sz="2000" dirty="0" smtClean="0"/>
                        <a:t>能够设计出合理的测试用例，而且数量少</a:t>
                      </a:r>
                      <a:endParaRPr lang="zh-CN" altLang="en-US" sz="2000" dirty="0"/>
                    </a:p>
                  </a:txBody>
                  <a:tcPr/>
                </a:tc>
                <a:tc>
                  <a:txBody>
                    <a:bodyPr/>
                    <a:lstStyle/>
                    <a:p>
                      <a:r>
                        <a:rPr lang="zh-CN" altLang="zh-CN" sz="2000" kern="1200" dirty="0" smtClean="0">
                          <a:solidFill>
                            <a:schemeClr val="dk1"/>
                          </a:solidFill>
                          <a:effectLst/>
                          <a:latin typeface="+mn-lt"/>
                          <a:ea typeface="+mn-ea"/>
                          <a:cs typeface="+mn-cs"/>
                        </a:rPr>
                        <a:t>前期分析比较复杂</a:t>
                      </a:r>
                      <a:r>
                        <a:rPr lang="zh-CN" altLang="en-US" sz="2000" kern="1200" dirty="0" smtClean="0">
                          <a:solidFill>
                            <a:schemeClr val="dk1"/>
                          </a:solidFill>
                          <a:effectLst/>
                          <a:latin typeface="+mn-lt"/>
                          <a:ea typeface="+mn-ea"/>
                          <a:cs typeface="+mn-cs"/>
                        </a:rPr>
                        <a:t>，容易遗漏</a:t>
                      </a:r>
                      <a:endParaRPr lang="zh-CN" altLang="en-US" sz="2000" dirty="0"/>
                    </a:p>
                  </a:txBody>
                  <a:tcPr/>
                </a:tc>
              </a:tr>
            </a:tbl>
          </a:graphicData>
        </a:graphic>
      </p:graphicFrame>
    </p:spTree>
    <p:extLst>
      <p:ext uri="{BB962C8B-B14F-4D97-AF65-F5344CB8AC3E}">
        <p14:creationId xmlns:p14="http://schemas.microsoft.com/office/powerpoint/2010/main" val="2362776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优先级配置界面</a:t>
            </a:r>
            <a:endParaRPr lang="zh-CN" altLang="en-US" dirty="0"/>
          </a:p>
        </p:txBody>
      </p:sp>
      <p:pic>
        <p:nvPicPr>
          <p:cNvPr id="3074" name="图片框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7"/>
            <a:ext cx="7128792" cy="484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892"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187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09443" y="1628800"/>
            <a:ext cx="7125112" cy="973567"/>
          </a:xfrm>
        </p:spPr>
        <p:txBody>
          <a:bodyPr>
            <a:normAutofit fontScale="85000" lnSpcReduction="10000"/>
          </a:bodyPr>
          <a:lstStyle/>
          <a:p>
            <a:pPr marL="0" indent="0">
              <a:buNone/>
            </a:pPr>
            <a:r>
              <a:rPr lang="en-US" altLang="zh-CN" dirty="0" smtClean="0"/>
              <a:t>	</a:t>
            </a:r>
            <a:r>
              <a:rPr lang="zh-CN" altLang="zh-CN" dirty="0" smtClean="0">
                <a:solidFill>
                  <a:schemeClr val="tx1"/>
                </a:solidFill>
              </a:rPr>
              <a:t>根据</a:t>
            </a:r>
            <a:r>
              <a:rPr lang="zh-CN" altLang="zh-CN" dirty="0">
                <a:solidFill>
                  <a:schemeClr val="tx1"/>
                </a:solidFill>
              </a:rPr>
              <a:t>优先级配置的功能要求，测试过程中需要的就是气象资料类型、报文类型、优先级。因此采用等价类划分方法，对气象资料类型、报文类型、优先级划分如</a:t>
            </a:r>
            <a:r>
              <a:rPr lang="zh-CN" altLang="zh-CN" dirty="0" smtClean="0">
                <a:solidFill>
                  <a:schemeClr val="tx1"/>
                </a:solidFill>
              </a:rPr>
              <a:t>表所</a:t>
            </a:r>
            <a:r>
              <a:rPr lang="zh-CN" altLang="zh-CN" dirty="0">
                <a:solidFill>
                  <a:schemeClr val="tx1"/>
                </a:solidFill>
              </a:rPr>
              <a:t>示：</a:t>
            </a:r>
            <a:endParaRPr lang="zh-CN" altLang="en-US" dirty="0">
              <a:solidFill>
                <a:schemeClr val="tx1"/>
              </a:solidFill>
            </a:endParaRPr>
          </a:p>
        </p:txBody>
      </p:sp>
      <p:sp>
        <p:nvSpPr>
          <p:cNvPr id="2" name="标题 1"/>
          <p:cNvSpPr>
            <a:spLocks noGrp="1"/>
          </p:cNvSpPr>
          <p:nvPr>
            <p:ph type="title"/>
          </p:nvPr>
        </p:nvSpPr>
        <p:spPr/>
        <p:txBody>
          <a:bodyPr>
            <a:normAutofit/>
          </a:bodyPr>
          <a:lstStyle/>
          <a:p>
            <a:pPr algn="l"/>
            <a:r>
              <a:rPr lang="zh-CN" altLang="en-US" dirty="0"/>
              <a:t>优先级配置模块</a:t>
            </a:r>
            <a:r>
              <a:rPr lang="en-US" altLang="zh-CN" dirty="0"/>
              <a:t>-</a:t>
            </a:r>
            <a:r>
              <a:rPr lang="zh-CN" altLang="en-US" dirty="0" smtClean="0"/>
              <a:t>测试用例设计</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03666995"/>
              </p:ext>
            </p:extLst>
          </p:nvPr>
        </p:nvGraphicFramePr>
        <p:xfrm>
          <a:off x="899592" y="2708920"/>
          <a:ext cx="7632847" cy="3817098"/>
        </p:xfrm>
        <a:graphic>
          <a:graphicData uri="http://schemas.openxmlformats.org/drawingml/2006/table">
            <a:tbl>
              <a:tblPr firstRow="1" bandRow="1">
                <a:tableStyleId>{5C22544A-7EE6-4342-B048-85BDC9FD1C3A}</a:tableStyleId>
              </a:tblPr>
              <a:tblGrid>
                <a:gridCol w="1346973"/>
                <a:gridCol w="1721132"/>
                <a:gridCol w="4564742"/>
              </a:tblGrid>
              <a:tr h="404393">
                <a:tc>
                  <a:txBody>
                    <a:bodyPr/>
                    <a:lstStyle/>
                    <a:p>
                      <a:pPr algn="just">
                        <a:spcAft>
                          <a:spcPts val="0"/>
                        </a:spcAft>
                      </a:pPr>
                      <a:r>
                        <a:rPr lang="zh-CN" sz="1400" kern="0" dirty="0">
                          <a:solidFill>
                            <a:schemeClr val="tx1"/>
                          </a:solidFill>
                          <a:effectLst/>
                          <a:latin typeface="Calibri"/>
                          <a:ea typeface="黑体"/>
                          <a:cs typeface="宋体"/>
                        </a:rPr>
                        <a:t>输入等价类</a:t>
                      </a:r>
                      <a:endParaRPr lang="zh-CN" sz="14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400" kern="0" dirty="0">
                          <a:solidFill>
                            <a:schemeClr val="tx1"/>
                          </a:solidFill>
                          <a:effectLst/>
                          <a:latin typeface="Calibri"/>
                          <a:ea typeface="黑体"/>
                          <a:cs typeface="宋体"/>
                        </a:rPr>
                        <a:t>有效等价类</a:t>
                      </a:r>
                      <a:endParaRPr lang="zh-CN" sz="14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400" kern="0" dirty="0">
                          <a:solidFill>
                            <a:schemeClr val="tx1"/>
                          </a:solidFill>
                          <a:effectLst/>
                          <a:latin typeface="Calibri"/>
                          <a:ea typeface="黑体"/>
                          <a:cs typeface="宋体"/>
                        </a:rPr>
                        <a:t>无效等价类</a:t>
                      </a:r>
                      <a:endParaRPr lang="zh-CN" sz="1400" kern="100" dirty="0">
                        <a:solidFill>
                          <a:schemeClr val="tx1"/>
                        </a:solidFill>
                        <a:effectLst/>
                        <a:latin typeface="Calibri"/>
                        <a:ea typeface="宋体"/>
                        <a:cs typeface="Times New Roman"/>
                      </a:endParaRPr>
                    </a:p>
                  </a:txBody>
                  <a:tcPr marL="68580" marR="68580" marT="0" marB="0"/>
                </a:tc>
              </a:tr>
              <a:tr h="639406">
                <a:tc>
                  <a:txBody>
                    <a:bodyPr/>
                    <a:lstStyle/>
                    <a:p>
                      <a:pPr algn="just">
                        <a:lnSpc>
                          <a:spcPct val="150000"/>
                        </a:lnSpc>
                        <a:spcAft>
                          <a:spcPts val="0"/>
                        </a:spcAft>
                      </a:pPr>
                      <a:r>
                        <a:rPr lang="zh-CN" sz="1400" kern="100">
                          <a:effectLst/>
                          <a:latin typeface="Calibri"/>
                          <a:ea typeface="宋体"/>
                          <a:cs typeface="Times New Roman"/>
                        </a:rPr>
                        <a:t>气象资料类型</a:t>
                      </a:r>
                    </a:p>
                  </a:txBody>
                  <a:tcPr marL="68580" marR="68580" marT="0" marB="0"/>
                </a:tc>
                <a:tc>
                  <a:txBody>
                    <a:bodyPr/>
                    <a:lstStyle/>
                    <a:p>
                      <a:pPr marL="342900" lvl="0" indent="-342900" algn="just">
                        <a:lnSpc>
                          <a:spcPct val="150000"/>
                        </a:lnSpc>
                        <a:spcAft>
                          <a:spcPts val="0"/>
                        </a:spcAft>
                        <a:buFont typeface="+mj-lt"/>
                        <a:buAutoNum type="arabicPeriod"/>
                      </a:pPr>
                      <a:r>
                        <a:rPr lang="en-US" sz="1400" kern="100" dirty="0">
                          <a:effectLst/>
                          <a:latin typeface="Calibri"/>
                          <a:ea typeface="宋体"/>
                          <a:cs typeface="Times New Roman"/>
                        </a:rPr>
                        <a:t>CAC</a:t>
                      </a:r>
                      <a:endParaRPr lang="zh-CN" sz="1400" kern="100" dirty="0">
                        <a:effectLst/>
                        <a:latin typeface="Calibri"/>
                        <a:ea typeface="宋体"/>
                        <a:cs typeface="Times New Roman"/>
                      </a:endParaRPr>
                    </a:p>
                    <a:p>
                      <a:pPr marL="342900" lvl="0" indent="-342900" algn="just">
                        <a:lnSpc>
                          <a:spcPct val="150000"/>
                        </a:lnSpc>
                        <a:spcAft>
                          <a:spcPts val="0"/>
                        </a:spcAft>
                        <a:buFont typeface="+mj-lt"/>
                        <a:buAutoNum type="arabicPeriod"/>
                      </a:pPr>
                      <a:r>
                        <a:rPr lang="en-US" sz="1400" kern="100" dirty="0">
                          <a:effectLst/>
                          <a:latin typeface="Calibri"/>
                          <a:ea typeface="宋体"/>
                          <a:cs typeface="Times New Roman"/>
                        </a:rPr>
                        <a:t>GRIB</a:t>
                      </a:r>
                      <a:endParaRPr lang="zh-CN" sz="1400" kern="100" dirty="0">
                        <a:effectLst/>
                        <a:latin typeface="Calibri"/>
                        <a:ea typeface="宋体"/>
                        <a:cs typeface="Times New Roman"/>
                      </a:endParaRPr>
                    </a:p>
                  </a:txBody>
                  <a:tcPr marL="68580" marR="68580" marT="0" marB="0"/>
                </a:tc>
                <a:tc>
                  <a:txBody>
                    <a:bodyPr/>
                    <a:lstStyle/>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空；</a:t>
                      </a:r>
                    </a:p>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其他非</a:t>
                      </a:r>
                      <a:r>
                        <a:rPr lang="en-US" sz="1400" kern="100" dirty="0">
                          <a:effectLst/>
                          <a:latin typeface="Calibri"/>
                          <a:ea typeface="宋体"/>
                          <a:cs typeface="Times New Roman"/>
                        </a:rPr>
                        <a:t>CAC</a:t>
                      </a:r>
                      <a:r>
                        <a:rPr lang="zh-CN" sz="1400" kern="100" dirty="0">
                          <a:effectLst/>
                          <a:latin typeface="Calibri"/>
                          <a:ea typeface="宋体"/>
                          <a:cs typeface="Times New Roman"/>
                        </a:rPr>
                        <a:t>、</a:t>
                      </a:r>
                      <a:r>
                        <a:rPr lang="en-US" sz="1400" kern="100" dirty="0">
                          <a:effectLst/>
                          <a:latin typeface="Calibri"/>
                          <a:ea typeface="宋体"/>
                          <a:cs typeface="Times New Roman"/>
                        </a:rPr>
                        <a:t>GRIB</a:t>
                      </a:r>
                      <a:r>
                        <a:rPr lang="zh-CN" sz="1400" kern="100" dirty="0">
                          <a:effectLst/>
                          <a:latin typeface="Calibri"/>
                          <a:ea typeface="宋体"/>
                          <a:cs typeface="Times New Roman"/>
                        </a:rPr>
                        <a:t>气象资料类型。</a:t>
                      </a:r>
                    </a:p>
                  </a:txBody>
                  <a:tcPr marL="68580" marR="68580" marT="0" marB="0"/>
                </a:tc>
              </a:tr>
              <a:tr h="1280680">
                <a:tc>
                  <a:txBody>
                    <a:bodyPr/>
                    <a:lstStyle/>
                    <a:p>
                      <a:pPr algn="just">
                        <a:lnSpc>
                          <a:spcPct val="150000"/>
                        </a:lnSpc>
                        <a:spcAft>
                          <a:spcPts val="0"/>
                        </a:spcAft>
                      </a:pPr>
                      <a:r>
                        <a:rPr lang="zh-CN" sz="1400" kern="100">
                          <a:effectLst/>
                          <a:latin typeface="Calibri"/>
                          <a:ea typeface="宋体"/>
                          <a:cs typeface="Times New Roman"/>
                        </a:rPr>
                        <a:t>报文类型</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SA</a:t>
                      </a:r>
                      <a:r>
                        <a:rPr lang="zh-CN" sz="1400" kern="100">
                          <a:effectLst/>
                          <a:latin typeface="Calibri"/>
                          <a:ea typeface="宋体"/>
                          <a:cs typeface="Times New Roman"/>
                        </a:rPr>
                        <a:t>、</a:t>
                      </a:r>
                      <a:r>
                        <a:rPr lang="en-US" sz="1400" kern="100">
                          <a:effectLst/>
                          <a:latin typeface="Calibri"/>
                          <a:ea typeface="宋体"/>
                          <a:cs typeface="Times New Roman"/>
                        </a:rPr>
                        <a:t>FC</a:t>
                      </a:r>
                      <a:r>
                        <a:rPr lang="zh-CN" sz="1400" kern="100">
                          <a:effectLst/>
                          <a:latin typeface="Calibri"/>
                          <a:ea typeface="宋体"/>
                          <a:cs typeface="Times New Roman"/>
                        </a:rPr>
                        <a:t>、</a:t>
                      </a:r>
                      <a:r>
                        <a:rPr lang="en-US" sz="1400" kern="100">
                          <a:effectLst/>
                          <a:latin typeface="Calibri"/>
                          <a:ea typeface="宋体"/>
                          <a:cs typeface="Times New Roman"/>
                        </a:rPr>
                        <a:t>SP</a:t>
                      </a:r>
                      <a:r>
                        <a:rPr lang="zh-CN" sz="1400" kern="100">
                          <a:effectLst/>
                          <a:latin typeface="Calibri"/>
                          <a:ea typeface="宋体"/>
                          <a:cs typeface="Times New Roman"/>
                        </a:rPr>
                        <a:t>、</a:t>
                      </a:r>
                      <a:r>
                        <a:rPr lang="en-US" sz="1400" kern="100">
                          <a:effectLst/>
                          <a:latin typeface="Calibri"/>
                          <a:ea typeface="宋体"/>
                          <a:cs typeface="Times New Roman"/>
                        </a:rPr>
                        <a:t>FT</a:t>
                      </a:r>
                      <a:r>
                        <a:rPr lang="zh-CN" sz="1400" kern="100">
                          <a:effectLst/>
                          <a:latin typeface="Calibri"/>
                          <a:ea typeface="宋体"/>
                          <a:cs typeface="Times New Roman"/>
                        </a:rPr>
                        <a:t>、</a:t>
                      </a:r>
                      <a:r>
                        <a:rPr lang="en-US" sz="1400" kern="100">
                          <a:effectLst/>
                          <a:latin typeface="Calibri"/>
                          <a:ea typeface="宋体"/>
                          <a:cs typeface="Times New Roman"/>
                        </a:rPr>
                        <a:t>HC</a:t>
                      </a:r>
                      <a:r>
                        <a:rPr lang="zh-CN" sz="1400" kern="100">
                          <a:effectLst/>
                          <a:latin typeface="Calibri"/>
                          <a:ea typeface="宋体"/>
                          <a:cs typeface="Times New Roman"/>
                        </a:rPr>
                        <a:t>、</a:t>
                      </a:r>
                      <a:r>
                        <a:rPr lang="en-US" sz="1400" kern="100">
                          <a:effectLst/>
                          <a:latin typeface="Calibri"/>
                          <a:ea typeface="宋体"/>
                          <a:cs typeface="Times New Roman"/>
                        </a:rPr>
                        <a:t>HE</a:t>
                      </a:r>
                      <a:r>
                        <a:rPr lang="zh-CN" sz="1400" kern="100">
                          <a:effectLst/>
                          <a:latin typeface="Calibri"/>
                          <a:ea typeface="宋体"/>
                          <a:cs typeface="Times New Roman"/>
                        </a:rPr>
                        <a:t>、</a:t>
                      </a:r>
                      <a:r>
                        <a:rPr lang="en-US" sz="1400" kern="100">
                          <a:effectLst/>
                          <a:latin typeface="Calibri"/>
                          <a:ea typeface="宋体"/>
                          <a:cs typeface="Times New Roman"/>
                        </a:rPr>
                        <a:t>HG</a:t>
                      </a:r>
                      <a:r>
                        <a:rPr lang="zh-CN" sz="1400" kern="100">
                          <a:effectLst/>
                          <a:latin typeface="Calibri"/>
                          <a:ea typeface="宋体"/>
                          <a:cs typeface="Times New Roman"/>
                        </a:rPr>
                        <a:t>、</a:t>
                      </a:r>
                      <a:r>
                        <a:rPr lang="en-US" sz="1400" kern="100">
                          <a:effectLst/>
                          <a:latin typeface="Calibri"/>
                          <a:ea typeface="宋体"/>
                          <a:cs typeface="Times New Roman"/>
                        </a:rPr>
                        <a:t>HH</a:t>
                      </a:r>
                      <a:endParaRPr lang="zh-CN" sz="1400" kern="100">
                        <a:effectLst/>
                        <a:latin typeface="Calibri"/>
                        <a:ea typeface="宋体"/>
                        <a:cs typeface="Times New Roman"/>
                      </a:endParaRPr>
                    </a:p>
                  </a:txBody>
                  <a:tcPr marL="68580" marR="68580" marT="0" marB="0"/>
                </a:tc>
                <a:tc>
                  <a:txBody>
                    <a:bodyPr/>
                    <a:lstStyle/>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空；</a:t>
                      </a:r>
                    </a:p>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其他非</a:t>
                      </a:r>
                      <a:r>
                        <a:rPr lang="en-US" sz="1400" kern="100" dirty="0">
                          <a:effectLst/>
                          <a:latin typeface="Calibri"/>
                          <a:ea typeface="宋体"/>
                          <a:cs typeface="Times New Roman"/>
                        </a:rPr>
                        <a:t>SA</a:t>
                      </a:r>
                      <a:r>
                        <a:rPr lang="zh-CN" sz="1400" kern="100" dirty="0">
                          <a:effectLst/>
                          <a:latin typeface="Calibri"/>
                          <a:ea typeface="宋体"/>
                          <a:cs typeface="Times New Roman"/>
                        </a:rPr>
                        <a:t>、</a:t>
                      </a:r>
                      <a:r>
                        <a:rPr lang="en-US" sz="1400" kern="100" dirty="0">
                          <a:effectLst/>
                          <a:latin typeface="Calibri"/>
                          <a:ea typeface="宋体"/>
                          <a:cs typeface="Times New Roman"/>
                        </a:rPr>
                        <a:t>FC</a:t>
                      </a:r>
                      <a:r>
                        <a:rPr lang="zh-CN" sz="1400" kern="100" dirty="0">
                          <a:effectLst/>
                          <a:latin typeface="Calibri"/>
                          <a:ea typeface="宋体"/>
                          <a:cs typeface="Times New Roman"/>
                        </a:rPr>
                        <a:t>、</a:t>
                      </a:r>
                      <a:r>
                        <a:rPr lang="en-US" sz="1400" kern="100" dirty="0">
                          <a:effectLst/>
                          <a:latin typeface="Calibri"/>
                          <a:ea typeface="宋体"/>
                          <a:cs typeface="Times New Roman"/>
                        </a:rPr>
                        <a:t>SP</a:t>
                      </a:r>
                      <a:r>
                        <a:rPr lang="zh-CN" sz="1400" kern="100" dirty="0">
                          <a:effectLst/>
                          <a:latin typeface="Calibri"/>
                          <a:ea typeface="宋体"/>
                          <a:cs typeface="Times New Roman"/>
                        </a:rPr>
                        <a:t>、</a:t>
                      </a:r>
                      <a:r>
                        <a:rPr lang="en-US" sz="1400" kern="100" dirty="0">
                          <a:effectLst/>
                          <a:latin typeface="Calibri"/>
                          <a:ea typeface="宋体"/>
                          <a:cs typeface="Times New Roman"/>
                        </a:rPr>
                        <a:t>FT</a:t>
                      </a:r>
                      <a:r>
                        <a:rPr lang="zh-CN" sz="1400" kern="100" dirty="0">
                          <a:effectLst/>
                          <a:latin typeface="Calibri"/>
                          <a:ea typeface="宋体"/>
                          <a:cs typeface="Times New Roman"/>
                        </a:rPr>
                        <a:t>、</a:t>
                      </a:r>
                      <a:r>
                        <a:rPr lang="en-US" sz="1400" kern="100" dirty="0">
                          <a:effectLst/>
                          <a:latin typeface="Calibri"/>
                          <a:ea typeface="宋体"/>
                          <a:cs typeface="Times New Roman"/>
                        </a:rPr>
                        <a:t>HC</a:t>
                      </a:r>
                      <a:r>
                        <a:rPr lang="zh-CN" sz="1400" kern="100" dirty="0">
                          <a:effectLst/>
                          <a:latin typeface="Calibri"/>
                          <a:ea typeface="宋体"/>
                          <a:cs typeface="Times New Roman"/>
                        </a:rPr>
                        <a:t>、</a:t>
                      </a:r>
                      <a:r>
                        <a:rPr lang="en-US" sz="1400" kern="100" dirty="0">
                          <a:effectLst/>
                          <a:latin typeface="Calibri"/>
                          <a:ea typeface="宋体"/>
                          <a:cs typeface="Times New Roman"/>
                        </a:rPr>
                        <a:t>HE</a:t>
                      </a:r>
                      <a:r>
                        <a:rPr lang="zh-CN" sz="1400" kern="100" dirty="0">
                          <a:effectLst/>
                          <a:latin typeface="Calibri"/>
                          <a:ea typeface="宋体"/>
                          <a:cs typeface="Times New Roman"/>
                        </a:rPr>
                        <a:t>、</a:t>
                      </a:r>
                      <a:r>
                        <a:rPr lang="en-US" sz="1400" kern="100" dirty="0">
                          <a:effectLst/>
                          <a:latin typeface="Calibri"/>
                          <a:ea typeface="宋体"/>
                          <a:cs typeface="Times New Roman"/>
                        </a:rPr>
                        <a:t>HG</a:t>
                      </a:r>
                      <a:r>
                        <a:rPr lang="zh-CN" sz="1400" kern="100" dirty="0">
                          <a:effectLst/>
                          <a:latin typeface="Calibri"/>
                          <a:ea typeface="宋体"/>
                          <a:cs typeface="Times New Roman"/>
                        </a:rPr>
                        <a:t>、</a:t>
                      </a:r>
                      <a:r>
                        <a:rPr lang="en-US" sz="1400" kern="100" dirty="0">
                          <a:effectLst/>
                          <a:latin typeface="Calibri"/>
                          <a:ea typeface="宋体"/>
                          <a:cs typeface="Times New Roman"/>
                        </a:rPr>
                        <a:t>HH</a:t>
                      </a:r>
                      <a:r>
                        <a:rPr lang="zh-CN" sz="1400" kern="100" dirty="0">
                          <a:effectLst/>
                          <a:latin typeface="Calibri"/>
                          <a:ea typeface="宋体"/>
                          <a:cs typeface="Times New Roman"/>
                        </a:rPr>
                        <a:t>的报文类型；</a:t>
                      </a:r>
                    </a:p>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非法字符组合。</a:t>
                      </a:r>
                    </a:p>
                  </a:txBody>
                  <a:tcPr marL="68580" marR="68580" marT="0" marB="0"/>
                </a:tc>
              </a:tr>
              <a:tr h="1491945">
                <a:tc>
                  <a:txBody>
                    <a:bodyPr/>
                    <a:lstStyle/>
                    <a:p>
                      <a:pPr algn="just">
                        <a:lnSpc>
                          <a:spcPct val="150000"/>
                        </a:lnSpc>
                        <a:spcAft>
                          <a:spcPts val="0"/>
                        </a:spcAft>
                      </a:pPr>
                      <a:r>
                        <a:rPr lang="zh-CN" sz="1400" kern="100">
                          <a:effectLst/>
                          <a:latin typeface="Calibri"/>
                          <a:ea typeface="宋体"/>
                          <a:cs typeface="Times New Roman"/>
                        </a:rPr>
                        <a:t>优先级</a:t>
                      </a:r>
                    </a:p>
                  </a:txBody>
                  <a:tcPr marL="68580" marR="68580" marT="0" marB="0"/>
                </a:tc>
                <a:tc>
                  <a:txBody>
                    <a:bodyPr/>
                    <a:lstStyle/>
                    <a:p>
                      <a:pPr algn="just">
                        <a:lnSpc>
                          <a:spcPct val="150000"/>
                        </a:lnSpc>
                        <a:spcAft>
                          <a:spcPts val="0"/>
                        </a:spcAft>
                      </a:pPr>
                      <a:r>
                        <a:rPr lang="en-US" sz="1400" kern="100" dirty="0">
                          <a:effectLst/>
                          <a:latin typeface="Calibri"/>
                          <a:ea typeface="宋体"/>
                          <a:cs typeface="Times New Roman"/>
                        </a:rPr>
                        <a:t>0101</a:t>
                      </a:r>
                      <a:r>
                        <a:rPr lang="zh-CN" sz="1400" kern="100" dirty="0">
                          <a:effectLst/>
                          <a:latin typeface="Calibri"/>
                          <a:ea typeface="宋体"/>
                          <a:cs typeface="Times New Roman"/>
                        </a:rPr>
                        <a:t>、</a:t>
                      </a:r>
                      <a:r>
                        <a:rPr lang="en-US" sz="1400" kern="100" dirty="0">
                          <a:effectLst/>
                          <a:latin typeface="Calibri"/>
                          <a:ea typeface="宋体"/>
                          <a:cs typeface="Times New Roman"/>
                        </a:rPr>
                        <a:t>0102</a:t>
                      </a:r>
                      <a:r>
                        <a:rPr lang="zh-CN" sz="1400" kern="100" dirty="0">
                          <a:effectLst/>
                          <a:latin typeface="Calibri"/>
                          <a:ea typeface="宋体"/>
                          <a:cs typeface="Times New Roman"/>
                        </a:rPr>
                        <a:t>、</a:t>
                      </a:r>
                      <a:r>
                        <a:rPr lang="en-US" sz="1400" kern="100" dirty="0">
                          <a:effectLst/>
                          <a:latin typeface="Calibri"/>
                          <a:ea typeface="宋体"/>
                          <a:cs typeface="Times New Roman"/>
                        </a:rPr>
                        <a:t>0103</a:t>
                      </a:r>
                      <a:r>
                        <a:rPr lang="zh-CN" sz="1400" kern="100" dirty="0">
                          <a:effectLst/>
                          <a:latin typeface="Calibri"/>
                          <a:ea typeface="宋体"/>
                          <a:cs typeface="Times New Roman"/>
                        </a:rPr>
                        <a:t>、</a:t>
                      </a:r>
                      <a:r>
                        <a:rPr lang="en-US" sz="1400" kern="100" dirty="0">
                          <a:effectLst/>
                          <a:latin typeface="Calibri"/>
                          <a:ea typeface="宋体"/>
                          <a:cs typeface="Times New Roman"/>
                        </a:rPr>
                        <a:t>0104</a:t>
                      </a:r>
                      <a:r>
                        <a:rPr lang="zh-CN" sz="1400" kern="100" dirty="0">
                          <a:effectLst/>
                          <a:latin typeface="Calibri"/>
                          <a:ea typeface="宋体"/>
                          <a:cs typeface="Times New Roman"/>
                        </a:rPr>
                        <a:t>、</a:t>
                      </a:r>
                      <a:r>
                        <a:rPr lang="en-US" sz="1400" kern="100" dirty="0">
                          <a:effectLst/>
                          <a:latin typeface="Calibri"/>
                          <a:ea typeface="宋体"/>
                          <a:cs typeface="Times New Roman"/>
                        </a:rPr>
                        <a:t>0201</a:t>
                      </a:r>
                      <a:r>
                        <a:rPr lang="zh-CN" sz="1400" kern="100" dirty="0">
                          <a:effectLst/>
                          <a:latin typeface="Calibri"/>
                          <a:ea typeface="宋体"/>
                          <a:cs typeface="Times New Roman"/>
                        </a:rPr>
                        <a:t>、</a:t>
                      </a:r>
                      <a:r>
                        <a:rPr lang="en-US" sz="1400" kern="100" dirty="0">
                          <a:effectLst/>
                          <a:latin typeface="Calibri"/>
                          <a:ea typeface="宋体"/>
                          <a:cs typeface="Times New Roman"/>
                        </a:rPr>
                        <a:t>0202</a:t>
                      </a:r>
                      <a:r>
                        <a:rPr lang="zh-CN" sz="1400" kern="100" dirty="0">
                          <a:effectLst/>
                          <a:latin typeface="Calibri"/>
                          <a:ea typeface="宋体"/>
                          <a:cs typeface="Times New Roman"/>
                        </a:rPr>
                        <a:t>、</a:t>
                      </a:r>
                      <a:r>
                        <a:rPr lang="en-US" sz="1400" kern="100" dirty="0">
                          <a:effectLst/>
                          <a:latin typeface="Calibri"/>
                          <a:ea typeface="宋体"/>
                          <a:cs typeface="Times New Roman"/>
                        </a:rPr>
                        <a:t>0203</a:t>
                      </a:r>
                      <a:r>
                        <a:rPr lang="zh-CN" sz="1400" kern="100" dirty="0">
                          <a:effectLst/>
                          <a:latin typeface="Calibri"/>
                          <a:ea typeface="宋体"/>
                          <a:cs typeface="Times New Roman"/>
                        </a:rPr>
                        <a:t>、</a:t>
                      </a:r>
                      <a:r>
                        <a:rPr lang="en-US" sz="1400" kern="100" dirty="0">
                          <a:effectLst/>
                          <a:latin typeface="Calibri"/>
                          <a:ea typeface="宋体"/>
                          <a:cs typeface="Times New Roman"/>
                        </a:rPr>
                        <a:t>0204</a:t>
                      </a:r>
                      <a:r>
                        <a:rPr lang="zh-CN" sz="1400" kern="100" dirty="0">
                          <a:effectLst/>
                          <a:latin typeface="Calibri"/>
                          <a:ea typeface="宋体"/>
                          <a:cs typeface="Times New Roman"/>
                        </a:rPr>
                        <a:t>、</a:t>
                      </a:r>
                      <a:r>
                        <a:rPr lang="en-US" sz="1400" kern="100" dirty="0">
                          <a:effectLst/>
                          <a:latin typeface="Calibri"/>
                          <a:ea typeface="宋体"/>
                          <a:cs typeface="Times New Roman"/>
                        </a:rPr>
                        <a:t>0205</a:t>
                      </a:r>
                      <a:r>
                        <a:rPr lang="zh-CN" sz="1400" kern="100" dirty="0">
                          <a:effectLst/>
                          <a:latin typeface="Calibri"/>
                          <a:ea typeface="宋体"/>
                          <a:cs typeface="Times New Roman"/>
                        </a:rPr>
                        <a:t>、</a:t>
                      </a:r>
                      <a:r>
                        <a:rPr lang="en-US" sz="1400" kern="100" dirty="0">
                          <a:effectLst/>
                          <a:latin typeface="Calibri"/>
                          <a:ea typeface="宋体"/>
                          <a:cs typeface="Times New Roman"/>
                        </a:rPr>
                        <a:t>0206</a:t>
                      </a:r>
                      <a:r>
                        <a:rPr lang="zh-CN" sz="1400" kern="100" dirty="0">
                          <a:effectLst/>
                          <a:latin typeface="Calibri"/>
                          <a:ea typeface="宋体"/>
                          <a:cs typeface="Times New Roman"/>
                        </a:rPr>
                        <a:t>、</a:t>
                      </a:r>
                      <a:r>
                        <a:rPr lang="en-US" sz="1400" kern="100" dirty="0">
                          <a:effectLst/>
                          <a:latin typeface="Calibri"/>
                          <a:ea typeface="宋体"/>
                          <a:cs typeface="Times New Roman"/>
                        </a:rPr>
                        <a:t>0207</a:t>
                      </a:r>
                      <a:r>
                        <a:rPr lang="zh-CN" sz="1400" kern="100" dirty="0">
                          <a:effectLst/>
                          <a:latin typeface="Calibri"/>
                          <a:ea typeface="宋体"/>
                          <a:cs typeface="Times New Roman"/>
                        </a:rPr>
                        <a:t>、</a:t>
                      </a:r>
                      <a:r>
                        <a:rPr lang="en-US" sz="1400" kern="100" dirty="0">
                          <a:effectLst/>
                          <a:latin typeface="Calibri"/>
                          <a:ea typeface="宋体"/>
                          <a:cs typeface="Times New Roman"/>
                        </a:rPr>
                        <a:t>0208</a:t>
                      </a:r>
                      <a:endParaRPr lang="zh-CN" sz="1400" kern="100" dirty="0">
                        <a:effectLst/>
                        <a:latin typeface="Calibri"/>
                        <a:ea typeface="宋体"/>
                        <a:cs typeface="Times New Roman"/>
                      </a:endParaRPr>
                    </a:p>
                  </a:txBody>
                  <a:tcPr marL="68580" marR="68580" marT="0" marB="0"/>
                </a:tc>
                <a:tc>
                  <a:txBody>
                    <a:bodyPr/>
                    <a:lstStyle/>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空；</a:t>
                      </a:r>
                    </a:p>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其他非</a:t>
                      </a:r>
                      <a:r>
                        <a:rPr lang="en-US" sz="1400" kern="100" dirty="0">
                          <a:effectLst/>
                          <a:latin typeface="Calibri"/>
                          <a:ea typeface="宋体"/>
                          <a:cs typeface="Times New Roman"/>
                        </a:rPr>
                        <a:t>0101</a:t>
                      </a:r>
                      <a:r>
                        <a:rPr lang="zh-CN" sz="1400" kern="100" dirty="0">
                          <a:effectLst/>
                          <a:latin typeface="Calibri"/>
                          <a:ea typeface="宋体"/>
                          <a:cs typeface="Times New Roman"/>
                        </a:rPr>
                        <a:t>、</a:t>
                      </a:r>
                      <a:r>
                        <a:rPr lang="en-US" sz="1400" kern="100" dirty="0">
                          <a:effectLst/>
                          <a:latin typeface="Calibri"/>
                          <a:ea typeface="宋体"/>
                          <a:cs typeface="Times New Roman"/>
                        </a:rPr>
                        <a:t>0102</a:t>
                      </a:r>
                      <a:r>
                        <a:rPr lang="zh-CN" sz="1400" kern="100" dirty="0">
                          <a:effectLst/>
                          <a:latin typeface="Calibri"/>
                          <a:ea typeface="宋体"/>
                          <a:cs typeface="Times New Roman"/>
                        </a:rPr>
                        <a:t>、</a:t>
                      </a:r>
                      <a:r>
                        <a:rPr lang="en-US" sz="1400" kern="100" dirty="0">
                          <a:effectLst/>
                          <a:latin typeface="Calibri"/>
                          <a:ea typeface="宋体"/>
                          <a:cs typeface="Times New Roman"/>
                        </a:rPr>
                        <a:t>0103</a:t>
                      </a:r>
                      <a:r>
                        <a:rPr lang="zh-CN" sz="1400" kern="100" dirty="0">
                          <a:effectLst/>
                          <a:latin typeface="Calibri"/>
                          <a:ea typeface="宋体"/>
                          <a:cs typeface="Times New Roman"/>
                        </a:rPr>
                        <a:t>、</a:t>
                      </a:r>
                      <a:r>
                        <a:rPr lang="en-US" sz="1400" kern="100" dirty="0">
                          <a:effectLst/>
                          <a:latin typeface="Calibri"/>
                          <a:ea typeface="宋体"/>
                          <a:cs typeface="Times New Roman"/>
                        </a:rPr>
                        <a:t>0104</a:t>
                      </a:r>
                      <a:r>
                        <a:rPr lang="zh-CN" sz="1400" kern="100" dirty="0">
                          <a:effectLst/>
                          <a:latin typeface="Calibri"/>
                          <a:ea typeface="宋体"/>
                          <a:cs typeface="Times New Roman"/>
                        </a:rPr>
                        <a:t>、</a:t>
                      </a:r>
                      <a:r>
                        <a:rPr lang="en-US" sz="1400" kern="100" dirty="0">
                          <a:effectLst/>
                          <a:latin typeface="Calibri"/>
                          <a:ea typeface="宋体"/>
                          <a:cs typeface="Times New Roman"/>
                        </a:rPr>
                        <a:t>0201</a:t>
                      </a:r>
                      <a:r>
                        <a:rPr lang="zh-CN" sz="1400" kern="100" dirty="0">
                          <a:effectLst/>
                          <a:latin typeface="Calibri"/>
                          <a:ea typeface="宋体"/>
                          <a:cs typeface="Times New Roman"/>
                        </a:rPr>
                        <a:t>、</a:t>
                      </a:r>
                      <a:r>
                        <a:rPr lang="en-US" sz="1400" kern="100" dirty="0">
                          <a:effectLst/>
                          <a:latin typeface="Calibri"/>
                          <a:ea typeface="宋体"/>
                          <a:cs typeface="Times New Roman"/>
                        </a:rPr>
                        <a:t>0202</a:t>
                      </a:r>
                      <a:r>
                        <a:rPr lang="zh-CN" sz="1400" kern="100" dirty="0">
                          <a:effectLst/>
                          <a:latin typeface="Calibri"/>
                          <a:ea typeface="宋体"/>
                          <a:cs typeface="Times New Roman"/>
                        </a:rPr>
                        <a:t>、</a:t>
                      </a:r>
                      <a:r>
                        <a:rPr lang="en-US" sz="1400" kern="100" dirty="0">
                          <a:effectLst/>
                          <a:latin typeface="Calibri"/>
                          <a:ea typeface="宋体"/>
                          <a:cs typeface="Times New Roman"/>
                        </a:rPr>
                        <a:t>0203</a:t>
                      </a:r>
                      <a:r>
                        <a:rPr lang="zh-CN" sz="1400" kern="100" dirty="0">
                          <a:effectLst/>
                          <a:latin typeface="Calibri"/>
                          <a:ea typeface="宋体"/>
                          <a:cs typeface="Times New Roman"/>
                        </a:rPr>
                        <a:t>、</a:t>
                      </a:r>
                      <a:r>
                        <a:rPr lang="en-US" sz="1400" kern="100" dirty="0">
                          <a:effectLst/>
                          <a:latin typeface="Calibri"/>
                          <a:ea typeface="宋体"/>
                          <a:cs typeface="Times New Roman"/>
                        </a:rPr>
                        <a:t>0204</a:t>
                      </a:r>
                      <a:r>
                        <a:rPr lang="zh-CN" sz="1400" kern="100" dirty="0">
                          <a:effectLst/>
                          <a:latin typeface="Calibri"/>
                          <a:ea typeface="宋体"/>
                          <a:cs typeface="Times New Roman"/>
                        </a:rPr>
                        <a:t>、</a:t>
                      </a:r>
                      <a:r>
                        <a:rPr lang="en-US" sz="1400" kern="100" dirty="0">
                          <a:effectLst/>
                          <a:latin typeface="Calibri"/>
                          <a:ea typeface="宋体"/>
                          <a:cs typeface="Times New Roman"/>
                        </a:rPr>
                        <a:t>0205</a:t>
                      </a:r>
                      <a:r>
                        <a:rPr lang="zh-CN" sz="1400" kern="100" dirty="0">
                          <a:effectLst/>
                          <a:latin typeface="Calibri"/>
                          <a:ea typeface="宋体"/>
                          <a:cs typeface="Times New Roman"/>
                        </a:rPr>
                        <a:t>、</a:t>
                      </a:r>
                      <a:r>
                        <a:rPr lang="en-US" sz="1400" kern="100" dirty="0">
                          <a:effectLst/>
                          <a:latin typeface="Calibri"/>
                          <a:ea typeface="宋体"/>
                          <a:cs typeface="Times New Roman"/>
                        </a:rPr>
                        <a:t>0206</a:t>
                      </a:r>
                      <a:r>
                        <a:rPr lang="zh-CN" sz="1400" kern="100" dirty="0">
                          <a:effectLst/>
                          <a:latin typeface="Calibri"/>
                          <a:ea typeface="宋体"/>
                          <a:cs typeface="Times New Roman"/>
                        </a:rPr>
                        <a:t>、</a:t>
                      </a:r>
                      <a:r>
                        <a:rPr lang="en-US" sz="1400" kern="100" dirty="0">
                          <a:effectLst/>
                          <a:latin typeface="Calibri"/>
                          <a:ea typeface="宋体"/>
                          <a:cs typeface="Times New Roman"/>
                        </a:rPr>
                        <a:t>0207</a:t>
                      </a:r>
                      <a:r>
                        <a:rPr lang="zh-CN" sz="1400" kern="100" dirty="0">
                          <a:effectLst/>
                          <a:latin typeface="Calibri"/>
                          <a:ea typeface="宋体"/>
                          <a:cs typeface="Times New Roman"/>
                        </a:rPr>
                        <a:t>、</a:t>
                      </a:r>
                      <a:r>
                        <a:rPr lang="en-US" sz="1400" kern="100" dirty="0">
                          <a:effectLst/>
                          <a:latin typeface="Calibri"/>
                          <a:ea typeface="宋体"/>
                          <a:cs typeface="Times New Roman"/>
                        </a:rPr>
                        <a:t>0208</a:t>
                      </a:r>
                      <a:r>
                        <a:rPr lang="zh-CN" sz="1400" kern="100" dirty="0">
                          <a:effectLst/>
                          <a:latin typeface="Calibri"/>
                          <a:ea typeface="宋体"/>
                          <a:cs typeface="Times New Roman"/>
                        </a:rPr>
                        <a:t>优先级；</a:t>
                      </a:r>
                    </a:p>
                    <a:p>
                      <a:pPr marL="342900" lvl="0" indent="-342900" algn="just">
                        <a:lnSpc>
                          <a:spcPct val="150000"/>
                        </a:lnSpc>
                        <a:spcAft>
                          <a:spcPts val="0"/>
                        </a:spcAft>
                        <a:buFont typeface="+mj-lt"/>
                        <a:buAutoNum type="arabicPeriod"/>
                      </a:pPr>
                      <a:r>
                        <a:rPr lang="zh-CN" sz="1400" kern="100" dirty="0">
                          <a:effectLst/>
                          <a:latin typeface="Calibri"/>
                          <a:ea typeface="宋体"/>
                          <a:cs typeface="Times New Roman"/>
                        </a:rPr>
                        <a:t>非法字符组合。</a:t>
                      </a:r>
                    </a:p>
                  </a:txBody>
                  <a:tcPr marL="68580" marR="68580" marT="0" marB="0"/>
                </a:tc>
              </a:tr>
            </a:tbl>
          </a:graphicData>
        </a:graphic>
      </p:graphicFrame>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884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09443" y="1628801"/>
            <a:ext cx="7125112" cy="864096"/>
          </a:xfrm>
        </p:spPr>
        <p:txBody>
          <a:bodyPr/>
          <a:lstStyle/>
          <a:p>
            <a:pPr marL="0" indent="0">
              <a:buNone/>
            </a:pPr>
            <a:r>
              <a:rPr lang="en-US" altLang="zh-CN" dirty="0" smtClean="0"/>
              <a:t>	</a:t>
            </a:r>
            <a:r>
              <a:rPr lang="zh-CN" altLang="en-US" dirty="0">
                <a:solidFill>
                  <a:schemeClr val="tx1"/>
                </a:solidFill>
              </a:rPr>
              <a:t>从</a:t>
            </a:r>
            <a:r>
              <a:rPr lang="zh-CN" altLang="en-US" dirty="0" smtClean="0">
                <a:solidFill>
                  <a:schemeClr val="tx1"/>
                </a:solidFill>
              </a:rPr>
              <a:t>每个等价类中选取一个数据作为测试数据，进行组合，可以得到如下的测试用例：</a:t>
            </a:r>
            <a:endParaRPr lang="zh-CN" altLang="en-US" dirty="0">
              <a:solidFill>
                <a:schemeClr val="tx1"/>
              </a:solidFill>
            </a:endParaRPr>
          </a:p>
        </p:txBody>
      </p:sp>
      <p:sp>
        <p:nvSpPr>
          <p:cNvPr id="2" name="标题 1"/>
          <p:cNvSpPr>
            <a:spLocks noGrp="1"/>
          </p:cNvSpPr>
          <p:nvPr>
            <p:ph type="title"/>
          </p:nvPr>
        </p:nvSpPr>
        <p:spPr/>
        <p:txBody>
          <a:bodyPr>
            <a:normAutofit/>
          </a:bodyPr>
          <a:lstStyle/>
          <a:p>
            <a:pPr algn="l"/>
            <a:r>
              <a:rPr lang="zh-CN" altLang="en-US" dirty="0"/>
              <a:t>优先级配置模块</a:t>
            </a:r>
            <a:r>
              <a:rPr lang="en-US" altLang="zh-CN" dirty="0"/>
              <a:t>-</a:t>
            </a:r>
            <a:r>
              <a:rPr lang="zh-CN" altLang="en-US" dirty="0" smtClean="0"/>
              <a:t>测试用例设计</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5844098"/>
              </p:ext>
            </p:extLst>
          </p:nvPr>
        </p:nvGraphicFramePr>
        <p:xfrm>
          <a:off x="1115616" y="2708920"/>
          <a:ext cx="6768752" cy="3744416"/>
        </p:xfrm>
        <a:graphic>
          <a:graphicData uri="http://schemas.openxmlformats.org/drawingml/2006/table">
            <a:tbl>
              <a:tblPr firstRow="1" bandRow="1">
                <a:tableStyleId>{5C22544A-7EE6-4342-B048-85BDC9FD1C3A}</a:tableStyleId>
              </a:tblPr>
              <a:tblGrid>
                <a:gridCol w="864096"/>
                <a:gridCol w="1563924"/>
                <a:gridCol w="1214010"/>
                <a:gridCol w="1556879"/>
                <a:gridCol w="1569843"/>
              </a:tblGrid>
              <a:tr h="396763">
                <a:tc>
                  <a:txBody>
                    <a:bodyPr/>
                    <a:lstStyle/>
                    <a:p>
                      <a:pPr algn="ctr">
                        <a:spcAft>
                          <a:spcPts val="0"/>
                        </a:spcAft>
                      </a:pPr>
                      <a:r>
                        <a:rPr lang="en-US" sz="1600" kern="0" dirty="0">
                          <a:solidFill>
                            <a:schemeClr val="tx1"/>
                          </a:solidFill>
                          <a:effectLst/>
                          <a:latin typeface="黑体"/>
                          <a:ea typeface="宋体"/>
                          <a:cs typeface="宋体"/>
                        </a:rPr>
                        <a:t> </a:t>
                      </a:r>
                      <a:endParaRPr lang="zh-CN" sz="16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a:solidFill>
                            <a:schemeClr val="tx1"/>
                          </a:solidFill>
                          <a:effectLst/>
                          <a:latin typeface="Calibri"/>
                          <a:ea typeface="黑体"/>
                          <a:cs typeface="宋体"/>
                        </a:rPr>
                        <a:t>气象资料类型</a:t>
                      </a:r>
                      <a:endParaRPr lang="zh-CN" sz="16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a:solidFill>
                            <a:schemeClr val="tx1"/>
                          </a:solidFill>
                          <a:effectLst/>
                          <a:latin typeface="Calibri"/>
                          <a:ea typeface="黑体"/>
                          <a:cs typeface="宋体"/>
                        </a:rPr>
                        <a:t>报文类型</a:t>
                      </a:r>
                      <a:endParaRPr lang="zh-CN" sz="16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a:solidFill>
                            <a:schemeClr val="tx1"/>
                          </a:solidFill>
                          <a:effectLst/>
                          <a:latin typeface="Calibri"/>
                          <a:ea typeface="黑体"/>
                          <a:cs typeface="宋体"/>
                        </a:rPr>
                        <a:t>优先级</a:t>
                      </a:r>
                      <a:endParaRPr lang="zh-CN" sz="1600" kern="10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dirty="0">
                          <a:solidFill>
                            <a:schemeClr val="tx1"/>
                          </a:solidFill>
                          <a:effectLst/>
                          <a:latin typeface="Calibri"/>
                          <a:ea typeface="黑体"/>
                          <a:cs typeface="宋体"/>
                        </a:rPr>
                        <a:t>预期结果</a:t>
                      </a:r>
                      <a:endParaRPr lang="zh-CN" sz="1600" kern="100" dirty="0">
                        <a:solidFill>
                          <a:schemeClr val="tx1"/>
                        </a:solidFill>
                        <a:effectLst/>
                        <a:latin typeface="Calibri"/>
                        <a:ea typeface="宋体"/>
                        <a:cs typeface="Times New Roman"/>
                      </a:endParaRPr>
                    </a:p>
                  </a:txBody>
                  <a:tcPr marL="68580" marR="68580" marT="0" marB="0"/>
                </a:tc>
              </a:tr>
              <a:tr h="396763">
                <a:tc>
                  <a:txBody>
                    <a:bodyPr/>
                    <a:lstStyle/>
                    <a:p>
                      <a:pPr algn="just">
                        <a:lnSpc>
                          <a:spcPct val="150000"/>
                        </a:lnSpc>
                        <a:spcAft>
                          <a:spcPts val="0"/>
                        </a:spcAft>
                      </a:pPr>
                      <a:r>
                        <a:rPr lang="zh-CN" sz="1400" kern="100">
                          <a:effectLst/>
                          <a:latin typeface="Calibri"/>
                          <a:ea typeface="宋体"/>
                          <a:cs typeface="Times New Roman"/>
                        </a:rPr>
                        <a:t>第一组</a:t>
                      </a: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HH</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0102</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396763">
                <a:tc>
                  <a:txBody>
                    <a:bodyPr/>
                    <a:lstStyle/>
                    <a:p>
                      <a:pPr algn="just">
                        <a:lnSpc>
                          <a:spcPct val="150000"/>
                        </a:lnSpc>
                        <a:spcAft>
                          <a:spcPts val="0"/>
                        </a:spcAft>
                      </a:pPr>
                      <a:r>
                        <a:rPr lang="zh-CN" sz="1400" kern="100">
                          <a:effectLst/>
                          <a:latin typeface="Calibri"/>
                          <a:ea typeface="宋体"/>
                          <a:cs typeface="Times New Roman"/>
                        </a:rPr>
                        <a:t>第二组</a:t>
                      </a: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dirty="0">
                          <a:effectLst/>
                          <a:latin typeface="Calibri"/>
                          <a:ea typeface="宋体"/>
                          <a:cs typeface="Times New Roman"/>
                        </a:rPr>
                        <a:t>%W#</a:t>
                      </a:r>
                      <a:endParaRPr lang="zh-CN" sz="1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396763">
                <a:tc>
                  <a:txBody>
                    <a:bodyPr/>
                    <a:lstStyle/>
                    <a:p>
                      <a:pPr algn="just">
                        <a:lnSpc>
                          <a:spcPct val="150000"/>
                        </a:lnSpc>
                        <a:spcAft>
                          <a:spcPts val="0"/>
                        </a:spcAft>
                      </a:pPr>
                      <a:r>
                        <a:rPr lang="zh-CN" sz="1400" kern="100">
                          <a:effectLst/>
                          <a:latin typeface="Calibri"/>
                          <a:ea typeface="宋体"/>
                          <a:cs typeface="Times New Roman"/>
                        </a:rPr>
                        <a:t>第三组</a:t>
                      </a: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HH</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0102</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396763">
                <a:tc>
                  <a:txBody>
                    <a:bodyPr/>
                    <a:lstStyle/>
                    <a:p>
                      <a:pPr algn="just">
                        <a:lnSpc>
                          <a:spcPct val="150000"/>
                        </a:lnSpc>
                        <a:spcAft>
                          <a:spcPts val="0"/>
                        </a:spcAft>
                      </a:pPr>
                      <a:r>
                        <a:rPr lang="zh-CN" sz="1400" kern="100">
                          <a:effectLst/>
                          <a:latin typeface="Calibri"/>
                          <a:ea typeface="宋体"/>
                          <a:cs typeface="Times New Roman"/>
                        </a:rPr>
                        <a:t>第四组</a:t>
                      </a: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Ssjin</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396763">
                <a:tc>
                  <a:txBody>
                    <a:bodyPr/>
                    <a:lstStyle/>
                    <a:p>
                      <a:pPr algn="just">
                        <a:lnSpc>
                          <a:spcPct val="150000"/>
                        </a:lnSpc>
                        <a:spcAft>
                          <a:spcPts val="0"/>
                        </a:spcAft>
                      </a:pPr>
                      <a:r>
                        <a:rPr lang="zh-CN" sz="1400" kern="100">
                          <a:effectLst/>
                          <a:latin typeface="Calibri"/>
                          <a:ea typeface="宋体"/>
                          <a:cs typeface="Times New Roman"/>
                        </a:rPr>
                        <a:t>第五组</a:t>
                      </a:r>
                    </a:p>
                  </a:txBody>
                  <a:tcPr marL="68580" marR="68580" marT="0" marB="0"/>
                </a:tc>
                <a:tc>
                  <a:txBody>
                    <a:bodyPr/>
                    <a:lstStyle/>
                    <a:p>
                      <a:pPr algn="just">
                        <a:lnSpc>
                          <a:spcPct val="150000"/>
                        </a:lnSpc>
                        <a:spcAft>
                          <a:spcPts val="0"/>
                        </a:spcAft>
                      </a:pPr>
                      <a:r>
                        <a:rPr lang="en-US" sz="1400" kern="100" dirty="0">
                          <a:effectLst/>
                          <a:latin typeface="Calibri"/>
                          <a:ea typeface="宋体"/>
                          <a:cs typeface="Times New Roman"/>
                        </a:rPr>
                        <a:t>GRIB</a:t>
                      </a:r>
                      <a:endParaRPr lang="zh-CN" sz="1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HH</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dirty="0">
                          <a:effectLst/>
                          <a:latin typeface="Calibri"/>
                          <a:ea typeface="宋体"/>
                          <a:cs typeface="Times New Roman"/>
                        </a:rPr>
                        <a:t>%W#</a:t>
                      </a:r>
                      <a:endParaRPr lang="zh-CN" sz="1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445397">
                <a:tc>
                  <a:txBody>
                    <a:bodyPr/>
                    <a:lstStyle/>
                    <a:p>
                      <a:pPr algn="just">
                        <a:lnSpc>
                          <a:spcPct val="150000"/>
                        </a:lnSpc>
                        <a:spcAft>
                          <a:spcPts val="0"/>
                        </a:spcAft>
                      </a:pPr>
                      <a:r>
                        <a:rPr lang="zh-CN" sz="1400" kern="100">
                          <a:effectLst/>
                          <a:latin typeface="Calibri"/>
                          <a:ea typeface="宋体"/>
                          <a:cs typeface="Times New Roman"/>
                        </a:rPr>
                        <a:t>第六组</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GRIB</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0102</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无法提交</a:t>
                      </a:r>
                    </a:p>
                  </a:txBody>
                  <a:tcPr marL="68580" marR="68580" marT="0" marB="0"/>
                </a:tc>
              </a:tr>
              <a:tr h="453899">
                <a:tc>
                  <a:txBody>
                    <a:bodyPr/>
                    <a:lstStyle/>
                    <a:p>
                      <a:pPr algn="just">
                        <a:lnSpc>
                          <a:spcPct val="150000"/>
                        </a:lnSpc>
                        <a:spcAft>
                          <a:spcPts val="0"/>
                        </a:spcAft>
                      </a:pPr>
                      <a:r>
                        <a:rPr lang="zh-CN" sz="1400" kern="100">
                          <a:effectLst/>
                          <a:latin typeface="Calibri"/>
                          <a:ea typeface="宋体"/>
                          <a:cs typeface="Times New Roman"/>
                        </a:rPr>
                        <a:t>第七组</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CAC</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HH</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dirty="0">
                          <a:effectLst/>
                          <a:latin typeface="Calibri"/>
                          <a:ea typeface="宋体"/>
                          <a:cs typeface="Times New Roman"/>
                        </a:rPr>
                        <a:t>0102</a:t>
                      </a:r>
                      <a:endParaRPr lang="zh-CN" sz="14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a:effectLst/>
                          <a:latin typeface="Calibri"/>
                          <a:ea typeface="宋体"/>
                          <a:cs typeface="Times New Roman"/>
                        </a:rPr>
                        <a:t>提交成功</a:t>
                      </a:r>
                    </a:p>
                  </a:txBody>
                  <a:tcPr marL="68580" marR="68580" marT="0" marB="0"/>
                </a:tc>
              </a:tr>
              <a:tr h="464542">
                <a:tc>
                  <a:txBody>
                    <a:bodyPr/>
                    <a:lstStyle/>
                    <a:p>
                      <a:pPr algn="just">
                        <a:lnSpc>
                          <a:spcPct val="150000"/>
                        </a:lnSpc>
                        <a:spcAft>
                          <a:spcPts val="0"/>
                        </a:spcAft>
                      </a:pPr>
                      <a:r>
                        <a:rPr lang="zh-CN" sz="1400" kern="100">
                          <a:effectLst/>
                          <a:latin typeface="Calibri"/>
                          <a:ea typeface="宋体"/>
                          <a:cs typeface="Times New Roman"/>
                        </a:rPr>
                        <a:t>第八组</a:t>
                      </a: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CAC</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400" kern="100">
                          <a:effectLst/>
                          <a:latin typeface="Calibri"/>
                          <a:ea typeface="宋体"/>
                          <a:cs typeface="Times New Roman"/>
                        </a:rPr>
                        <a:t>Ssjin</a:t>
                      </a:r>
                      <a:endParaRPr lang="zh-CN" sz="14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400" kern="100" dirty="0">
                          <a:effectLst/>
                          <a:latin typeface="Calibri"/>
                          <a:ea typeface="宋体"/>
                          <a:cs typeface="Times New Roman"/>
                        </a:rPr>
                        <a:t>无法提交</a:t>
                      </a:r>
                    </a:p>
                  </a:txBody>
                  <a:tcPr marL="68580" marR="68580" marT="0" marB="0"/>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281"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11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研究</a:t>
            </a:r>
            <a:r>
              <a:rPr lang="zh-CN" altLang="en-US" sz="2400" dirty="0">
                <a:solidFill>
                  <a:srgbClr val="FF0000"/>
                </a:solidFill>
                <a:latin typeface="微软雅黑" pitchFamily="34" charset="-122"/>
                <a:ea typeface="微软雅黑" pitchFamily="34" charset="-122"/>
              </a:rPr>
              <a:t>背景与研究</a:t>
            </a:r>
            <a:r>
              <a:rPr lang="zh-CN" altLang="en-US" sz="2400" dirty="0" smtClean="0">
                <a:solidFill>
                  <a:srgbClr val="FF0000"/>
                </a:solidFill>
                <a:latin typeface="微软雅黑" pitchFamily="34" charset="-122"/>
                <a:ea typeface="微软雅黑" pitchFamily="34" charset="-122"/>
              </a:rPr>
              <a:t>意义</a:t>
            </a:r>
            <a:endParaRPr lang="zh-CN" altLang="en-US" sz="2400" dirty="0">
              <a:solidFill>
                <a:srgbClr val="FF0000"/>
              </a:solidFill>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民航系统需求分析</a:t>
            </a:r>
            <a:endParaRPr lang="en-US" sz="2400" dirty="0" smtClean="0">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回归测试设计与实现</a:t>
            </a:r>
            <a:endParaRPr lang="en-US" altLang="zh-CN" sz="2400" dirty="0" smtClean="0">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总结与展望</a:t>
            </a:r>
            <a:endParaRPr lang="en-US" altLang="zh-CN" sz="2400" dirty="0" smtClean="0">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313565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优先级配置模块</a:t>
            </a:r>
            <a:r>
              <a:rPr lang="en-US" altLang="zh-CN" dirty="0" smtClean="0"/>
              <a:t>-</a:t>
            </a:r>
            <a:r>
              <a:rPr lang="zh-CN" altLang="en-US" dirty="0" smtClean="0"/>
              <a:t>测试结果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25473733"/>
              </p:ext>
            </p:extLst>
          </p:nvPr>
        </p:nvGraphicFramePr>
        <p:xfrm>
          <a:off x="899591" y="1901056"/>
          <a:ext cx="7056785" cy="4480272"/>
        </p:xfrm>
        <a:graphic>
          <a:graphicData uri="http://schemas.openxmlformats.org/drawingml/2006/table">
            <a:tbl>
              <a:tblPr firstRow="1" bandRow="1">
                <a:tableStyleId>{5C22544A-7EE6-4342-B048-85BDC9FD1C3A}</a:tableStyleId>
              </a:tblPr>
              <a:tblGrid>
                <a:gridCol w="1411357"/>
                <a:gridCol w="1411357"/>
                <a:gridCol w="1411357"/>
                <a:gridCol w="1411357"/>
                <a:gridCol w="1411357"/>
              </a:tblGrid>
              <a:tr h="497808">
                <a:tc>
                  <a:txBody>
                    <a:bodyPr/>
                    <a:lstStyle/>
                    <a:p>
                      <a:pPr algn="ctr">
                        <a:spcAft>
                          <a:spcPts val="0"/>
                        </a:spcAft>
                      </a:pPr>
                      <a:r>
                        <a:rPr lang="en-US" sz="1600" kern="0" dirty="0">
                          <a:solidFill>
                            <a:schemeClr val="tx1"/>
                          </a:solidFill>
                          <a:effectLst/>
                          <a:latin typeface="黑体"/>
                          <a:ea typeface="宋体"/>
                          <a:cs typeface="宋体"/>
                        </a:rPr>
                        <a:t> </a:t>
                      </a:r>
                      <a:endParaRPr lang="zh-CN" sz="16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dirty="0">
                          <a:solidFill>
                            <a:schemeClr val="tx1"/>
                          </a:solidFill>
                          <a:effectLst/>
                          <a:latin typeface="Calibri"/>
                          <a:ea typeface="黑体"/>
                          <a:cs typeface="宋体"/>
                        </a:rPr>
                        <a:t>气象资料类型</a:t>
                      </a:r>
                      <a:endParaRPr lang="zh-CN" sz="16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dirty="0">
                          <a:solidFill>
                            <a:schemeClr val="tx1"/>
                          </a:solidFill>
                          <a:effectLst/>
                          <a:latin typeface="Calibri"/>
                          <a:ea typeface="黑体"/>
                          <a:cs typeface="宋体"/>
                        </a:rPr>
                        <a:t>报文类型</a:t>
                      </a:r>
                      <a:endParaRPr lang="zh-CN" sz="16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dirty="0">
                          <a:solidFill>
                            <a:schemeClr val="tx1"/>
                          </a:solidFill>
                          <a:effectLst/>
                          <a:latin typeface="Calibri"/>
                          <a:ea typeface="黑体"/>
                          <a:cs typeface="宋体"/>
                        </a:rPr>
                        <a:t>优先级</a:t>
                      </a:r>
                      <a:endParaRPr lang="zh-CN" sz="1600" kern="100" dirty="0">
                        <a:solidFill>
                          <a:schemeClr val="tx1"/>
                        </a:solidFill>
                        <a:effectLst/>
                        <a:latin typeface="Calibri"/>
                        <a:ea typeface="宋体"/>
                        <a:cs typeface="Times New Roman"/>
                      </a:endParaRPr>
                    </a:p>
                  </a:txBody>
                  <a:tcPr marL="68580" marR="68580" marT="0" marB="0"/>
                </a:tc>
                <a:tc>
                  <a:txBody>
                    <a:bodyPr/>
                    <a:lstStyle/>
                    <a:p>
                      <a:pPr algn="just">
                        <a:spcAft>
                          <a:spcPts val="0"/>
                        </a:spcAft>
                      </a:pPr>
                      <a:r>
                        <a:rPr lang="zh-CN" sz="1600" kern="0" dirty="0">
                          <a:solidFill>
                            <a:schemeClr val="tx1"/>
                          </a:solidFill>
                          <a:effectLst/>
                          <a:latin typeface="Calibri"/>
                          <a:ea typeface="黑体"/>
                          <a:cs typeface="宋体"/>
                        </a:rPr>
                        <a:t>测试结果</a:t>
                      </a:r>
                      <a:endParaRPr lang="zh-CN" sz="1600" kern="100" dirty="0">
                        <a:solidFill>
                          <a:schemeClr val="tx1"/>
                        </a:solidFill>
                        <a:effectLst/>
                        <a:latin typeface="Calibri"/>
                        <a:ea typeface="宋体"/>
                        <a:cs typeface="Times New Roman"/>
                      </a:endParaRPr>
                    </a:p>
                  </a:txBody>
                  <a:tcPr marL="68580" marR="68580" marT="0" marB="0"/>
                </a:tc>
              </a:tr>
              <a:tr h="497808">
                <a:tc>
                  <a:txBody>
                    <a:bodyPr/>
                    <a:lstStyle/>
                    <a:p>
                      <a:pPr algn="just">
                        <a:lnSpc>
                          <a:spcPct val="150000"/>
                        </a:lnSpc>
                        <a:spcAft>
                          <a:spcPts val="0"/>
                        </a:spcAft>
                      </a:pPr>
                      <a:r>
                        <a:rPr lang="zh-CN" sz="1800" kern="100">
                          <a:effectLst/>
                          <a:latin typeface="Calibri"/>
                          <a:ea typeface="宋体"/>
                          <a:cs typeface="Times New Roman"/>
                        </a:rPr>
                        <a:t>第一组</a:t>
                      </a: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HH</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0102</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无法提交</a:t>
                      </a:r>
                    </a:p>
                  </a:txBody>
                  <a:tcPr marL="68580" marR="68580" marT="0" marB="0"/>
                </a:tc>
              </a:tr>
              <a:tr h="497808">
                <a:tc>
                  <a:txBody>
                    <a:bodyPr/>
                    <a:lstStyle/>
                    <a:p>
                      <a:pPr algn="just">
                        <a:lnSpc>
                          <a:spcPct val="150000"/>
                        </a:lnSpc>
                        <a:spcAft>
                          <a:spcPts val="0"/>
                        </a:spcAft>
                      </a:pPr>
                      <a:r>
                        <a:rPr lang="zh-CN" sz="1800" kern="100">
                          <a:effectLst/>
                          <a:latin typeface="Calibri"/>
                          <a:ea typeface="宋体"/>
                          <a:cs typeface="Times New Roman"/>
                        </a:rPr>
                        <a:t>第二组</a:t>
                      </a: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%W#</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无法提交</a:t>
                      </a:r>
                    </a:p>
                  </a:txBody>
                  <a:tcPr marL="68580" marR="68580" marT="0" marB="0"/>
                </a:tc>
              </a:tr>
              <a:tr h="497808">
                <a:tc>
                  <a:txBody>
                    <a:bodyPr/>
                    <a:lstStyle/>
                    <a:p>
                      <a:pPr algn="just">
                        <a:lnSpc>
                          <a:spcPct val="150000"/>
                        </a:lnSpc>
                        <a:spcAft>
                          <a:spcPts val="0"/>
                        </a:spcAft>
                      </a:pPr>
                      <a:r>
                        <a:rPr lang="zh-CN" sz="1800" kern="100">
                          <a:effectLst/>
                          <a:latin typeface="Calibri"/>
                          <a:ea typeface="宋体"/>
                          <a:cs typeface="Times New Roman"/>
                        </a:rPr>
                        <a:t>第三组</a:t>
                      </a:r>
                    </a:p>
                  </a:txBody>
                  <a:tcPr marL="68580" marR="68580" marT="0" marB="0"/>
                </a:tc>
                <a:tc>
                  <a:txBody>
                    <a:bodyPr/>
                    <a:lstStyle/>
                    <a:p>
                      <a:pPr algn="just">
                        <a:lnSpc>
                          <a:spcPct val="150000"/>
                        </a:lnSpc>
                        <a:spcAft>
                          <a:spcPts val="0"/>
                        </a:spcAft>
                      </a:pPr>
                      <a:r>
                        <a:rPr lang="zh-CN" sz="1800" kern="100" dirty="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HH</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0102</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无法提交</a:t>
                      </a:r>
                    </a:p>
                  </a:txBody>
                  <a:tcPr marL="68580" marR="68580" marT="0" marB="0"/>
                </a:tc>
              </a:tr>
              <a:tr h="497808">
                <a:tc>
                  <a:txBody>
                    <a:bodyPr/>
                    <a:lstStyle/>
                    <a:p>
                      <a:pPr algn="just">
                        <a:lnSpc>
                          <a:spcPct val="150000"/>
                        </a:lnSpc>
                        <a:spcAft>
                          <a:spcPts val="0"/>
                        </a:spcAft>
                      </a:pPr>
                      <a:r>
                        <a:rPr lang="zh-CN" sz="1800" kern="100" dirty="0">
                          <a:effectLst/>
                          <a:latin typeface="Calibri"/>
                          <a:ea typeface="宋体"/>
                          <a:cs typeface="Times New Roman"/>
                        </a:rPr>
                        <a:t>第四组</a:t>
                      </a: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空</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Ssjin</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800" kern="100">
                          <a:effectLst/>
                          <a:latin typeface="Calibri"/>
                          <a:ea typeface="宋体"/>
                          <a:cs typeface="Times New Roman"/>
                        </a:rPr>
                        <a:t>无法提交</a:t>
                      </a:r>
                    </a:p>
                  </a:txBody>
                  <a:tcPr marL="68580" marR="68580" marT="0" marB="0"/>
                </a:tc>
              </a:tr>
              <a:tr h="497808">
                <a:tc>
                  <a:txBody>
                    <a:bodyPr/>
                    <a:lstStyle/>
                    <a:p>
                      <a:pPr algn="just">
                        <a:lnSpc>
                          <a:spcPct val="150000"/>
                        </a:lnSpc>
                        <a:spcAft>
                          <a:spcPts val="0"/>
                        </a:spcAft>
                      </a:pPr>
                      <a:r>
                        <a:rPr lang="zh-CN" sz="1800" kern="100" dirty="0">
                          <a:effectLst/>
                          <a:latin typeface="Calibri"/>
                          <a:ea typeface="宋体"/>
                          <a:cs typeface="Times New Roman"/>
                        </a:rPr>
                        <a:t>第五组</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GRIB</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HH</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%W#</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latin typeface="Calibri"/>
                          <a:ea typeface="宋体"/>
                          <a:cs typeface="Times New Roman"/>
                        </a:rPr>
                        <a:t>提交成功</a:t>
                      </a:r>
                    </a:p>
                  </a:txBody>
                  <a:tcPr marL="68580" marR="68580" marT="0" marB="0"/>
                </a:tc>
              </a:tr>
              <a:tr h="497808">
                <a:tc>
                  <a:txBody>
                    <a:bodyPr/>
                    <a:lstStyle/>
                    <a:p>
                      <a:pPr algn="just">
                        <a:lnSpc>
                          <a:spcPct val="150000"/>
                        </a:lnSpc>
                        <a:spcAft>
                          <a:spcPts val="0"/>
                        </a:spcAft>
                      </a:pPr>
                      <a:r>
                        <a:rPr lang="zh-CN" sz="1800" kern="100">
                          <a:effectLst/>
                          <a:latin typeface="Calibri"/>
                          <a:ea typeface="宋体"/>
                          <a:cs typeface="Times New Roman"/>
                        </a:rPr>
                        <a:t>第六组</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GRIB</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0102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latin typeface="Calibri"/>
                          <a:ea typeface="宋体"/>
                          <a:cs typeface="Times New Roman"/>
                        </a:rPr>
                        <a:t>提交成功</a:t>
                      </a:r>
                    </a:p>
                  </a:txBody>
                  <a:tcPr marL="68580" marR="68580" marT="0" marB="0"/>
                </a:tc>
              </a:tr>
              <a:tr h="497808">
                <a:tc>
                  <a:txBody>
                    <a:bodyPr/>
                    <a:lstStyle/>
                    <a:p>
                      <a:pPr algn="just">
                        <a:lnSpc>
                          <a:spcPct val="150000"/>
                        </a:lnSpc>
                        <a:spcAft>
                          <a:spcPts val="0"/>
                        </a:spcAft>
                      </a:pPr>
                      <a:r>
                        <a:rPr lang="zh-CN" sz="1800" kern="100">
                          <a:effectLst/>
                          <a:latin typeface="Calibri"/>
                          <a:ea typeface="宋体"/>
                          <a:cs typeface="Times New Roman"/>
                        </a:rPr>
                        <a:t>第七组</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CAC</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HH</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0106</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latin typeface="Calibri"/>
                          <a:ea typeface="宋体"/>
                          <a:cs typeface="Times New Roman"/>
                        </a:rPr>
                        <a:t>提交成功</a:t>
                      </a:r>
                    </a:p>
                  </a:txBody>
                  <a:tcPr marL="68580" marR="68580" marT="0" marB="0"/>
                </a:tc>
              </a:tr>
              <a:tr h="497808">
                <a:tc>
                  <a:txBody>
                    <a:bodyPr/>
                    <a:lstStyle/>
                    <a:p>
                      <a:pPr algn="just">
                        <a:lnSpc>
                          <a:spcPct val="150000"/>
                        </a:lnSpc>
                        <a:spcAft>
                          <a:spcPts val="0"/>
                        </a:spcAft>
                      </a:pPr>
                      <a:r>
                        <a:rPr lang="zh-CN" sz="1800" kern="100" dirty="0">
                          <a:effectLst/>
                          <a:latin typeface="Calibri"/>
                          <a:ea typeface="宋体"/>
                          <a:cs typeface="Times New Roman"/>
                        </a:rPr>
                        <a:t>第八组</a:t>
                      </a: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CAC</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en-US" sz="1800" kern="100">
                          <a:effectLst/>
                          <a:latin typeface="Calibri"/>
                          <a:ea typeface="宋体"/>
                          <a:cs typeface="Times New Roman"/>
                        </a:rPr>
                        <a:t>Ssjin</a:t>
                      </a:r>
                      <a:endParaRPr lang="zh-CN" sz="1800" kern="100">
                        <a:effectLst/>
                        <a:latin typeface="Calibri"/>
                        <a:ea typeface="宋体"/>
                        <a:cs typeface="Times New Roman"/>
                      </a:endParaRPr>
                    </a:p>
                  </a:txBody>
                  <a:tcPr marL="68580" marR="68580" marT="0" marB="0"/>
                </a:tc>
                <a:tc>
                  <a:txBody>
                    <a:bodyPr/>
                    <a:lstStyle/>
                    <a:p>
                      <a:pPr algn="just">
                        <a:lnSpc>
                          <a:spcPct val="150000"/>
                        </a:lnSpc>
                        <a:spcAft>
                          <a:spcPts val="0"/>
                        </a:spcAft>
                      </a:pPr>
                      <a:r>
                        <a:rPr lang="zh-CN" sz="1800" kern="100" dirty="0">
                          <a:effectLst/>
                          <a:latin typeface="Calibri"/>
                          <a:ea typeface="宋体"/>
                          <a:cs typeface="Times New Roman"/>
                        </a:rPr>
                        <a:t>提交成功</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4404"/>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262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700808"/>
            <a:ext cx="7920880" cy="4680520"/>
          </a:xfrm>
        </p:spPr>
        <p:txBody>
          <a:bodyPr>
            <a:normAutofit fontScale="92500"/>
          </a:bodyPr>
          <a:lstStyle/>
          <a:p>
            <a:r>
              <a:rPr lang="zh-CN" altLang="en-US" dirty="0">
                <a:solidFill>
                  <a:schemeClr val="tx1"/>
                </a:solidFill>
              </a:rPr>
              <a:t>问题一：无论是否对内容进行修改，点击</a:t>
            </a:r>
            <a:r>
              <a:rPr lang="en-US" altLang="zh-CN" dirty="0">
                <a:solidFill>
                  <a:schemeClr val="tx1"/>
                </a:solidFill>
              </a:rPr>
              <a:t>【</a:t>
            </a:r>
            <a:r>
              <a:rPr lang="zh-CN" altLang="en-US" dirty="0">
                <a:solidFill>
                  <a:schemeClr val="tx1"/>
                </a:solidFill>
              </a:rPr>
              <a:t>放弃更改</a:t>
            </a:r>
            <a:r>
              <a:rPr lang="en-US" altLang="zh-CN" dirty="0">
                <a:solidFill>
                  <a:schemeClr val="tx1"/>
                </a:solidFill>
              </a:rPr>
              <a:t>】</a:t>
            </a:r>
            <a:r>
              <a:rPr lang="zh-CN" altLang="en-US" dirty="0">
                <a:solidFill>
                  <a:schemeClr val="tx1"/>
                </a:solidFill>
              </a:rPr>
              <a:t>，都会提示</a:t>
            </a:r>
            <a:r>
              <a:rPr lang="en-US" altLang="zh-CN" dirty="0">
                <a:solidFill>
                  <a:schemeClr val="tx1"/>
                </a:solidFill>
              </a:rPr>
              <a:t>【</a:t>
            </a:r>
            <a:r>
              <a:rPr lang="zh-CN" altLang="en-US" dirty="0">
                <a:solidFill>
                  <a:schemeClr val="tx1"/>
                </a:solidFill>
              </a:rPr>
              <a:t>撤销更改成功</a:t>
            </a:r>
            <a:r>
              <a:rPr lang="en-US" altLang="zh-CN" dirty="0">
                <a:solidFill>
                  <a:schemeClr val="tx1"/>
                </a:solidFill>
              </a:rPr>
              <a:t>】</a:t>
            </a:r>
            <a:r>
              <a:rPr lang="zh-CN" altLang="en-US" dirty="0">
                <a:solidFill>
                  <a:schemeClr val="tx1"/>
                </a:solidFill>
              </a:rPr>
              <a:t>，再次修改并点击</a:t>
            </a:r>
            <a:r>
              <a:rPr lang="en-US" altLang="zh-CN" dirty="0">
                <a:solidFill>
                  <a:schemeClr val="tx1"/>
                </a:solidFill>
              </a:rPr>
              <a:t>【</a:t>
            </a:r>
            <a:r>
              <a:rPr lang="zh-CN" altLang="en-US" dirty="0">
                <a:solidFill>
                  <a:schemeClr val="tx1"/>
                </a:solidFill>
              </a:rPr>
              <a:t>提交</a:t>
            </a:r>
            <a:r>
              <a:rPr lang="en-US" altLang="zh-CN" dirty="0">
                <a:solidFill>
                  <a:schemeClr val="tx1"/>
                </a:solidFill>
              </a:rPr>
              <a:t>】</a:t>
            </a:r>
            <a:r>
              <a:rPr lang="zh-CN" altLang="en-US" dirty="0">
                <a:solidFill>
                  <a:schemeClr val="tx1"/>
                </a:solidFill>
              </a:rPr>
              <a:t>，即使提交成功，提示信息也未改变。属于代码问题，提示信息的更新不及时。</a:t>
            </a:r>
          </a:p>
          <a:p>
            <a:r>
              <a:rPr lang="zh-CN" altLang="en-US" dirty="0">
                <a:solidFill>
                  <a:schemeClr val="tx1"/>
                </a:solidFill>
              </a:rPr>
              <a:t>问题二</a:t>
            </a:r>
            <a:r>
              <a:rPr lang="zh-CN" altLang="en-US" dirty="0" smtClean="0">
                <a:solidFill>
                  <a:schemeClr val="tx1"/>
                </a:solidFill>
              </a:rPr>
              <a:t>：三</a:t>
            </a:r>
            <a:r>
              <a:rPr lang="zh-CN" altLang="en-US" dirty="0">
                <a:solidFill>
                  <a:schemeClr val="tx1"/>
                </a:solidFill>
              </a:rPr>
              <a:t>列信息都能进行修改，修改后的信息包括各种非法字符，数字，字母。属于代码问题，没有对修改后的信息进行</a:t>
            </a:r>
            <a:r>
              <a:rPr lang="zh-CN" altLang="en-US" dirty="0" smtClean="0">
                <a:solidFill>
                  <a:schemeClr val="tx1"/>
                </a:solidFill>
              </a:rPr>
              <a:t>验证。</a:t>
            </a:r>
            <a:endParaRPr lang="zh-CN" altLang="en-US" dirty="0">
              <a:solidFill>
                <a:schemeClr val="tx1"/>
              </a:solidFill>
            </a:endParaRPr>
          </a:p>
          <a:p>
            <a:r>
              <a:rPr lang="zh-CN" altLang="en-US" dirty="0">
                <a:solidFill>
                  <a:schemeClr val="tx1"/>
                </a:solidFill>
              </a:rPr>
              <a:t>问题三：更改多次，分两次提交，点击</a:t>
            </a:r>
            <a:r>
              <a:rPr lang="en-US" altLang="zh-CN" dirty="0">
                <a:solidFill>
                  <a:schemeClr val="tx1"/>
                </a:solidFill>
              </a:rPr>
              <a:t>【</a:t>
            </a:r>
            <a:r>
              <a:rPr lang="zh-CN" altLang="en-US" dirty="0">
                <a:solidFill>
                  <a:schemeClr val="tx1"/>
                </a:solidFill>
              </a:rPr>
              <a:t>放弃更改</a:t>
            </a:r>
            <a:r>
              <a:rPr lang="en-US" altLang="zh-CN" dirty="0">
                <a:solidFill>
                  <a:schemeClr val="tx1"/>
                </a:solidFill>
              </a:rPr>
              <a:t>】</a:t>
            </a:r>
            <a:r>
              <a:rPr lang="zh-CN" altLang="en-US" dirty="0">
                <a:solidFill>
                  <a:schemeClr val="tx1"/>
                </a:solidFill>
              </a:rPr>
              <a:t>，界面刷新一次，但是后一次提交的内容没有撤销。与开发人员进行交流，属于代码问题，没有对放弃更改有明确的定义。</a:t>
            </a:r>
          </a:p>
          <a:p>
            <a:r>
              <a:rPr lang="zh-CN" altLang="en-US" dirty="0">
                <a:solidFill>
                  <a:schemeClr val="tx1"/>
                </a:solidFill>
              </a:rPr>
              <a:t>问题四：优先级配置表中表头报文类型应该为气象资料类型，内部类型应该为报文类型。标识错误，属代码缺陷。</a:t>
            </a:r>
          </a:p>
          <a:p>
            <a:endParaRPr lang="zh-CN" altLang="en-US" dirty="0"/>
          </a:p>
        </p:txBody>
      </p:sp>
      <p:sp>
        <p:nvSpPr>
          <p:cNvPr id="2" name="标题 1"/>
          <p:cNvSpPr>
            <a:spLocks noGrp="1"/>
          </p:cNvSpPr>
          <p:nvPr>
            <p:ph type="title"/>
          </p:nvPr>
        </p:nvSpPr>
        <p:spPr/>
        <p:txBody>
          <a:bodyPr/>
          <a:lstStyle/>
          <a:p>
            <a:pPr algn="l"/>
            <a:r>
              <a:rPr lang="zh-CN" altLang="en-US" dirty="0" smtClean="0"/>
              <a:t>优先级配置模块</a:t>
            </a:r>
            <a:r>
              <a:rPr lang="en-US" altLang="zh-CN" dirty="0" smtClean="0"/>
              <a:t>-</a:t>
            </a:r>
            <a:r>
              <a:rPr lang="zh-CN" altLang="en-US" dirty="0" smtClean="0"/>
              <a:t>发现的问题</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338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系统登录模块（</a:t>
            </a:r>
            <a:r>
              <a:rPr lang="en-US" altLang="zh-CN" dirty="0" smtClean="0"/>
              <a:t>1</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44362846"/>
              </p:ext>
            </p:extLst>
          </p:nvPr>
        </p:nvGraphicFramePr>
        <p:xfrm>
          <a:off x="872065" y="2780929"/>
          <a:ext cx="7300335" cy="3240361"/>
        </p:xfrm>
        <a:graphic>
          <a:graphicData uri="http://schemas.openxmlformats.org/drawingml/2006/table">
            <a:tbl>
              <a:tblPr firstRow="1" bandRow="1">
                <a:tableStyleId>{5C22544A-7EE6-4342-B048-85BDC9FD1C3A}</a:tableStyleId>
              </a:tblPr>
              <a:tblGrid>
                <a:gridCol w="1825084"/>
                <a:gridCol w="1825084"/>
                <a:gridCol w="1216722"/>
                <a:gridCol w="2433445"/>
              </a:tblGrid>
              <a:tr h="574802">
                <a:tc>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用户名</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密码</a:t>
                      </a:r>
                    </a:p>
                  </a:txBody>
                  <a:tcPr marL="68580" marR="68580" marT="0" marB="0"/>
                </a:tc>
                <a:tc>
                  <a:txBody>
                    <a:bodyPr/>
                    <a:lstStyle/>
                    <a:p>
                      <a:pPr algn="just">
                        <a:spcAft>
                          <a:spcPts val="0"/>
                        </a:spcAft>
                      </a:pPr>
                      <a:r>
                        <a:rPr lang="zh-CN" sz="1600" b="1" kern="0" dirty="0">
                          <a:solidFill>
                            <a:schemeClr val="tx1"/>
                          </a:solidFill>
                          <a:effectLst/>
                          <a:latin typeface="Calibri"/>
                          <a:ea typeface="黑体"/>
                          <a:cs typeface="宋体"/>
                        </a:rPr>
                        <a:t>预期结果</a:t>
                      </a:r>
                    </a:p>
                  </a:txBody>
                  <a:tcPr marL="68580" marR="68580" marT="0" marB="0"/>
                </a:tc>
              </a:tr>
              <a:tr h="69691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admin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48448</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用户名或密码错误</a:t>
                      </a:r>
                    </a:p>
                  </a:txBody>
                  <a:tcPr marL="68580" marR="68580" marT="0" marB="0"/>
                </a:tc>
              </a:tr>
              <a:tr h="69691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sjijni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487#4</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用户名或密码错误</a:t>
                      </a:r>
                    </a:p>
                  </a:txBody>
                  <a:tcPr marL="68580" marR="68580" marT="0" marB="0"/>
                </a:tc>
              </a:tr>
              <a:tr h="69691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48468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123</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用户名或密码错误</a:t>
                      </a:r>
                    </a:p>
                  </a:txBody>
                  <a:tcPr marL="68580" marR="68580" marT="0" marB="0"/>
                </a:tc>
              </a:tr>
              <a:tr h="57480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admin</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123</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成功</a:t>
                      </a:r>
                      <a:r>
                        <a:rPr lang="zh-CN" sz="1800" kern="100" dirty="0" smtClean="0">
                          <a:solidFill>
                            <a:schemeClr val="dk1"/>
                          </a:solidFill>
                          <a:effectLst/>
                          <a:latin typeface="Calibri"/>
                          <a:ea typeface="宋体"/>
                          <a:cs typeface="Times New Roman"/>
                        </a:rPr>
                        <a:t>登录</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altLang="zh-CN" dirty="0" smtClean="0"/>
              <a:t>	</a:t>
            </a:r>
            <a:r>
              <a:rPr lang="zh-CN" altLang="en-US" dirty="0" smtClean="0">
                <a:solidFill>
                  <a:schemeClr val="tx1"/>
                </a:solidFill>
              </a:rPr>
              <a:t>系统登录选用等价类划分法，通过对用户名密码等信息等价类划分后，选取数据，</a:t>
            </a:r>
            <a:r>
              <a:rPr lang="zh-CN" altLang="en-US" dirty="0">
                <a:solidFill>
                  <a:schemeClr val="tx1"/>
                </a:solidFill>
              </a:rPr>
              <a:t>预期</a:t>
            </a:r>
            <a:r>
              <a:rPr lang="zh-CN" altLang="en-US" dirty="0" smtClean="0">
                <a:solidFill>
                  <a:schemeClr val="tx1"/>
                </a:solidFill>
              </a:rPr>
              <a:t>结果如下：</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709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系统登录模块（</a:t>
            </a:r>
            <a:r>
              <a:rPr lang="en-US" altLang="zh-CN" dirty="0" smtClean="0"/>
              <a:t>2</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923301141"/>
              </p:ext>
            </p:extLst>
          </p:nvPr>
        </p:nvGraphicFramePr>
        <p:xfrm>
          <a:off x="1043608" y="2348880"/>
          <a:ext cx="7344816" cy="3240364"/>
        </p:xfrm>
        <a:graphic>
          <a:graphicData uri="http://schemas.openxmlformats.org/drawingml/2006/table">
            <a:tbl>
              <a:tblPr firstRow="1" bandRow="1">
                <a:tableStyleId>{5C22544A-7EE6-4342-B048-85BDC9FD1C3A}</a:tableStyleId>
              </a:tblPr>
              <a:tblGrid>
                <a:gridCol w="1836204"/>
                <a:gridCol w="1836204"/>
                <a:gridCol w="1224136"/>
                <a:gridCol w="2448272"/>
              </a:tblGrid>
              <a:tr h="574802">
                <a:tc>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用户名</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密码</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测试结果</a:t>
                      </a:r>
                    </a:p>
                  </a:txBody>
                  <a:tcPr marL="68580" marR="68580" marT="0" marB="0"/>
                </a:tc>
              </a:tr>
              <a:tr h="696920">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admin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48448</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用户名或密码错误</a:t>
                      </a:r>
                    </a:p>
                  </a:txBody>
                  <a:tcPr marL="68580" marR="68580" marT="0" marB="0"/>
                </a:tc>
              </a:tr>
              <a:tr h="696920">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sjijni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487#4</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用户名或密码错误</a:t>
                      </a:r>
                    </a:p>
                  </a:txBody>
                  <a:tcPr marL="68580" marR="68580" marT="0" marB="0"/>
                </a:tc>
              </a:tr>
              <a:tr h="696920">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48468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123</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用户名或密码错误</a:t>
                      </a:r>
                    </a:p>
                  </a:txBody>
                  <a:tcPr marL="68580" marR="68580" marT="0" marB="0"/>
                </a:tc>
              </a:tr>
              <a:tr h="57480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admin</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123</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成功登录</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168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交换规则配置</a:t>
            </a:r>
            <a:r>
              <a:rPr lang="zh-CN" altLang="en-US" dirty="0"/>
              <a:t>模块</a:t>
            </a:r>
            <a:r>
              <a:rPr lang="zh-CN" altLang="en-US" dirty="0" smtClean="0"/>
              <a:t>（</a:t>
            </a:r>
            <a:r>
              <a:rPr lang="en-US" altLang="zh-CN" dirty="0" smtClean="0"/>
              <a:t>1</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106824240"/>
              </p:ext>
            </p:extLst>
          </p:nvPr>
        </p:nvGraphicFramePr>
        <p:xfrm>
          <a:off x="1016082" y="2708920"/>
          <a:ext cx="7156318" cy="3847038"/>
        </p:xfrm>
        <a:graphic>
          <a:graphicData uri="http://schemas.openxmlformats.org/drawingml/2006/table">
            <a:tbl>
              <a:tblPr firstRow="1" bandRow="1">
                <a:tableStyleId>{5C22544A-7EE6-4342-B048-85BDC9FD1C3A}</a:tableStyleId>
              </a:tblPr>
              <a:tblGrid>
                <a:gridCol w="870148"/>
                <a:gridCol w="741554"/>
                <a:gridCol w="2880320"/>
                <a:gridCol w="1440160"/>
                <a:gridCol w="1224136"/>
              </a:tblGrid>
              <a:tr h="360038">
                <a:tc>
                  <a:txBody>
                    <a:bodyPr/>
                    <a:lstStyle/>
                    <a:p>
                      <a:pPr marL="0" algn="just" defTabSz="914400" rtl="0" eaLnBrk="1" latinLnBrk="0" hangingPunct="1">
                        <a:lnSpc>
                          <a:spcPct val="150000"/>
                        </a:lnSpc>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lnSpc>
                          <a:spcPct val="150000"/>
                        </a:lnSpc>
                        <a:spcAft>
                          <a:spcPts val="0"/>
                        </a:spcAft>
                      </a:pPr>
                      <a:r>
                        <a:rPr lang="zh-CN" sz="1600" b="1" kern="0">
                          <a:solidFill>
                            <a:schemeClr val="tx1"/>
                          </a:solidFill>
                          <a:effectLst/>
                          <a:latin typeface="Calibri"/>
                          <a:ea typeface="黑体"/>
                          <a:cs typeface="宋体"/>
                        </a:rPr>
                        <a:t>站名</a:t>
                      </a: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可用</a:t>
                      </a:r>
                      <a:r>
                        <a:rPr lang="en-US" sz="1600" b="1" kern="0" dirty="0">
                          <a:solidFill>
                            <a:schemeClr val="tx1"/>
                          </a:solidFill>
                          <a:effectLst/>
                          <a:latin typeface="Calibri"/>
                          <a:ea typeface="黑体"/>
                          <a:cs typeface="宋体"/>
                        </a:rPr>
                        <a:t>IP</a:t>
                      </a:r>
                      <a:r>
                        <a:rPr lang="zh-CN" sz="1600" b="1" kern="0" dirty="0">
                          <a:solidFill>
                            <a:schemeClr val="tx1"/>
                          </a:solidFill>
                          <a:effectLst/>
                          <a:latin typeface="Calibri"/>
                          <a:ea typeface="黑体"/>
                          <a:cs typeface="宋体"/>
                        </a:rPr>
                        <a:t>地址</a:t>
                      </a: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所属区域代码</a:t>
                      </a: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预期结果</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C186</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smtClean="0">
                          <a:solidFill>
                            <a:schemeClr val="dk1"/>
                          </a:solidFill>
                          <a:effectLst/>
                          <a:latin typeface="Calibri"/>
                          <a:ea typeface="宋体"/>
                          <a:cs typeface="Times New Roman"/>
                        </a:rPr>
                        <a:t>C</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125.219.39.2565263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AGGH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C186</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443053">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BGKK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365420">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AYWK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365420">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BGSF</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125.219.39.2565263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C</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en-US" dirty="0" smtClean="0">
                <a:solidFill>
                  <a:schemeClr val="tx1"/>
                </a:solidFill>
              </a:rPr>
              <a:t>交换规则模块</a:t>
            </a:r>
            <a:r>
              <a:rPr lang="zh-CN" altLang="en-US" dirty="0" smtClean="0">
                <a:solidFill>
                  <a:schemeClr val="tx1"/>
                </a:solidFill>
              </a:rPr>
              <a:t>分为航站</a:t>
            </a:r>
            <a:r>
              <a:rPr lang="zh-CN" altLang="en-US" dirty="0" smtClean="0">
                <a:solidFill>
                  <a:schemeClr val="tx1"/>
                </a:solidFill>
              </a:rPr>
              <a:t>信息表</a:t>
            </a:r>
            <a:r>
              <a:rPr lang="zh-CN" altLang="en-US" dirty="0">
                <a:solidFill>
                  <a:schemeClr val="tx1"/>
                </a:solidFill>
              </a:rPr>
              <a:t>和</a:t>
            </a:r>
            <a:r>
              <a:rPr lang="zh-CN" altLang="en-US" dirty="0" smtClean="0">
                <a:solidFill>
                  <a:schemeClr val="tx1"/>
                </a:solidFill>
              </a:rPr>
              <a:t>交换</a:t>
            </a:r>
            <a:r>
              <a:rPr lang="zh-CN" altLang="en-US" dirty="0">
                <a:solidFill>
                  <a:schemeClr val="tx1"/>
                </a:solidFill>
              </a:rPr>
              <a:t>规则配置表</a:t>
            </a:r>
            <a:r>
              <a:rPr lang="zh-CN" altLang="en-US" dirty="0" smtClean="0">
                <a:solidFill>
                  <a:schemeClr val="tx1"/>
                </a:solidFill>
              </a:rPr>
              <a:t>。</a:t>
            </a:r>
            <a:r>
              <a:rPr lang="zh-CN" altLang="en-US" dirty="0">
                <a:solidFill>
                  <a:schemeClr val="tx1"/>
                </a:solidFill>
              </a:rPr>
              <a:t>航站信息表采用等价类划分</a:t>
            </a:r>
            <a:r>
              <a:rPr lang="zh-CN" altLang="en-US" dirty="0" smtClean="0">
                <a:solidFill>
                  <a:schemeClr val="tx1"/>
                </a:solidFill>
              </a:rPr>
              <a:t>法</a:t>
            </a:r>
            <a:r>
              <a:rPr lang="zh-CN" altLang="en-US" dirty="0">
                <a:solidFill>
                  <a:schemeClr val="tx1"/>
                </a:solidFill>
              </a:rPr>
              <a:t>，</a:t>
            </a:r>
            <a:r>
              <a:rPr lang="zh-CN" altLang="en-US" dirty="0" smtClean="0">
                <a:solidFill>
                  <a:schemeClr val="tx1"/>
                </a:solidFill>
              </a:rPr>
              <a:t>交换</a:t>
            </a:r>
            <a:r>
              <a:rPr lang="zh-CN" altLang="en-US" dirty="0" smtClean="0">
                <a:solidFill>
                  <a:schemeClr val="tx1"/>
                </a:solidFill>
              </a:rPr>
              <a:t>规则配置表选用错误推测</a:t>
            </a:r>
            <a:r>
              <a:rPr lang="zh-CN" altLang="en-US" dirty="0" smtClean="0">
                <a:solidFill>
                  <a:schemeClr val="tx1"/>
                </a:solidFill>
              </a:rPr>
              <a:t>法。</a:t>
            </a:r>
            <a:r>
              <a:rPr lang="zh-CN" altLang="en-US" dirty="0" smtClean="0">
                <a:solidFill>
                  <a:schemeClr val="tx1"/>
                </a:solidFill>
              </a:rPr>
              <a:t>预期结果如下：</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174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交换规则配置</a:t>
            </a:r>
            <a:r>
              <a:rPr lang="zh-CN" altLang="en-US" dirty="0"/>
              <a:t>模块（</a:t>
            </a:r>
            <a:r>
              <a:rPr lang="en-US" altLang="zh-CN" dirty="0"/>
              <a:t>2</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104630418"/>
              </p:ext>
            </p:extLst>
          </p:nvPr>
        </p:nvGraphicFramePr>
        <p:xfrm>
          <a:off x="683568" y="1556792"/>
          <a:ext cx="7704856" cy="4975291"/>
        </p:xfrm>
        <a:graphic>
          <a:graphicData uri="http://schemas.openxmlformats.org/drawingml/2006/table">
            <a:tbl>
              <a:tblPr firstRow="1" bandRow="1">
                <a:tableStyleId>{5C22544A-7EE6-4342-B048-85BDC9FD1C3A}</a:tableStyleId>
              </a:tblPr>
              <a:tblGrid>
                <a:gridCol w="1196871"/>
                <a:gridCol w="2655557"/>
                <a:gridCol w="2356339"/>
                <a:gridCol w="1496089"/>
              </a:tblGrid>
              <a:tr h="434295">
                <a:tc>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测试输入对象</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其他输入</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预期结果</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报文来源地（</a:t>
                      </a:r>
                      <a:r>
                        <a:rPr lang="en-US" sz="1800" kern="100" dirty="0">
                          <a:solidFill>
                            <a:schemeClr val="dk1"/>
                          </a:solidFill>
                          <a:effectLst/>
                          <a:latin typeface="Calibri"/>
                          <a:ea typeface="宋体"/>
                          <a:cs typeface="Times New Roman"/>
                        </a:rPr>
                        <a:t>CW#</a:t>
                      </a:r>
                      <a:r>
                        <a:rPr lang="zh-CN" sz="1800" kern="100" dirty="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报文目的地（</a:t>
                      </a:r>
                      <a:r>
                        <a:rPr lang="en-US" sz="1800" kern="100" dirty="0">
                          <a:solidFill>
                            <a:schemeClr val="dk1"/>
                          </a:solidFill>
                          <a:effectLst/>
                          <a:latin typeface="Calibri"/>
                          <a:ea typeface="宋体"/>
                          <a:cs typeface="Times New Roman"/>
                        </a:rPr>
                        <a:t>ZU</a:t>
                      </a:r>
                      <a:r>
                        <a:rPr lang="zh-CN" sz="1800" kern="100" dirty="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气象资料类型（</a:t>
                      </a:r>
                      <a:r>
                        <a:rPr lang="en-US" sz="1800" kern="100">
                          <a:solidFill>
                            <a:schemeClr val="dk1"/>
                          </a:solidFill>
                          <a:effectLst/>
                          <a:latin typeface="Calibri"/>
                          <a:ea typeface="宋体"/>
                          <a:cs typeface="Times New Roman"/>
                        </a:rPr>
                        <a:t>C</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报文类型（</a:t>
                      </a:r>
                      <a:r>
                        <a:rPr lang="en-US" sz="1800" kern="100">
                          <a:solidFill>
                            <a:schemeClr val="dk1"/>
                          </a:solidFill>
                          <a:effectLst/>
                          <a:latin typeface="Calibri"/>
                          <a:ea typeface="宋体"/>
                          <a:cs typeface="Times New Roman"/>
                        </a:rPr>
                        <a:t>%#2</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通信方式（空）</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612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接收日期（</a:t>
                      </a:r>
                      <a:r>
                        <a:rPr lang="en-US" sz="1800" kern="100">
                          <a:solidFill>
                            <a:schemeClr val="dk1"/>
                          </a:solidFill>
                          <a:effectLst/>
                          <a:latin typeface="Calibri"/>
                          <a:ea typeface="宋体"/>
                          <a:cs typeface="Times New Roman"/>
                        </a:rPr>
                        <a:t>#FFD</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3429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接收时间（</a:t>
                      </a:r>
                      <a:r>
                        <a:rPr lang="en-US" sz="1800" kern="100">
                          <a:solidFill>
                            <a:schemeClr val="dk1"/>
                          </a:solidFill>
                          <a:effectLst/>
                          <a:latin typeface="Calibri"/>
                          <a:ea typeface="宋体"/>
                          <a:cs typeface="Times New Roman"/>
                        </a:rPr>
                        <a:t>jin</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3429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最早发送时间（</a:t>
                      </a:r>
                      <a:r>
                        <a:rPr lang="en-US" sz="1800" kern="100">
                          <a:solidFill>
                            <a:schemeClr val="dk1"/>
                          </a:solidFill>
                          <a:effectLst/>
                          <a:latin typeface="Calibri"/>
                          <a:ea typeface="宋体"/>
                          <a:cs typeface="Times New Roman"/>
                        </a:rPr>
                        <a:t>jnanmin</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7830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第九组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最晚发送时间（</a:t>
                      </a:r>
                      <a:r>
                        <a:rPr lang="en-US" sz="1800" kern="100">
                          <a:solidFill>
                            <a:schemeClr val="dk1"/>
                          </a:solidFill>
                          <a:effectLst/>
                          <a:latin typeface="Calibri"/>
                          <a:ea typeface="宋体"/>
                          <a:cs typeface="Times New Roman"/>
                        </a:rPr>
                        <a:t>#48489</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159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交换规则配置模块（</a:t>
            </a:r>
            <a:r>
              <a:rPr lang="en-US" altLang="zh-CN" dirty="0" smtClean="0"/>
              <a:t>3</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98182311"/>
              </p:ext>
            </p:extLst>
          </p:nvPr>
        </p:nvGraphicFramePr>
        <p:xfrm>
          <a:off x="1016082" y="1844821"/>
          <a:ext cx="7156318" cy="4711137"/>
        </p:xfrm>
        <a:graphic>
          <a:graphicData uri="http://schemas.openxmlformats.org/drawingml/2006/table">
            <a:tbl>
              <a:tblPr firstRow="1" bandRow="1">
                <a:tableStyleId>{5C22544A-7EE6-4342-B048-85BDC9FD1C3A}</a:tableStyleId>
              </a:tblPr>
              <a:tblGrid>
                <a:gridCol w="870148"/>
                <a:gridCol w="741554"/>
                <a:gridCol w="2880320"/>
                <a:gridCol w="1440160"/>
                <a:gridCol w="1224136"/>
              </a:tblGrid>
              <a:tr h="447915">
                <a:tc>
                  <a:txBody>
                    <a:bodyPr/>
                    <a:lstStyle/>
                    <a:p>
                      <a:pPr marL="0" algn="just" defTabSz="914400" rtl="0" eaLnBrk="1" latinLnBrk="0" hangingPunct="1">
                        <a:lnSpc>
                          <a:spcPct val="150000"/>
                        </a:lnSpc>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站名</a:t>
                      </a: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可用</a:t>
                      </a:r>
                      <a:r>
                        <a:rPr lang="en-US" sz="1600" b="1" kern="0" dirty="0">
                          <a:solidFill>
                            <a:schemeClr val="tx1"/>
                          </a:solidFill>
                          <a:effectLst/>
                          <a:latin typeface="Calibri"/>
                          <a:ea typeface="黑体"/>
                          <a:cs typeface="宋体"/>
                        </a:rPr>
                        <a:t>IP</a:t>
                      </a:r>
                      <a:r>
                        <a:rPr lang="zh-CN" sz="1600" b="1" kern="0" dirty="0">
                          <a:solidFill>
                            <a:schemeClr val="tx1"/>
                          </a:solidFill>
                          <a:effectLst/>
                          <a:latin typeface="Calibri"/>
                          <a:ea typeface="黑体"/>
                          <a:cs typeface="宋体"/>
                        </a:rPr>
                        <a:t>地址</a:t>
                      </a:r>
                    </a:p>
                  </a:txBody>
                  <a:tcPr marL="68580" marR="68580" marT="0" marB="0"/>
                </a:tc>
                <a:tc>
                  <a:txBody>
                    <a:bodyPr/>
                    <a:lstStyle/>
                    <a:p>
                      <a:pPr marL="0" algn="just" defTabSz="914400" rtl="0" eaLnBrk="1" latinLnBrk="0" hangingPunct="1">
                        <a:lnSpc>
                          <a:spcPct val="150000"/>
                        </a:lnSpc>
                        <a:spcAft>
                          <a:spcPts val="0"/>
                        </a:spcAft>
                      </a:pPr>
                      <a:r>
                        <a:rPr lang="zh-CN" sz="1600" b="1" kern="0" dirty="0">
                          <a:solidFill>
                            <a:schemeClr val="tx1"/>
                          </a:solidFill>
                          <a:effectLst/>
                          <a:latin typeface="Calibri"/>
                          <a:ea typeface="黑体"/>
                          <a:cs typeface="宋体"/>
                        </a:rPr>
                        <a:t>所属区域代码</a:t>
                      </a:r>
                    </a:p>
                  </a:txBody>
                  <a:tcPr marL="68580" marR="68580" marT="0" marB="0"/>
                </a:tc>
                <a:tc>
                  <a:txBody>
                    <a:bodyPr/>
                    <a:lstStyle/>
                    <a:p>
                      <a:pPr marL="0" algn="just" defTabSz="914400" rtl="0" eaLnBrk="1" latinLnBrk="0" hangingPunct="1">
                        <a:lnSpc>
                          <a:spcPct val="150000"/>
                        </a:lnSpc>
                        <a:spcAft>
                          <a:spcPts val="0"/>
                        </a:spcAft>
                      </a:pPr>
                      <a:r>
                        <a:rPr lang="zh-CN" sz="1600" b="1" kern="0" dirty="0" smtClean="0">
                          <a:solidFill>
                            <a:schemeClr val="tx1"/>
                          </a:solidFill>
                          <a:effectLst/>
                          <a:latin typeface="Calibri"/>
                          <a:ea typeface="黑体"/>
                          <a:cs typeface="宋体"/>
                        </a:rPr>
                        <a:t>测试</a:t>
                      </a:r>
                      <a:r>
                        <a:rPr lang="zh-CN" sz="1600" b="1" kern="0" dirty="0">
                          <a:solidFill>
                            <a:schemeClr val="tx1"/>
                          </a:solidFill>
                          <a:effectLst/>
                          <a:latin typeface="Calibri"/>
                          <a:ea typeface="黑体"/>
                          <a:cs typeface="宋体"/>
                        </a:rPr>
                        <a:t>结果</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C186</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smtClean="0">
                          <a:solidFill>
                            <a:schemeClr val="dk1"/>
                          </a:solidFill>
                          <a:effectLst/>
                          <a:latin typeface="Calibri"/>
                          <a:ea typeface="宋体"/>
                          <a:cs typeface="Times New Roman"/>
                        </a:rPr>
                        <a:t>C</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125.219.39.2565263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AGGH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4256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BGKK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5039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AYWK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03904">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BGSF</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125.219.39.2565263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C</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316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交换规则配置模块（</a:t>
            </a:r>
            <a:r>
              <a:rPr lang="en-US" altLang="zh-CN" dirty="0" smtClean="0"/>
              <a:t>4</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72794884"/>
              </p:ext>
            </p:extLst>
          </p:nvPr>
        </p:nvGraphicFramePr>
        <p:xfrm>
          <a:off x="683568" y="1556792"/>
          <a:ext cx="7704856" cy="4975291"/>
        </p:xfrm>
        <a:graphic>
          <a:graphicData uri="http://schemas.openxmlformats.org/drawingml/2006/table">
            <a:tbl>
              <a:tblPr firstRow="1" bandRow="1">
                <a:tableStyleId>{5C22544A-7EE6-4342-B048-85BDC9FD1C3A}</a:tableStyleId>
              </a:tblPr>
              <a:tblGrid>
                <a:gridCol w="1196871"/>
                <a:gridCol w="2655557"/>
                <a:gridCol w="2356339"/>
                <a:gridCol w="1496089"/>
              </a:tblGrid>
              <a:tr h="434295">
                <a:tc>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测试输入对象</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其他输入</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测试结果</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报文来源地（</a:t>
                      </a:r>
                      <a:r>
                        <a:rPr lang="en-US" sz="1800" kern="100" dirty="0">
                          <a:solidFill>
                            <a:schemeClr val="dk1"/>
                          </a:solidFill>
                          <a:effectLst/>
                          <a:latin typeface="Calibri"/>
                          <a:ea typeface="宋体"/>
                          <a:cs typeface="Times New Roman"/>
                        </a:rPr>
                        <a:t>CW#</a:t>
                      </a:r>
                      <a:r>
                        <a:rPr lang="zh-CN" sz="1800" kern="100" dirty="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提交成功</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报文目的地（</a:t>
                      </a:r>
                      <a:r>
                        <a:rPr lang="en-US" sz="1800" kern="100" dirty="0">
                          <a:solidFill>
                            <a:schemeClr val="dk1"/>
                          </a:solidFill>
                          <a:effectLst/>
                          <a:latin typeface="Calibri"/>
                          <a:ea typeface="宋体"/>
                          <a:cs typeface="Times New Roman"/>
                        </a:rPr>
                        <a:t>ZU</a:t>
                      </a:r>
                      <a:r>
                        <a:rPr lang="zh-CN" sz="1800" kern="100" dirty="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气象资料类型（</a:t>
                      </a:r>
                      <a:r>
                        <a:rPr lang="en-US" sz="1800" kern="100">
                          <a:solidFill>
                            <a:schemeClr val="dk1"/>
                          </a:solidFill>
                          <a:effectLst/>
                          <a:latin typeface="Calibri"/>
                          <a:ea typeface="宋体"/>
                          <a:cs typeface="Times New Roman"/>
                        </a:rPr>
                        <a:t>C</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报文类型（</a:t>
                      </a:r>
                      <a:r>
                        <a:rPr lang="en-US" sz="1800" kern="100">
                          <a:solidFill>
                            <a:schemeClr val="dk1"/>
                          </a:solidFill>
                          <a:effectLst/>
                          <a:latin typeface="Calibri"/>
                          <a:ea typeface="宋体"/>
                          <a:cs typeface="Times New Roman"/>
                        </a:rPr>
                        <a:t>%#2</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26561">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通信方式（空）</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提交成功</a:t>
                      </a:r>
                    </a:p>
                  </a:txBody>
                  <a:tcPr marL="68580" marR="68580" marT="0" marB="0"/>
                </a:tc>
              </a:tr>
              <a:tr h="4612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接收日期（</a:t>
                      </a:r>
                      <a:r>
                        <a:rPr lang="en-US" sz="1800" kern="100">
                          <a:solidFill>
                            <a:schemeClr val="dk1"/>
                          </a:solidFill>
                          <a:effectLst/>
                          <a:latin typeface="Calibri"/>
                          <a:ea typeface="宋体"/>
                          <a:cs typeface="Times New Roman"/>
                        </a:rPr>
                        <a:t>#FFD</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3429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接收时间（</a:t>
                      </a:r>
                      <a:r>
                        <a:rPr lang="en-US" sz="1800" kern="100">
                          <a:solidFill>
                            <a:schemeClr val="dk1"/>
                          </a:solidFill>
                          <a:effectLst/>
                          <a:latin typeface="Calibri"/>
                          <a:ea typeface="宋体"/>
                          <a:cs typeface="Times New Roman"/>
                        </a:rPr>
                        <a:t>jin</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43429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最早发送时间（</a:t>
                      </a:r>
                      <a:r>
                        <a:rPr lang="en-US" sz="1800" kern="100">
                          <a:solidFill>
                            <a:schemeClr val="dk1"/>
                          </a:solidFill>
                          <a:effectLst/>
                          <a:latin typeface="Calibri"/>
                          <a:ea typeface="宋体"/>
                          <a:cs typeface="Times New Roman"/>
                        </a:rPr>
                        <a:t>jnanmin</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578309">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第九组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最晚发送时间（</a:t>
                      </a:r>
                      <a:r>
                        <a:rPr lang="en-US" sz="1800" kern="100">
                          <a:solidFill>
                            <a:schemeClr val="dk1"/>
                          </a:solidFill>
                          <a:effectLst/>
                          <a:latin typeface="Calibri"/>
                          <a:ea typeface="宋体"/>
                          <a:cs typeface="Times New Roman"/>
                        </a:rPr>
                        <a:t>#48489</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455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交换规则配置模块</a:t>
            </a:r>
            <a:r>
              <a:rPr lang="en-US" altLang="zh-CN" dirty="0" smtClean="0"/>
              <a:t>-</a:t>
            </a:r>
            <a:r>
              <a:rPr lang="zh-CN" altLang="en-US" dirty="0" smtClean="0"/>
              <a:t>发现的问题</a:t>
            </a:r>
            <a:endParaRPr lang="zh-CN" altLang="en-US" dirty="0"/>
          </a:p>
        </p:txBody>
      </p:sp>
      <p:sp>
        <p:nvSpPr>
          <p:cNvPr id="4" name="内容占位符 2"/>
          <p:cNvSpPr txBox="1">
            <a:spLocks/>
          </p:cNvSpPr>
          <p:nvPr/>
        </p:nvSpPr>
        <p:spPr>
          <a:xfrm>
            <a:off x="872065" y="1916832"/>
            <a:ext cx="7408333" cy="4176464"/>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zh-CN" altLang="zh-CN" dirty="0">
                <a:solidFill>
                  <a:schemeClr val="tx1"/>
                </a:solidFill>
              </a:rPr>
              <a:t>问题一：能够加入相同的交换规则，不合理。没有加入判断机制，属于代码缺陷。</a:t>
            </a:r>
          </a:p>
          <a:p>
            <a:r>
              <a:rPr lang="zh-CN" altLang="zh-CN" dirty="0">
                <a:solidFill>
                  <a:schemeClr val="tx1"/>
                </a:solidFill>
              </a:rPr>
              <a:t>问题二：能够对已有的的进行修改，修改某一个格为非法字符。没有加入判断机制，属于代码缺陷。</a:t>
            </a:r>
          </a:p>
          <a:p>
            <a:r>
              <a:rPr lang="zh-CN" altLang="zh-CN" dirty="0">
                <a:solidFill>
                  <a:schemeClr val="tx1"/>
                </a:solidFill>
              </a:rPr>
              <a:t>问题三：交换规则配置表的信息在</a:t>
            </a:r>
            <a:r>
              <a:rPr lang="zh-CN" altLang="zh-CN" dirty="0" smtClean="0">
                <a:solidFill>
                  <a:schemeClr val="tx1"/>
                </a:solidFill>
              </a:rPr>
              <a:t>成为</a:t>
            </a:r>
            <a:r>
              <a:rPr lang="en-US" altLang="zh-CN" dirty="0" smtClean="0">
                <a:solidFill>
                  <a:schemeClr val="tx1"/>
                </a:solidFill>
              </a:rPr>
              <a:t>【</a:t>
            </a:r>
            <a:r>
              <a:rPr lang="zh-CN" altLang="zh-CN" dirty="0" smtClean="0">
                <a:solidFill>
                  <a:schemeClr val="tx1"/>
                </a:solidFill>
              </a:rPr>
              <a:t>放弃更改</a:t>
            </a:r>
            <a:r>
              <a:rPr lang="en-US" altLang="zh-CN" dirty="0" smtClean="0">
                <a:solidFill>
                  <a:schemeClr val="tx1"/>
                </a:solidFill>
              </a:rPr>
              <a:t>】</a:t>
            </a:r>
            <a:r>
              <a:rPr lang="zh-CN" altLang="zh-CN" dirty="0" smtClean="0">
                <a:solidFill>
                  <a:schemeClr val="tx1"/>
                </a:solidFill>
              </a:rPr>
              <a:t>后</a:t>
            </a:r>
            <a:r>
              <a:rPr lang="zh-CN" altLang="zh-CN" dirty="0">
                <a:solidFill>
                  <a:schemeClr val="tx1"/>
                </a:solidFill>
              </a:rPr>
              <a:t>，其余操作均不能改变提示信息。提示信息应该随着操作的改变而改变，属于代码缺陷。</a:t>
            </a:r>
          </a:p>
          <a:p>
            <a:r>
              <a:rPr lang="zh-CN" altLang="zh-CN" dirty="0">
                <a:solidFill>
                  <a:schemeClr val="tx1"/>
                </a:solidFill>
              </a:rPr>
              <a:t>问题四：交换规则配置表中表头报文类型应该为气象资料类型，内部类型应该为报文类型。标识错误，属代码缺陷。</a:t>
            </a:r>
          </a:p>
        </p:txBody>
      </p:sp>
    </p:spTree>
    <p:extLst>
      <p:ext uri="{BB962C8B-B14F-4D97-AF65-F5344CB8AC3E}">
        <p14:creationId xmlns:p14="http://schemas.microsoft.com/office/powerpoint/2010/main" val="1094494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气象资料传输模块（</a:t>
            </a:r>
            <a:r>
              <a:rPr lang="en-US" altLang="zh-CN" dirty="0" smtClean="0"/>
              <a:t>1</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2243016"/>
              </p:ext>
            </p:extLst>
          </p:nvPr>
        </p:nvGraphicFramePr>
        <p:xfrm>
          <a:off x="935583" y="2924944"/>
          <a:ext cx="7344816" cy="3484974"/>
        </p:xfrm>
        <a:graphic>
          <a:graphicData uri="http://schemas.openxmlformats.org/drawingml/2006/table">
            <a:tbl>
              <a:tblPr firstRow="1" bandRow="1">
                <a:tableStyleId>{5C22544A-7EE6-4342-B048-85BDC9FD1C3A}</a:tableStyleId>
              </a:tblPr>
              <a:tblGrid>
                <a:gridCol w="1377153"/>
                <a:gridCol w="1377153"/>
                <a:gridCol w="1314159"/>
                <a:gridCol w="1440147"/>
                <a:gridCol w="1836204"/>
              </a:tblGrid>
              <a:tr h="360040">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algn="just" defTabSz="914400" rtl="0" eaLnBrk="1" latinLnBrk="0" hangingPunct="1">
                        <a:spcAft>
                          <a:spcPts val="0"/>
                        </a:spcAft>
                      </a:pPr>
                      <a:r>
                        <a:rPr lang="zh-CN" sz="1600" b="1" kern="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altLang="en-US" sz="1600" b="1" kern="0" dirty="0" smtClean="0">
                          <a:solidFill>
                            <a:schemeClr val="tx1"/>
                          </a:solidFill>
                          <a:effectLst/>
                          <a:latin typeface="Calibri"/>
                          <a:ea typeface="黑体"/>
                          <a:cs typeface="宋体"/>
                        </a:rPr>
                        <a:t>预期</a:t>
                      </a:r>
                      <a:r>
                        <a:rPr lang="zh-CN" sz="1600" b="1" kern="0" dirty="0" smtClean="0">
                          <a:solidFill>
                            <a:schemeClr val="tx1"/>
                          </a:solidFill>
                          <a:effectLst/>
                          <a:latin typeface="Calibri"/>
                          <a:ea typeface="黑体"/>
                          <a:cs typeface="宋体"/>
                        </a:rPr>
                        <a:t>结果</a:t>
                      </a:r>
                      <a:endParaRPr lang="zh-CN" sz="1600" b="1" kern="0" dirty="0">
                        <a:solidFill>
                          <a:schemeClr val="tx1"/>
                        </a:solidFill>
                        <a:effectLst/>
                        <a:latin typeface="Calibri"/>
                        <a:ea typeface="黑体"/>
                        <a:cs typeface="宋体"/>
                      </a:endParaRPr>
                    </a:p>
                  </a:txBody>
                  <a:tcPr marL="68580" marR="68580" marT="0" marB="0"/>
                </a:tc>
                <a:tc hMerge="1">
                  <a:txBody>
                    <a:bodyPr/>
                    <a:lstStyle/>
                    <a:p>
                      <a:endParaRPr lang="zh-CN" altLang="en-US"/>
                    </a:p>
                  </a:txBody>
                  <a:tcPr/>
                </a:tc>
                <a:tc hMerge="1">
                  <a:txBody>
                    <a:bodyPr/>
                    <a:lstStyle/>
                    <a:p>
                      <a:endParaRPr lang="zh-CN" altLang="en-US"/>
                    </a:p>
                  </a:txBody>
                  <a:tcPr/>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altLang="en-US" sz="1600" b="1" kern="0" dirty="0" smtClean="0">
                          <a:solidFill>
                            <a:schemeClr val="tx1"/>
                          </a:solidFill>
                          <a:effectLst/>
                          <a:latin typeface="Calibri"/>
                          <a:ea typeface="黑体"/>
                          <a:cs typeface="宋体"/>
                        </a:rPr>
                        <a:t>预期</a:t>
                      </a:r>
                      <a:r>
                        <a:rPr lang="zh-CN" sz="1600" b="1" kern="0" dirty="0" smtClean="0">
                          <a:solidFill>
                            <a:schemeClr val="tx1"/>
                          </a:solidFill>
                          <a:effectLst/>
                          <a:latin typeface="Calibri"/>
                          <a:ea typeface="黑体"/>
                          <a:cs typeface="宋体"/>
                        </a:rPr>
                        <a:t>时间</a:t>
                      </a:r>
                      <a:r>
                        <a:rPr lang="en-US" sz="1600" b="1" kern="0" dirty="0">
                          <a:solidFill>
                            <a:schemeClr val="tx1"/>
                          </a:solidFill>
                          <a:effectLst/>
                          <a:latin typeface="Calibri"/>
                          <a:ea typeface="黑体"/>
                          <a:cs typeface="宋体"/>
                        </a:rPr>
                        <a:t>(S)</a:t>
                      </a:r>
                      <a:endParaRPr lang="zh-CN" sz="1600" b="1" kern="0" dirty="0">
                        <a:solidFill>
                          <a:schemeClr val="tx1"/>
                        </a:solidFill>
                        <a:effectLst/>
                        <a:latin typeface="Calibri"/>
                        <a:ea typeface="黑体"/>
                        <a:cs typeface="宋体"/>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&lt;=10</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&lt;=52</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en-US" dirty="0" smtClean="0">
                <a:solidFill>
                  <a:schemeClr val="tx1"/>
                </a:solidFill>
              </a:rPr>
              <a:t>气象资料传输模块需要保证发送数量和接收数量相等，信息发送速度要满足要求，因此在一对一情况下发送。</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16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408333" cy="4860106"/>
          </a:xfrm>
        </p:spPr>
        <p:txBody>
          <a:bodyPr>
            <a:normAutofit fontScale="85000" lnSpcReduction="10000"/>
          </a:bodyPr>
          <a:lstStyle/>
          <a:p>
            <a:pPr marL="0" indent="0">
              <a:buNone/>
            </a:pPr>
            <a:r>
              <a:rPr lang="en-US" altLang="zh-CN" dirty="0" smtClean="0"/>
              <a:t>	</a:t>
            </a:r>
            <a:r>
              <a:rPr lang="zh-CN" altLang="en-US" sz="2800" dirty="0">
                <a:solidFill>
                  <a:schemeClr val="tx1"/>
                </a:solidFill>
              </a:rPr>
              <a:t>民航气象新一代信息处理和</a:t>
            </a:r>
            <a:r>
              <a:rPr lang="zh-CN" altLang="en-US" sz="2800" dirty="0" smtClean="0">
                <a:solidFill>
                  <a:schemeClr val="tx1"/>
                </a:solidFill>
              </a:rPr>
              <a:t>传输</a:t>
            </a:r>
            <a:r>
              <a:rPr lang="zh-CN" altLang="en-US" sz="2800" dirty="0">
                <a:solidFill>
                  <a:schemeClr val="tx1"/>
                </a:solidFill>
              </a:rPr>
              <a:t>原型</a:t>
            </a:r>
            <a:r>
              <a:rPr lang="zh-CN" altLang="en-US" sz="2800" dirty="0" smtClean="0">
                <a:solidFill>
                  <a:schemeClr val="tx1"/>
                </a:solidFill>
              </a:rPr>
              <a:t>系统</a:t>
            </a:r>
            <a:r>
              <a:rPr lang="zh-CN" altLang="en-US" sz="2800" dirty="0">
                <a:solidFill>
                  <a:schemeClr val="tx1"/>
                </a:solidFill>
              </a:rPr>
              <a:t>（</a:t>
            </a:r>
            <a:r>
              <a:rPr lang="zh-CN" altLang="en-US" sz="2800" dirty="0" smtClean="0">
                <a:solidFill>
                  <a:schemeClr val="tx1"/>
                </a:solidFill>
              </a:rPr>
              <a:t>原型）</a:t>
            </a:r>
            <a:r>
              <a:rPr lang="en-US" altLang="zh-CN" sz="2800" dirty="0" smtClean="0">
                <a:solidFill>
                  <a:schemeClr val="tx1"/>
                </a:solidFill>
              </a:rPr>
              <a:t>,</a:t>
            </a:r>
            <a:r>
              <a:rPr lang="zh-CN" altLang="en-US" sz="2800" dirty="0" smtClean="0">
                <a:solidFill>
                  <a:schemeClr val="tx1"/>
                </a:solidFill>
              </a:rPr>
              <a:t>简称</a:t>
            </a:r>
            <a:r>
              <a:rPr lang="zh-CN" altLang="en-US" sz="2800" dirty="0" smtClean="0">
                <a:solidFill>
                  <a:schemeClr val="tx1"/>
                </a:solidFill>
              </a:rPr>
              <a:t>民航系统，其</a:t>
            </a:r>
            <a:r>
              <a:rPr lang="zh-CN" altLang="zh-CN" sz="2800" dirty="0" smtClean="0">
                <a:solidFill>
                  <a:schemeClr val="tx1"/>
                </a:solidFill>
              </a:rPr>
              <a:t>目的</a:t>
            </a:r>
            <a:r>
              <a:rPr lang="zh-CN" altLang="zh-CN" sz="2800" dirty="0">
                <a:solidFill>
                  <a:schemeClr val="tx1"/>
                </a:solidFill>
              </a:rPr>
              <a:t>是为了建立一个能够整体的提高中国民用航空天气观测与预报水平的系统，以大大减少天气对飞行所构成的影响，是组成中国民航新一代航空运输系统的重要组成部分。当前，利用目前最新的技术来建设中国新一代民航气象信息处理与传输系统，对中国新一代民航气象信息处理与传输系统的建设具有重要的意义。</a:t>
            </a:r>
          </a:p>
          <a:p>
            <a:pPr marL="0" indent="0">
              <a:buNone/>
            </a:pPr>
            <a:r>
              <a:rPr lang="en-US" altLang="zh-CN" sz="2800" dirty="0" smtClean="0">
                <a:solidFill>
                  <a:schemeClr val="tx1"/>
                </a:solidFill>
              </a:rPr>
              <a:t>	</a:t>
            </a:r>
            <a:r>
              <a:rPr lang="zh-CN" altLang="zh-CN" sz="2800" dirty="0" smtClean="0">
                <a:solidFill>
                  <a:schemeClr val="tx1"/>
                </a:solidFill>
              </a:rPr>
              <a:t>随着</a:t>
            </a:r>
            <a:r>
              <a:rPr lang="zh-CN" altLang="zh-CN" sz="2800" dirty="0">
                <a:solidFill>
                  <a:schemeClr val="tx1"/>
                </a:solidFill>
              </a:rPr>
              <a:t>软件产品的功能性加强，现代航空的决策越来越依赖于民航系统提供的气象信息，如果不能对民航系统进行有效的测试，就无法保证民航系统的软件质量，从而导致机场对气象信息误判，会造成严重人员伤亡和财产损失</a:t>
            </a:r>
            <a:r>
              <a:rPr lang="zh-CN" altLang="zh-CN" sz="2800" dirty="0" smtClean="0">
                <a:solidFill>
                  <a:schemeClr val="tx1"/>
                </a:solidFill>
              </a:rPr>
              <a:t>。</a:t>
            </a:r>
            <a:r>
              <a:rPr lang="zh-CN" altLang="en-US" sz="2800" dirty="0" smtClean="0">
                <a:solidFill>
                  <a:schemeClr val="tx1"/>
                </a:solidFill>
              </a:rPr>
              <a:t>因此有必要针对民航系统进行功能测试，尽可能提高民航系统的质量</a:t>
            </a:r>
            <a:r>
              <a:rPr lang="zh-CN" altLang="en-US" sz="2800" dirty="0">
                <a:solidFill>
                  <a:schemeClr val="tx1"/>
                </a:solidFill>
              </a:rPr>
              <a:t>。</a:t>
            </a:r>
            <a:endParaRPr lang="zh-CN" altLang="zh-CN" sz="2800" dirty="0">
              <a:solidFill>
                <a:schemeClr val="tx1"/>
              </a:solidFill>
            </a:endParaRPr>
          </a:p>
        </p:txBody>
      </p:sp>
      <p:sp>
        <p:nvSpPr>
          <p:cNvPr id="2" name="标题 1"/>
          <p:cNvSpPr>
            <a:spLocks noGrp="1"/>
          </p:cNvSpPr>
          <p:nvPr>
            <p:ph type="title"/>
          </p:nvPr>
        </p:nvSpPr>
        <p:spPr/>
        <p:txBody>
          <a:bodyPr/>
          <a:lstStyle/>
          <a:p>
            <a:pPr algn="l"/>
            <a:r>
              <a:rPr lang="zh-CN" altLang="en-US" dirty="0" smtClean="0"/>
              <a:t>课题背景与研究意义</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924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气象资料传输模块（</a:t>
            </a:r>
            <a:r>
              <a:rPr lang="en-US" altLang="zh-CN" dirty="0" smtClean="0"/>
              <a:t>2</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08036102"/>
              </p:ext>
            </p:extLst>
          </p:nvPr>
        </p:nvGraphicFramePr>
        <p:xfrm>
          <a:off x="899592" y="2060848"/>
          <a:ext cx="7344816" cy="4061036"/>
        </p:xfrm>
        <a:graphic>
          <a:graphicData uri="http://schemas.openxmlformats.org/drawingml/2006/table">
            <a:tbl>
              <a:tblPr firstRow="1" bandRow="1">
                <a:tableStyleId>{5C22544A-7EE6-4342-B048-85BDC9FD1C3A}</a:tableStyleId>
              </a:tblPr>
              <a:tblGrid>
                <a:gridCol w="1377153"/>
                <a:gridCol w="1377153"/>
                <a:gridCol w="1314159"/>
                <a:gridCol w="1440147"/>
                <a:gridCol w="1836204"/>
              </a:tblGrid>
              <a:tr h="419554">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algn="just" defTabSz="914400" rtl="0" eaLnBrk="1" latinLnBrk="0" hangingPunct="1">
                        <a:spcAft>
                          <a:spcPts val="0"/>
                        </a:spcAft>
                      </a:pPr>
                      <a:r>
                        <a:rPr lang="zh-CN" sz="1600" b="1" kern="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sz="1600" b="1" kern="0" dirty="0">
                          <a:solidFill>
                            <a:schemeClr val="tx1"/>
                          </a:solidFill>
                          <a:effectLst/>
                          <a:latin typeface="Calibri"/>
                          <a:ea typeface="黑体"/>
                          <a:cs typeface="宋体"/>
                        </a:rPr>
                        <a:t>测试结果</a:t>
                      </a:r>
                    </a:p>
                  </a:txBody>
                  <a:tcPr marL="68580" marR="68580" marT="0" marB="0"/>
                </a:tc>
                <a:tc hMerge="1">
                  <a:txBody>
                    <a:bodyPr/>
                    <a:lstStyle/>
                    <a:p>
                      <a:endParaRPr lang="zh-CN" altLang="en-US"/>
                    </a:p>
                  </a:txBody>
                  <a:tcPr/>
                </a:tc>
                <a:tc hMerge="1">
                  <a:txBody>
                    <a:bodyPr/>
                    <a:lstStyle/>
                    <a:p>
                      <a:endParaRPr lang="zh-CN" altLang="en-US"/>
                    </a:p>
                  </a:txBody>
                  <a:tcPr/>
                </a:tc>
              </a:tr>
              <a:tr h="411538">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实际时间</a:t>
                      </a:r>
                      <a:r>
                        <a:rPr lang="en-US" sz="1600" b="1" kern="0" dirty="0">
                          <a:solidFill>
                            <a:schemeClr val="tx1"/>
                          </a:solidFill>
                          <a:effectLst/>
                          <a:latin typeface="Calibri"/>
                          <a:ea typeface="黑体"/>
                          <a:cs typeface="宋体"/>
                        </a:rPr>
                        <a:t>(S)</a:t>
                      </a:r>
                      <a:endParaRPr lang="zh-CN" sz="1600" b="1" kern="0" dirty="0">
                        <a:solidFill>
                          <a:schemeClr val="tx1"/>
                        </a:solidFill>
                        <a:effectLst/>
                        <a:latin typeface="Calibri"/>
                        <a:ea typeface="黑体"/>
                        <a:cs typeface="宋体"/>
                      </a:endParaRPr>
                    </a:p>
                  </a:txBody>
                  <a:tcPr marL="68580" marR="68580" marT="0" marB="0"/>
                </a:tc>
              </a:tr>
              <a:tr h="7218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r>
              <a:tr h="7218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19</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43</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259</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490</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517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气象资料传输模块</a:t>
            </a:r>
            <a:r>
              <a:rPr lang="en-US" altLang="zh-CN" dirty="0" smtClean="0"/>
              <a:t>-</a:t>
            </a:r>
            <a:r>
              <a:rPr lang="zh-CN" altLang="en-US" dirty="0" smtClean="0"/>
              <a:t>发现的问题</a:t>
            </a:r>
            <a:endParaRPr lang="zh-CN" altLang="en-US" dirty="0"/>
          </a:p>
        </p:txBody>
      </p:sp>
      <p:sp>
        <p:nvSpPr>
          <p:cNvPr id="4" name="内容占位符 2"/>
          <p:cNvSpPr txBox="1">
            <a:spLocks/>
          </p:cNvSpPr>
          <p:nvPr/>
        </p:nvSpPr>
        <p:spPr>
          <a:xfrm>
            <a:off x="872065" y="1916832"/>
            <a:ext cx="7408333" cy="3816424"/>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zh-CN" altLang="zh-CN" dirty="0" smtClean="0">
                <a:solidFill>
                  <a:schemeClr val="tx1"/>
                </a:solidFill>
              </a:rPr>
              <a:t>问题</a:t>
            </a:r>
            <a:r>
              <a:rPr lang="zh-CN" altLang="zh-CN" dirty="0">
                <a:solidFill>
                  <a:schemeClr val="tx1"/>
                </a:solidFill>
              </a:rPr>
              <a:t>一：放入数据库</a:t>
            </a:r>
            <a:r>
              <a:rPr lang="en-US" altLang="zh-CN" dirty="0">
                <a:solidFill>
                  <a:schemeClr val="tx1"/>
                </a:solidFill>
              </a:rPr>
              <a:t>1000</a:t>
            </a:r>
            <a:r>
              <a:rPr lang="zh-CN" altLang="zh-CN" dirty="0">
                <a:solidFill>
                  <a:schemeClr val="tx1"/>
                </a:solidFill>
              </a:rPr>
              <a:t>条数据，当达到</a:t>
            </a:r>
            <a:r>
              <a:rPr lang="en-US" altLang="zh-CN" dirty="0">
                <a:solidFill>
                  <a:schemeClr val="tx1"/>
                </a:solidFill>
              </a:rPr>
              <a:t>1000</a:t>
            </a:r>
            <a:r>
              <a:rPr lang="zh-CN" altLang="zh-CN" dirty="0">
                <a:solidFill>
                  <a:schemeClr val="tx1"/>
                </a:solidFill>
              </a:rPr>
              <a:t>时，发送端继续发送，一直到达</a:t>
            </a:r>
            <a:r>
              <a:rPr lang="en-US" altLang="zh-CN" dirty="0">
                <a:solidFill>
                  <a:schemeClr val="tx1"/>
                </a:solidFill>
              </a:rPr>
              <a:t>15000</a:t>
            </a:r>
            <a:r>
              <a:rPr lang="zh-CN" altLang="zh-CN" dirty="0">
                <a:solidFill>
                  <a:schemeClr val="tx1"/>
                </a:solidFill>
              </a:rPr>
              <a:t>条，还在增长。通过与开发人员交流，发送端接收了来自接收端通过</a:t>
            </a:r>
            <a:r>
              <a:rPr lang="en-US" altLang="zh-CN" dirty="0">
                <a:solidFill>
                  <a:schemeClr val="tx1"/>
                </a:solidFill>
              </a:rPr>
              <a:t>ATFN</a:t>
            </a:r>
            <a:r>
              <a:rPr lang="zh-CN" altLang="zh-CN" dirty="0">
                <a:solidFill>
                  <a:schemeClr val="tx1"/>
                </a:solidFill>
              </a:rPr>
              <a:t>传输过来的数据，并将数据放入了数据库，因此数据库中一直有数据，发送端一直在发送。本问题属于设计问题。</a:t>
            </a:r>
          </a:p>
          <a:p>
            <a:r>
              <a:rPr lang="zh-CN" altLang="zh-CN" dirty="0">
                <a:solidFill>
                  <a:schemeClr val="tx1"/>
                </a:solidFill>
              </a:rPr>
              <a:t>问题二：发送端的速度与预期速度差别非常大。原因不清楚。</a:t>
            </a:r>
          </a:p>
        </p:txBody>
      </p:sp>
    </p:spTree>
    <p:extLst>
      <p:ext uri="{BB962C8B-B14F-4D97-AF65-F5344CB8AC3E}">
        <p14:creationId xmlns:p14="http://schemas.microsoft.com/office/powerpoint/2010/main" val="1084263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多机并行模块（</a:t>
            </a:r>
            <a:r>
              <a:rPr lang="en-US" altLang="zh-CN" dirty="0" smtClean="0"/>
              <a:t>1</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9139979"/>
              </p:ext>
            </p:extLst>
          </p:nvPr>
        </p:nvGraphicFramePr>
        <p:xfrm>
          <a:off x="935583" y="2924944"/>
          <a:ext cx="7344816" cy="3484974"/>
        </p:xfrm>
        <a:graphic>
          <a:graphicData uri="http://schemas.openxmlformats.org/drawingml/2006/table">
            <a:tbl>
              <a:tblPr firstRow="1" bandRow="1">
                <a:tableStyleId>{5C22544A-7EE6-4342-B048-85BDC9FD1C3A}</a:tableStyleId>
              </a:tblPr>
              <a:tblGrid>
                <a:gridCol w="1377153"/>
                <a:gridCol w="1377153"/>
                <a:gridCol w="1314159"/>
                <a:gridCol w="1440147"/>
                <a:gridCol w="1836204"/>
              </a:tblGrid>
              <a:tr h="360040">
                <a:tc rowSpan="2">
                  <a:txBody>
                    <a:bodyPr/>
                    <a:lstStyle/>
                    <a:p>
                      <a:pPr algn="ctr">
                        <a:spcAft>
                          <a:spcPts val="0"/>
                        </a:spcAft>
                      </a:pPr>
                      <a:r>
                        <a:rPr lang="en-US" sz="1050" kern="0" dirty="0">
                          <a:effectLst/>
                          <a:latin typeface="黑体"/>
                          <a:ea typeface="宋体"/>
                          <a:cs typeface="宋体"/>
                        </a:rPr>
                        <a:t> </a:t>
                      </a:r>
                      <a:endParaRPr lang="zh-CN" sz="1050" kern="100" dirty="0">
                        <a:effectLst/>
                        <a:latin typeface="Calibri"/>
                        <a:ea typeface="宋体"/>
                        <a:cs typeface="Times New Roman"/>
                      </a:endParaRPr>
                    </a:p>
                  </a:txBody>
                  <a:tcPr marL="68580" marR="68580" marT="0" marB="0"/>
                </a:tc>
                <a:tc rowSpan="2">
                  <a:txBody>
                    <a:bodyPr/>
                    <a:lstStyle/>
                    <a:p>
                      <a:pPr marL="0" algn="just" defTabSz="914400" rtl="0" eaLnBrk="1" latinLnBrk="0" hangingPunct="1">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algn="just" defTabSz="914400" rtl="0" eaLnBrk="1" latinLnBrk="0" hangingPunct="1">
                        <a:spcAft>
                          <a:spcPts val="0"/>
                        </a:spcAft>
                      </a:pPr>
                      <a:r>
                        <a:rPr lang="zh-CN" sz="1600" b="1" kern="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altLang="en-US" sz="1600" b="1" kern="0" dirty="0" smtClean="0">
                          <a:solidFill>
                            <a:schemeClr val="tx1"/>
                          </a:solidFill>
                          <a:effectLst/>
                          <a:latin typeface="Calibri"/>
                          <a:ea typeface="黑体"/>
                          <a:cs typeface="宋体"/>
                        </a:rPr>
                        <a:t>预期</a:t>
                      </a:r>
                      <a:r>
                        <a:rPr lang="zh-CN" sz="1600" b="1" kern="0" dirty="0" smtClean="0">
                          <a:solidFill>
                            <a:schemeClr val="tx1"/>
                          </a:solidFill>
                          <a:effectLst/>
                          <a:latin typeface="Calibri"/>
                          <a:ea typeface="黑体"/>
                          <a:cs typeface="宋体"/>
                        </a:rPr>
                        <a:t>结果</a:t>
                      </a:r>
                      <a:endParaRPr lang="zh-CN" sz="1600" b="1" kern="0" dirty="0">
                        <a:solidFill>
                          <a:schemeClr val="tx1"/>
                        </a:solidFill>
                        <a:effectLst/>
                        <a:latin typeface="Calibri"/>
                        <a:ea typeface="黑体"/>
                        <a:cs typeface="宋体"/>
                      </a:endParaRPr>
                    </a:p>
                  </a:txBody>
                  <a:tcPr marL="68580" marR="68580" marT="0" marB="0"/>
                </a:tc>
                <a:tc hMerge="1">
                  <a:txBody>
                    <a:bodyPr/>
                    <a:lstStyle/>
                    <a:p>
                      <a:endParaRPr lang="zh-CN" altLang="en-US"/>
                    </a:p>
                  </a:txBody>
                  <a:tcPr/>
                </a:tc>
                <a:tc hMerge="1">
                  <a:txBody>
                    <a:bodyPr/>
                    <a:lstStyle/>
                    <a:p>
                      <a:pPr algn="ctr">
                        <a:spcAft>
                          <a:spcPts val="0"/>
                        </a:spcAft>
                      </a:pPr>
                      <a:endParaRPr lang="zh-CN" sz="1050" kern="100" dirty="0">
                        <a:effectLst/>
                        <a:latin typeface="Calibri"/>
                        <a:ea typeface="宋体"/>
                        <a:cs typeface="Times New Roman"/>
                      </a:endParaRPr>
                    </a:p>
                  </a:txBody>
                  <a:tcPr marL="68580" marR="68580" marT="0" marB="0"/>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预期时间（</a:t>
                      </a:r>
                      <a:r>
                        <a:rPr lang="en-US" sz="1600" b="1" kern="0" dirty="0">
                          <a:solidFill>
                            <a:schemeClr val="tx1"/>
                          </a:solidFill>
                          <a:effectLst/>
                          <a:latin typeface="Calibri"/>
                          <a:ea typeface="黑体"/>
                          <a:cs typeface="宋体"/>
                        </a:rPr>
                        <a:t>S</a:t>
                      </a:r>
                      <a:r>
                        <a:rPr lang="zh-CN" sz="1600" b="1" kern="0" dirty="0">
                          <a:solidFill>
                            <a:schemeClr val="tx1"/>
                          </a:solidFill>
                          <a:effectLst/>
                          <a:latin typeface="Calibri"/>
                          <a:ea typeface="黑体"/>
                          <a:cs typeface="宋体"/>
                        </a:rPr>
                        <a:t>）</a:t>
                      </a: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&lt;=10</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&lt;=52</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en-US" dirty="0" smtClean="0">
                <a:solidFill>
                  <a:schemeClr val="tx1"/>
                </a:solidFill>
              </a:rPr>
              <a:t>多机并行模块主要考虑三种情况下气象资料传输的情况，</a:t>
            </a:r>
            <a:r>
              <a:rPr lang="zh-CN" altLang="en-US" dirty="0">
                <a:solidFill>
                  <a:schemeClr val="tx1"/>
                </a:solidFill>
              </a:rPr>
              <a:t>二对一发送，</a:t>
            </a:r>
            <a:r>
              <a:rPr lang="zh-CN" altLang="en-US" dirty="0" smtClean="0">
                <a:solidFill>
                  <a:schemeClr val="tx1"/>
                </a:solidFill>
              </a:rPr>
              <a:t>一对二发送，二对二发送。其中二对一发送预期结果如下表所示</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541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多机并行模块（</a:t>
            </a:r>
            <a:r>
              <a:rPr lang="en-US" altLang="zh-CN" dirty="0" smtClean="0"/>
              <a:t>2</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98073539"/>
              </p:ext>
            </p:extLst>
          </p:nvPr>
        </p:nvGraphicFramePr>
        <p:xfrm>
          <a:off x="935582" y="2636912"/>
          <a:ext cx="7668867" cy="3484974"/>
        </p:xfrm>
        <a:graphic>
          <a:graphicData uri="http://schemas.openxmlformats.org/drawingml/2006/table">
            <a:tbl>
              <a:tblPr firstRow="1" bandRow="1">
                <a:tableStyleId>{5C22544A-7EE6-4342-B048-85BDC9FD1C3A}</a:tableStyleId>
              </a:tblPr>
              <a:tblGrid>
                <a:gridCol w="1074395"/>
                <a:gridCol w="1443503"/>
                <a:gridCol w="1046512"/>
                <a:gridCol w="1368152"/>
                <a:gridCol w="1296144"/>
                <a:gridCol w="1440161"/>
              </a:tblGrid>
              <a:tr h="360040">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p>
                      <a:pPr marL="0" algn="just" defTabSz="914400" rtl="0" eaLnBrk="1" latinLnBrk="0" hangingPunct="1">
                        <a:spcAft>
                          <a:spcPts val="0"/>
                        </a:spcAft>
                      </a:pPr>
                      <a:r>
                        <a:rPr lang="zh-CN" sz="1600" b="1" kern="0" dirty="0">
                          <a:solidFill>
                            <a:schemeClr val="tx1"/>
                          </a:solidFill>
                          <a:effectLst/>
                          <a:latin typeface="Calibri"/>
                          <a:ea typeface="黑体"/>
                          <a:cs typeface="宋体"/>
                        </a:rPr>
                        <a:t>数据量（条）</a:t>
                      </a:r>
                    </a:p>
                  </a:txBody>
                  <a:tcPr marL="68580" marR="68580" marT="0" marB="0"/>
                </a:tc>
                <a:tc gridSpan="4">
                  <a:txBody>
                    <a:bodyPr/>
                    <a:lstStyle/>
                    <a:p>
                      <a:pPr marL="0" algn="ctr" defTabSz="914400" rtl="0" eaLnBrk="1" latinLnBrk="0" hangingPunct="1">
                        <a:spcAft>
                          <a:spcPts val="0"/>
                        </a:spcAft>
                      </a:pPr>
                      <a:r>
                        <a:rPr lang="zh-CN" sz="1600" b="1" kern="0" dirty="0">
                          <a:solidFill>
                            <a:schemeClr val="tx1"/>
                          </a:solidFill>
                          <a:effectLst/>
                          <a:latin typeface="Calibri"/>
                          <a:ea typeface="黑体"/>
                          <a:cs typeface="宋体"/>
                        </a:rPr>
                        <a:t>预期结果</a:t>
                      </a:r>
                    </a:p>
                  </a:txBody>
                  <a:tcPr marL="68580" marR="68580" marT="0" marB="0"/>
                </a:tc>
                <a:tc hMerge="1">
                  <a:txBody>
                    <a:bodyPr/>
                    <a:lstStyle/>
                    <a:p>
                      <a:pPr algn="ctr">
                        <a:spcAft>
                          <a:spcPts val="0"/>
                        </a:spcAft>
                      </a:pP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接收端</a:t>
                      </a:r>
                      <a:r>
                        <a:rPr lang="en-US" sz="1600" b="1" kern="0">
                          <a:solidFill>
                            <a:schemeClr val="tx1"/>
                          </a:solidFill>
                          <a:effectLst/>
                          <a:latin typeface="Calibri"/>
                          <a:ea typeface="黑体"/>
                          <a:cs typeface="宋体"/>
                        </a:rPr>
                        <a:t>1</a:t>
                      </a:r>
                      <a:r>
                        <a:rPr lang="zh-CN" sz="1600" b="1" kern="0">
                          <a:solidFill>
                            <a:schemeClr val="tx1"/>
                          </a:solidFill>
                          <a:effectLst/>
                          <a:latin typeface="Calibri"/>
                          <a:ea typeface="黑体"/>
                          <a:cs typeface="宋体"/>
                        </a:rPr>
                        <a:t>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接收端</a:t>
                      </a:r>
                      <a:r>
                        <a:rPr lang="en-US" sz="1600" b="1" kern="0">
                          <a:solidFill>
                            <a:schemeClr val="tx1"/>
                          </a:solidFill>
                          <a:effectLst/>
                          <a:latin typeface="Calibri"/>
                          <a:ea typeface="黑体"/>
                          <a:cs typeface="宋体"/>
                        </a:rPr>
                        <a:t>2</a:t>
                      </a:r>
                      <a:r>
                        <a:rPr lang="zh-CN" sz="1600" b="1" kern="0">
                          <a:solidFill>
                            <a:schemeClr val="tx1"/>
                          </a:solidFill>
                          <a:effectLst/>
                          <a:latin typeface="Calibri"/>
                          <a:ea typeface="黑体"/>
                          <a:cs typeface="宋体"/>
                        </a:rPr>
                        <a:t>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预期时间（</a:t>
                      </a:r>
                      <a:r>
                        <a:rPr lang="en-US" sz="1600" b="1" kern="0" dirty="0">
                          <a:solidFill>
                            <a:schemeClr val="tx1"/>
                          </a:solidFill>
                          <a:effectLst/>
                          <a:latin typeface="Calibri"/>
                          <a:ea typeface="黑体"/>
                          <a:cs typeface="宋体"/>
                        </a:rPr>
                        <a:t>S</a:t>
                      </a:r>
                      <a:r>
                        <a:rPr lang="zh-CN" sz="1600" b="1" kern="0" dirty="0">
                          <a:solidFill>
                            <a:schemeClr val="tx1"/>
                          </a:solidFill>
                          <a:effectLst/>
                          <a:latin typeface="Calibri"/>
                          <a:ea typeface="黑体"/>
                          <a:cs typeface="宋体"/>
                        </a:rPr>
                        <a:t>）</a:t>
                      </a: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&lt;=10</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&lt;=52</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en-US" dirty="0" smtClean="0">
                <a:solidFill>
                  <a:schemeClr val="tx1"/>
                </a:solidFill>
              </a:rPr>
              <a:t>一对二发送，二对二发送预期结果如下表所示</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490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多机并行模块（</a:t>
            </a:r>
            <a:r>
              <a:rPr lang="en-US" altLang="zh-CN" dirty="0" smtClean="0"/>
              <a:t>3</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14002512"/>
              </p:ext>
            </p:extLst>
          </p:nvPr>
        </p:nvGraphicFramePr>
        <p:xfrm>
          <a:off x="937294" y="2348880"/>
          <a:ext cx="7344816" cy="3484974"/>
        </p:xfrm>
        <a:graphic>
          <a:graphicData uri="http://schemas.openxmlformats.org/drawingml/2006/table">
            <a:tbl>
              <a:tblPr firstRow="1" bandRow="1">
                <a:tableStyleId>{5C22544A-7EE6-4342-B048-85BDC9FD1C3A}</a:tableStyleId>
              </a:tblPr>
              <a:tblGrid>
                <a:gridCol w="1377153"/>
                <a:gridCol w="1377153"/>
                <a:gridCol w="1314159"/>
                <a:gridCol w="1440147"/>
                <a:gridCol w="1836204"/>
              </a:tblGrid>
              <a:tr h="360040">
                <a:tc rowSpan="2">
                  <a:txBody>
                    <a:bodyPr/>
                    <a:lstStyle/>
                    <a:p>
                      <a:pPr algn="ctr">
                        <a:spcAft>
                          <a:spcPts val="0"/>
                        </a:spcAft>
                      </a:pPr>
                      <a:r>
                        <a:rPr lang="en-US" sz="1050" kern="0" dirty="0">
                          <a:effectLst/>
                          <a:latin typeface="黑体"/>
                          <a:ea typeface="宋体"/>
                          <a:cs typeface="宋体"/>
                        </a:rPr>
                        <a:t> </a:t>
                      </a:r>
                      <a:endParaRPr lang="zh-CN" sz="1050" kern="100" dirty="0">
                        <a:effectLst/>
                        <a:latin typeface="Calibri"/>
                        <a:ea typeface="宋体"/>
                        <a:cs typeface="Times New Roman"/>
                      </a:endParaRPr>
                    </a:p>
                  </a:txBody>
                  <a:tcPr marL="68580" marR="68580" marT="0" marB="0"/>
                </a:tc>
                <a:tc rowSpan="2">
                  <a:txBody>
                    <a:bodyPr/>
                    <a:lstStyle/>
                    <a:p>
                      <a:pPr marL="0" algn="just" defTabSz="914400" rtl="0" eaLnBrk="1" latinLnBrk="0" hangingPunct="1">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algn="just" defTabSz="914400" rtl="0" eaLnBrk="1" latinLnBrk="0" hangingPunct="1">
                        <a:spcAft>
                          <a:spcPts val="0"/>
                        </a:spcAft>
                      </a:pPr>
                      <a:r>
                        <a:rPr lang="zh-CN" sz="1600" b="1" kern="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sz="1600" b="1" kern="0" dirty="0">
                          <a:solidFill>
                            <a:schemeClr val="tx1"/>
                          </a:solidFill>
                          <a:effectLst/>
                          <a:latin typeface="Calibri"/>
                          <a:ea typeface="黑体"/>
                          <a:cs typeface="宋体"/>
                        </a:rPr>
                        <a:t>测试结果</a:t>
                      </a:r>
                    </a:p>
                  </a:txBody>
                  <a:tcPr marL="68580" marR="68580" marT="0" marB="0"/>
                </a:tc>
                <a:tc hMerge="1">
                  <a:txBody>
                    <a:bodyPr/>
                    <a:lstStyle/>
                    <a:p>
                      <a:endParaRPr lang="zh-CN" altLang="en-US"/>
                    </a:p>
                  </a:txBody>
                  <a:tcPr/>
                </a:tc>
                <a:tc hMerge="1">
                  <a:txBody>
                    <a:bodyPr/>
                    <a:lstStyle/>
                    <a:p>
                      <a:endParaRPr lang="zh-CN" altLang="en-US"/>
                    </a:p>
                  </a:txBody>
                  <a:tcPr/>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实际时间</a:t>
                      </a:r>
                      <a:r>
                        <a:rPr lang="en-US" sz="1600" b="1" kern="0" dirty="0">
                          <a:solidFill>
                            <a:schemeClr val="tx1"/>
                          </a:solidFill>
                          <a:effectLst/>
                          <a:latin typeface="Calibri"/>
                          <a:ea typeface="黑体"/>
                          <a:cs typeface="宋体"/>
                        </a:rPr>
                        <a:t>(S)</a:t>
                      </a:r>
                      <a:endParaRPr lang="zh-CN" sz="1600" b="1" kern="0" dirty="0">
                        <a:solidFill>
                          <a:schemeClr val="tx1"/>
                        </a:solidFill>
                        <a:effectLst/>
                        <a:latin typeface="Calibri"/>
                        <a:ea typeface="黑体"/>
                        <a:cs typeface="宋体"/>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9</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49</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612068"/>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solidFill>
                  <a:schemeClr val="tx1"/>
                </a:solidFill>
              </a:rPr>
              <a:t>	</a:t>
            </a:r>
            <a:r>
              <a:rPr lang="zh-CN" altLang="en-US" dirty="0" smtClean="0">
                <a:solidFill>
                  <a:schemeClr val="tx1"/>
                </a:solidFill>
              </a:rPr>
              <a:t>二对一发送测试结果如下表所示</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087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多机并行模块（</a:t>
            </a:r>
            <a:r>
              <a:rPr lang="en-US" altLang="zh-CN" dirty="0" smtClean="0"/>
              <a:t>4</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41992831"/>
              </p:ext>
            </p:extLst>
          </p:nvPr>
        </p:nvGraphicFramePr>
        <p:xfrm>
          <a:off x="935582" y="2636912"/>
          <a:ext cx="7668867" cy="3484974"/>
        </p:xfrm>
        <a:graphic>
          <a:graphicData uri="http://schemas.openxmlformats.org/drawingml/2006/table">
            <a:tbl>
              <a:tblPr firstRow="1" bandRow="1">
                <a:tableStyleId>{5C22544A-7EE6-4342-B048-85BDC9FD1C3A}</a:tableStyleId>
              </a:tblPr>
              <a:tblGrid>
                <a:gridCol w="1074395"/>
                <a:gridCol w="1443503"/>
                <a:gridCol w="1046512"/>
                <a:gridCol w="1368152"/>
                <a:gridCol w="1296144"/>
                <a:gridCol w="1440161"/>
              </a:tblGrid>
              <a:tr h="360040">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algn="just" defTabSz="914400" rtl="0" eaLnBrk="1" latinLnBrk="0" hangingPunct="1">
                        <a:spcAft>
                          <a:spcPts val="0"/>
                        </a:spcAft>
                      </a:pPr>
                      <a:r>
                        <a:rPr lang="zh-CN" sz="1600" b="1" kern="0">
                          <a:solidFill>
                            <a:schemeClr val="tx1"/>
                          </a:solidFill>
                          <a:effectLst/>
                          <a:latin typeface="Calibri"/>
                          <a:ea typeface="黑体"/>
                          <a:cs typeface="宋体"/>
                        </a:rPr>
                        <a:t>数据量（条）</a:t>
                      </a:r>
                    </a:p>
                  </a:txBody>
                  <a:tcPr marL="68580" marR="68580" marT="0" marB="0"/>
                </a:tc>
                <a:tc gridSpan="4">
                  <a:txBody>
                    <a:bodyPr/>
                    <a:lstStyle/>
                    <a:p>
                      <a:pPr algn="ctr">
                        <a:spcAft>
                          <a:spcPts val="0"/>
                        </a:spcAft>
                      </a:pPr>
                      <a:r>
                        <a:rPr lang="zh-CN" sz="1600" b="1" kern="0" dirty="0">
                          <a:solidFill>
                            <a:schemeClr val="tx1"/>
                          </a:solidFill>
                          <a:effectLst/>
                          <a:latin typeface="Calibri"/>
                          <a:ea typeface="黑体"/>
                          <a:cs typeface="宋体"/>
                        </a:rPr>
                        <a:t>测试结果</a:t>
                      </a: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接收端</a:t>
                      </a:r>
                      <a:r>
                        <a:rPr lang="en-US" sz="1600" b="1" kern="0">
                          <a:solidFill>
                            <a:schemeClr val="tx1"/>
                          </a:solidFill>
                          <a:effectLst/>
                          <a:latin typeface="Calibri"/>
                          <a:ea typeface="黑体"/>
                          <a:cs typeface="宋体"/>
                        </a:rPr>
                        <a:t>1</a:t>
                      </a:r>
                      <a:r>
                        <a:rPr lang="zh-CN" sz="1600" b="1" kern="0">
                          <a:solidFill>
                            <a:schemeClr val="tx1"/>
                          </a:solidFill>
                          <a:effectLst/>
                          <a:latin typeface="Calibri"/>
                          <a:ea typeface="黑体"/>
                          <a:cs typeface="宋体"/>
                        </a:rPr>
                        <a:t>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接收端</a:t>
                      </a:r>
                      <a:r>
                        <a:rPr lang="en-US" sz="1600" b="1" kern="0" dirty="0">
                          <a:solidFill>
                            <a:schemeClr val="tx1"/>
                          </a:solidFill>
                          <a:effectLst/>
                          <a:latin typeface="Calibri"/>
                          <a:ea typeface="黑体"/>
                          <a:cs typeface="宋体"/>
                        </a:rPr>
                        <a:t>2</a:t>
                      </a:r>
                      <a:r>
                        <a:rPr lang="zh-CN" sz="1600" b="1" kern="0" dirty="0">
                          <a:solidFill>
                            <a:schemeClr val="tx1"/>
                          </a:solidFill>
                          <a:effectLst/>
                          <a:latin typeface="Calibri"/>
                          <a:ea typeface="黑体"/>
                          <a:cs typeface="宋体"/>
                        </a:rPr>
                        <a:t>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实际时间（</a:t>
                      </a:r>
                      <a:r>
                        <a:rPr lang="en-US" sz="1600" b="1" kern="0" dirty="0">
                          <a:solidFill>
                            <a:schemeClr val="tx1"/>
                          </a:solidFill>
                          <a:effectLst/>
                          <a:latin typeface="Calibri"/>
                          <a:ea typeface="黑体"/>
                          <a:cs typeface="宋体"/>
                        </a:rPr>
                        <a:t>S</a:t>
                      </a:r>
                      <a:r>
                        <a:rPr lang="zh-CN" sz="1600" b="1" kern="0" dirty="0">
                          <a:solidFill>
                            <a:schemeClr val="tx1"/>
                          </a:solidFill>
                          <a:effectLst/>
                          <a:latin typeface="Calibri"/>
                          <a:ea typeface="黑体"/>
                          <a:cs typeface="宋体"/>
                        </a:rPr>
                        <a:t>）</a:t>
                      </a: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24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26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9</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250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24</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496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504</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51</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altLang="zh-CN" dirty="0" smtClean="0"/>
              <a:t>	</a:t>
            </a:r>
            <a:r>
              <a:rPr lang="zh-CN" altLang="en-US" dirty="0" smtClean="0">
                <a:solidFill>
                  <a:schemeClr val="tx1"/>
                </a:solidFill>
              </a:rPr>
              <a:t>一对二发送，二对二发送测试结果如下表所示</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586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双机热备</a:t>
            </a:r>
            <a:r>
              <a:rPr lang="zh-CN" altLang="en-US" dirty="0" smtClean="0"/>
              <a:t>模块（</a:t>
            </a:r>
            <a:r>
              <a:rPr lang="en-US" altLang="zh-CN" dirty="0" smtClean="0"/>
              <a:t>1</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97694181"/>
              </p:ext>
            </p:extLst>
          </p:nvPr>
        </p:nvGraphicFramePr>
        <p:xfrm>
          <a:off x="935583" y="2492896"/>
          <a:ext cx="7344816" cy="3484974"/>
        </p:xfrm>
        <a:graphic>
          <a:graphicData uri="http://schemas.openxmlformats.org/drawingml/2006/table">
            <a:tbl>
              <a:tblPr firstRow="1" bandRow="1">
                <a:tableStyleId>{5C22544A-7EE6-4342-B048-85BDC9FD1C3A}</a:tableStyleId>
              </a:tblPr>
              <a:tblGrid>
                <a:gridCol w="1377153"/>
                <a:gridCol w="1377153"/>
                <a:gridCol w="1314159"/>
                <a:gridCol w="1440147"/>
                <a:gridCol w="1836204"/>
              </a:tblGrid>
              <a:tr h="360040">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p>
                      <a:pPr marL="0" algn="just" defTabSz="914400" rtl="0" eaLnBrk="1" latinLnBrk="0" hangingPunct="1">
                        <a:spcAft>
                          <a:spcPts val="0"/>
                        </a:spcAft>
                      </a:pPr>
                      <a:r>
                        <a:rPr lang="zh-CN" sz="1600" b="1" kern="0" dirty="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sz="1600" b="1" kern="0" dirty="0">
                          <a:solidFill>
                            <a:schemeClr val="tx1"/>
                          </a:solidFill>
                          <a:effectLst/>
                          <a:latin typeface="Calibri"/>
                          <a:ea typeface="黑体"/>
                          <a:cs typeface="宋体"/>
                        </a:rPr>
                        <a:t>预期结果</a:t>
                      </a:r>
                    </a:p>
                  </a:txBody>
                  <a:tcPr marL="68580" marR="68580" marT="0" marB="0"/>
                </a:tc>
                <a:tc hMerge="1">
                  <a:txBody>
                    <a:bodyPr/>
                    <a:lstStyle/>
                    <a:p>
                      <a:endParaRPr lang="zh-CN" altLang="en-US"/>
                    </a:p>
                  </a:txBody>
                  <a:tcPr/>
                </a:tc>
                <a:tc hMerge="1">
                  <a:txBody>
                    <a:bodyPr/>
                    <a:lstStyle/>
                    <a:p>
                      <a:endParaRPr lang="zh-CN" altLang="en-US"/>
                    </a:p>
                  </a:txBody>
                  <a:tcPr/>
                </a:tc>
              </a:tr>
              <a:tr h="353161">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预期时间</a:t>
                      </a: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a:t>
                      </a:r>
                      <a:endParaRPr lang="zh-CN" sz="1800" kern="100">
                        <a:solidFill>
                          <a:schemeClr val="dk1"/>
                        </a:solidFill>
                        <a:effectLst/>
                        <a:latin typeface="Calibri"/>
                        <a:ea typeface="宋体"/>
                        <a:cs typeface="Times New Roman"/>
                      </a:endParaRPr>
                    </a:p>
                  </a:txBody>
                  <a:tcPr marL="68580" marR="68580" marT="0" marB="0"/>
                </a:tc>
              </a:tr>
              <a:tr h="6194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&lt;=10</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&lt;=25</a:t>
                      </a:r>
                      <a:endParaRPr lang="zh-CN" sz="1800" kern="100">
                        <a:solidFill>
                          <a:schemeClr val="dk1"/>
                        </a:solidFill>
                        <a:effectLst/>
                        <a:latin typeface="Calibri"/>
                        <a:ea typeface="宋体"/>
                        <a:cs typeface="Times New Roman"/>
                      </a:endParaRPr>
                    </a:p>
                  </a:txBody>
                  <a:tcPr marL="68580" marR="68580" marT="0" marB="0"/>
                </a:tc>
              </a:tr>
              <a:tr h="510935">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&lt;=52</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sp>
        <p:nvSpPr>
          <p:cNvPr id="4" name="内容占位符 2"/>
          <p:cNvSpPr txBox="1">
            <a:spLocks/>
          </p:cNvSpPr>
          <p:nvPr/>
        </p:nvSpPr>
        <p:spPr>
          <a:xfrm>
            <a:off x="872066" y="1556792"/>
            <a:ext cx="7408333" cy="12241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altLang="zh-CN" dirty="0" smtClean="0"/>
              <a:t>	</a:t>
            </a:r>
            <a:r>
              <a:rPr lang="zh-CN" altLang="en-US" dirty="0" smtClean="0">
                <a:solidFill>
                  <a:schemeClr val="tx1"/>
                </a:solidFill>
              </a:rPr>
              <a:t>双机热备模块采用因果图法对输入进行组合，设计测试用例如下表所示</a:t>
            </a:r>
            <a:endParaRPr lang="en-US" altLang="zh-CN" dirty="0" smtClean="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961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双机热备</a:t>
            </a:r>
            <a:r>
              <a:rPr lang="zh-CN" altLang="en-US" dirty="0" smtClean="0"/>
              <a:t>模块（</a:t>
            </a:r>
            <a:r>
              <a:rPr lang="en-US" altLang="zh-CN" dirty="0" smtClean="0"/>
              <a:t>2</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64197239"/>
              </p:ext>
            </p:extLst>
          </p:nvPr>
        </p:nvGraphicFramePr>
        <p:xfrm>
          <a:off x="971599" y="1916834"/>
          <a:ext cx="7308800" cy="4061036"/>
        </p:xfrm>
        <a:graphic>
          <a:graphicData uri="http://schemas.openxmlformats.org/drawingml/2006/table">
            <a:tbl>
              <a:tblPr firstRow="1" bandRow="1">
                <a:tableStyleId>{5C22544A-7EE6-4342-B048-85BDC9FD1C3A}</a:tableStyleId>
              </a:tblPr>
              <a:tblGrid>
                <a:gridCol w="1370400"/>
                <a:gridCol w="1370400"/>
                <a:gridCol w="1307715"/>
                <a:gridCol w="1433085"/>
                <a:gridCol w="1827200"/>
              </a:tblGrid>
              <a:tr h="419554">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algn="just" defTabSz="9144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p>
                      <a:pPr marL="0" algn="just" defTabSz="914400" rtl="0" eaLnBrk="1" latinLnBrk="0" hangingPunct="1">
                        <a:spcAft>
                          <a:spcPts val="0"/>
                        </a:spcAft>
                      </a:pPr>
                      <a:r>
                        <a:rPr lang="zh-CN" sz="1600" b="1" kern="0" dirty="0">
                          <a:solidFill>
                            <a:schemeClr val="tx1"/>
                          </a:solidFill>
                          <a:effectLst/>
                          <a:latin typeface="Calibri"/>
                          <a:ea typeface="黑体"/>
                          <a:cs typeface="宋体"/>
                        </a:rPr>
                        <a:t>数据量（条）</a:t>
                      </a:r>
                    </a:p>
                  </a:txBody>
                  <a:tcPr marL="68580" marR="68580" marT="0" marB="0"/>
                </a:tc>
                <a:tc gridSpan="3">
                  <a:txBody>
                    <a:bodyPr/>
                    <a:lstStyle/>
                    <a:p>
                      <a:pPr marL="0" algn="ctr" defTabSz="914400" rtl="0" eaLnBrk="1" latinLnBrk="0" hangingPunct="1">
                        <a:spcAft>
                          <a:spcPts val="0"/>
                        </a:spcAft>
                      </a:pPr>
                      <a:r>
                        <a:rPr lang="zh-CN" sz="1600" b="1" kern="0" dirty="0">
                          <a:solidFill>
                            <a:schemeClr val="tx1"/>
                          </a:solidFill>
                          <a:effectLst/>
                          <a:latin typeface="Calibri"/>
                          <a:ea typeface="黑体"/>
                          <a:cs typeface="宋体"/>
                        </a:rPr>
                        <a:t>测试结果</a:t>
                      </a:r>
                    </a:p>
                  </a:txBody>
                  <a:tcPr marL="68580" marR="68580" marT="0" marB="0"/>
                </a:tc>
                <a:tc hMerge="1">
                  <a:txBody>
                    <a:bodyPr/>
                    <a:lstStyle/>
                    <a:p>
                      <a:endParaRPr lang="zh-CN" altLang="en-US"/>
                    </a:p>
                  </a:txBody>
                  <a:tcPr/>
                </a:tc>
                <a:tc hMerge="1">
                  <a:txBody>
                    <a:bodyPr/>
                    <a:lstStyle/>
                    <a:p>
                      <a:endParaRPr lang="zh-CN" altLang="en-US"/>
                    </a:p>
                  </a:txBody>
                  <a:tcPr/>
                </a:tc>
              </a:tr>
              <a:tr h="411538">
                <a:tc vMerge="1">
                  <a:txBody>
                    <a:bodyPr/>
                    <a:lstStyle/>
                    <a:p>
                      <a:endParaRPr lang="zh-CN" altLang="en-US"/>
                    </a:p>
                  </a:txBody>
                  <a:tcPr/>
                </a:tc>
                <a:tc vMerge="1">
                  <a:txBody>
                    <a:bodyPr/>
                    <a:lstStyle/>
                    <a:p>
                      <a:endParaRPr lang="zh-CN" altLang="en-US"/>
                    </a:p>
                  </a:txBody>
                  <a:tcPr/>
                </a:tc>
                <a:tc>
                  <a:txBody>
                    <a:bodyPr/>
                    <a:lstStyle/>
                    <a:p>
                      <a:pPr marL="0" algn="just" defTabSz="914400" rtl="0" eaLnBrk="1" latinLnBrk="0" hangingPunct="1">
                        <a:spcAft>
                          <a:spcPts val="0"/>
                        </a:spcAft>
                      </a:pPr>
                      <a:r>
                        <a:rPr lang="zh-CN" sz="1600" b="1" kern="0" dirty="0">
                          <a:solidFill>
                            <a:schemeClr val="tx1"/>
                          </a:solidFill>
                          <a:effectLst/>
                          <a:latin typeface="Calibri"/>
                          <a:ea typeface="黑体"/>
                          <a:cs typeface="宋体"/>
                        </a:rPr>
                        <a:t>发送条数</a:t>
                      </a:r>
                    </a:p>
                  </a:txBody>
                  <a:tcPr marL="68580" marR="68580" marT="0" marB="0"/>
                </a:tc>
                <a:tc>
                  <a:txBody>
                    <a:bodyPr/>
                    <a:lstStyle/>
                    <a:p>
                      <a:pPr marL="0" algn="just" defTabSz="914400" rtl="0" eaLnBrk="1" latinLnBrk="0" hangingPunct="1">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algn="just" defTabSz="914400" rtl="0" eaLnBrk="1" latinLnBrk="0" hangingPunct="1">
                        <a:spcAft>
                          <a:spcPts val="0"/>
                        </a:spcAft>
                      </a:pPr>
                      <a:r>
                        <a:rPr lang="zh-CN" altLang="en-US" sz="1600" b="1" kern="0" dirty="0" smtClean="0">
                          <a:solidFill>
                            <a:schemeClr val="tx1"/>
                          </a:solidFill>
                          <a:effectLst/>
                          <a:latin typeface="Calibri"/>
                          <a:ea typeface="黑体"/>
                          <a:cs typeface="宋体"/>
                        </a:rPr>
                        <a:t>实际</a:t>
                      </a:r>
                      <a:r>
                        <a:rPr lang="zh-CN" sz="1600" b="1" kern="0" dirty="0" smtClean="0">
                          <a:solidFill>
                            <a:schemeClr val="tx1"/>
                          </a:solidFill>
                          <a:effectLst/>
                          <a:latin typeface="Calibri"/>
                          <a:ea typeface="黑体"/>
                          <a:cs typeface="宋体"/>
                        </a:rPr>
                        <a:t>时间</a:t>
                      </a:r>
                      <a:r>
                        <a:rPr lang="en-US" sz="1600" b="1" kern="0" dirty="0">
                          <a:solidFill>
                            <a:schemeClr val="tx1"/>
                          </a:solidFill>
                          <a:effectLst/>
                          <a:latin typeface="Calibri"/>
                          <a:ea typeface="黑体"/>
                          <a:cs typeface="宋体"/>
                        </a:rPr>
                        <a:t>(S)</a:t>
                      </a:r>
                      <a:endParaRPr lang="zh-CN" sz="1600" b="1" kern="0" dirty="0">
                        <a:solidFill>
                          <a:schemeClr val="tx1"/>
                        </a:solidFill>
                        <a:effectLst/>
                        <a:latin typeface="Calibri"/>
                        <a:ea typeface="黑体"/>
                        <a:cs typeface="宋体"/>
                      </a:endParaRPr>
                    </a:p>
                  </a:txBody>
                  <a:tcPr marL="68580" marR="68580" marT="0" marB="0"/>
                </a:tc>
              </a:tr>
              <a:tr h="7218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a:t>
                      </a:r>
                      <a:endParaRPr lang="zh-CN" sz="1800" kern="100">
                        <a:solidFill>
                          <a:schemeClr val="dk1"/>
                        </a:solidFill>
                        <a:effectLst/>
                        <a:latin typeface="Calibri"/>
                        <a:ea typeface="宋体"/>
                        <a:cs typeface="Times New Roman"/>
                      </a:endParaRPr>
                    </a:p>
                  </a:txBody>
                  <a:tcPr marL="68580" marR="68580" marT="0" marB="0"/>
                </a:tc>
              </a:tr>
              <a:tr h="72188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3</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8</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23</a:t>
                      </a:r>
                      <a:endParaRPr lang="zh-CN" sz="1800" kern="100">
                        <a:solidFill>
                          <a:schemeClr val="dk1"/>
                        </a:solidFill>
                        <a:effectLst/>
                        <a:latin typeface="Calibri"/>
                        <a:ea typeface="宋体"/>
                        <a:cs typeface="Times New Roman"/>
                      </a:endParaRPr>
                    </a:p>
                  </a:txBody>
                  <a:tcPr marL="68580" marR="68580" marT="0" marB="0"/>
                </a:tc>
              </a:tr>
              <a:tr h="595392">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48</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24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研究</a:t>
            </a:r>
            <a:r>
              <a:rPr lang="zh-CN" altLang="en-US" sz="2400" dirty="0">
                <a:latin typeface="微软雅黑" pitchFamily="34" charset="-122"/>
                <a:ea typeface="微软雅黑" pitchFamily="34" charset="-122"/>
              </a:rPr>
              <a:t>背景与研究</a:t>
            </a:r>
            <a:r>
              <a:rPr lang="zh-CN" altLang="en-US" sz="2400" dirty="0" smtClean="0">
                <a:latin typeface="微软雅黑" pitchFamily="34" charset="-122"/>
                <a:ea typeface="微软雅黑" pitchFamily="34" charset="-122"/>
              </a:rPr>
              <a:t>意义</a:t>
            </a:r>
            <a:endParaRPr lang="zh-CN" altLang="en-US" sz="2400" dirty="0">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民航系统需求分析</a:t>
            </a:r>
            <a:endParaRPr lang="en-US" sz="2400" dirty="0" smtClean="0">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a:t>
            </a:r>
            <a:r>
              <a:rPr lang="zh-CN" altLang="en-US" sz="2400" dirty="0" smtClean="0">
                <a:solidFill>
                  <a:srgbClr val="FF0000"/>
                </a:solidFill>
                <a:ea typeface="黑体" pitchFamily="49" charset="-122"/>
              </a:rPr>
              <a:t>回归测试设计与实现</a:t>
            </a:r>
            <a:endParaRPr lang="en-US" altLang="zh-CN" sz="2400" dirty="0" smtClean="0">
              <a:solidFill>
                <a:srgbClr val="FF0000"/>
              </a:solidFill>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总结与展望</a:t>
            </a:r>
            <a:endParaRPr lang="en-US" altLang="zh-CN" sz="2400" dirty="0" smtClean="0">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2113730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r>
              <a:rPr lang="zh-CN" altLang="zh-CN" dirty="0" smtClean="0">
                <a:solidFill>
                  <a:schemeClr val="tx1"/>
                </a:solidFill>
              </a:rPr>
              <a:t>回归测试</a:t>
            </a:r>
            <a:r>
              <a:rPr lang="zh-CN" altLang="zh-CN" dirty="0">
                <a:solidFill>
                  <a:schemeClr val="tx1"/>
                </a:solidFill>
              </a:rPr>
              <a:t>是指修改了旧代码后，重新进行测试以确认修改没有产生新的错误或导致其他代码产生错误</a:t>
            </a:r>
            <a:r>
              <a:rPr lang="zh-CN" altLang="zh-CN" dirty="0" smtClean="0">
                <a:solidFill>
                  <a:schemeClr val="tx1"/>
                </a:solidFill>
              </a:rPr>
              <a:t>。</a:t>
            </a:r>
            <a:r>
              <a:rPr lang="zh-CN" altLang="en-US" dirty="0">
                <a:solidFill>
                  <a:schemeClr val="tx1"/>
                </a:solidFill>
              </a:rPr>
              <a:t>回归测试</a:t>
            </a:r>
            <a:r>
              <a:rPr lang="zh-CN" altLang="en-US" dirty="0" smtClean="0">
                <a:solidFill>
                  <a:schemeClr val="tx1"/>
                </a:solidFill>
              </a:rPr>
              <a:t>作为软件生命周期的</a:t>
            </a:r>
            <a:r>
              <a:rPr lang="zh-CN" altLang="en-US" dirty="0">
                <a:solidFill>
                  <a:schemeClr val="tx1"/>
                </a:solidFill>
              </a:rPr>
              <a:t>一个组成部分，在整个软件测试过程中占有很大的工作量比重，软件开发的各个阶段都会进行多次</a:t>
            </a:r>
            <a:r>
              <a:rPr lang="zh-CN" altLang="en-US" dirty="0" smtClean="0">
                <a:solidFill>
                  <a:schemeClr val="tx1"/>
                </a:solidFill>
              </a:rPr>
              <a:t>回归测试。</a:t>
            </a:r>
            <a:r>
              <a:rPr lang="zh-CN" altLang="zh-CN" dirty="0" smtClean="0">
                <a:solidFill>
                  <a:schemeClr val="tx1"/>
                </a:solidFill>
              </a:rPr>
              <a:t>在</a:t>
            </a:r>
            <a:r>
              <a:rPr lang="zh-CN" altLang="zh-CN" dirty="0">
                <a:solidFill>
                  <a:schemeClr val="tx1"/>
                </a:solidFill>
              </a:rPr>
              <a:t>本次功能测试完成之后发现了</a:t>
            </a:r>
            <a:r>
              <a:rPr lang="en-US" altLang="zh-CN" dirty="0">
                <a:solidFill>
                  <a:schemeClr val="tx1"/>
                </a:solidFill>
              </a:rPr>
              <a:t>10</a:t>
            </a:r>
            <a:r>
              <a:rPr lang="zh-CN" altLang="zh-CN" dirty="0">
                <a:solidFill>
                  <a:schemeClr val="tx1"/>
                </a:solidFill>
              </a:rPr>
              <a:t>个缺陷，经过开发人员进行修改后，有必要针对发现的问题进行回归测试。</a:t>
            </a:r>
          </a:p>
          <a:p>
            <a:endParaRPr lang="zh-CN" altLang="en-US" dirty="0"/>
          </a:p>
        </p:txBody>
      </p:sp>
      <p:sp>
        <p:nvSpPr>
          <p:cNvPr id="2" name="标题 1"/>
          <p:cNvSpPr>
            <a:spLocks noGrp="1"/>
          </p:cNvSpPr>
          <p:nvPr>
            <p:ph type="title"/>
          </p:nvPr>
        </p:nvSpPr>
        <p:spPr/>
        <p:txBody>
          <a:bodyPr/>
          <a:lstStyle/>
          <a:p>
            <a:pPr algn="l"/>
            <a:r>
              <a:rPr lang="zh-CN" altLang="en-US" dirty="0" smtClean="0"/>
              <a:t>回归测试的目的</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650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研究</a:t>
            </a:r>
            <a:r>
              <a:rPr lang="zh-CN" altLang="en-US" sz="2400" dirty="0">
                <a:latin typeface="微软雅黑" pitchFamily="34" charset="-122"/>
                <a:ea typeface="微软雅黑" pitchFamily="34" charset="-122"/>
              </a:rPr>
              <a:t>背景与研究</a:t>
            </a:r>
            <a:r>
              <a:rPr lang="zh-CN" altLang="en-US" sz="2400" dirty="0" smtClean="0">
                <a:latin typeface="微软雅黑" pitchFamily="34" charset="-122"/>
                <a:ea typeface="微软雅黑" pitchFamily="34" charset="-122"/>
              </a:rPr>
              <a:t>意义</a:t>
            </a:r>
            <a:endParaRPr lang="zh-CN" altLang="en-US" sz="2400" dirty="0">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solidFill>
                  <a:srgbClr val="FF0000"/>
                </a:solidFill>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民航系统需求分析</a:t>
            </a:r>
            <a:endParaRPr lang="en-US" sz="2400" dirty="0" smtClean="0">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回归测试设计与实现</a:t>
            </a:r>
            <a:endParaRPr lang="en-US" altLang="zh-CN" sz="2400" dirty="0" smtClean="0">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总结与展望</a:t>
            </a:r>
            <a:endParaRPr lang="en-US" altLang="zh-CN" sz="2400" dirty="0" smtClean="0">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436952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328"/>
            <a:ext cx="8229600" cy="930432"/>
          </a:xfrm>
        </p:spPr>
        <p:txBody>
          <a:bodyPr/>
          <a:lstStyle/>
          <a:p>
            <a:pPr algn="l"/>
            <a:r>
              <a:rPr lang="zh-CN" altLang="en-US" dirty="0" smtClean="0"/>
              <a:t>优先级配置</a:t>
            </a:r>
            <a:r>
              <a:rPr lang="en-US" altLang="zh-CN" dirty="0" smtClean="0"/>
              <a:t>-</a:t>
            </a:r>
            <a:r>
              <a:rPr lang="zh-CN" altLang="en-US" dirty="0" smtClean="0"/>
              <a:t>回归测试结果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91354185"/>
              </p:ext>
            </p:extLst>
          </p:nvPr>
        </p:nvGraphicFramePr>
        <p:xfrm>
          <a:off x="827584" y="2348880"/>
          <a:ext cx="7814205" cy="4176466"/>
        </p:xfrm>
        <a:graphic>
          <a:graphicData uri="http://schemas.openxmlformats.org/drawingml/2006/table">
            <a:tbl>
              <a:tblPr firstRow="1" bandRow="1">
                <a:tableStyleId>{5C22544A-7EE6-4342-B048-85BDC9FD1C3A}</a:tableStyleId>
              </a:tblPr>
              <a:tblGrid>
                <a:gridCol w="1562841"/>
                <a:gridCol w="1562841"/>
                <a:gridCol w="1562841"/>
                <a:gridCol w="1562841"/>
                <a:gridCol w="1562841"/>
              </a:tblGrid>
              <a:tr h="606834">
                <a:tc>
                  <a:txBody>
                    <a:bodyPr/>
                    <a:lstStyle/>
                    <a:p>
                      <a:pPr marL="0" algn="just" defTabSz="457200" rtl="0" eaLnBrk="1" latinLnBrk="0" hangingPunct="1">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气象资料类型</a:t>
                      </a:r>
                    </a:p>
                  </a:txBody>
                  <a:tcPr marL="68580" marR="68580" marT="0" marB="0"/>
                </a:tc>
                <a:tc>
                  <a:txBody>
                    <a:bodyPr/>
                    <a:lstStyle/>
                    <a:p>
                      <a:pPr marL="0" indent="26670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报文类型</a:t>
                      </a:r>
                    </a:p>
                  </a:txBody>
                  <a:tcPr marL="68580" marR="68580" marT="0" marB="0"/>
                </a:tc>
                <a:tc>
                  <a:txBody>
                    <a:bodyPr/>
                    <a:lstStyle/>
                    <a:p>
                      <a:pPr marL="0" indent="266700" algn="just" defTabSz="457200" rtl="0" eaLnBrk="1" latinLnBrk="0" hangingPunct="1">
                        <a:lnSpc>
                          <a:spcPct val="150000"/>
                        </a:lnSpc>
                        <a:spcAft>
                          <a:spcPts val="0"/>
                        </a:spcAft>
                      </a:pPr>
                      <a:r>
                        <a:rPr lang="zh-CN" sz="1600" b="1" kern="0">
                          <a:solidFill>
                            <a:schemeClr val="tx1"/>
                          </a:solidFill>
                          <a:effectLst/>
                          <a:latin typeface="Calibri"/>
                          <a:ea typeface="黑体"/>
                          <a:cs typeface="宋体"/>
                        </a:rPr>
                        <a:t>优先级</a:t>
                      </a:r>
                    </a:p>
                  </a:txBody>
                  <a:tcPr marL="68580" marR="68580" marT="0" marB="0"/>
                </a:tc>
                <a:tc>
                  <a:txBody>
                    <a:bodyPr/>
                    <a:lstStyle/>
                    <a:p>
                      <a:pPr marL="0" indent="26670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测试结果</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GR</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HH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0102</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Sin</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15163</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%W#</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HH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0102</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789</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err="1">
                          <a:solidFill>
                            <a:schemeClr val="dk1"/>
                          </a:solidFill>
                          <a:effectLst/>
                          <a:latin typeface="Calibri"/>
                          <a:ea typeface="宋体"/>
                          <a:cs typeface="Times New Roman"/>
                        </a:rPr>
                        <a:t>Ssjin</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GRIB</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HH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%W#</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GRIB</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0102</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HH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0106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Ssjin</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3"/>
          <p:cNvSpPr>
            <a:spLocks noGrp="1"/>
          </p:cNvSpPr>
          <p:nvPr>
            <p:ph idx="1"/>
          </p:nvPr>
        </p:nvSpPr>
        <p:spPr>
          <a:xfrm>
            <a:off x="865926" y="1268760"/>
            <a:ext cx="7738521" cy="973567"/>
          </a:xfrm>
        </p:spPr>
        <p:txBody>
          <a:bodyPr>
            <a:normAutofit/>
          </a:bodyPr>
          <a:lstStyle/>
          <a:p>
            <a:pPr marL="0" indent="0">
              <a:buNone/>
            </a:pPr>
            <a:r>
              <a:rPr lang="en-US" altLang="zh-CN" dirty="0" smtClean="0"/>
              <a:t>	</a:t>
            </a:r>
            <a:r>
              <a:rPr lang="zh-CN" altLang="en-US" dirty="0" smtClean="0">
                <a:solidFill>
                  <a:schemeClr val="tx1"/>
                </a:solidFill>
              </a:rPr>
              <a:t>通过功能测试用例能够发现下列问题，因此采用功能测试用例确保缺陷均修复，测试结果如下表所示：</a:t>
            </a:r>
            <a:endParaRPr lang="zh-CN" altLang="en-US" dirty="0">
              <a:solidFill>
                <a:schemeClr val="tx1"/>
              </a:solidFill>
            </a:endParaRPr>
          </a:p>
        </p:txBody>
      </p:sp>
    </p:spTree>
    <p:extLst>
      <p:ext uri="{BB962C8B-B14F-4D97-AF65-F5344CB8AC3E}">
        <p14:creationId xmlns:p14="http://schemas.microsoft.com/office/powerpoint/2010/main" val="1383036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328"/>
            <a:ext cx="8229600" cy="930432"/>
          </a:xfrm>
        </p:spPr>
        <p:txBody>
          <a:bodyPr/>
          <a:lstStyle/>
          <a:p>
            <a:pPr algn="l"/>
            <a:r>
              <a:rPr lang="zh-CN" altLang="en-US" dirty="0" smtClean="0"/>
              <a:t>交换规则配置</a:t>
            </a:r>
            <a:r>
              <a:rPr lang="en-US" altLang="zh-CN" dirty="0" smtClean="0"/>
              <a:t>-</a:t>
            </a:r>
            <a:r>
              <a:rPr lang="zh-CN" altLang="en-US" dirty="0" smtClean="0"/>
              <a:t>回归测试结果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56933097"/>
              </p:ext>
            </p:extLst>
          </p:nvPr>
        </p:nvGraphicFramePr>
        <p:xfrm>
          <a:off x="827584" y="2348880"/>
          <a:ext cx="7814207" cy="4176466"/>
        </p:xfrm>
        <a:graphic>
          <a:graphicData uri="http://schemas.openxmlformats.org/drawingml/2006/table">
            <a:tbl>
              <a:tblPr firstRow="1" bandRow="1">
                <a:tableStyleId>{5C22544A-7EE6-4342-B048-85BDC9FD1C3A}</a:tableStyleId>
              </a:tblPr>
              <a:tblGrid>
                <a:gridCol w="1080120"/>
                <a:gridCol w="792088"/>
                <a:gridCol w="3024336"/>
                <a:gridCol w="1728193"/>
                <a:gridCol w="1189470"/>
              </a:tblGrid>
              <a:tr h="606834">
                <a:tc>
                  <a:txBody>
                    <a:bodyPr/>
                    <a:lstStyle/>
                    <a:p>
                      <a:pPr marL="0" indent="266700" algn="just" defTabSz="457200" rtl="0" eaLnBrk="1" latinLnBrk="0" hangingPunct="1">
                        <a:lnSpc>
                          <a:spcPct val="150000"/>
                        </a:lnSpc>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indent="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站名</a:t>
                      </a:r>
                    </a:p>
                  </a:txBody>
                  <a:tcPr marL="68580" marR="68580" marT="0" marB="0"/>
                </a:tc>
                <a:tc>
                  <a:txBody>
                    <a:bodyPr/>
                    <a:lstStyle/>
                    <a:p>
                      <a:pPr marL="0" indent="26670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可用</a:t>
                      </a:r>
                      <a:r>
                        <a:rPr lang="en-US" sz="1600" b="1" kern="0" dirty="0">
                          <a:solidFill>
                            <a:schemeClr val="tx1"/>
                          </a:solidFill>
                          <a:effectLst/>
                          <a:latin typeface="Calibri"/>
                          <a:ea typeface="黑体"/>
                          <a:cs typeface="宋体"/>
                        </a:rPr>
                        <a:t>IP</a:t>
                      </a:r>
                      <a:r>
                        <a:rPr lang="zh-CN" sz="1600" b="1" kern="0" dirty="0">
                          <a:solidFill>
                            <a:schemeClr val="tx1"/>
                          </a:solidFill>
                          <a:effectLst/>
                          <a:latin typeface="Calibri"/>
                          <a:ea typeface="黑体"/>
                          <a:cs typeface="宋体"/>
                        </a:rPr>
                        <a:t>地址</a:t>
                      </a:r>
                    </a:p>
                  </a:txBody>
                  <a:tcPr marL="68580" marR="68580" marT="0" marB="0"/>
                </a:tc>
                <a:tc>
                  <a:txBody>
                    <a:bodyPr/>
                    <a:lstStyle/>
                    <a:p>
                      <a:pPr marL="0" indent="26670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所属区域代码</a:t>
                      </a:r>
                    </a:p>
                  </a:txBody>
                  <a:tcPr marL="68580" marR="68580" marT="0" marB="0"/>
                </a:tc>
                <a:tc>
                  <a:txBody>
                    <a:bodyPr/>
                    <a:lstStyle/>
                    <a:p>
                      <a:pPr marL="0" indent="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测试结果</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空</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125.219.39.2565263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AGGH</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提交成功</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BGKK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125.219.39.223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AYWK</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125.219.39.256123</a:t>
                      </a:r>
                      <a:r>
                        <a:rPr lang="zh-CN" sz="1800" kern="100">
                          <a:solidFill>
                            <a:schemeClr val="dk1"/>
                          </a:solidFill>
                          <a:effectLst/>
                          <a:latin typeface="Calibri"/>
                          <a:ea typeface="宋体"/>
                          <a:cs typeface="Times New Roman"/>
                        </a:rPr>
                        <a:t>：</a:t>
                      </a:r>
                      <a:r>
                        <a:rPr lang="en-US" sz="1800" kern="100">
                          <a:solidFill>
                            <a:schemeClr val="dk1"/>
                          </a:solidFill>
                          <a:effectLst/>
                          <a:latin typeface="Calibri"/>
                          <a:ea typeface="宋体"/>
                          <a:cs typeface="Times New Roman"/>
                        </a:rPr>
                        <a:t>10010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C186</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BGSF</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125.219.39.2565263</a:t>
                      </a:r>
                      <a:r>
                        <a:rPr lang="zh-CN" sz="1800" kern="100" dirty="0">
                          <a:solidFill>
                            <a:schemeClr val="dk1"/>
                          </a:solidFill>
                          <a:effectLst/>
                          <a:latin typeface="Calibri"/>
                          <a:ea typeface="宋体"/>
                          <a:cs typeface="Times New Roman"/>
                        </a:rPr>
                        <a:t>：</a:t>
                      </a:r>
                      <a:r>
                        <a:rPr lang="en-US" sz="1800" kern="100" dirty="0">
                          <a:solidFill>
                            <a:schemeClr val="dk1"/>
                          </a:solidFill>
                          <a:effectLst/>
                          <a:latin typeface="Calibri"/>
                          <a:ea typeface="宋体"/>
                          <a:cs typeface="Times New Roman"/>
                        </a:rPr>
                        <a:t>10010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C</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3"/>
          <p:cNvSpPr>
            <a:spLocks noGrp="1"/>
          </p:cNvSpPr>
          <p:nvPr>
            <p:ph idx="1"/>
          </p:nvPr>
        </p:nvSpPr>
        <p:spPr>
          <a:xfrm>
            <a:off x="865926" y="1268760"/>
            <a:ext cx="7738521" cy="973567"/>
          </a:xfrm>
        </p:spPr>
        <p:txBody>
          <a:bodyPr>
            <a:normAutofit/>
          </a:bodyPr>
          <a:lstStyle/>
          <a:p>
            <a:pPr marL="0" indent="0">
              <a:buNone/>
            </a:pPr>
            <a:r>
              <a:rPr lang="en-US" altLang="zh-CN" dirty="0" smtClean="0"/>
              <a:t>	</a:t>
            </a:r>
            <a:r>
              <a:rPr lang="zh-CN" altLang="en-US" dirty="0" smtClean="0">
                <a:solidFill>
                  <a:schemeClr val="tx1"/>
                </a:solidFill>
              </a:rPr>
              <a:t>通过功能测试用例能够发现下列问题，因此采用功能测试用例确保缺陷均修复，测试结果如下表所示：</a:t>
            </a:r>
            <a:endParaRPr lang="zh-CN" altLang="en-US" dirty="0">
              <a:solidFill>
                <a:schemeClr val="tx1"/>
              </a:solidFill>
            </a:endParaRPr>
          </a:p>
        </p:txBody>
      </p:sp>
    </p:spTree>
    <p:extLst>
      <p:ext uri="{BB962C8B-B14F-4D97-AF65-F5344CB8AC3E}">
        <p14:creationId xmlns:p14="http://schemas.microsoft.com/office/powerpoint/2010/main" val="2338589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328"/>
            <a:ext cx="8229600" cy="930432"/>
          </a:xfrm>
        </p:spPr>
        <p:txBody>
          <a:bodyPr/>
          <a:lstStyle/>
          <a:p>
            <a:pPr algn="l"/>
            <a:r>
              <a:rPr lang="zh-CN" altLang="en-US" dirty="0" smtClean="0"/>
              <a:t>交换规则配置</a:t>
            </a:r>
            <a:r>
              <a:rPr lang="en-US" altLang="zh-CN" dirty="0" smtClean="0"/>
              <a:t>-</a:t>
            </a:r>
            <a:r>
              <a:rPr lang="zh-CN" altLang="en-US" dirty="0" smtClean="0"/>
              <a:t>回归测试结果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54619375"/>
              </p:ext>
            </p:extLst>
          </p:nvPr>
        </p:nvGraphicFramePr>
        <p:xfrm>
          <a:off x="539552" y="1268760"/>
          <a:ext cx="7920880" cy="5068874"/>
        </p:xfrm>
        <a:graphic>
          <a:graphicData uri="http://schemas.openxmlformats.org/drawingml/2006/table">
            <a:tbl>
              <a:tblPr firstRow="1" bandRow="1">
                <a:tableStyleId>{5C22544A-7EE6-4342-B048-85BDC9FD1C3A}</a:tableStyleId>
              </a:tblPr>
              <a:tblGrid>
                <a:gridCol w="1291448"/>
                <a:gridCol w="3029032"/>
                <a:gridCol w="2088232"/>
                <a:gridCol w="1512168"/>
              </a:tblGrid>
              <a:tr h="606834">
                <a:tc>
                  <a:txBody>
                    <a:bodyPr/>
                    <a:lstStyle/>
                    <a:p>
                      <a:pPr marL="0" indent="0" algn="just" defTabSz="457200" rtl="0" eaLnBrk="1" latinLnBrk="0" hangingPunct="1">
                        <a:lnSpc>
                          <a:spcPct val="150000"/>
                        </a:lnSpc>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a:txBody>
                    <a:bodyPr/>
                    <a:lstStyle/>
                    <a:p>
                      <a:pPr marL="0" indent="0" algn="just" defTabSz="457200" rtl="0" eaLnBrk="1" latinLnBrk="0" hangingPunct="1">
                        <a:lnSpc>
                          <a:spcPct val="150000"/>
                        </a:lnSpc>
                        <a:spcAft>
                          <a:spcPts val="0"/>
                        </a:spcAft>
                      </a:pPr>
                      <a:r>
                        <a:rPr lang="zh-CN" sz="1600" b="1" kern="0">
                          <a:solidFill>
                            <a:schemeClr val="tx1"/>
                          </a:solidFill>
                          <a:effectLst/>
                          <a:latin typeface="Calibri"/>
                          <a:ea typeface="黑体"/>
                          <a:cs typeface="宋体"/>
                        </a:rPr>
                        <a:t>测试输入对象</a:t>
                      </a:r>
                    </a:p>
                  </a:txBody>
                  <a:tcPr marL="68580" marR="68580" marT="0" marB="0"/>
                </a:tc>
                <a:tc>
                  <a:txBody>
                    <a:bodyPr/>
                    <a:lstStyle/>
                    <a:p>
                      <a:pPr marL="0" indent="0" algn="just" defTabSz="457200" rtl="0" eaLnBrk="1" latinLnBrk="0" hangingPunct="1">
                        <a:lnSpc>
                          <a:spcPct val="150000"/>
                        </a:lnSpc>
                        <a:spcAft>
                          <a:spcPts val="0"/>
                        </a:spcAft>
                      </a:pPr>
                      <a:r>
                        <a:rPr lang="zh-CN" sz="1600" b="1" kern="0">
                          <a:solidFill>
                            <a:schemeClr val="tx1"/>
                          </a:solidFill>
                          <a:effectLst/>
                          <a:latin typeface="Calibri"/>
                          <a:ea typeface="黑体"/>
                          <a:cs typeface="宋体"/>
                        </a:rPr>
                        <a:t>其他输入</a:t>
                      </a:r>
                    </a:p>
                  </a:txBody>
                  <a:tcPr marL="68580" marR="68580" marT="0" marB="0"/>
                </a:tc>
                <a:tc>
                  <a:txBody>
                    <a:bodyPr/>
                    <a:lstStyle/>
                    <a:p>
                      <a:pPr marL="0" indent="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测试结果</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报文来源地（</a:t>
                      </a:r>
                      <a:r>
                        <a:rPr lang="en-US" sz="1800" kern="100">
                          <a:solidFill>
                            <a:schemeClr val="dk1"/>
                          </a:solidFill>
                          <a:effectLst/>
                          <a:latin typeface="Calibri"/>
                          <a:ea typeface="宋体"/>
                          <a:cs typeface="Times New Roman"/>
                        </a:rPr>
                        <a:t>CW#</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报文目的地（</a:t>
                      </a:r>
                      <a:r>
                        <a:rPr lang="en-US" sz="1800" kern="100">
                          <a:solidFill>
                            <a:schemeClr val="dk1"/>
                          </a:solidFill>
                          <a:effectLst/>
                          <a:latin typeface="Calibri"/>
                          <a:ea typeface="宋体"/>
                          <a:cs typeface="Times New Roman"/>
                        </a:rPr>
                        <a:t>ZU</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气象资料类型（</a:t>
                      </a:r>
                      <a:r>
                        <a:rPr lang="en-US" sz="1800" kern="100">
                          <a:solidFill>
                            <a:schemeClr val="dk1"/>
                          </a:solidFill>
                          <a:effectLst/>
                          <a:latin typeface="Calibri"/>
                          <a:ea typeface="宋体"/>
                          <a:cs typeface="Times New Roman"/>
                        </a:rPr>
                        <a:t>C</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报文类型（</a:t>
                      </a:r>
                      <a:r>
                        <a:rPr lang="en-US" sz="1800" kern="100">
                          <a:solidFill>
                            <a:schemeClr val="dk1"/>
                          </a:solidFill>
                          <a:effectLst/>
                          <a:latin typeface="Calibri"/>
                          <a:ea typeface="宋体"/>
                          <a:cs typeface="Times New Roman"/>
                        </a:rPr>
                        <a:t>%#2</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通信方式（空）</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第六组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接收日期（</a:t>
                      </a:r>
                      <a:r>
                        <a:rPr lang="en-US" sz="1800" kern="100">
                          <a:solidFill>
                            <a:schemeClr val="dk1"/>
                          </a:solidFill>
                          <a:effectLst/>
                          <a:latin typeface="Calibri"/>
                          <a:ea typeface="宋体"/>
                          <a:cs typeface="Times New Roman"/>
                        </a:rPr>
                        <a:t>#FFD</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第七组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接收时间（</a:t>
                      </a:r>
                      <a:r>
                        <a:rPr lang="en-US" sz="1800" kern="100">
                          <a:solidFill>
                            <a:schemeClr val="dk1"/>
                          </a:solidFill>
                          <a:effectLst/>
                          <a:latin typeface="Calibri"/>
                          <a:ea typeface="宋体"/>
                          <a:cs typeface="Times New Roman"/>
                        </a:rPr>
                        <a:t>jin</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第八组</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最早发送时间（</a:t>
                      </a:r>
                      <a:r>
                        <a:rPr lang="en-US" sz="1800" kern="100" dirty="0" err="1">
                          <a:solidFill>
                            <a:schemeClr val="dk1"/>
                          </a:solidFill>
                          <a:effectLst/>
                          <a:latin typeface="Calibri"/>
                          <a:ea typeface="宋体"/>
                          <a:cs typeface="Times New Roman"/>
                        </a:rPr>
                        <a:t>jnanmin</a:t>
                      </a:r>
                      <a:r>
                        <a:rPr lang="zh-CN" sz="1800" kern="100" dirty="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第九组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最晚发送时间（</a:t>
                      </a:r>
                      <a:r>
                        <a:rPr lang="en-US" sz="1800" kern="100">
                          <a:solidFill>
                            <a:schemeClr val="dk1"/>
                          </a:solidFill>
                          <a:effectLst/>
                          <a:latin typeface="Calibri"/>
                          <a:ea typeface="宋体"/>
                          <a:cs typeface="Times New Roman"/>
                        </a:rPr>
                        <a:t>#48489</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无法提交</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第十组</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发送时间间隔（</a:t>
                      </a:r>
                      <a:r>
                        <a:rPr lang="en-US" sz="1800" kern="100">
                          <a:solidFill>
                            <a:schemeClr val="dk1"/>
                          </a:solidFill>
                          <a:effectLst/>
                          <a:latin typeface="Calibri"/>
                          <a:ea typeface="宋体"/>
                          <a:cs typeface="Times New Roman"/>
                        </a:rPr>
                        <a:t>-7</a:t>
                      </a:r>
                      <a:r>
                        <a:rPr lang="zh-CN" sz="1800" kern="100">
                          <a:solidFill>
                            <a:schemeClr val="dk1"/>
                          </a:solidFill>
                          <a:effectLst/>
                          <a:latin typeface="Calibri"/>
                          <a:ea typeface="宋体"/>
                          <a:cs typeface="Times New Roman"/>
                        </a:rPr>
                        <a:t>）</a:t>
                      </a:r>
                    </a:p>
                  </a:txBody>
                  <a:tcPr marL="68580" marR="68580" marT="0" marB="0"/>
                </a:tc>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采用有效等价类</a:t>
                      </a:r>
                    </a:p>
                  </a:txBody>
                  <a:tcPr marL="68580" marR="68580" marT="0" marB="0"/>
                </a:tc>
                <a:tc>
                  <a:txBody>
                    <a:bodyPr/>
                    <a:lstStyle/>
                    <a:p>
                      <a:pPr marL="0" algn="just" defTabSz="914400" rtl="0" eaLnBrk="1" latinLnBrk="0" hangingPunct="1">
                        <a:lnSpc>
                          <a:spcPct val="150000"/>
                        </a:lnSpc>
                        <a:spcAft>
                          <a:spcPts val="0"/>
                        </a:spcAft>
                      </a:pPr>
                      <a:r>
                        <a:rPr lang="zh-CN" sz="1800" kern="100" dirty="0">
                          <a:solidFill>
                            <a:schemeClr val="dk1"/>
                          </a:solidFill>
                          <a:effectLst/>
                          <a:latin typeface="Calibri"/>
                          <a:ea typeface="宋体"/>
                          <a:cs typeface="Times New Roman"/>
                        </a:rPr>
                        <a:t>无法提交</a:t>
                      </a: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682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328"/>
            <a:ext cx="8229600" cy="930432"/>
          </a:xfrm>
        </p:spPr>
        <p:txBody>
          <a:bodyPr/>
          <a:lstStyle/>
          <a:p>
            <a:pPr algn="l"/>
            <a:r>
              <a:rPr lang="zh-CN" altLang="en-US" dirty="0" smtClean="0"/>
              <a:t>气象资料传输</a:t>
            </a:r>
            <a:r>
              <a:rPr lang="en-US" altLang="zh-CN" dirty="0" smtClean="0"/>
              <a:t>-</a:t>
            </a:r>
            <a:r>
              <a:rPr lang="zh-CN" altLang="en-US" dirty="0" smtClean="0"/>
              <a:t>回归测试结果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3133218"/>
              </p:ext>
            </p:extLst>
          </p:nvPr>
        </p:nvGraphicFramePr>
        <p:xfrm>
          <a:off x="827584" y="2348880"/>
          <a:ext cx="7814207" cy="3284058"/>
        </p:xfrm>
        <a:graphic>
          <a:graphicData uri="http://schemas.openxmlformats.org/drawingml/2006/table">
            <a:tbl>
              <a:tblPr firstRow="1" bandRow="1">
                <a:tableStyleId>{5C22544A-7EE6-4342-B048-85BDC9FD1C3A}</a:tableStyleId>
              </a:tblPr>
              <a:tblGrid>
                <a:gridCol w="936104"/>
                <a:gridCol w="1296144"/>
                <a:gridCol w="1728192"/>
                <a:gridCol w="2160240"/>
                <a:gridCol w="1693527"/>
              </a:tblGrid>
              <a:tr h="606834">
                <a:tc rowSpan="2">
                  <a:txBody>
                    <a:bodyPr/>
                    <a:lstStyle/>
                    <a:p>
                      <a:pPr marL="0" indent="0" algn="just" defTabSz="457200" rtl="0" eaLnBrk="1" latinLnBrk="0" hangingPunct="1">
                        <a:lnSpc>
                          <a:spcPct val="150000"/>
                        </a:lnSpc>
                        <a:spcAft>
                          <a:spcPts val="0"/>
                        </a:spcAft>
                      </a:pPr>
                      <a:r>
                        <a:rPr lang="en-US" sz="1600" b="1" kern="0" dirty="0">
                          <a:solidFill>
                            <a:schemeClr val="tx1"/>
                          </a:solidFill>
                          <a:effectLst/>
                          <a:latin typeface="Calibri"/>
                          <a:ea typeface="黑体"/>
                          <a:cs typeface="宋体"/>
                        </a:rPr>
                        <a:t> </a:t>
                      </a:r>
                      <a:endParaRPr lang="zh-CN" sz="1600" b="1" kern="0" dirty="0">
                        <a:solidFill>
                          <a:schemeClr val="tx1"/>
                        </a:solidFill>
                        <a:effectLst/>
                        <a:latin typeface="Calibri"/>
                        <a:ea typeface="黑体"/>
                        <a:cs typeface="宋体"/>
                      </a:endParaRPr>
                    </a:p>
                  </a:txBody>
                  <a:tcPr marL="68580" marR="68580" marT="0" marB="0"/>
                </a:tc>
                <a:tc rowSpan="2">
                  <a:txBody>
                    <a:bodyPr/>
                    <a:lstStyle/>
                    <a:p>
                      <a:pPr marL="0" indent="0" algn="just" defTabSz="457200" rtl="0" eaLnBrk="1" latinLnBrk="0" hangingPunct="1">
                        <a:lnSpc>
                          <a:spcPct val="150000"/>
                        </a:lnSpc>
                        <a:spcAft>
                          <a:spcPts val="0"/>
                        </a:spcAft>
                      </a:pPr>
                      <a:r>
                        <a:rPr lang="en-US" sz="1600" b="1" kern="0">
                          <a:solidFill>
                            <a:schemeClr val="tx1"/>
                          </a:solidFill>
                          <a:effectLst/>
                          <a:latin typeface="Calibri"/>
                          <a:ea typeface="黑体"/>
                          <a:cs typeface="宋体"/>
                        </a:rPr>
                        <a:t> </a:t>
                      </a:r>
                      <a:endParaRPr lang="zh-CN" sz="1600" b="1" kern="0">
                        <a:solidFill>
                          <a:schemeClr val="tx1"/>
                        </a:solidFill>
                        <a:effectLst/>
                        <a:latin typeface="Calibri"/>
                        <a:ea typeface="黑体"/>
                        <a:cs typeface="宋体"/>
                      </a:endParaRPr>
                    </a:p>
                    <a:p>
                      <a:pPr marL="0" indent="0" algn="just" defTabSz="457200" rtl="0" eaLnBrk="1" latinLnBrk="0" hangingPunct="1">
                        <a:lnSpc>
                          <a:spcPct val="150000"/>
                        </a:lnSpc>
                        <a:spcAft>
                          <a:spcPts val="0"/>
                        </a:spcAft>
                      </a:pPr>
                      <a:r>
                        <a:rPr lang="zh-CN" sz="1600" b="1" kern="0">
                          <a:solidFill>
                            <a:schemeClr val="tx1"/>
                          </a:solidFill>
                          <a:effectLst/>
                          <a:latin typeface="Calibri"/>
                          <a:ea typeface="黑体"/>
                          <a:cs typeface="宋体"/>
                        </a:rPr>
                        <a:t>数据量（条）</a:t>
                      </a:r>
                    </a:p>
                  </a:txBody>
                  <a:tcPr marL="68580" marR="68580" marT="0" marB="0"/>
                </a:tc>
                <a:tc gridSpan="3">
                  <a:txBody>
                    <a:bodyPr/>
                    <a:lstStyle/>
                    <a:p>
                      <a:pPr marL="0" indent="0" algn="ctr"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测试结果</a:t>
                      </a:r>
                    </a:p>
                  </a:txBody>
                  <a:tcPr marL="68580" marR="68580" marT="0" marB="0"/>
                </a:tc>
                <a:tc hMerge="1">
                  <a:txBody>
                    <a:bodyPr/>
                    <a:lstStyle/>
                    <a:p>
                      <a:endParaRPr lang="zh-CN" altLang="en-US"/>
                    </a:p>
                  </a:txBody>
                  <a:tcPr/>
                </a:tc>
                <a:tc hMerge="1">
                  <a:txBody>
                    <a:bodyPr/>
                    <a:lstStyle/>
                    <a:p>
                      <a:endParaRPr lang="zh-CN" altLang="en-US"/>
                    </a:p>
                  </a:txBody>
                  <a:tcPr/>
                </a:tc>
              </a:tr>
              <a:tr h="446204">
                <a:tc vMerge="1">
                  <a:txBody>
                    <a:bodyPr/>
                    <a:lstStyle/>
                    <a:p>
                      <a:endParaRPr lang="zh-CN" altLang="en-US"/>
                    </a:p>
                  </a:txBody>
                  <a:tcPr/>
                </a:tc>
                <a:tc vMerge="1">
                  <a:txBody>
                    <a:bodyPr/>
                    <a:lstStyle/>
                    <a:p>
                      <a:endParaRPr lang="zh-CN" altLang="en-US"/>
                    </a:p>
                  </a:txBody>
                  <a:tcPr/>
                </a:tc>
                <a:tc>
                  <a:txBody>
                    <a:bodyPr/>
                    <a:lstStyle/>
                    <a:p>
                      <a:pPr marL="0" indent="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发送条数</a:t>
                      </a:r>
                    </a:p>
                  </a:txBody>
                  <a:tcPr marL="68580" marR="68580" marT="0" marB="0"/>
                </a:tc>
                <a:tc>
                  <a:txBody>
                    <a:bodyPr/>
                    <a:lstStyle/>
                    <a:p>
                      <a:pPr marL="0" indent="0" algn="just" defTabSz="457200" rtl="0" eaLnBrk="1" latinLnBrk="0" hangingPunct="1">
                        <a:lnSpc>
                          <a:spcPct val="150000"/>
                        </a:lnSpc>
                        <a:spcAft>
                          <a:spcPts val="0"/>
                        </a:spcAft>
                      </a:pPr>
                      <a:r>
                        <a:rPr lang="zh-CN" sz="1600" b="1" kern="0">
                          <a:solidFill>
                            <a:schemeClr val="tx1"/>
                          </a:solidFill>
                          <a:effectLst/>
                          <a:latin typeface="Calibri"/>
                          <a:ea typeface="黑体"/>
                          <a:cs typeface="宋体"/>
                        </a:rPr>
                        <a:t>接收条数</a:t>
                      </a:r>
                    </a:p>
                  </a:txBody>
                  <a:tcPr marL="68580" marR="68580" marT="0" marB="0"/>
                </a:tc>
                <a:tc>
                  <a:txBody>
                    <a:bodyPr/>
                    <a:lstStyle/>
                    <a:p>
                      <a:pPr marL="0" indent="0" algn="just" defTabSz="457200" rtl="0" eaLnBrk="1" latinLnBrk="0" hangingPunct="1">
                        <a:lnSpc>
                          <a:spcPct val="150000"/>
                        </a:lnSpc>
                        <a:spcAft>
                          <a:spcPts val="0"/>
                        </a:spcAft>
                      </a:pPr>
                      <a:r>
                        <a:rPr lang="zh-CN" sz="1600" b="1" kern="0" dirty="0">
                          <a:solidFill>
                            <a:schemeClr val="tx1"/>
                          </a:solidFill>
                          <a:effectLst/>
                          <a:latin typeface="Calibri"/>
                          <a:ea typeface="黑体"/>
                          <a:cs typeface="宋体"/>
                        </a:rPr>
                        <a:t>实际时间（</a:t>
                      </a:r>
                      <a:r>
                        <a:rPr lang="en-US" sz="1600" b="1" kern="0" dirty="0">
                          <a:solidFill>
                            <a:schemeClr val="tx1"/>
                          </a:solidFill>
                          <a:effectLst/>
                          <a:latin typeface="Calibri"/>
                          <a:ea typeface="黑体"/>
                          <a:cs typeface="宋体"/>
                        </a:rPr>
                        <a:t>S</a:t>
                      </a:r>
                      <a:r>
                        <a:rPr lang="zh-CN" sz="1600" b="1" kern="0" dirty="0">
                          <a:solidFill>
                            <a:schemeClr val="tx1"/>
                          </a:solidFill>
                          <a:effectLst/>
                          <a:latin typeface="Calibri"/>
                          <a:ea typeface="黑体"/>
                          <a:cs typeface="宋体"/>
                        </a:rPr>
                        <a:t>）</a:t>
                      </a: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第一组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a:t>
                      </a:r>
                      <a:endParaRPr lang="zh-CN" sz="1800" kern="100">
                        <a:solidFill>
                          <a:schemeClr val="dk1"/>
                        </a:solidFill>
                        <a:effectLst/>
                        <a:latin typeface="Calibri"/>
                        <a:ea typeface="宋体"/>
                        <a:cs typeface="Times New Roman"/>
                      </a:endParaRP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第二组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                 </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                 </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4</a:t>
                      </a:r>
                      <a:endParaRPr lang="zh-CN" sz="1800" kern="100">
                        <a:solidFill>
                          <a:schemeClr val="dk1"/>
                        </a:solidFill>
                        <a:effectLst/>
                        <a:latin typeface="Calibri"/>
                        <a:ea typeface="宋体"/>
                        <a:cs typeface="Times New Roman"/>
                      </a:endParaRP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第三组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100</a:t>
                      </a:r>
                      <a:endParaRPr lang="zh-CN" sz="1800" kern="100" dirty="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8</a:t>
                      </a:r>
                      <a:endParaRPr lang="zh-CN" sz="1800" kern="100">
                        <a:solidFill>
                          <a:schemeClr val="dk1"/>
                        </a:solidFill>
                        <a:effectLst/>
                        <a:latin typeface="Calibri"/>
                        <a:ea typeface="宋体"/>
                        <a:cs typeface="Times New Roman"/>
                      </a:endParaRP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第四组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500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24</a:t>
                      </a:r>
                      <a:endParaRPr lang="zh-CN" sz="1800" kern="100">
                        <a:solidFill>
                          <a:schemeClr val="dk1"/>
                        </a:solidFill>
                        <a:effectLst/>
                        <a:latin typeface="Calibri"/>
                        <a:ea typeface="宋体"/>
                        <a:cs typeface="Times New Roman"/>
                      </a:endParaRPr>
                    </a:p>
                  </a:txBody>
                  <a:tcPr marL="68580" marR="68580" marT="0" marB="0"/>
                </a:tc>
              </a:tr>
              <a:tr h="446204">
                <a:tc>
                  <a:txBody>
                    <a:bodyPr/>
                    <a:lstStyle/>
                    <a:p>
                      <a:pPr marL="0" algn="just" defTabSz="914400" rtl="0" eaLnBrk="1" latinLnBrk="0" hangingPunct="1">
                        <a:lnSpc>
                          <a:spcPct val="150000"/>
                        </a:lnSpc>
                        <a:spcAft>
                          <a:spcPts val="0"/>
                        </a:spcAft>
                      </a:pPr>
                      <a:r>
                        <a:rPr lang="zh-CN" sz="1800" kern="100">
                          <a:solidFill>
                            <a:schemeClr val="dk1"/>
                          </a:solidFill>
                          <a:effectLst/>
                          <a:latin typeface="Calibri"/>
                          <a:ea typeface="宋体"/>
                          <a:cs typeface="Times New Roman"/>
                        </a:rPr>
                        <a:t>第五组</a:t>
                      </a: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a:solidFill>
                            <a:schemeClr val="dk1"/>
                          </a:solidFill>
                          <a:effectLst/>
                          <a:latin typeface="Calibri"/>
                          <a:ea typeface="宋体"/>
                          <a:cs typeface="Times New Roman"/>
                        </a:rPr>
                        <a:t>1000</a:t>
                      </a:r>
                      <a:endParaRPr lang="zh-CN" sz="1800" kern="100">
                        <a:solidFill>
                          <a:schemeClr val="dk1"/>
                        </a:solidFill>
                        <a:effectLst/>
                        <a:latin typeface="Calibri"/>
                        <a:ea typeface="宋体"/>
                        <a:cs typeface="Times New Roman"/>
                      </a:endParaRPr>
                    </a:p>
                  </a:txBody>
                  <a:tcPr marL="68580" marR="68580" marT="0" marB="0"/>
                </a:tc>
                <a:tc>
                  <a:txBody>
                    <a:bodyPr/>
                    <a:lstStyle/>
                    <a:p>
                      <a:pPr marL="0" algn="just" defTabSz="914400" rtl="0" eaLnBrk="1" latinLnBrk="0" hangingPunct="1">
                        <a:lnSpc>
                          <a:spcPct val="150000"/>
                        </a:lnSpc>
                        <a:spcAft>
                          <a:spcPts val="0"/>
                        </a:spcAft>
                      </a:pPr>
                      <a:r>
                        <a:rPr lang="en-US" sz="1800" kern="100" dirty="0">
                          <a:solidFill>
                            <a:schemeClr val="dk1"/>
                          </a:solidFill>
                          <a:effectLst/>
                          <a:latin typeface="Calibri"/>
                          <a:ea typeface="宋体"/>
                          <a:cs typeface="Times New Roman"/>
                        </a:rPr>
                        <a:t>50</a:t>
                      </a:r>
                      <a:endParaRPr lang="zh-CN" sz="1800" kern="100" dirty="0">
                        <a:solidFill>
                          <a:schemeClr val="dk1"/>
                        </a:solidFill>
                        <a:effectLst/>
                        <a:latin typeface="Calibri"/>
                        <a:ea typeface="宋体"/>
                        <a:cs typeface="Times New Roman"/>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3"/>
          <p:cNvSpPr>
            <a:spLocks noGrp="1"/>
          </p:cNvSpPr>
          <p:nvPr>
            <p:ph idx="1"/>
          </p:nvPr>
        </p:nvSpPr>
        <p:spPr>
          <a:xfrm>
            <a:off x="865926" y="1268760"/>
            <a:ext cx="7738521" cy="973567"/>
          </a:xfrm>
        </p:spPr>
        <p:txBody>
          <a:bodyPr>
            <a:normAutofit/>
          </a:bodyPr>
          <a:lstStyle/>
          <a:p>
            <a:pPr marL="0" indent="0">
              <a:buNone/>
            </a:pPr>
            <a:r>
              <a:rPr lang="en-US" altLang="zh-CN" dirty="0" smtClean="0"/>
              <a:t>	</a:t>
            </a:r>
            <a:r>
              <a:rPr lang="zh-CN" altLang="en-US" dirty="0" smtClean="0">
                <a:solidFill>
                  <a:schemeClr val="tx1"/>
                </a:solidFill>
              </a:rPr>
              <a:t>通过功能测试用例能够发现下列问题，因此采用功能测试用例确保缺陷均修复，测试结果如下表所示：</a:t>
            </a:r>
            <a:endParaRPr lang="zh-CN" altLang="en-US" dirty="0">
              <a:solidFill>
                <a:schemeClr val="tx1"/>
              </a:solidFill>
            </a:endParaRPr>
          </a:p>
        </p:txBody>
      </p:sp>
    </p:spTree>
    <p:extLst>
      <p:ext uri="{BB962C8B-B14F-4D97-AF65-F5344CB8AC3E}">
        <p14:creationId xmlns:p14="http://schemas.microsoft.com/office/powerpoint/2010/main" val="3082667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回归测试小结</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82"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2131203758"/>
              </p:ext>
            </p:extLst>
          </p:nvPr>
        </p:nvGraphicFramePr>
        <p:xfrm>
          <a:off x="971600" y="1229950"/>
          <a:ext cx="7560840" cy="5486400"/>
        </p:xfrm>
        <a:graphic>
          <a:graphicData uri="http://schemas.openxmlformats.org/drawingml/2006/table">
            <a:tbl>
              <a:tblPr firstRow="1" bandRow="1">
                <a:tableStyleId>{5C22544A-7EE6-4342-B048-85BDC9FD1C3A}</a:tableStyleId>
              </a:tblPr>
              <a:tblGrid>
                <a:gridCol w="1656184"/>
                <a:gridCol w="3744416"/>
                <a:gridCol w="2160240"/>
              </a:tblGrid>
              <a:tr h="420047">
                <a:tc>
                  <a:txBody>
                    <a:bodyPr/>
                    <a:lstStyle/>
                    <a:p>
                      <a:pPr marL="0" indent="0" algn="just" defTabSz="457200" rtl="0" eaLnBrk="1" latinLnBrk="0" hangingPunct="1">
                        <a:lnSpc>
                          <a:spcPct val="150000"/>
                        </a:lnSpc>
                        <a:spcAft>
                          <a:spcPts val="0"/>
                        </a:spcAft>
                      </a:pPr>
                      <a:r>
                        <a:rPr lang="zh-CN" altLang="en-US" sz="1600" b="1" kern="0" dirty="0" smtClean="0">
                          <a:solidFill>
                            <a:schemeClr val="tx1"/>
                          </a:solidFill>
                          <a:effectLst/>
                          <a:latin typeface="Calibri"/>
                          <a:ea typeface="黑体"/>
                          <a:cs typeface="宋体"/>
                        </a:rPr>
                        <a:t>模块</a:t>
                      </a:r>
                      <a:endParaRPr lang="zh-CN" altLang="en-US" sz="1600" b="1" kern="0" dirty="0">
                        <a:solidFill>
                          <a:schemeClr val="tx1"/>
                        </a:solidFill>
                        <a:effectLst/>
                        <a:latin typeface="Calibri"/>
                        <a:ea typeface="黑体"/>
                        <a:cs typeface="宋体"/>
                      </a:endParaRPr>
                    </a:p>
                  </a:txBody>
                  <a:tcPr/>
                </a:tc>
                <a:tc>
                  <a:txBody>
                    <a:bodyPr/>
                    <a:lstStyle/>
                    <a:p>
                      <a:pPr marL="0" indent="0" algn="just" defTabSz="457200" rtl="0" eaLnBrk="1" latinLnBrk="0" hangingPunct="1">
                        <a:lnSpc>
                          <a:spcPct val="150000"/>
                        </a:lnSpc>
                        <a:spcAft>
                          <a:spcPts val="0"/>
                        </a:spcAft>
                      </a:pPr>
                      <a:r>
                        <a:rPr lang="zh-CN" altLang="en-US" sz="1600" b="1" kern="0" dirty="0" smtClean="0">
                          <a:solidFill>
                            <a:schemeClr val="tx1"/>
                          </a:solidFill>
                          <a:effectLst/>
                          <a:latin typeface="Calibri"/>
                          <a:ea typeface="黑体"/>
                          <a:cs typeface="宋体"/>
                        </a:rPr>
                        <a:t>问题</a:t>
                      </a:r>
                      <a:endParaRPr lang="zh-CN" altLang="en-US" sz="1600" b="1" kern="0" dirty="0">
                        <a:solidFill>
                          <a:schemeClr val="tx1"/>
                        </a:solidFill>
                        <a:effectLst/>
                        <a:latin typeface="Calibri"/>
                        <a:ea typeface="黑体"/>
                        <a:cs typeface="宋体"/>
                      </a:endParaRPr>
                    </a:p>
                  </a:txBody>
                  <a:tcPr/>
                </a:tc>
                <a:tc>
                  <a:txBody>
                    <a:bodyPr/>
                    <a:lstStyle/>
                    <a:p>
                      <a:pPr marL="0" indent="0" algn="just" defTabSz="457200" rtl="0" eaLnBrk="1" latinLnBrk="0" hangingPunct="1">
                        <a:lnSpc>
                          <a:spcPct val="150000"/>
                        </a:lnSpc>
                        <a:spcAft>
                          <a:spcPts val="0"/>
                        </a:spcAft>
                      </a:pPr>
                      <a:r>
                        <a:rPr lang="zh-CN" altLang="en-US" sz="1600" b="1" kern="0" dirty="0" smtClean="0">
                          <a:solidFill>
                            <a:schemeClr val="tx1"/>
                          </a:solidFill>
                          <a:effectLst/>
                          <a:latin typeface="Calibri"/>
                          <a:ea typeface="黑体"/>
                          <a:cs typeface="宋体"/>
                        </a:rPr>
                        <a:t>状态</a:t>
                      </a:r>
                      <a:endParaRPr lang="zh-CN" altLang="en-US" sz="1600" b="1" kern="0" dirty="0">
                        <a:solidFill>
                          <a:schemeClr val="tx1"/>
                        </a:solidFill>
                        <a:effectLst/>
                        <a:latin typeface="Calibri"/>
                        <a:ea typeface="黑体"/>
                        <a:cs typeface="宋体"/>
                      </a:endParaRPr>
                    </a:p>
                  </a:txBody>
                  <a:tcPr/>
                </a:tc>
              </a:tr>
              <a:tr h="462051">
                <a:tc rowSpan="4">
                  <a:txBody>
                    <a:bodyPr/>
                    <a:lstStyle/>
                    <a:p>
                      <a:pPr marL="0" algn="l" defTabSz="914400" rtl="0" eaLnBrk="1" latinLnBrk="0" hangingPunct="1">
                        <a:lnSpc>
                          <a:spcPct val="150000"/>
                        </a:lnSpc>
                        <a:spcAft>
                          <a:spcPts val="0"/>
                        </a:spcAft>
                      </a:pPr>
                      <a:endParaRPr lang="en-US" altLang="zh-CN" sz="1800" kern="100" dirty="0" smtClean="0">
                        <a:solidFill>
                          <a:schemeClr val="dk1"/>
                        </a:solidFill>
                        <a:effectLst/>
                        <a:latin typeface="Calibri"/>
                        <a:ea typeface="宋体"/>
                        <a:cs typeface="Times New Roman"/>
                      </a:endParaRPr>
                    </a:p>
                    <a:p>
                      <a:pPr marL="0" algn="l" defTabSz="914400" rtl="0" eaLnBrk="1" latinLnBrk="0" hangingPunct="1">
                        <a:lnSpc>
                          <a:spcPct val="150000"/>
                        </a:lnSpc>
                        <a:spcAft>
                          <a:spcPts val="0"/>
                        </a:spcAft>
                      </a:pPr>
                      <a:endParaRPr lang="en-US" altLang="zh-CN" sz="1800" kern="100" dirty="0" smtClean="0">
                        <a:solidFill>
                          <a:schemeClr val="dk1"/>
                        </a:solidFill>
                        <a:effectLst/>
                        <a:latin typeface="Calibri"/>
                        <a:ea typeface="宋体"/>
                        <a:cs typeface="Times New Roman"/>
                      </a:endParaRPr>
                    </a:p>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优先级配置</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提示信息更新问题</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已修复</a:t>
                      </a:r>
                      <a:endParaRPr lang="zh-CN" altLang="en-US" sz="1800" kern="100" dirty="0">
                        <a:solidFill>
                          <a:schemeClr val="dk1"/>
                        </a:solidFill>
                        <a:effectLst/>
                        <a:latin typeface="Calibri"/>
                        <a:ea typeface="宋体"/>
                        <a:cs typeface="Times New Roman"/>
                      </a:endParaRP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信息验证问题</a:t>
                      </a:r>
                      <a:endParaRPr lang="zh-CN" altLang="en-US" sz="1800" kern="100" dirty="0">
                        <a:solidFill>
                          <a:schemeClr val="dk1"/>
                        </a:solidFill>
                        <a:effectLst/>
                        <a:latin typeface="Calibri"/>
                        <a:ea typeface="宋体"/>
                        <a:cs typeface="Times New Roman"/>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Calibri"/>
                          <a:ea typeface="宋体"/>
                          <a:cs typeface="Times New Roman"/>
                        </a:rPr>
                        <a:t>已修复</a:t>
                      </a: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en-US" altLang="zh-CN" sz="1800" kern="100" dirty="0" smtClean="0">
                          <a:solidFill>
                            <a:schemeClr val="dk1"/>
                          </a:solidFill>
                          <a:effectLst/>
                          <a:latin typeface="Calibri"/>
                          <a:ea typeface="宋体"/>
                          <a:cs typeface="Times New Roman"/>
                        </a:rPr>
                        <a:t>【</a:t>
                      </a:r>
                      <a:r>
                        <a:rPr lang="zh-CN" altLang="en-US" sz="1800" kern="100" dirty="0" smtClean="0">
                          <a:solidFill>
                            <a:schemeClr val="dk1"/>
                          </a:solidFill>
                          <a:effectLst/>
                          <a:latin typeface="Calibri"/>
                          <a:ea typeface="宋体"/>
                          <a:cs typeface="Times New Roman"/>
                        </a:rPr>
                        <a:t>撤销更改</a:t>
                      </a:r>
                      <a:r>
                        <a:rPr lang="en-US" altLang="zh-CN" sz="1800" kern="100" dirty="0" smtClean="0">
                          <a:solidFill>
                            <a:schemeClr val="dk1"/>
                          </a:solidFill>
                          <a:effectLst/>
                          <a:latin typeface="Calibri"/>
                          <a:ea typeface="宋体"/>
                          <a:cs typeface="Times New Roman"/>
                        </a:rPr>
                        <a:t>】</a:t>
                      </a:r>
                      <a:r>
                        <a:rPr lang="zh-CN" altLang="en-US" sz="1800" kern="100" dirty="0" smtClean="0">
                          <a:solidFill>
                            <a:schemeClr val="dk1"/>
                          </a:solidFill>
                          <a:effectLst/>
                          <a:latin typeface="Calibri"/>
                          <a:ea typeface="宋体"/>
                          <a:cs typeface="Times New Roman"/>
                        </a:rPr>
                        <a:t>定义不明确问题</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已修复</a:t>
                      </a:r>
                      <a:endParaRPr lang="zh-CN" altLang="en-US" sz="1800" kern="100" dirty="0">
                        <a:solidFill>
                          <a:schemeClr val="dk1"/>
                        </a:solidFill>
                        <a:effectLst/>
                        <a:latin typeface="Calibri"/>
                        <a:ea typeface="宋体"/>
                        <a:cs typeface="Times New Roman"/>
                      </a:endParaRP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标识问题</a:t>
                      </a:r>
                      <a:endParaRPr lang="zh-CN" altLang="en-US" sz="1800" kern="100" dirty="0">
                        <a:solidFill>
                          <a:schemeClr val="dk1"/>
                        </a:solidFill>
                        <a:effectLst/>
                        <a:latin typeface="Calibri"/>
                        <a:ea typeface="宋体"/>
                        <a:cs typeface="Times New Roman"/>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Calibri"/>
                          <a:ea typeface="宋体"/>
                          <a:cs typeface="Times New Roman"/>
                        </a:rPr>
                        <a:t>已修复</a:t>
                      </a:r>
                    </a:p>
                  </a:txBody>
                  <a:tcPr/>
                </a:tc>
              </a:tr>
              <a:tr h="462051">
                <a:tc rowSpan="4">
                  <a:txBody>
                    <a:bodyPr/>
                    <a:lstStyle/>
                    <a:p>
                      <a:pPr marL="0" algn="just" defTabSz="914400" rtl="0" eaLnBrk="1" latinLnBrk="0" hangingPunct="1">
                        <a:lnSpc>
                          <a:spcPct val="150000"/>
                        </a:lnSpc>
                        <a:spcAft>
                          <a:spcPts val="0"/>
                        </a:spcAft>
                      </a:pPr>
                      <a:endParaRPr lang="en-US" altLang="zh-CN" sz="1800" kern="100" dirty="0" smtClean="0">
                        <a:solidFill>
                          <a:schemeClr val="dk1"/>
                        </a:solidFill>
                        <a:effectLst/>
                        <a:latin typeface="Calibri"/>
                        <a:ea typeface="宋体"/>
                        <a:cs typeface="Times New Roman"/>
                      </a:endParaRPr>
                    </a:p>
                    <a:p>
                      <a:pPr marL="0" algn="just" defTabSz="914400" rtl="0" eaLnBrk="1" latinLnBrk="0" hangingPunct="1">
                        <a:lnSpc>
                          <a:spcPct val="150000"/>
                        </a:lnSpc>
                        <a:spcAft>
                          <a:spcPts val="0"/>
                        </a:spcAft>
                      </a:pPr>
                      <a:endParaRPr lang="en-US" altLang="zh-CN" sz="1800" kern="100" dirty="0" smtClean="0">
                        <a:solidFill>
                          <a:schemeClr val="dk1"/>
                        </a:solidFill>
                        <a:effectLst/>
                        <a:latin typeface="Calibri"/>
                        <a:ea typeface="宋体"/>
                        <a:cs typeface="Times New Roman"/>
                      </a:endParaRPr>
                    </a:p>
                    <a:p>
                      <a:pPr marL="0" algn="just"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交换规则配置</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相同规则验证问题</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已修复</a:t>
                      </a:r>
                      <a:endParaRPr lang="zh-CN" altLang="en-US" sz="1800" kern="100" dirty="0">
                        <a:solidFill>
                          <a:schemeClr val="dk1"/>
                        </a:solidFill>
                        <a:effectLst/>
                        <a:latin typeface="Calibri"/>
                        <a:ea typeface="宋体"/>
                        <a:cs typeface="Times New Roman"/>
                      </a:endParaRP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信息验证问题</a:t>
                      </a:r>
                      <a:endParaRPr lang="zh-CN" altLang="en-US" sz="1800" kern="100" dirty="0">
                        <a:solidFill>
                          <a:schemeClr val="dk1"/>
                        </a:solidFill>
                        <a:effectLst/>
                        <a:latin typeface="Calibri"/>
                        <a:ea typeface="宋体"/>
                        <a:cs typeface="Times New Roman"/>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Calibri"/>
                          <a:ea typeface="宋体"/>
                          <a:cs typeface="Times New Roman"/>
                        </a:rPr>
                        <a:t>已修复</a:t>
                      </a: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提示信息更新问题</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已修复</a:t>
                      </a:r>
                      <a:endParaRPr lang="zh-CN" altLang="en-US" sz="1800" kern="100" dirty="0">
                        <a:solidFill>
                          <a:schemeClr val="dk1"/>
                        </a:solidFill>
                        <a:effectLst/>
                        <a:latin typeface="Calibri"/>
                        <a:ea typeface="宋体"/>
                        <a:cs typeface="Times New Roman"/>
                      </a:endParaRPr>
                    </a:p>
                  </a:txBody>
                  <a:tcPr/>
                </a:tc>
              </a:tr>
              <a:tr h="462051">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标识问题</a:t>
                      </a:r>
                      <a:endParaRPr lang="zh-CN" altLang="en-US" sz="1800" kern="100" dirty="0">
                        <a:solidFill>
                          <a:schemeClr val="dk1"/>
                        </a:solidFill>
                        <a:effectLst/>
                        <a:latin typeface="Calibri"/>
                        <a:ea typeface="宋体"/>
                        <a:cs typeface="Times New Roman"/>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Calibri"/>
                          <a:ea typeface="宋体"/>
                          <a:cs typeface="Times New Roman"/>
                        </a:rPr>
                        <a:t>已修复</a:t>
                      </a:r>
                    </a:p>
                  </a:txBody>
                  <a:tcPr/>
                </a:tc>
              </a:tr>
              <a:tr h="462051">
                <a:tc rowSpan="2">
                  <a:txBody>
                    <a:bodyPr/>
                    <a:lstStyle/>
                    <a:p>
                      <a:pPr marL="0" algn="just"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气象资料传输</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循环发送问题</a:t>
                      </a:r>
                      <a:endParaRPr lang="zh-CN" altLang="en-US" sz="1800" kern="100" dirty="0">
                        <a:solidFill>
                          <a:schemeClr val="dk1"/>
                        </a:solidFill>
                        <a:effectLst/>
                        <a:latin typeface="Calibri"/>
                        <a:ea typeface="宋体"/>
                        <a:cs typeface="Times New Roman"/>
                      </a:endParaRPr>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已修复</a:t>
                      </a:r>
                      <a:endParaRPr lang="zh-CN" altLang="en-US" sz="1800" kern="100" dirty="0">
                        <a:solidFill>
                          <a:schemeClr val="dk1"/>
                        </a:solidFill>
                        <a:effectLst/>
                        <a:latin typeface="Calibri"/>
                        <a:ea typeface="宋体"/>
                        <a:cs typeface="Times New Roman"/>
                      </a:endParaRPr>
                    </a:p>
                  </a:txBody>
                  <a:tcPr/>
                </a:tc>
              </a:tr>
              <a:tr h="273104">
                <a:tc vMerge="1">
                  <a:txBody>
                    <a:bodyPr/>
                    <a:lstStyle/>
                    <a:p>
                      <a:endParaRPr lang="zh-CN" altLang="en-US" dirty="0"/>
                    </a:p>
                  </a:txBody>
                  <a:tcPr/>
                </a:tc>
                <a:tc>
                  <a:txBody>
                    <a:bodyPr/>
                    <a:lstStyle/>
                    <a:p>
                      <a:pPr marL="0" algn="l" defTabSz="914400" rtl="0" eaLnBrk="1" latinLnBrk="0" hangingPunct="1">
                        <a:lnSpc>
                          <a:spcPct val="150000"/>
                        </a:lnSpc>
                        <a:spcAft>
                          <a:spcPts val="0"/>
                        </a:spcAft>
                      </a:pPr>
                      <a:r>
                        <a:rPr lang="zh-CN" altLang="en-US" sz="1800" kern="100" dirty="0" smtClean="0">
                          <a:solidFill>
                            <a:schemeClr val="dk1"/>
                          </a:solidFill>
                          <a:effectLst/>
                          <a:latin typeface="Calibri"/>
                          <a:ea typeface="宋体"/>
                          <a:cs typeface="Times New Roman"/>
                        </a:rPr>
                        <a:t>传输速度过慢问题</a:t>
                      </a:r>
                      <a:endParaRPr lang="zh-CN" altLang="en-US" sz="1800" kern="100" dirty="0">
                        <a:solidFill>
                          <a:schemeClr val="dk1"/>
                        </a:solidFill>
                        <a:effectLst/>
                        <a:latin typeface="Calibri"/>
                        <a:ea typeface="宋体"/>
                        <a:cs typeface="Times New Roman"/>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smtClean="0">
                          <a:solidFill>
                            <a:schemeClr val="dk1"/>
                          </a:solidFill>
                          <a:effectLst/>
                          <a:latin typeface="Calibri"/>
                          <a:ea typeface="宋体"/>
                          <a:cs typeface="Times New Roman"/>
                        </a:rPr>
                        <a:t>已修复</a:t>
                      </a:r>
                    </a:p>
                  </a:txBody>
                  <a:tcPr/>
                </a:tc>
              </a:tr>
            </a:tbl>
          </a:graphicData>
        </a:graphic>
      </p:graphicFrame>
    </p:spTree>
    <p:extLst>
      <p:ext uri="{BB962C8B-B14F-4D97-AF65-F5344CB8AC3E}">
        <p14:creationId xmlns:p14="http://schemas.microsoft.com/office/powerpoint/2010/main" val="800773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研究</a:t>
            </a:r>
            <a:r>
              <a:rPr lang="zh-CN" altLang="en-US" sz="2400" dirty="0">
                <a:latin typeface="微软雅黑" pitchFamily="34" charset="-122"/>
                <a:ea typeface="微软雅黑" pitchFamily="34" charset="-122"/>
              </a:rPr>
              <a:t>背景与研究</a:t>
            </a:r>
            <a:r>
              <a:rPr lang="zh-CN" altLang="en-US" sz="2400" dirty="0" smtClean="0">
                <a:latin typeface="微软雅黑" pitchFamily="34" charset="-122"/>
                <a:ea typeface="微软雅黑" pitchFamily="34" charset="-122"/>
              </a:rPr>
              <a:t>意义</a:t>
            </a:r>
            <a:endParaRPr lang="zh-CN" altLang="en-US" sz="2400" dirty="0">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民航系统需求分析</a:t>
            </a:r>
            <a:endParaRPr lang="en-US" sz="2400" dirty="0" smtClean="0">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回归测试设计与实现</a:t>
            </a:r>
            <a:endParaRPr lang="en-US" altLang="zh-CN" sz="2400" dirty="0" smtClean="0">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a:t>
            </a:r>
            <a:r>
              <a:rPr lang="zh-CN" altLang="en-US" sz="2400" dirty="0" smtClean="0">
                <a:solidFill>
                  <a:srgbClr val="FF0000"/>
                </a:solidFill>
                <a:ea typeface="黑体" pitchFamily="49" charset="-122"/>
              </a:rPr>
              <a:t>总结与展望</a:t>
            </a:r>
            <a:endParaRPr lang="en-US" altLang="zh-CN" sz="2400" dirty="0" smtClean="0">
              <a:solidFill>
                <a:srgbClr val="FF0000"/>
              </a:solidFill>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11168467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371600"/>
            <a:ext cx="7486650" cy="3761030"/>
          </a:xfrm>
          <a:prstGeom prst="rect">
            <a:avLst/>
          </a:prstGeom>
          <a:noFill/>
          <a:ln w="9525">
            <a:noFill/>
            <a:miter lim="800000"/>
            <a:headEnd/>
            <a:tailEnd/>
          </a:ln>
        </p:spPr>
        <p:txBody>
          <a:bodyPr>
            <a:spAutoFit/>
          </a:bodyPr>
          <a:lstStyle>
            <a:lvl1pPr eaLnBrk="0" fontAlgn="base" hangingPunct="0">
              <a:spcBef>
                <a:spcPct val="0"/>
              </a:spcBef>
              <a:defRPr>
                <a:solidFill>
                  <a:schemeClr val="tx1"/>
                </a:solidFill>
                <a:latin typeface="Arial" charset="0"/>
                <a:ea typeface="宋体" charset="-122"/>
              </a:defRPr>
            </a:lvl1pPr>
            <a:lvl2pPr marL="742950" indent="-285750" eaLnBrk="0" fontAlgn="base" hangingPunct="0">
              <a:spcBef>
                <a:spcPct val="0"/>
              </a:spcBef>
              <a:defRPr>
                <a:solidFill>
                  <a:schemeClr val="tx1"/>
                </a:solidFill>
                <a:latin typeface="Arial" charset="0"/>
                <a:ea typeface="宋体" charset="-122"/>
              </a:defRPr>
            </a:lvl2pPr>
            <a:lvl3pPr marL="1143000" indent="-228600" eaLnBrk="0" fontAlgn="base" hangingPunct="0">
              <a:spcBef>
                <a:spcPct val="0"/>
              </a:spcBef>
              <a:defRPr>
                <a:solidFill>
                  <a:schemeClr val="tx1"/>
                </a:solidFill>
                <a:latin typeface="Arial" charset="0"/>
                <a:ea typeface="宋体" charset="-122"/>
              </a:defRPr>
            </a:lvl3pPr>
            <a:lvl4pPr marL="1600200" indent="-228600" eaLnBrk="0" fontAlgn="base" hangingPunct="0">
              <a:spcBef>
                <a:spcPct val="0"/>
              </a:spcBef>
              <a:defRPr>
                <a:solidFill>
                  <a:schemeClr val="tx1"/>
                </a:solidFill>
                <a:latin typeface="Arial" charset="0"/>
                <a:ea typeface="宋体" charset="-122"/>
              </a:defRPr>
            </a:lvl4pPr>
            <a:lvl5pPr marL="2057400" indent="-228600" eaLnBrk="0" fontAlgn="base" hangingPunct="0">
              <a:spcBef>
                <a:spcPct val="0"/>
              </a:spcBef>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Clr>
                <a:srgbClr val="0000FF"/>
              </a:buClr>
              <a:buFont typeface="Wingdings" pitchFamily="2" charset="2"/>
              <a:buChar char="Ø"/>
            </a:pPr>
            <a:r>
              <a:rPr lang="zh-CN" altLang="en-US" sz="3200" dirty="0">
                <a:latin typeface="+mn-lt"/>
                <a:ea typeface="+mn-ea"/>
              </a:rPr>
              <a:t>总结</a:t>
            </a:r>
          </a:p>
          <a:p>
            <a:pPr lvl="0" eaLnBrk="1" hangingPunct="1">
              <a:spcBef>
                <a:spcPct val="20000"/>
              </a:spcBef>
              <a:buClr>
                <a:schemeClr val="accent1"/>
              </a:buClr>
              <a:buSzPct val="100000"/>
            </a:pPr>
            <a:r>
              <a:rPr lang="en-US" altLang="zh-CN" sz="2400" dirty="0">
                <a:latin typeface="+mn-lt"/>
                <a:ea typeface="+mn-ea"/>
              </a:rPr>
              <a:t>1</a:t>
            </a:r>
            <a:r>
              <a:rPr lang="zh-CN" altLang="en-US" sz="2400" dirty="0">
                <a:latin typeface="+mn-lt"/>
                <a:ea typeface="+mn-ea"/>
              </a:rPr>
              <a:t>、</a:t>
            </a:r>
            <a:r>
              <a:rPr lang="zh-CN" altLang="zh-CN" sz="2400" dirty="0">
                <a:latin typeface="+mn-lt"/>
                <a:ea typeface="+mn-ea"/>
              </a:rPr>
              <a:t>对系统进行功能需求分析</a:t>
            </a:r>
            <a:r>
              <a:rPr lang="zh-CN" altLang="zh-CN" sz="2400" dirty="0" smtClean="0">
                <a:latin typeface="+mn-lt"/>
                <a:ea typeface="+mn-ea"/>
              </a:rPr>
              <a:t>，民航系统</a:t>
            </a:r>
            <a:r>
              <a:rPr lang="zh-CN" altLang="en-US" sz="2400" dirty="0" smtClean="0">
                <a:latin typeface="+mn-lt"/>
                <a:ea typeface="+mn-ea"/>
              </a:rPr>
              <a:t>分为</a:t>
            </a:r>
            <a:r>
              <a:rPr lang="zh-CN" altLang="zh-CN" sz="2400" dirty="0" smtClean="0">
                <a:latin typeface="+mn-lt"/>
                <a:ea typeface="+mn-ea"/>
              </a:rPr>
              <a:t>六</a:t>
            </a:r>
            <a:r>
              <a:rPr lang="zh-CN" altLang="zh-CN" sz="2400" dirty="0">
                <a:latin typeface="+mn-lt"/>
                <a:ea typeface="+mn-ea"/>
              </a:rPr>
              <a:t>个独立的功能模块，确定了每个功能模块的</a:t>
            </a:r>
            <a:r>
              <a:rPr lang="zh-CN" altLang="zh-CN" sz="2400" dirty="0" smtClean="0">
                <a:latin typeface="+mn-lt"/>
                <a:ea typeface="+mn-ea"/>
              </a:rPr>
              <a:t>功能</a:t>
            </a:r>
            <a:r>
              <a:rPr lang="zh-CN" altLang="en-US" sz="2400" dirty="0" smtClean="0">
                <a:latin typeface="+mn-lt"/>
                <a:ea typeface="+mn-ea"/>
              </a:rPr>
              <a:t>需求</a:t>
            </a:r>
            <a:r>
              <a:rPr lang="zh-CN" altLang="zh-CN" sz="2400" dirty="0" smtClean="0">
                <a:latin typeface="+mn-lt"/>
                <a:ea typeface="+mn-ea"/>
              </a:rPr>
              <a:t>。</a:t>
            </a:r>
            <a:endParaRPr lang="zh-CN" altLang="zh-CN" sz="2400" dirty="0">
              <a:latin typeface="+mn-lt"/>
              <a:ea typeface="+mn-ea"/>
            </a:endParaRPr>
          </a:p>
          <a:p>
            <a:pPr lvl="0" eaLnBrk="1" hangingPunct="1">
              <a:spcBef>
                <a:spcPct val="20000"/>
              </a:spcBef>
              <a:buClr>
                <a:schemeClr val="accent1"/>
              </a:buClr>
              <a:buSzPct val="100000"/>
            </a:pPr>
            <a:r>
              <a:rPr lang="en-US" altLang="zh-CN" sz="2400" dirty="0">
                <a:latin typeface="+mn-lt"/>
                <a:ea typeface="+mn-ea"/>
              </a:rPr>
              <a:t>2</a:t>
            </a:r>
            <a:r>
              <a:rPr lang="zh-CN" altLang="en-US" sz="2400" dirty="0">
                <a:latin typeface="+mn-lt"/>
                <a:ea typeface="+mn-ea"/>
              </a:rPr>
              <a:t>、</a:t>
            </a:r>
            <a:r>
              <a:rPr lang="zh-CN" altLang="zh-CN" sz="2400" dirty="0">
                <a:latin typeface="+mn-lt"/>
                <a:ea typeface="+mn-ea"/>
              </a:rPr>
              <a:t>针对每个功能模块的不同情况设计了不同的测试用例，通过执行测试用例，发现了</a:t>
            </a:r>
            <a:r>
              <a:rPr lang="en-US" altLang="zh-CN" sz="2400" dirty="0">
                <a:latin typeface="+mn-lt"/>
                <a:ea typeface="+mn-ea"/>
              </a:rPr>
              <a:t>10</a:t>
            </a:r>
            <a:r>
              <a:rPr lang="zh-CN" altLang="zh-CN" sz="2400" dirty="0">
                <a:latin typeface="+mn-lt"/>
                <a:ea typeface="+mn-ea"/>
              </a:rPr>
              <a:t>个缺陷。</a:t>
            </a:r>
          </a:p>
          <a:p>
            <a:pPr lvl="0" eaLnBrk="1" hangingPunct="1">
              <a:spcBef>
                <a:spcPct val="20000"/>
              </a:spcBef>
              <a:buClr>
                <a:schemeClr val="accent1"/>
              </a:buClr>
              <a:buSzPct val="100000"/>
            </a:pPr>
            <a:r>
              <a:rPr lang="en-US" altLang="zh-CN" sz="2400" dirty="0">
                <a:latin typeface="+mn-lt"/>
                <a:ea typeface="+mn-ea"/>
              </a:rPr>
              <a:t>3</a:t>
            </a:r>
            <a:r>
              <a:rPr lang="zh-CN" altLang="en-US" sz="2400" dirty="0">
                <a:latin typeface="+mn-lt"/>
                <a:ea typeface="+mn-ea"/>
              </a:rPr>
              <a:t>、</a:t>
            </a:r>
            <a:r>
              <a:rPr lang="zh-CN" altLang="zh-CN" sz="2400" dirty="0">
                <a:latin typeface="+mn-lt"/>
                <a:ea typeface="+mn-ea"/>
              </a:rPr>
              <a:t>在开发人员对功能测试阶段发现的</a:t>
            </a:r>
            <a:r>
              <a:rPr lang="en-US" altLang="zh-CN" sz="2400" dirty="0">
                <a:latin typeface="+mn-lt"/>
                <a:ea typeface="+mn-ea"/>
              </a:rPr>
              <a:t>10</a:t>
            </a:r>
            <a:r>
              <a:rPr lang="zh-CN" altLang="zh-CN" sz="2400" dirty="0">
                <a:latin typeface="+mn-lt"/>
                <a:ea typeface="+mn-ea"/>
              </a:rPr>
              <a:t>个缺陷进行修复后，针对</a:t>
            </a:r>
            <a:r>
              <a:rPr lang="zh-CN" altLang="zh-CN" sz="2400" dirty="0" smtClean="0">
                <a:latin typeface="+mn-lt"/>
                <a:ea typeface="+mn-ea"/>
              </a:rPr>
              <a:t>缺陷</a:t>
            </a:r>
            <a:r>
              <a:rPr lang="zh-CN" altLang="en-US" sz="2400" dirty="0" smtClean="0">
                <a:latin typeface="+mn-lt"/>
                <a:ea typeface="+mn-ea"/>
              </a:rPr>
              <a:t>进行回归测试</a:t>
            </a:r>
            <a:r>
              <a:rPr lang="zh-CN" altLang="zh-CN" sz="2400" dirty="0" smtClean="0">
                <a:latin typeface="+mn-lt"/>
                <a:ea typeface="+mn-ea"/>
              </a:rPr>
              <a:t>，</a:t>
            </a:r>
            <a:r>
              <a:rPr lang="zh-CN" altLang="zh-CN" sz="2400" dirty="0">
                <a:latin typeface="+mn-lt"/>
                <a:ea typeface="+mn-ea"/>
              </a:rPr>
              <a:t>发现的</a:t>
            </a:r>
            <a:r>
              <a:rPr lang="en-US" altLang="zh-CN" sz="2400" dirty="0">
                <a:latin typeface="+mn-lt"/>
                <a:ea typeface="+mn-ea"/>
              </a:rPr>
              <a:t>10</a:t>
            </a:r>
            <a:r>
              <a:rPr lang="zh-CN" altLang="zh-CN" sz="2400" dirty="0">
                <a:latin typeface="+mn-lt"/>
                <a:ea typeface="+mn-ea"/>
              </a:rPr>
              <a:t>个缺陷都已经被修复，而且没有新的问题产生，有效提高了软件质量</a:t>
            </a:r>
            <a:r>
              <a:rPr lang="zh-CN" altLang="zh-CN" sz="2400" dirty="0" smtClean="0">
                <a:latin typeface="+mn-lt"/>
                <a:ea typeface="+mn-ea"/>
              </a:rPr>
              <a:t>。</a:t>
            </a:r>
            <a:endParaRPr lang="zh-CN" altLang="zh-CN" sz="2400" dirty="0">
              <a:latin typeface="+mn-lt"/>
              <a:ea typeface="+mn-e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090"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457200" y="338328"/>
            <a:ext cx="8229600" cy="1252728"/>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dirty="0" smtClean="0"/>
              <a:t>总结与展望</a:t>
            </a:r>
            <a:endParaRPr lang="zh-CN" altLang="en-US" dirty="0"/>
          </a:p>
        </p:txBody>
      </p:sp>
    </p:spTree>
    <p:extLst>
      <p:ext uri="{BB962C8B-B14F-4D97-AF65-F5344CB8AC3E}">
        <p14:creationId xmlns:p14="http://schemas.microsoft.com/office/powerpoint/2010/main" val="686283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371600"/>
            <a:ext cx="7486650" cy="3477875"/>
          </a:xfrm>
          <a:prstGeom prst="rect">
            <a:avLst/>
          </a:prstGeom>
          <a:noFill/>
          <a:ln w="9525">
            <a:noFill/>
            <a:miter lim="800000"/>
            <a:headEnd/>
            <a:tailEnd/>
          </a:ln>
        </p:spPr>
        <p:txBody>
          <a:bodyPr>
            <a:spAutoFit/>
          </a:bodyPr>
          <a:lstStyle>
            <a:lvl1pPr eaLnBrk="0" fontAlgn="base" hangingPunct="0">
              <a:spcBef>
                <a:spcPct val="0"/>
              </a:spcBef>
              <a:defRPr>
                <a:solidFill>
                  <a:schemeClr val="tx1"/>
                </a:solidFill>
                <a:latin typeface="Arial" charset="0"/>
                <a:ea typeface="宋体" charset="-122"/>
              </a:defRPr>
            </a:lvl1pPr>
            <a:lvl2pPr marL="742950" indent="-285750" eaLnBrk="0" fontAlgn="base" hangingPunct="0">
              <a:spcBef>
                <a:spcPct val="0"/>
              </a:spcBef>
              <a:defRPr>
                <a:solidFill>
                  <a:schemeClr val="tx1"/>
                </a:solidFill>
                <a:latin typeface="Arial" charset="0"/>
                <a:ea typeface="宋体" charset="-122"/>
              </a:defRPr>
            </a:lvl2pPr>
            <a:lvl3pPr marL="1143000" indent="-228600" eaLnBrk="0" fontAlgn="base" hangingPunct="0">
              <a:spcBef>
                <a:spcPct val="0"/>
              </a:spcBef>
              <a:defRPr>
                <a:solidFill>
                  <a:schemeClr val="tx1"/>
                </a:solidFill>
                <a:latin typeface="Arial" charset="0"/>
                <a:ea typeface="宋体" charset="-122"/>
              </a:defRPr>
            </a:lvl3pPr>
            <a:lvl4pPr marL="1600200" indent="-228600" eaLnBrk="0" fontAlgn="base" hangingPunct="0">
              <a:spcBef>
                <a:spcPct val="0"/>
              </a:spcBef>
              <a:defRPr>
                <a:solidFill>
                  <a:schemeClr val="tx1"/>
                </a:solidFill>
                <a:latin typeface="Arial" charset="0"/>
                <a:ea typeface="宋体" charset="-122"/>
              </a:defRPr>
            </a:lvl4pPr>
            <a:lvl5pPr marL="2057400" indent="-228600" eaLnBrk="0" fontAlgn="base" hangingPunct="0">
              <a:spcBef>
                <a:spcPct val="0"/>
              </a:spcBef>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Clr>
                <a:srgbClr val="0000FF"/>
              </a:buClr>
            </a:pPr>
            <a:endParaRPr lang="zh-CN" altLang="en-US" sz="2800" dirty="0">
              <a:latin typeface="楷体_GB2312" pitchFamily="49" charset="-122"/>
              <a:ea typeface="楷体_GB2312" pitchFamily="49" charset="-122"/>
            </a:endParaRPr>
          </a:p>
          <a:p>
            <a:pPr eaLnBrk="1" hangingPunct="1">
              <a:spcBef>
                <a:spcPct val="20000"/>
              </a:spcBef>
              <a:buClr>
                <a:schemeClr val="accent1"/>
              </a:buClr>
              <a:buSzPct val="100000"/>
              <a:buFont typeface="Wingdings" pitchFamily="2" charset="2"/>
              <a:buChar char="Ø"/>
            </a:pPr>
            <a:r>
              <a:rPr lang="zh-CN" altLang="en-US" sz="3200" dirty="0">
                <a:latin typeface="+mn-lt"/>
                <a:ea typeface="+mn-ea"/>
              </a:rPr>
              <a:t>展望</a:t>
            </a:r>
          </a:p>
          <a:p>
            <a:pPr eaLnBrk="1" hangingPunct="1">
              <a:spcBef>
                <a:spcPct val="20000"/>
              </a:spcBef>
              <a:buClr>
                <a:schemeClr val="accent1"/>
              </a:buClr>
              <a:buSzPct val="100000"/>
            </a:pPr>
            <a:r>
              <a:rPr lang="en-US" altLang="zh-CN" sz="2400" dirty="0">
                <a:latin typeface="+mn-lt"/>
                <a:ea typeface="+mn-ea"/>
              </a:rPr>
              <a:t>1</a:t>
            </a:r>
            <a:r>
              <a:rPr lang="zh-CN" altLang="en-US" sz="2400" dirty="0">
                <a:latin typeface="+mn-lt"/>
                <a:ea typeface="+mn-ea"/>
              </a:rPr>
              <a:t>、</a:t>
            </a:r>
            <a:r>
              <a:rPr lang="zh-CN" altLang="zh-CN" sz="2400" dirty="0">
                <a:latin typeface="+mn-lt"/>
                <a:ea typeface="+mn-ea"/>
              </a:rPr>
              <a:t>民航系统要完成大数据量的报文传输，因此必须保证它的性能满足报文传输需求，因此需要针对民航系统进行性能测试。</a:t>
            </a:r>
          </a:p>
          <a:p>
            <a:pPr eaLnBrk="1" hangingPunct="1">
              <a:spcBef>
                <a:spcPct val="20000"/>
              </a:spcBef>
              <a:buClr>
                <a:schemeClr val="accent1"/>
              </a:buClr>
              <a:buSzPct val="100000"/>
            </a:pPr>
            <a:r>
              <a:rPr lang="en-US" altLang="zh-CN" sz="2400" dirty="0">
                <a:latin typeface="+mn-lt"/>
                <a:ea typeface="+mn-ea"/>
              </a:rPr>
              <a:t>2</a:t>
            </a:r>
            <a:r>
              <a:rPr lang="zh-CN" altLang="en-US" sz="2400" dirty="0">
                <a:latin typeface="+mn-lt"/>
                <a:ea typeface="+mn-ea"/>
              </a:rPr>
              <a:t>、</a:t>
            </a:r>
            <a:r>
              <a:rPr lang="zh-CN" altLang="zh-CN" sz="2400" dirty="0">
                <a:latin typeface="+mn-lt"/>
                <a:ea typeface="+mn-ea"/>
              </a:rPr>
              <a:t>随着时间的发展，民航系统</a:t>
            </a:r>
            <a:r>
              <a:rPr lang="zh-CN" altLang="en-US" sz="2400" dirty="0">
                <a:latin typeface="+mn-lt"/>
                <a:ea typeface="+mn-ea"/>
              </a:rPr>
              <a:t>对</a:t>
            </a:r>
            <a:r>
              <a:rPr lang="zh-CN" altLang="zh-CN" sz="2400" dirty="0">
                <a:latin typeface="+mn-lt"/>
                <a:ea typeface="+mn-ea"/>
              </a:rPr>
              <a:t>多平台性的需求会越来越强烈，需要对民航系统的多平台兼容性进行测试，使其能够满足不</a:t>
            </a:r>
            <a:r>
              <a:rPr lang="zh-CN" altLang="en-US" sz="2400" dirty="0">
                <a:latin typeface="+mn-lt"/>
                <a:ea typeface="+mn-ea"/>
              </a:rPr>
              <a:t>同</a:t>
            </a:r>
            <a:r>
              <a:rPr lang="zh-CN" altLang="zh-CN" sz="2400" dirty="0">
                <a:latin typeface="+mn-lt"/>
                <a:ea typeface="+mn-ea"/>
              </a:rPr>
              <a:t>平台的功能要求。</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090" y="-3913"/>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457200" y="338328"/>
            <a:ext cx="8229600" cy="1252728"/>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dirty="0" smtClean="0"/>
              <a:t>总结与展望</a:t>
            </a:r>
            <a:endParaRPr lang="zh-CN" altLang="en-US" dirty="0"/>
          </a:p>
        </p:txBody>
      </p:sp>
    </p:spTree>
    <p:extLst>
      <p:ext uri="{BB962C8B-B14F-4D97-AF65-F5344CB8AC3E}">
        <p14:creationId xmlns:p14="http://schemas.microsoft.com/office/powerpoint/2010/main" val="1822554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9"/>
          <p:cNvSpPr>
            <a:spLocks noChangeArrowheads="1" noChangeShapeType="1"/>
          </p:cNvSpPr>
          <p:nvPr/>
        </p:nvSpPr>
        <p:spPr bwMode="auto">
          <a:xfrm>
            <a:off x="457200" y="2743200"/>
            <a:ext cx="8305800" cy="838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6600" kern="10" spc="1321" dirty="0">
                <a:effectLst>
                  <a:outerShdw dist="45791" dir="3378596" algn="ctr" rotWithShape="0">
                    <a:srgbClr val="4D4D4D">
                      <a:alpha val="79999"/>
                    </a:srgbClr>
                  </a:outerShdw>
                </a:effectLst>
                <a:latin typeface="宋体"/>
                <a:ea typeface="宋体"/>
              </a:rPr>
              <a:t>请各位评审老师批评指正！</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863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弧形箭头 1"/>
          <p:cNvSpPr/>
          <p:nvPr/>
        </p:nvSpPr>
        <p:spPr>
          <a:xfrm rot="9000000">
            <a:off x="2627038" y="5056485"/>
            <a:ext cx="1899428" cy="460866"/>
          </a:xfrm>
          <a:prstGeom prst="curvedDownArrow">
            <a:avLst>
              <a:gd name="adj1" fmla="val 25000"/>
              <a:gd name="adj2" fmla="val 50000"/>
              <a:gd name="adj3"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1"/>
          <p:cNvSpPr txBox="1">
            <a:spLocks noChangeArrowheads="1"/>
          </p:cNvSpPr>
          <p:nvPr/>
        </p:nvSpPr>
        <p:spPr bwMode="auto">
          <a:xfrm>
            <a:off x="3483282" y="2283523"/>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Arial" pitchFamily="34" charset="0"/>
                <a:ea typeface="微软雅黑" pitchFamily="34" charset="-122"/>
              </a:rPr>
              <a:t>集成测试</a:t>
            </a:r>
            <a:endParaRPr lang="zh-CN" altLang="zh-CN" dirty="0">
              <a:latin typeface="Arial" pitchFamily="34" charset="0"/>
              <a:ea typeface="微软雅黑" pitchFamily="34" charset="-122"/>
            </a:endParaRPr>
          </a:p>
        </p:txBody>
      </p:sp>
      <p:sp>
        <p:nvSpPr>
          <p:cNvPr id="4" name="Text Box 12"/>
          <p:cNvSpPr txBox="1">
            <a:spLocks noChangeArrowheads="1"/>
          </p:cNvSpPr>
          <p:nvPr/>
        </p:nvSpPr>
        <p:spPr bwMode="auto">
          <a:xfrm>
            <a:off x="335045" y="206084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dirty="0">
                <a:latin typeface="Arial" pitchFamily="34" charset="0"/>
                <a:ea typeface="微软雅黑" pitchFamily="34" charset="-122"/>
              </a:rPr>
              <a:t>单元测试</a:t>
            </a:r>
            <a:endParaRPr lang="zh-CN" altLang="zh-CN" dirty="0">
              <a:latin typeface="Arial" pitchFamily="34" charset="0"/>
              <a:ea typeface="微软雅黑" pitchFamily="34" charset="-122"/>
            </a:endParaRPr>
          </a:p>
        </p:txBody>
      </p:sp>
      <p:sp>
        <p:nvSpPr>
          <p:cNvPr id="5" name="Text Box 13"/>
          <p:cNvSpPr txBox="1">
            <a:spLocks noChangeArrowheads="1"/>
          </p:cNvSpPr>
          <p:nvPr/>
        </p:nvSpPr>
        <p:spPr bwMode="auto">
          <a:xfrm>
            <a:off x="4567188" y="4303513"/>
            <a:ext cx="5548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FF0000"/>
                </a:solidFill>
                <a:latin typeface="Arial" pitchFamily="34" charset="0"/>
                <a:ea typeface="微软雅黑" pitchFamily="34" charset="-122"/>
              </a:rPr>
              <a:t>功能</a:t>
            </a:r>
            <a:r>
              <a:rPr lang="zh-CN" altLang="en-US" sz="2400" dirty="0" smtClean="0">
                <a:solidFill>
                  <a:srgbClr val="FF0000"/>
                </a:solidFill>
                <a:latin typeface="Arial" pitchFamily="34" charset="0"/>
                <a:ea typeface="微软雅黑" pitchFamily="34" charset="-122"/>
              </a:rPr>
              <a:t>测试</a:t>
            </a:r>
            <a:endParaRPr lang="zh-CN" altLang="zh-CN" sz="2400" dirty="0">
              <a:solidFill>
                <a:srgbClr val="FF0000"/>
              </a:solidFill>
              <a:latin typeface="Arial" pitchFamily="34" charset="0"/>
              <a:ea typeface="微软雅黑" pitchFamily="34" charset="-122"/>
            </a:endParaRPr>
          </a:p>
        </p:txBody>
      </p:sp>
      <p:sp>
        <p:nvSpPr>
          <p:cNvPr id="6" name="Text Box 14"/>
          <p:cNvSpPr txBox="1">
            <a:spLocks noChangeArrowheads="1"/>
          </p:cNvSpPr>
          <p:nvPr/>
        </p:nvSpPr>
        <p:spPr bwMode="auto">
          <a:xfrm>
            <a:off x="2085060" y="577667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Arial" pitchFamily="34" charset="0"/>
                <a:ea typeface="微软雅黑" pitchFamily="34" charset="-122"/>
              </a:rPr>
              <a:t>系统测试</a:t>
            </a:r>
            <a:endParaRPr lang="zh-CN" altLang="zh-CN" dirty="0">
              <a:latin typeface="Arial" pitchFamily="34" charset="0"/>
              <a:ea typeface="微软雅黑" pitchFamily="34" charset="-122"/>
            </a:endParaRPr>
          </a:p>
        </p:txBody>
      </p:sp>
      <p:sp>
        <p:nvSpPr>
          <p:cNvPr id="7" name="Text Box 16"/>
          <p:cNvSpPr txBox="1">
            <a:spLocks noChangeArrowheads="1"/>
          </p:cNvSpPr>
          <p:nvPr/>
        </p:nvSpPr>
        <p:spPr bwMode="auto">
          <a:xfrm>
            <a:off x="117931" y="4012335"/>
            <a:ext cx="4854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dirty="0">
                <a:latin typeface="Arial" pitchFamily="34" charset="0"/>
                <a:ea typeface="微软雅黑" pitchFamily="34" charset="-122"/>
              </a:rPr>
              <a:t>回归</a:t>
            </a:r>
            <a:r>
              <a:rPr lang="zh-CN" altLang="en-US" dirty="0" smtClean="0">
                <a:latin typeface="Arial" pitchFamily="34" charset="0"/>
                <a:ea typeface="微软雅黑" pitchFamily="34" charset="-122"/>
              </a:rPr>
              <a:t>测试</a:t>
            </a:r>
            <a:endParaRPr lang="zh-CN" altLang="zh-CN" dirty="0">
              <a:latin typeface="Arial" pitchFamily="34" charset="0"/>
              <a:ea typeface="微软雅黑" pitchFamily="34" charset="-122"/>
            </a:endParaRPr>
          </a:p>
        </p:txBody>
      </p:sp>
      <p:sp>
        <p:nvSpPr>
          <p:cNvPr id="8" name="Oval 17"/>
          <p:cNvSpPr>
            <a:spLocks noChangeArrowheads="1"/>
          </p:cNvSpPr>
          <p:nvPr/>
        </p:nvSpPr>
        <p:spPr bwMode="auto">
          <a:xfrm>
            <a:off x="2484321" y="5178734"/>
            <a:ext cx="360363" cy="360363"/>
          </a:xfrm>
          <a:prstGeom prst="ellipse">
            <a:avLst/>
          </a:prstGeom>
          <a:gradFill rotWithShape="1">
            <a:gsLst>
              <a:gs pos="0">
                <a:srgbClr val="CB90EC">
                  <a:gamma/>
                  <a:tint val="9020"/>
                  <a:invGamma/>
                </a:srgbClr>
              </a:gs>
              <a:gs pos="100000">
                <a:srgbClr val="CB90EC"/>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9" name="Oval 18"/>
          <p:cNvSpPr>
            <a:spLocks noChangeArrowheads="1"/>
          </p:cNvSpPr>
          <p:nvPr/>
        </p:nvSpPr>
        <p:spPr bwMode="auto">
          <a:xfrm>
            <a:off x="3936167" y="4412727"/>
            <a:ext cx="360363" cy="360363"/>
          </a:xfrm>
          <a:prstGeom prst="ellipse">
            <a:avLst/>
          </a:prstGeom>
          <a:gradFill rotWithShape="1">
            <a:gsLst>
              <a:gs pos="0">
                <a:srgbClr val="6699FF">
                  <a:gamma/>
                  <a:tint val="9020"/>
                  <a:invGamma/>
                </a:srgbClr>
              </a:gs>
              <a:gs pos="100000">
                <a:srgbClr val="6699FF"/>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10" name="Oval 20"/>
          <p:cNvSpPr>
            <a:spLocks noChangeArrowheads="1"/>
          </p:cNvSpPr>
          <p:nvPr/>
        </p:nvSpPr>
        <p:spPr bwMode="auto">
          <a:xfrm>
            <a:off x="1267178" y="2689227"/>
            <a:ext cx="360363" cy="360363"/>
          </a:xfrm>
          <a:prstGeom prst="ellipse">
            <a:avLst/>
          </a:prstGeom>
          <a:gradFill rotWithShape="1">
            <a:gsLst>
              <a:gs pos="0">
                <a:srgbClr val="EDD947">
                  <a:gamma/>
                  <a:tint val="5882"/>
                  <a:invGamma/>
                </a:srgbClr>
              </a:gs>
              <a:gs pos="100000">
                <a:srgbClr val="EDD947"/>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11" name="流程图: 联系 10"/>
          <p:cNvSpPr/>
          <p:nvPr/>
        </p:nvSpPr>
        <p:spPr>
          <a:xfrm>
            <a:off x="1767412" y="3080792"/>
            <a:ext cx="1684386" cy="16561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软件测试</a:t>
            </a:r>
            <a:endParaRPr lang="zh-CN" altLang="en-US" dirty="0">
              <a:solidFill>
                <a:schemeClr val="tx1"/>
              </a:solidFill>
            </a:endParaRPr>
          </a:p>
        </p:txBody>
      </p:sp>
      <p:sp>
        <p:nvSpPr>
          <p:cNvPr id="12" name="上弧形箭头 11"/>
          <p:cNvSpPr/>
          <p:nvPr/>
        </p:nvSpPr>
        <p:spPr>
          <a:xfrm>
            <a:off x="1499858" y="2237756"/>
            <a:ext cx="1981201" cy="460866"/>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上弧形箭头 12"/>
          <p:cNvSpPr/>
          <p:nvPr/>
        </p:nvSpPr>
        <p:spPr>
          <a:xfrm rot="4200000">
            <a:off x="3053168" y="3455775"/>
            <a:ext cx="2178126" cy="438041"/>
          </a:xfrm>
          <a:prstGeom prst="curvedDownArrow">
            <a:avLst>
              <a:gd name="adj1" fmla="val 45824"/>
              <a:gd name="adj2" fmla="val 94789"/>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Oval 19"/>
          <p:cNvSpPr>
            <a:spLocks noChangeArrowheads="1"/>
          </p:cNvSpPr>
          <p:nvPr/>
        </p:nvSpPr>
        <p:spPr bwMode="auto">
          <a:xfrm>
            <a:off x="3271615" y="2689226"/>
            <a:ext cx="360363" cy="360363"/>
          </a:xfrm>
          <a:prstGeom prst="ellipse">
            <a:avLst/>
          </a:prstGeom>
          <a:gradFill rotWithShape="1">
            <a:gsLst>
              <a:gs pos="0">
                <a:srgbClr val="FF9900">
                  <a:gamma/>
                  <a:tint val="9020"/>
                  <a:invGamma/>
                </a:srgbClr>
              </a:gs>
              <a:gs pos="100000">
                <a:srgbClr val="FF99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15" name="上弧形箭头 14"/>
          <p:cNvSpPr/>
          <p:nvPr/>
        </p:nvSpPr>
        <p:spPr>
          <a:xfrm rot="12300000">
            <a:off x="673682" y="5032530"/>
            <a:ext cx="1899428" cy="460866"/>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Oval 10"/>
          <p:cNvSpPr>
            <a:spLocks noChangeArrowheads="1"/>
          </p:cNvSpPr>
          <p:nvPr/>
        </p:nvSpPr>
        <p:spPr bwMode="auto">
          <a:xfrm>
            <a:off x="802367" y="4388030"/>
            <a:ext cx="360362" cy="360362"/>
          </a:xfrm>
          <a:prstGeom prst="ellipse">
            <a:avLst/>
          </a:prstGeom>
          <a:gradFill rotWithShape="1">
            <a:gsLst>
              <a:gs pos="0">
                <a:srgbClr val="4DC9B1">
                  <a:gamma/>
                  <a:tint val="7451"/>
                  <a:invGamma/>
                </a:srgbClr>
              </a:gs>
              <a:gs pos="100000">
                <a:srgbClr val="4DC9B1"/>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078" y="0"/>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矩形 19"/>
          <p:cNvSpPr/>
          <p:nvPr/>
        </p:nvSpPr>
        <p:spPr>
          <a:xfrm>
            <a:off x="5516113" y="3230785"/>
            <a:ext cx="3441283" cy="14657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对产品功能</a:t>
            </a:r>
            <a:r>
              <a:rPr lang="zh-CN" altLang="en-US" sz="2000" dirty="0">
                <a:solidFill>
                  <a:schemeClr val="tx1"/>
                </a:solidFill>
              </a:rPr>
              <a:t>进行验证，根据功能测试用例，逐项测试，通过检查预期结果与测试结果是否一致</a:t>
            </a:r>
          </a:p>
        </p:txBody>
      </p:sp>
      <p:sp>
        <p:nvSpPr>
          <p:cNvPr id="21" name="矩形 20"/>
          <p:cNvSpPr/>
          <p:nvPr/>
        </p:nvSpPr>
        <p:spPr>
          <a:xfrm>
            <a:off x="5508104" y="4773090"/>
            <a:ext cx="3441283" cy="16082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1</a:t>
            </a:r>
            <a:r>
              <a:rPr lang="zh-CN" altLang="en-US" sz="2000" dirty="0" smtClean="0">
                <a:solidFill>
                  <a:schemeClr val="tx1"/>
                </a:solidFill>
              </a:rPr>
              <a:t>、确保系统完成需求中的功能</a:t>
            </a:r>
            <a:endParaRPr lang="en-US" altLang="zh-CN" sz="2000" dirty="0" smtClean="0">
              <a:solidFill>
                <a:schemeClr val="tx1"/>
              </a:solidFill>
            </a:endParaRPr>
          </a:p>
          <a:p>
            <a:r>
              <a:rPr lang="en-US" altLang="zh-CN" sz="2000" dirty="0" smtClean="0">
                <a:solidFill>
                  <a:schemeClr val="tx1"/>
                </a:solidFill>
              </a:rPr>
              <a:t>2</a:t>
            </a:r>
            <a:r>
              <a:rPr lang="zh-CN" altLang="en-US" sz="2000" dirty="0" smtClean="0">
                <a:solidFill>
                  <a:schemeClr val="tx1"/>
                </a:solidFill>
              </a:rPr>
              <a:t>、查找系统中存在的缺陷</a:t>
            </a:r>
            <a:endParaRPr lang="en-US" altLang="zh-CN" sz="2000" dirty="0" smtClean="0">
              <a:solidFill>
                <a:schemeClr val="tx1"/>
              </a:solidFill>
            </a:endParaRPr>
          </a:p>
          <a:p>
            <a:r>
              <a:rPr lang="en-US" altLang="zh-CN" sz="2000" dirty="0" smtClean="0">
                <a:solidFill>
                  <a:schemeClr val="tx1"/>
                </a:solidFill>
              </a:rPr>
              <a:t>3</a:t>
            </a:r>
            <a:r>
              <a:rPr lang="zh-CN" altLang="en-US" sz="2000" dirty="0" smtClean="0">
                <a:solidFill>
                  <a:schemeClr val="tx1"/>
                </a:solidFill>
              </a:rPr>
              <a:t>、通过测试用例定位缺陷位置</a:t>
            </a:r>
            <a:endParaRPr lang="zh-CN" altLang="en-US" sz="2000" dirty="0">
              <a:solidFill>
                <a:schemeClr val="tx1"/>
              </a:solidFill>
            </a:endParaRPr>
          </a:p>
        </p:txBody>
      </p:sp>
      <p:sp>
        <p:nvSpPr>
          <p:cNvPr id="23" name="标题 1"/>
          <p:cNvSpPr txBox="1">
            <a:spLocks/>
          </p:cNvSpPr>
          <p:nvPr/>
        </p:nvSpPr>
        <p:spPr>
          <a:xfrm>
            <a:off x="457200" y="338328"/>
            <a:ext cx="8229600" cy="1252728"/>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dirty="0" smtClean="0"/>
              <a:t>功能测试</a:t>
            </a:r>
            <a:endParaRPr lang="zh-CN" altLang="en-US" dirty="0"/>
          </a:p>
        </p:txBody>
      </p:sp>
    </p:spTree>
    <p:extLst>
      <p:ext uri="{BB962C8B-B14F-4D97-AF65-F5344CB8AC3E}">
        <p14:creationId xmlns:p14="http://schemas.microsoft.com/office/powerpoint/2010/main" val="2043713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国内外研究现状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685270192"/>
              </p:ext>
            </p:extLst>
          </p:nvPr>
        </p:nvGraphicFramePr>
        <p:xfrm>
          <a:off x="899592" y="1556792"/>
          <a:ext cx="7560840" cy="4752527"/>
        </p:xfrm>
        <a:graphic>
          <a:graphicData uri="http://schemas.openxmlformats.org/drawingml/2006/table">
            <a:tbl>
              <a:tblPr firstRow="1" bandRow="1">
                <a:tableStyleId>{5C22544A-7EE6-4342-B048-85BDC9FD1C3A}</a:tableStyleId>
              </a:tblPr>
              <a:tblGrid>
                <a:gridCol w="1890210"/>
                <a:gridCol w="1890210"/>
                <a:gridCol w="1890210"/>
                <a:gridCol w="1890210"/>
              </a:tblGrid>
              <a:tr h="782882">
                <a:tc>
                  <a:txBody>
                    <a:bodyPr/>
                    <a:lstStyle/>
                    <a:p>
                      <a:r>
                        <a:rPr lang="zh-CN" altLang="en-US" sz="1800" b="0" dirty="0" smtClean="0">
                          <a:solidFill>
                            <a:schemeClr val="tx1"/>
                          </a:solidFill>
                        </a:rPr>
                        <a:t>时期</a:t>
                      </a:r>
                      <a:endParaRPr lang="zh-CN" altLang="en-US" sz="1800" b="0" dirty="0">
                        <a:solidFill>
                          <a:schemeClr val="tx1"/>
                        </a:solidFill>
                      </a:endParaRPr>
                    </a:p>
                  </a:txBody>
                  <a:tcPr/>
                </a:tc>
                <a:tc>
                  <a:txBody>
                    <a:bodyPr/>
                    <a:lstStyle/>
                    <a:p>
                      <a:r>
                        <a:rPr lang="zh-CN" altLang="en-US" sz="1800" b="0" dirty="0" smtClean="0">
                          <a:solidFill>
                            <a:schemeClr val="tx1"/>
                          </a:solidFill>
                        </a:rPr>
                        <a:t>软件开发现状</a:t>
                      </a:r>
                      <a:endParaRPr lang="zh-CN" altLang="en-US" sz="1800" b="0" dirty="0">
                        <a:solidFill>
                          <a:schemeClr val="tx1"/>
                        </a:solidFill>
                      </a:endParaRPr>
                    </a:p>
                  </a:txBody>
                  <a:tcPr/>
                </a:tc>
                <a:tc>
                  <a:txBody>
                    <a:bodyPr/>
                    <a:lstStyle/>
                    <a:p>
                      <a:r>
                        <a:rPr lang="zh-CN" altLang="en-US" sz="1800" b="0" dirty="0" smtClean="0">
                          <a:solidFill>
                            <a:schemeClr val="tx1"/>
                          </a:solidFill>
                        </a:rPr>
                        <a:t>国外测试现状</a:t>
                      </a:r>
                      <a:endParaRPr lang="zh-CN" altLang="en-US" sz="1800" b="0" dirty="0">
                        <a:solidFill>
                          <a:schemeClr val="tx1"/>
                        </a:solidFill>
                      </a:endParaRPr>
                    </a:p>
                  </a:txBody>
                  <a:tcPr/>
                </a:tc>
                <a:tc>
                  <a:txBody>
                    <a:bodyPr/>
                    <a:lstStyle/>
                    <a:p>
                      <a:r>
                        <a:rPr lang="zh-CN" altLang="en-US" sz="1800" b="0" dirty="0" smtClean="0">
                          <a:solidFill>
                            <a:schemeClr val="tx1"/>
                          </a:solidFill>
                        </a:rPr>
                        <a:t>国内测试现状</a:t>
                      </a:r>
                      <a:endParaRPr lang="zh-CN" altLang="en-US" sz="1800" b="0" dirty="0">
                        <a:solidFill>
                          <a:schemeClr val="tx1"/>
                        </a:solidFill>
                      </a:endParaRPr>
                    </a:p>
                  </a:txBody>
                  <a:tcPr/>
                </a:tc>
              </a:tr>
              <a:tr h="751014">
                <a:tc>
                  <a:txBody>
                    <a:bodyPr/>
                    <a:lstStyle/>
                    <a:p>
                      <a:r>
                        <a:rPr lang="en-GB"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世纪</a:t>
                      </a:r>
                      <a:r>
                        <a:rPr lang="en-GB" altLang="zh-CN" sz="1800" kern="1200" dirty="0" smtClean="0">
                          <a:solidFill>
                            <a:schemeClr val="dk1"/>
                          </a:solidFill>
                          <a:effectLst/>
                          <a:latin typeface="+mn-lt"/>
                          <a:ea typeface="+mn-ea"/>
                          <a:cs typeface="+mn-cs"/>
                        </a:rPr>
                        <a:t>60</a:t>
                      </a:r>
                      <a:r>
                        <a:rPr lang="zh-CN" altLang="zh-CN" sz="1800" kern="1200" dirty="0" smtClean="0">
                          <a:solidFill>
                            <a:schemeClr val="dk1"/>
                          </a:solidFill>
                          <a:effectLst/>
                          <a:latin typeface="+mn-lt"/>
                          <a:ea typeface="+mn-ea"/>
                          <a:cs typeface="+mn-cs"/>
                        </a:rPr>
                        <a:t>年代及其以前</a:t>
                      </a:r>
                      <a:endParaRPr lang="zh-CN" altLang="en-US" sz="1800" dirty="0"/>
                    </a:p>
                  </a:txBody>
                  <a:tcPr/>
                </a:tc>
                <a:tc>
                  <a:txBody>
                    <a:bodyPr/>
                    <a:lstStyle/>
                    <a:p>
                      <a:r>
                        <a:rPr lang="zh-CN" altLang="zh-CN" sz="1800" kern="1200" dirty="0" smtClean="0">
                          <a:solidFill>
                            <a:schemeClr val="dk1"/>
                          </a:solidFill>
                          <a:effectLst/>
                          <a:latin typeface="+mn-lt"/>
                          <a:ea typeface="+mn-ea"/>
                          <a:cs typeface="+mn-cs"/>
                        </a:rPr>
                        <a:t>软件规模很小，复杂程度低</a:t>
                      </a:r>
                      <a:endParaRPr lang="zh-CN" altLang="en-US" sz="1800" dirty="0"/>
                    </a:p>
                  </a:txBody>
                  <a:tcPr/>
                </a:tc>
                <a:tc>
                  <a:txBody>
                    <a:bodyPr/>
                    <a:lstStyle/>
                    <a:p>
                      <a:r>
                        <a:rPr lang="zh-CN" altLang="zh-CN" sz="1800" kern="1200" dirty="0" smtClean="0">
                          <a:solidFill>
                            <a:schemeClr val="dk1"/>
                          </a:solidFill>
                          <a:effectLst/>
                          <a:latin typeface="+mn-lt"/>
                          <a:ea typeface="+mn-ea"/>
                          <a:cs typeface="+mn-cs"/>
                        </a:rPr>
                        <a:t>没有专业测试人员</a:t>
                      </a:r>
                      <a:endParaRPr lang="zh-CN" altLang="en-US" sz="1800" dirty="0"/>
                    </a:p>
                  </a:txBody>
                  <a:tcPr/>
                </a:tc>
                <a:tc>
                  <a:txBody>
                    <a:bodyPr/>
                    <a:lstStyle/>
                    <a:p>
                      <a:r>
                        <a:rPr lang="zh-CN" altLang="en-US" sz="1800" dirty="0" smtClean="0"/>
                        <a:t>空白</a:t>
                      </a:r>
                      <a:endParaRPr lang="zh-CN" altLang="en-US" sz="1800" dirty="0"/>
                    </a:p>
                  </a:txBody>
                  <a:tcPr/>
                </a:tc>
              </a:tr>
              <a:tr h="1072877">
                <a:tc>
                  <a:txBody>
                    <a:bodyPr/>
                    <a:lstStyle/>
                    <a:p>
                      <a:r>
                        <a:rPr lang="en-GB"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世纪</a:t>
                      </a:r>
                      <a:r>
                        <a:rPr lang="en-GB" altLang="zh-CN" sz="1800" kern="1200" dirty="0" smtClean="0">
                          <a:solidFill>
                            <a:schemeClr val="dk1"/>
                          </a:solidFill>
                          <a:effectLst/>
                          <a:latin typeface="+mn-lt"/>
                          <a:ea typeface="+mn-ea"/>
                          <a:cs typeface="+mn-cs"/>
                        </a:rPr>
                        <a:t>60</a:t>
                      </a:r>
                      <a:r>
                        <a:rPr lang="zh-CN" altLang="zh-CN" sz="1800" kern="1200" dirty="0" smtClean="0">
                          <a:solidFill>
                            <a:schemeClr val="dk1"/>
                          </a:solidFill>
                          <a:effectLst/>
                          <a:latin typeface="+mn-lt"/>
                          <a:ea typeface="+mn-ea"/>
                          <a:cs typeface="+mn-cs"/>
                        </a:rPr>
                        <a:t>到</a:t>
                      </a:r>
                      <a:r>
                        <a:rPr lang="en-GB" altLang="zh-CN" sz="1800" kern="1200" dirty="0" smtClean="0">
                          <a:solidFill>
                            <a:schemeClr val="dk1"/>
                          </a:solidFill>
                          <a:effectLst/>
                          <a:latin typeface="+mn-lt"/>
                          <a:ea typeface="+mn-ea"/>
                          <a:cs typeface="+mn-cs"/>
                        </a:rPr>
                        <a:t>70</a:t>
                      </a:r>
                      <a:r>
                        <a:rPr lang="zh-CN" altLang="zh-CN" sz="1800" kern="1200" dirty="0" smtClean="0">
                          <a:solidFill>
                            <a:schemeClr val="dk1"/>
                          </a:solidFill>
                          <a:effectLst/>
                          <a:latin typeface="+mn-lt"/>
                          <a:ea typeface="+mn-ea"/>
                          <a:cs typeface="+mn-cs"/>
                        </a:rPr>
                        <a:t>年代</a:t>
                      </a:r>
                      <a:endParaRPr lang="zh-CN" altLang="en-US" sz="1800" dirty="0"/>
                    </a:p>
                  </a:txBody>
                  <a:tcPr/>
                </a:tc>
                <a:tc>
                  <a:txBody>
                    <a:bodyPr/>
                    <a:lstStyle/>
                    <a:p>
                      <a:r>
                        <a:rPr lang="zh-CN" altLang="en-US" sz="1800" dirty="0" smtClean="0"/>
                        <a:t>软件仍然不复杂，开始出现软件工程的概念</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功能测试仅为</a:t>
                      </a:r>
                      <a:r>
                        <a:rPr lang="zh-CN" altLang="zh-CN" sz="1800" kern="1200" dirty="0" smtClean="0">
                          <a:solidFill>
                            <a:schemeClr val="dk1"/>
                          </a:solidFill>
                          <a:effectLst/>
                          <a:latin typeface="+mn-lt"/>
                          <a:ea typeface="+mn-ea"/>
                          <a:cs typeface="+mn-cs"/>
                        </a:rPr>
                        <a:t>基本的功能验证和缺陷搜寻。</a:t>
                      </a:r>
                    </a:p>
                  </a:txBody>
                  <a:tcPr/>
                </a:tc>
                <a:tc>
                  <a:txBody>
                    <a:bodyPr/>
                    <a:lstStyle/>
                    <a:p>
                      <a:r>
                        <a:rPr lang="zh-CN" altLang="en-US" sz="1800" dirty="0" smtClean="0"/>
                        <a:t>空白</a:t>
                      </a:r>
                      <a:endParaRPr lang="zh-CN" altLang="en-US" sz="1800" dirty="0"/>
                    </a:p>
                  </a:txBody>
                  <a:tcPr/>
                </a:tc>
              </a:tr>
              <a:tr h="1072877">
                <a:tc>
                  <a:txBody>
                    <a:bodyPr/>
                    <a:lstStyle/>
                    <a:p>
                      <a:r>
                        <a:rPr lang="en-GB"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世纪</a:t>
                      </a:r>
                      <a:r>
                        <a:rPr lang="en-GB" altLang="zh-CN" sz="1800" kern="1200" dirty="0" smtClean="0">
                          <a:solidFill>
                            <a:schemeClr val="dk1"/>
                          </a:solidFill>
                          <a:effectLst/>
                          <a:latin typeface="+mn-lt"/>
                          <a:ea typeface="+mn-ea"/>
                          <a:cs typeface="+mn-cs"/>
                        </a:rPr>
                        <a:t>80</a:t>
                      </a:r>
                      <a:r>
                        <a:rPr lang="zh-CN" altLang="zh-CN" sz="1800" kern="1200" dirty="0" smtClean="0">
                          <a:solidFill>
                            <a:schemeClr val="dk1"/>
                          </a:solidFill>
                          <a:effectLst/>
                          <a:latin typeface="+mn-lt"/>
                          <a:ea typeface="+mn-ea"/>
                          <a:cs typeface="+mn-cs"/>
                        </a:rPr>
                        <a:t>年代及其以后</a:t>
                      </a:r>
                      <a:endParaRPr lang="zh-CN" altLang="en-US" sz="1800" dirty="0"/>
                    </a:p>
                  </a:txBody>
                  <a:tcPr/>
                </a:tc>
                <a:tc>
                  <a:txBody>
                    <a:bodyPr/>
                    <a:lstStyle/>
                    <a:p>
                      <a:r>
                        <a:rPr lang="zh-CN" altLang="zh-CN" sz="1800" kern="1200" dirty="0" smtClean="0">
                          <a:solidFill>
                            <a:schemeClr val="dk1"/>
                          </a:solidFill>
                          <a:effectLst/>
                          <a:latin typeface="+mn-lt"/>
                          <a:ea typeface="+mn-ea"/>
                          <a:cs typeface="+mn-cs"/>
                        </a:rPr>
                        <a:t>软件和</a:t>
                      </a:r>
                      <a:r>
                        <a:rPr lang="en-GB" altLang="zh-CN" sz="1800" kern="1200" dirty="0" smtClean="0">
                          <a:solidFill>
                            <a:schemeClr val="dk1"/>
                          </a:solidFill>
                          <a:effectLst/>
                          <a:latin typeface="+mn-lt"/>
                          <a:ea typeface="+mn-ea"/>
                          <a:cs typeface="+mn-cs"/>
                        </a:rPr>
                        <a:t>IT</a:t>
                      </a:r>
                      <a:r>
                        <a:rPr lang="zh-CN" altLang="zh-CN" sz="1800" kern="1200" dirty="0" smtClean="0">
                          <a:solidFill>
                            <a:schemeClr val="dk1"/>
                          </a:solidFill>
                          <a:effectLst/>
                          <a:latin typeface="+mn-lt"/>
                          <a:ea typeface="+mn-ea"/>
                          <a:cs typeface="+mn-cs"/>
                        </a:rPr>
                        <a:t>行业进入了大发展</a:t>
                      </a:r>
                      <a:endParaRPr lang="zh-CN" altLang="en-US" sz="1800" dirty="0"/>
                    </a:p>
                  </a:txBody>
                  <a:tcPr/>
                </a:tc>
                <a:tc>
                  <a:txBody>
                    <a:bodyPr/>
                    <a:lstStyle/>
                    <a:p>
                      <a:r>
                        <a:rPr lang="zh-CN" altLang="en-US" sz="1800" dirty="0" smtClean="0"/>
                        <a:t>功能测试成为一个专业，需要专门的技术，人才</a:t>
                      </a:r>
                      <a:endParaRPr lang="zh-CN" altLang="en-US" sz="1800" dirty="0"/>
                    </a:p>
                  </a:txBody>
                  <a:tcPr/>
                </a:tc>
                <a:tc>
                  <a:txBody>
                    <a:bodyPr/>
                    <a:lstStyle/>
                    <a:p>
                      <a:r>
                        <a:rPr lang="zh-CN" altLang="en-US" sz="1800" dirty="0" smtClean="0"/>
                        <a:t>软件开发开始发展，功能测试不见踪影</a:t>
                      </a:r>
                      <a:endParaRPr lang="zh-CN" altLang="en-US" sz="1800" dirty="0"/>
                    </a:p>
                  </a:txBody>
                  <a:tcPr/>
                </a:tc>
              </a:tr>
              <a:tr h="1072877">
                <a:tc>
                  <a:txBody>
                    <a:bodyPr/>
                    <a:lstStyle/>
                    <a:p>
                      <a:r>
                        <a:rPr lang="en-GB" altLang="zh-CN" sz="1800" kern="1200" dirty="0" smtClean="0">
                          <a:solidFill>
                            <a:schemeClr val="dk1"/>
                          </a:solidFill>
                          <a:effectLst/>
                          <a:latin typeface="+mn-lt"/>
                          <a:ea typeface="+mn-ea"/>
                          <a:cs typeface="+mn-cs"/>
                        </a:rPr>
                        <a:t>20</a:t>
                      </a:r>
                      <a:r>
                        <a:rPr lang="zh-CN" altLang="zh-CN" sz="1800" kern="1200" dirty="0" smtClean="0">
                          <a:solidFill>
                            <a:schemeClr val="dk1"/>
                          </a:solidFill>
                          <a:effectLst/>
                          <a:latin typeface="+mn-lt"/>
                          <a:ea typeface="+mn-ea"/>
                          <a:cs typeface="+mn-cs"/>
                        </a:rPr>
                        <a:t>世纪</a:t>
                      </a:r>
                      <a:r>
                        <a:rPr lang="en-GB" altLang="zh-CN" sz="1800" kern="1200" dirty="0" smtClean="0">
                          <a:solidFill>
                            <a:schemeClr val="dk1"/>
                          </a:solidFill>
                          <a:effectLst/>
                          <a:latin typeface="+mn-lt"/>
                          <a:ea typeface="+mn-ea"/>
                          <a:cs typeface="+mn-cs"/>
                        </a:rPr>
                        <a:t>90</a:t>
                      </a:r>
                      <a:r>
                        <a:rPr lang="zh-CN" altLang="zh-CN" sz="1800" kern="1200" dirty="0" smtClean="0">
                          <a:solidFill>
                            <a:schemeClr val="dk1"/>
                          </a:solidFill>
                          <a:effectLst/>
                          <a:latin typeface="+mn-lt"/>
                          <a:ea typeface="+mn-ea"/>
                          <a:cs typeface="+mn-cs"/>
                        </a:rPr>
                        <a:t>年代以后</a:t>
                      </a:r>
                      <a:endParaRPr lang="zh-CN" altLang="en-US" sz="1800" dirty="0"/>
                    </a:p>
                  </a:txBody>
                  <a:tcPr/>
                </a:tc>
                <a:tc>
                  <a:txBody>
                    <a:bodyPr/>
                    <a:lstStyle/>
                    <a:p>
                      <a:r>
                        <a:rPr lang="zh-CN" altLang="zh-CN" sz="1800" kern="1200" dirty="0" smtClean="0">
                          <a:solidFill>
                            <a:schemeClr val="dk1"/>
                          </a:solidFill>
                          <a:effectLst/>
                          <a:latin typeface="+mn-lt"/>
                          <a:ea typeface="+mn-ea"/>
                          <a:cs typeface="+mn-cs"/>
                        </a:rPr>
                        <a:t>软件的规模和复杂程序迅速提高</a:t>
                      </a:r>
                      <a:endParaRPr lang="zh-CN" altLang="en-US" sz="1800" dirty="0"/>
                    </a:p>
                  </a:txBody>
                  <a:tcPr/>
                </a:tc>
                <a:tc>
                  <a:txBody>
                    <a:bodyPr/>
                    <a:lstStyle/>
                    <a:p>
                      <a:r>
                        <a:rPr lang="zh-CN" altLang="en-US" sz="1800" dirty="0" smtClean="0"/>
                        <a:t>功能测试和软件开发相互依存，密不可分</a:t>
                      </a:r>
                      <a:endParaRPr lang="zh-CN" altLang="en-US" sz="1800" dirty="0"/>
                    </a:p>
                  </a:txBody>
                  <a:tcPr/>
                </a:tc>
                <a:tc>
                  <a:txBody>
                    <a:bodyPr/>
                    <a:lstStyle/>
                    <a:p>
                      <a:r>
                        <a:rPr lang="zh-CN" altLang="en-US" sz="1800" dirty="0" smtClean="0"/>
                        <a:t>功能开发开始高速发展，功能测试开始被重视</a:t>
                      </a:r>
                      <a:endParaRPr lang="zh-CN" altLang="en-US" sz="1800" dirty="0"/>
                    </a:p>
                  </a:txBody>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8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464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solidFill>
                  <a:schemeClr val="tx1"/>
                </a:solidFill>
              </a:rPr>
              <a:t>大多数</a:t>
            </a:r>
            <a:r>
              <a:rPr lang="zh-CN" altLang="zh-CN" dirty="0">
                <a:solidFill>
                  <a:schemeClr val="tx1"/>
                </a:solidFill>
              </a:rPr>
              <a:t>公司没有意识到功能测试的重要性，对功能测试的重视程度不高。 </a:t>
            </a:r>
          </a:p>
          <a:p>
            <a:r>
              <a:rPr lang="zh-CN" altLang="zh-CN" dirty="0" smtClean="0">
                <a:solidFill>
                  <a:schemeClr val="tx1"/>
                </a:solidFill>
              </a:rPr>
              <a:t>功能测试</a:t>
            </a:r>
            <a:r>
              <a:rPr lang="zh-CN" altLang="zh-CN" dirty="0">
                <a:solidFill>
                  <a:schemeClr val="tx1"/>
                </a:solidFill>
              </a:rPr>
              <a:t>标准化和规范化程度不高，多半公司的测试标准过低。 </a:t>
            </a:r>
          </a:p>
          <a:p>
            <a:r>
              <a:rPr lang="zh-CN" altLang="zh-CN" dirty="0" smtClean="0">
                <a:solidFill>
                  <a:schemeClr val="tx1"/>
                </a:solidFill>
              </a:rPr>
              <a:t>测试</a:t>
            </a:r>
            <a:r>
              <a:rPr lang="zh-CN" altLang="zh-CN" dirty="0">
                <a:solidFill>
                  <a:schemeClr val="tx1"/>
                </a:solidFill>
              </a:rPr>
              <a:t>人员的数量不够，不能满足功能测试的需要，与欧美国家的开发人员比测试人员的</a:t>
            </a:r>
            <a:r>
              <a:rPr lang="en-US" altLang="zh-CN" dirty="0">
                <a:solidFill>
                  <a:schemeClr val="tx1"/>
                </a:solidFill>
              </a:rPr>
              <a:t>2:1</a:t>
            </a:r>
            <a:r>
              <a:rPr lang="zh-CN" altLang="zh-CN" dirty="0">
                <a:solidFill>
                  <a:schemeClr val="tx1"/>
                </a:solidFill>
              </a:rPr>
              <a:t>或</a:t>
            </a:r>
            <a:r>
              <a:rPr lang="en-US" altLang="zh-CN" dirty="0">
                <a:solidFill>
                  <a:schemeClr val="tx1"/>
                </a:solidFill>
              </a:rPr>
              <a:t>1:1</a:t>
            </a:r>
            <a:r>
              <a:rPr lang="zh-CN" altLang="zh-CN" dirty="0">
                <a:solidFill>
                  <a:schemeClr val="tx1"/>
                </a:solidFill>
              </a:rPr>
              <a:t>相比，国内比例保持在</a:t>
            </a:r>
            <a:r>
              <a:rPr lang="en-US" altLang="zh-CN" dirty="0">
                <a:solidFill>
                  <a:schemeClr val="tx1"/>
                </a:solidFill>
              </a:rPr>
              <a:t>5:1</a:t>
            </a:r>
            <a:r>
              <a:rPr lang="zh-CN" altLang="zh-CN" dirty="0">
                <a:solidFill>
                  <a:schemeClr val="tx1"/>
                </a:solidFill>
              </a:rPr>
              <a:t>左右。</a:t>
            </a:r>
          </a:p>
          <a:p>
            <a:endParaRPr lang="zh-CN" altLang="en-US" dirty="0"/>
          </a:p>
        </p:txBody>
      </p:sp>
      <p:sp>
        <p:nvSpPr>
          <p:cNvPr id="2" name="标题 1"/>
          <p:cNvSpPr>
            <a:spLocks noGrp="1"/>
          </p:cNvSpPr>
          <p:nvPr>
            <p:ph type="title"/>
          </p:nvPr>
        </p:nvSpPr>
        <p:spPr/>
        <p:txBody>
          <a:bodyPr/>
          <a:lstStyle/>
          <a:p>
            <a:pPr algn="l"/>
            <a:r>
              <a:rPr lang="zh-CN" altLang="en-US" dirty="0" smtClean="0"/>
              <a:t>国内功能测试现状</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379" y="13190"/>
            <a:ext cx="2305922" cy="73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499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29"/>
          <p:cNvSpPr>
            <a:spLocks noChangeShapeType="1"/>
          </p:cNvSpPr>
          <p:nvPr/>
        </p:nvSpPr>
        <p:spPr bwMode="auto">
          <a:xfrm>
            <a:off x="2076450" y="42261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4" name="Rectangle 230"/>
          <p:cNvSpPr>
            <a:spLocks noChangeArrowheads="1"/>
          </p:cNvSpPr>
          <p:nvPr/>
        </p:nvSpPr>
        <p:spPr bwMode="auto">
          <a:xfrm rot="3419336">
            <a:off x="1423987" y="3649840"/>
            <a:ext cx="479425" cy="520700"/>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5" name="Text Box 231"/>
          <p:cNvSpPr txBox="1">
            <a:spLocks noChangeArrowheads="1"/>
          </p:cNvSpPr>
          <p:nvPr/>
        </p:nvSpPr>
        <p:spPr bwMode="auto">
          <a:xfrm>
            <a:off x="2267024" y="3670477"/>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功能测试设计与实现</a:t>
            </a:r>
          </a:p>
        </p:txBody>
      </p:sp>
      <p:sp>
        <p:nvSpPr>
          <p:cNvPr id="6" name="Text Box 232"/>
          <p:cNvSpPr txBox="1">
            <a:spLocks noChangeArrowheads="1"/>
          </p:cNvSpPr>
          <p:nvPr/>
        </p:nvSpPr>
        <p:spPr bwMode="auto">
          <a:xfrm>
            <a:off x="1479550" y="3670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4</a:t>
            </a:r>
          </a:p>
        </p:txBody>
      </p:sp>
      <p:sp>
        <p:nvSpPr>
          <p:cNvPr id="7" name="Line 234"/>
          <p:cNvSpPr>
            <a:spLocks noChangeShapeType="1"/>
          </p:cNvSpPr>
          <p:nvPr/>
        </p:nvSpPr>
        <p:spPr bwMode="auto">
          <a:xfrm>
            <a:off x="2209800" y="1689277"/>
            <a:ext cx="60960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Rectangle 235"/>
          <p:cNvSpPr>
            <a:spLocks noChangeArrowheads="1"/>
          </p:cNvSpPr>
          <p:nvPr/>
        </p:nvSpPr>
        <p:spPr bwMode="auto">
          <a:xfrm rot="3419336">
            <a:off x="1447800" y="1135240"/>
            <a:ext cx="479425"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9" name="Text Box 236"/>
          <p:cNvSpPr txBox="1">
            <a:spLocks noChangeArrowheads="1"/>
          </p:cNvSpPr>
          <p:nvPr/>
        </p:nvSpPr>
        <p:spPr bwMode="auto">
          <a:xfrm>
            <a:off x="2263776" y="1155877"/>
            <a:ext cx="340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latin typeface="微软雅黑" pitchFamily="34" charset="-122"/>
                <a:ea typeface="微软雅黑" pitchFamily="34" charset="-122"/>
              </a:rPr>
              <a:t>  研究</a:t>
            </a:r>
            <a:r>
              <a:rPr lang="zh-CN" altLang="en-US" sz="2400" dirty="0">
                <a:latin typeface="微软雅黑" pitchFamily="34" charset="-122"/>
                <a:ea typeface="微软雅黑" pitchFamily="34" charset="-122"/>
              </a:rPr>
              <a:t>背景与研究</a:t>
            </a:r>
            <a:r>
              <a:rPr lang="zh-CN" altLang="en-US" sz="2400" dirty="0" smtClean="0">
                <a:latin typeface="微软雅黑" pitchFamily="34" charset="-122"/>
                <a:ea typeface="微软雅黑" pitchFamily="34" charset="-122"/>
              </a:rPr>
              <a:t>意义</a:t>
            </a:r>
            <a:endParaRPr lang="zh-CN" altLang="en-US" sz="2400" dirty="0">
              <a:latin typeface="微软雅黑" pitchFamily="34" charset="-122"/>
              <a:ea typeface="微软雅黑" pitchFamily="34" charset="-122"/>
            </a:endParaRPr>
          </a:p>
        </p:txBody>
      </p:sp>
      <p:sp>
        <p:nvSpPr>
          <p:cNvPr id="10" name="Text Box 237"/>
          <p:cNvSpPr txBox="1">
            <a:spLocks noChangeArrowheads="1"/>
          </p:cNvSpPr>
          <p:nvPr/>
        </p:nvSpPr>
        <p:spPr bwMode="auto">
          <a:xfrm>
            <a:off x="1533605" y="11558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1</a:t>
            </a:r>
          </a:p>
        </p:txBody>
      </p:sp>
      <p:sp>
        <p:nvSpPr>
          <p:cNvPr id="11" name="Line 239"/>
          <p:cNvSpPr>
            <a:spLocks noChangeShapeType="1"/>
          </p:cNvSpPr>
          <p:nvPr/>
        </p:nvSpPr>
        <p:spPr bwMode="auto">
          <a:xfrm>
            <a:off x="2076450" y="2549702"/>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2" name="Rectangle 240"/>
          <p:cNvSpPr>
            <a:spLocks noChangeArrowheads="1"/>
          </p:cNvSpPr>
          <p:nvPr/>
        </p:nvSpPr>
        <p:spPr bwMode="auto">
          <a:xfrm rot="3419336">
            <a:off x="1443037" y="1973440"/>
            <a:ext cx="479425" cy="520700"/>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13" name="Text Box 241"/>
          <p:cNvSpPr txBox="1">
            <a:spLocks noChangeArrowheads="1"/>
          </p:cNvSpPr>
          <p:nvPr/>
        </p:nvSpPr>
        <p:spPr bwMode="auto">
          <a:xfrm>
            <a:off x="2256656" y="1994077"/>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国内外研究现状</a:t>
            </a:r>
          </a:p>
        </p:txBody>
      </p:sp>
      <p:sp>
        <p:nvSpPr>
          <p:cNvPr id="14" name="Text Box 242"/>
          <p:cNvSpPr txBox="1">
            <a:spLocks noChangeArrowheads="1"/>
          </p:cNvSpPr>
          <p:nvPr/>
        </p:nvSpPr>
        <p:spPr bwMode="auto">
          <a:xfrm>
            <a:off x="1479550" y="19940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2</a:t>
            </a:r>
          </a:p>
        </p:txBody>
      </p:sp>
      <p:sp>
        <p:nvSpPr>
          <p:cNvPr id="15" name="Line 244"/>
          <p:cNvSpPr>
            <a:spLocks noChangeShapeType="1"/>
          </p:cNvSpPr>
          <p:nvPr/>
        </p:nvSpPr>
        <p:spPr bwMode="auto">
          <a:xfrm>
            <a:off x="2078038" y="3386315"/>
            <a:ext cx="6170612" cy="1587"/>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6" name="Rectangle 245"/>
          <p:cNvSpPr>
            <a:spLocks noChangeArrowheads="1"/>
          </p:cNvSpPr>
          <p:nvPr/>
        </p:nvSpPr>
        <p:spPr bwMode="auto">
          <a:xfrm rot="3419336">
            <a:off x="1423987" y="2811640"/>
            <a:ext cx="479425" cy="520700"/>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rot="10800000" vert="eaVert" wrap="none" anchor="ctr">
            <a:flatTx/>
          </a:bodyPr>
          <a:lstStyle/>
          <a:p>
            <a:pPr>
              <a:defRPr/>
            </a:pPr>
            <a:endParaRPr lang="zh-CN" altLang="en-US" sz="2400">
              <a:latin typeface="Arial" pitchFamily="34" charset="0"/>
              <a:ea typeface="宋体" pitchFamily="2" charset="-122"/>
            </a:endParaRPr>
          </a:p>
        </p:txBody>
      </p:sp>
      <p:sp>
        <p:nvSpPr>
          <p:cNvPr id="17" name="Text Box 246"/>
          <p:cNvSpPr txBox="1">
            <a:spLocks noChangeArrowheads="1"/>
          </p:cNvSpPr>
          <p:nvPr/>
        </p:nvSpPr>
        <p:spPr bwMode="auto">
          <a:xfrm>
            <a:off x="2262584" y="2832277"/>
            <a:ext cx="576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a:defRPr/>
            </a:pPr>
            <a:r>
              <a:rPr lang="zh-CN" altLang="en-US" sz="2400" dirty="0" smtClean="0">
                <a:latin typeface="黑体" pitchFamily="49" charset="-122"/>
                <a:ea typeface="黑体" pitchFamily="49" charset="-122"/>
              </a:rPr>
              <a:t> </a:t>
            </a:r>
            <a:r>
              <a:rPr lang="zh-CN" altLang="en-US" sz="2400" dirty="0" smtClean="0">
                <a:solidFill>
                  <a:srgbClr val="FF0000"/>
                </a:solidFill>
                <a:latin typeface="黑体" pitchFamily="49" charset="-122"/>
                <a:ea typeface="黑体" pitchFamily="49" charset="-122"/>
              </a:rPr>
              <a:t>民航系统需求分析</a:t>
            </a:r>
            <a:endParaRPr lang="en-US" sz="2400" dirty="0" smtClean="0">
              <a:solidFill>
                <a:srgbClr val="FF0000"/>
              </a:solidFill>
              <a:latin typeface="黑体" pitchFamily="49" charset="-122"/>
              <a:ea typeface="黑体" pitchFamily="49" charset="-122"/>
            </a:endParaRPr>
          </a:p>
        </p:txBody>
      </p:sp>
      <p:sp>
        <p:nvSpPr>
          <p:cNvPr id="18" name="Text Box 247"/>
          <p:cNvSpPr txBox="1">
            <a:spLocks noChangeArrowheads="1"/>
          </p:cNvSpPr>
          <p:nvPr/>
        </p:nvSpPr>
        <p:spPr bwMode="auto">
          <a:xfrm>
            <a:off x="1479550" y="28322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3</a:t>
            </a:r>
          </a:p>
        </p:txBody>
      </p:sp>
      <p:sp>
        <p:nvSpPr>
          <p:cNvPr id="19" name="Line 249"/>
          <p:cNvSpPr>
            <a:spLocks noChangeShapeType="1"/>
          </p:cNvSpPr>
          <p:nvPr/>
        </p:nvSpPr>
        <p:spPr bwMode="auto">
          <a:xfrm>
            <a:off x="2057400" y="5042077"/>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0" name="Text Box 251"/>
          <p:cNvSpPr txBox="1">
            <a:spLocks noChangeArrowheads="1"/>
          </p:cNvSpPr>
          <p:nvPr/>
        </p:nvSpPr>
        <p:spPr bwMode="auto">
          <a:xfrm>
            <a:off x="2214563" y="4508677"/>
            <a:ext cx="4373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回归测试设计与实现</a:t>
            </a:r>
            <a:endParaRPr lang="en-US" altLang="zh-CN" sz="2400" dirty="0" smtClean="0">
              <a:ea typeface="黑体" pitchFamily="49" charset="-122"/>
            </a:endParaRPr>
          </a:p>
        </p:txBody>
      </p:sp>
      <p:sp>
        <p:nvSpPr>
          <p:cNvPr id="21" name="Text Box 252"/>
          <p:cNvSpPr txBox="1">
            <a:spLocks noChangeArrowheads="1"/>
          </p:cNvSpPr>
          <p:nvPr/>
        </p:nvSpPr>
        <p:spPr bwMode="auto">
          <a:xfrm>
            <a:off x="1479550" y="458487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2" name="Text Box 237"/>
          <p:cNvSpPr txBox="1">
            <a:spLocks noChangeArrowheads="1"/>
          </p:cNvSpPr>
          <p:nvPr/>
        </p:nvSpPr>
        <p:spPr bwMode="auto">
          <a:xfrm>
            <a:off x="1403350" y="4813477"/>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3" name="Rectangle 235"/>
          <p:cNvSpPr>
            <a:spLocks noChangeArrowheads="1"/>
          </p:cNvSpPr>
          <p:nvPr/>
        </p:nvSpPr>
        <p:spPr bwMode="auto">
          <a:xfrm rot="3419336">
            <a:off x="1397000" y="4591227"/>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24" name="Text Box 237"/>
          <p:cNvSpPr txBox="1">
            <a:spLocks noChangeArrowheads="1"/>
          </p:cNvSpPr>
          <p:nvPr/>
        </p:nvSpPr>
        <p:spPr bwMode="auto">
          <a:xfrm>
            <a:off x="1403350" y="4661077"/>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5</a:t>
            </a:r>
          </a:p>
        </p:txBody>
      </p:sp>
      <p:sp>
        <p:nvSpPr>
          <p:cNvPr id="25" name="Line 249"/>
          <p:cNvSpPr>
            <a:spLocks noChangeShapeType="1"/>
          </p:cNvSpPr>
          <p:nvPr/>
        </p:nvSpPr>
        <p:spPr bwMode="auto">
          <a:xfrm>
            <a:off x="2084873" y="5857193"/>
            <a:ext cx="6172200"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6" name="Text Box 251"/>
          <p:cNvSpPr txBox="1">
            <a:spLocks noChangeArrowheads="1"/>
          </p:cNvSpPr>
          <p:nvPr/>
        </p:nvSpPr>
        <p:spPr bwMode="auto">
          <a:xfrm>
            <a:off x="2242036" y="5323793"/>
            <a:ext cx="219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sz="2400" dirty="0" smtClean="0">
                <a:ea typeface="黑体" pitchFamily="49" charset="-122"/>
              </a:rPr>
              <a:t>  总结与展望</a:t>
            </a:r>
            <a:endParaRPr lang="en-US" altLang="zh-CN" sz="2400" dirty="0" smtClean="0">
              <a:ea typeface="黑体" pitchFamily="49" charset="-122"/>
            </a:endParaRPr>
          </a:p>
        </p:txBody>
      </p:sp>
      <p:sp>
        <p:nvSpPr>
          <p:cNvPr id="27" name="Text Box 252"/>
          <p:cNvSpPr txBox="1">
            <a:spLocks noChangeArrowheads="1"/>
          </p:cNvSpPr>
          <p:nvPr/>
        </p:nvSpPr>
        <p:spPr bwMode="auto">
          <a:xfrm>
            <a:off x="1507023" y="539999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5</a:t>
            </a:r>
          </a:p>
        </p:txBody>
      </p:sp>
      <p:sp>
        <p:nvSpPr>
          <p:cNvPr id="28" name="Text Box 237"/>
          <p:cNvSpPr txBox="1">
            <a:spLocks noChangeArrowheads="1"/>
          </p:cNvSpPr>
          <p:nvPr/>
        </p:nvSpPr>
        <p:spPr bwMode="auto">
          <a:xfrm>
            <a:off x="1430823" y="562859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smtClean="0">
                <a:solidFill>
                  <a:srgbClr val="FFFFFF"/>
                </a:solidFill>
              </a:rPr>
              <a:t>1</a:t>
            </a:r>
          </a:p>
        </p:txBody>
      </p:sp>
      <p:sp>
        <p:nvSpPr>
          <p:cNvPr id="29" name="Rectangle 235"/>
          <p:cNvSpPr>
            <a:spLocks noChangeArrowheads="1"/>
          </p:cNvSpPr>
          <p:nvPr/>
        </p:nvSpPr>
        <p:spPr bwMode="auto">
          <a:xfrm rot="3419336">
            <a:off x="1424473" y="5406343"/>
            <a:ext cx="533400" cy="520700"/>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rot="10800000" vert="eaVert" wrap="none" anchor="ctr">
            <a:flatTx/>
          </a:bodyPr>
          <a:lstStyle/>
          <a:p>
            <a:pPr>
              <a:defRPr/>
            </a:pPr>
            <a:endParaRPr lang="zh-CN" altLang="en-US">
              <a:latin typeface="Arial" pitchFamily="34" charset="0"/>
              <a:ea typeface="宋体" pitchFamily="2" charset="-122"/>
            </a:endParaRPr>
          </a:p>
        </p:txBody>
      </p:sp>
      <p:sp>
        <p:nvSpPr>
          <p:cNvPr id="30" name="Text Box 237"/>
          <p:cNvSpPr txBox="1">
            <a:spLocks noChangeArrowheads="1"/>
          </p:cNvSpPr>
          <p:nvPr/>
        </p:nvSpPr>
        <p:spPr bwMode="auto">
          <a:xfrm>
            <a:off x="1430823" y="5476193"/>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fontAlgn="base" hangingPunct="0">
              <a:spcBef>
                <a:spcPct val="0"/>
              </a:spcBef>
              <a:defRPr>
                <a:solidFill>
                  <a:schemeClr val="tx1"/>
                </a:solidFill>
                <a:latin typeface="Arial" pitchFamily="34" charset="0"/>
                <a:ea typeface="宋体" pitchFamily="2" charset="-122"/>
              </a:defRPr>
            </a:lvl1pPr>
            <a:lvl2pPr marL="742950" indent="-285750" eaLnBrk="0" fontAlgn="base" hangingPunct="0">
              <a:spcBef>
                <a:spcPct val="0"/>
              </a:spcBef>
              <a:defRPr>
                <a:solidFill>
                  <a:schemeClr val="tx1"/>
                </a:solidFill>
                <a:latin typeface="Arial" pitchFamily="34" charset="0"/>
                <a:ea typeface="宋体" pitchFamily="2" charset="-122"/>
              </a:defRPr>
            </a:lvl2pPr>
            <a:lvl3pPr marL="1143000" indent="-228600" eaLnBrk="0" fontAlgn="base" hangingPunct="0">
              <a:spcBef>
                <a:spcPct val="0"/>
              </a:spcBef>
              <a:defRPr>
                <a:solidFill>
                  <a:schemeClr val="tx1"/>
                </a:solidFill>
                <a:latin typeface="Arial" pitchFamily="34" charset="0"/>
                <a:ea typeface="宋体" pitchFamily="2" charset="-122"/>
              </a:defRPr>
            </a:lvl3pPr>
            <a:lvl4pPr marL="1600200" indent="-228600" eaLnBrk="0" fontAlgn="base" hangingPunct="0">
              <a:spcBef>
                <a:spcPct val="0"/>
              </a:spcBef>
              <a:defRPr>
                <a:solidFill>
                  <a:schemeClr val="tx1"/>
                </a:solidFill>
                <a:latin typeface="Arial" pitchFamily="34" charset="0"/>
                <a:ea typeface="宋体" pitchFamily="2" charset="-122"/>
              </a:defRPr>
            </a:lvl4pPr>
            <a:lvl5pPr marL="2057400" indent="-228600" eaLnBrk="0" fontAlgn="base" hangingPunct="0">
              <a:spcBef>
                <a:spcPct val="0"/>
              </a:spcBef>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400" dirty="0" smtClean="0">
                <a:solidFill>
                  <a:srgbClr val="FFFFFF"/>
                </a:solidFill>
              </a:rPr>
              <a:t> 6</a:t>
            </a:r>
          </a:p>
        </p:txBody>
      </p:sp>
    </p:spTree>
    <p:extLst>
      <p:ext uri="{BB962C8B-B14F-4D97-AF65-F5344CB8AC3E}">
        <p14:creationId xmlns:p14="http://schemas.microsoft.com/office/powerpoint/2010/main" val="257823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chemeClr val="tx1"/>
                </a:solidFill>
              </a:rPr>
              <a:t>项目名称</a:t>
            </a:r>
            <a:r>
              <a:rPr lang="zh-CN" altLang="zh-CN" dirty="0" smtClean="0">
                <a:solidFill>
                  <a:schemeClr val="tx1"/>
                </a:solidFill>
              </a:rPr>
              <a:t>：</a:t>
            </a:r>
            <a:r>
              <a:rPr lang="zh-CN" altLang="en-US" dirty="0">
                <a:solidFill>
                  <a:schemeClr val="tx1"/>
                </a:solidFill>
              </a:rPr>
              <a:t>民航气象新一代信息处理和</a:t>
            </a:r>
            <a:r>
              <a:rPr lang="zh-CN" altLang="en-US" dirty="0" smtClean="0">
                <a:solidFill>
                  <a:schemeClr val="tx1"/>
                </a:solidFill>
              </a:rPr>
              <a:t>传输系统</a:t>
            </a:r>
            <a:r>
              <a:rPr lang="zh-CN" altLang="en-US" dirty="0" smtClean="0">
                <a:solidFill>
                  <a:schemeClr val="tx1"/>
                </a:solidFill>
              </a:rPr>
              <a:t>（原型）</a:t>
            </a:r>
            <a:endParaRPr lang="en-US" altLang="zh-CN" dirty="0" smtClean="0">
              <a:solidFill>
                <a:schemeClr val="tx1"/>
              </a:solidFill>
            </a:endParaRPr>
          </a:p>
          <a:p>
            <a:r>
              <a:rPr lang="zh-CN" altLang="zh-CN" dirty="0" smtClean="0">
                <a:solidFill>
                  <a:schemeClr val="tx1"/>
                </a:solidFill>
              </a:rPr>
              <a:t>项目</a:t>
            </a:r>
            <a:r>
              <a:rPr lang="zh-CN" altLang="zh-CN" dirty="0">
                <a:solidFill>
                  <a:schemeClr val="tx1"/>
                </a:solidFill>
              </a:rPr>
              <a:t>开发者：河南大学</a:t>
            </a:r>
          </a:p>
          <a:p>
            <a:r>
              <a:rPr lang="zh-CN" altLang="zh-CN" dirty="0">
                <a:solidFill>
                  <a:schemeClr val="tx1"/>
                </a:solidFill>
              </a:rPr>
              <a:t>项目功能</a:t>
            </a:r>
            <a:r>
              <a:rPr lang="zh-CN" altLang="zh-CN" dirty="0" smtClean="0">
                <a:solidFill>
                  <a:schemeClr val="tx1"/>
                </a:solidFill>
              </a:rPr>
              <a:t>：</a:t>
            </a:r>
            <a:r>
              <a:rPr lang="zh-CN" altLang="en-US" dirty="0" smtClean="0">
                <a:solidFill>
                  <a:schemeClr val="tx1"/>
                </a:solidFill>
              </a:rPr>
              <a:t>提供气象信息资料传输功能，保证气象信息能够快速到达目的机场，能够进行优先级配置及交换规则配置，满足多发送端多接收端，气象信息传输的可靠性</a:t>
            </a:r>
            <a:r>
              <a:rPr lang="zh-CN" altLang="zh-CN" dirty="0" smtClean="0">
                <a:solidFill>
                  <a:schemeClr val="tx1"/>
                </a:solidFill>
              </a:rPr>
              <a:t>。</a:t>
            </a:r>
            <a:endParaRPr lang="zh-CN" altLang="zh-CN" dirty="0">
              <a:solidFill>
                <a:schemeClr val="tx1"/>
              </a:solidFill>
            </a:endParaRPr>
          </a:p>
          <a:p>
            <a:endParaRPr lang="zh-CN" altLang="en-US" dirty="0"/>
          </a:p>
        </p:txBody>
      </p:sp>
      <p:sp>
        <p:nvSpPr>
          <p:cNvPr id="2" name="标题 1"/>
          <p:cNvSpPr>
            <a:spLocks noGrp="1"/>
          </p:cNvSpPr>
          <p:nvPr>
            <p:ph type="title"/>
          </p:nvPr>
        </p:nvSpPr>
        <p:spPr/>
        <p:txBody>
          <a:bodyPr/>
          <a:lstStyle/>
          <a:p>
            <a:pPr algn="l"/>
            <a:r>
              <a:rPr lang="zh-CN" altLang="en-US" dirty="0" smtClean="0"/>
              <a:t>项目简介</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309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2367</TotalTime>
  <Words>3183</Words>
  <Application>Microsoft Office PowerPoint</Application>
  <PresentationFormat>全屏显示(4:3)</PresentationFormat>
  <Paragraphs>1069</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波形</vt:lpstr>
      <vt:lpstr>Visio</vt:lpstr>
      <vt:lpstr>PowerPoint 演示文稿</vt:lpstr>
      <vt:lpstr>PowerPoint 演示文稿</vt:lpstr>
      <vt:lpstr>课题背景与研究意义</vt:lpstr>
      <vt:lpstr>PowerPoint 演示文稿</vt:lpstr>
      <vt:lpstr>PowerPoint 演示文稿</vt:lpstr>
      <vt:lpstr>国内外研究现状</vt:lpstr>
      <vt:lpstr>国内功能测试现状</vt:lpstr>
      <vt:lpstr>PowerPoint 演示文稿</vt:lpstr>
      <vt:lpstr>项目简介</vt:lpstr>
      <vt:lpstr>PowerPoint 演示文稿</vt:lpstr>
      <vt:lpstr>PowerPoint 演示文稿</vt:lpstr>
      <vt:lpstr>PowerPoint 演示文稿</vt:lpstr>
      <vt:lpstr>测试准备</vt:lpstr>
      <vt:lpstr>测试准备</vt:lpstr>
      <vt:lpstr>测试用例设计</vt:lpstr>
      <vt:lpstr>PowerPoint 演示文稿</vt:lpstr>
      <vt:lpstr>优先级配置界面</vt:lpstr>
      <vt:lpstr>优先级配置模块-测试用例设计</vt:lpstr>
      <vt:lpstr>优先级配置模块-测试用例设计</vt:lpstr>
      <vt:lpstr>优先级配置模块-测试结果</vt:lpstr>
      <vt:lpstr>优先级配置模块-发现的问题</vt:lpstr>
      <vt:lpstr>系统登录模块（1）</vt:lpstr>
      <vt:lpstr>系统登录模块（2）</vt:lpstr>
      <vt:lpstr>交换规则配置模块（1）</vt:lpstr>
      <vt:lpstr>交换规则配置模块（2）</vt:lpstr>
      <vt:lpstr>交换规则配置模块（3）</vt:lpstr>
      <vt:lpstr>交换规则配置模块（4）</vt:lpstr>
      <vt:lpstr>交换规则配置模块-发现的问题</vt:lpstr>
      <vt:lpstr>气象资料传输模块（1）</vt:lpstr>
      <vt:lpstr>气象资料传输模块（2）</vt:lpstr>
      <vt:lpstr>气象资料传输模块-发现的问题</vt:lpstr>
      <vt:lpstr>多机并行模块（1）</vt:lpstr>
      <vt:lpstr>多机并行模块（2）</vt:lpstr>
      <vt:lpstr>多机并行模块（3）</vt:lpstr>
      <vt:lpstr>多机并行模块（4）</vt:lpstr>
      <vt:lpstr>双机热备模块（1）</vt:lpstr>
      <vt:lpstr>双机热备模块（2）</vt:lpstr>
      <vt:lpstr>PowerPoint 演示文稿</vt:lpstr>
      <vt:lpstr>回归测试的目的</vt:lpstr>
      <vt:lpstr>优先级配置-回归测试结果</vt:lpstr>
      <vt:lpstr>交换规则配置-回归测试结果</vt:lpstr>
      <vt:lpstr>交换规则配置-回归测试结果</vt:lpstr>
      <vt:lpstr>气象资料传输-回归测试结果</vt:lpstr>
      <vt:lpstr>回归测试小结</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121</cp:revision>
  <dcterms:created xsi:type="dcterms:W3CDTF">2014-04-19T01:23:07Z</dcterms:created>
  <dcterms:modified xsi:type="dcterms:W3CDTF">2014-05-10T13:45:02Z</dcterms:modified>
</cp:coreProperties>
</file>