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3" r:id="rId7"/>
    <p:sldId id="264" r:id="rId8"/>
    <p:sldId id="270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25E8-4582-9349-8464-69E74D63ACB4}" type="datetimeFigureOut">
              <a:rPr lang="en-US" smtClean="0"/>
              <a:t>2017-05-22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1444-FB8A-814F-A025-225C7D9F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chart for one pixel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1_2_9_0</a:t>
            </a:r>
          </a:p>
          <a:p>
            <a:r>
              <a:rPr lang="en-US" dirty="0" smtClean="0"/>
              <a:t>May 22,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4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θ</a:t>
            </a:r>
            <a:r>
              <a:rPr lang="en-US" sz="900" baseline="-25000" dirty="0" err="1">
                <a:solidFill>
                  <a:srgbClr val="000000"/>
                </a:solidFill>
              </a:rPr>
              <a:t>s</a:t>
            </a:r>
            <a:r>
              <a:rPr lang="en-US" sz="900" dirty="0" err="1">
                <a:solidFill>
                  <a:srgbClr val="000000"/>
                </a:solidFill>
              </a:rPr>
              <a:t>(t)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0101" y="0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K</a:t>
            </a:r>
            <a:r>
              <a:rPr lang="en-US" sz="900" baseline="-25000" dirty="0" err="1">
                <a:solidFill>
                  <a:srgbClr val="000000"/>
                </a:solidFill>
              </a:rPr>
              <a:t>d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</a:rPr>
              <a:t>λ</a:t>
            </a:r>
            <a:r>
              <a:rPr lang="en-US" sz="900" dirty="0" smtClean="0">
                <a:solidFill>
                  <a:srgbClr val="000000"/>
                </a:solidFill>
              </a:rPr>
              <a:t>, z, t)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83" y="4495632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E</a:t>
            </a:r>
            <a:r>
              <a:rPr lang="en-US" sz="900" baseline="-25000" dirty="0" err="1">
                <a:solidFill>
                  <a:srgbClr val="000000"/>
                </a:solidFill>
              </a:rPr>
              <a:t>d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>
                <a:solidFill>
                  <a:srgbClr val="000000"/>
                </a:solidFill>
              </a:rPr>
              <a:t>λ</a:t>
            </a:r>
            <a:r>
              <a:rPr lang="en-US" sz="900" dirty="0">
                <a:solidFill>
                  <a:srgbClr val="000000"/>
                </a:solidFill>
              </a:rPr>
              <a:t>, 0-, t)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1418" y="0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a(</a:t>
            </a:r>
            <a:r>
              <a:rPr lang="en-US" sz="900" dirty="0" err="1" smtClean="0">
                <a:solidFill>
                  <a:srgbClr val="000000"/>
                </a:solidFill>
              </a:rPr>
              <a:t>λ</a:t>
            </a:r>
            <a:r>
              <a:rPr lang="en-US" sz="900" dirty="0" smtClean="0">
                <a:solidFill>
                  <a:srgbClr val="000000"/>
                </a:solidFill>
              </a:rPr>
              <a:t>, z)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1418" y="1168753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b</a:t>
            </a:r>
            <a:r>
              <a:rPr lang="en-US" sz="900" baseline="-25000" dirty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</a:rPr>
              <a:t>λ</a:t>
            </a:r>
            <a:r>
              <a:rPr lang="en-US" sz="900" dirty="0" smtClean="0">
                <a:solidFill>
                  <a:srgbClr val="000000"/>
                </a:solidFill>
              </a:rPr>
              <a:t>, z)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0101" y="4495632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E</a:t>
            </a:r>
            <a:r>
              <a:rPr lang="en-US" sz="900" baseline="-25000" dirty="0">
                <a:solidFill>
                  <a:srgbClr val="000000"/>
                </a:solidFill>
              </a:rPr>
              <a:t>d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>
                <a:solidFill>
                  <a:srgbClr val="000000"/>
                </a:solidFill>
              </a:rPr>
              <a:t>λ</a:t>
            </a:r>
            <a:r>
              <a:rPr lang="en-US" sz="900" dirty="0">
                <a:solidFill>
                  <a:srgbClr val="000000"/>
                </a:solidFill>
              </a:rPr>
              <a:t>, z, 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1423" y="5160398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Daylength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063" y="1168753"/>
            <a:ext cx="611122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a</a:t>
            </a:r>
            <a:r>
              <a:rPr lang="en-US" sz="900" baseline="-25000" dirty="0" err="1">
                <a:solidFill>
                  <a:srgbClr val="000000"/>
                </a:solidFill>
              </a:rPr>
              <a:t>phy</a:t>
            </a:r>
            <a:r>
              <a:rPr lang="en-US" sz="900" dirty="0">
                <a:solidFill>
                  <a:srgbClr val="000000"/>
                </a:solidFill>
              </a:rPr>
              <a:t>(443)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7063" y="2252731"/>
            <a:ext cx="611122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a</a:t>
            </a:r>
            <a:r>
              <a:rPr lang="en-US" sz="900" baseline="-25000" dirty="0" err="1">
                <a:solidFill>
                  <a:srgbClr val="000000"/>
                </a:solidFill>
              </a:rPr>
              <a:t>phy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>
                <a:solidFill>
                  <a:srgbClr val="000000"/>
                </a:solidFill>
              </a:rPr>
              <a:t>λ</a:t>
            </a:r>
            <a:r>
              <a:rPr lang="en-US" sz="9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2583" y="4525949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E</a:t>
            </a:r>
            <a:r>
              <a:rPr lang="en-US" sz="900" baseline="30000" dirty="0">
                <a:solidFill>
                  <a:srgbClr val="000000"/>
                </a:solidFill>
              </a:rPr>
              <a:t>0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>
                <a:solidFill>
                  <a:srgbClr val="000000"/>
                </a:solidFill>
              </a:rPr>
              <a:t>λ</a:t>
            </a:r>
            <a:r>
              <a:rPr lang="en-US" sz="900" dirty="0">
                <a:solidFill>
                  <a:srgbClr val="000000"/>
                </a:solidFill>
              </a:rPr>
              <a:t>, z, 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02588" y="5160398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meanPUR</a:t>
            </a:r>
            <a:r>
              <a:rPr lang="en-US" sz="900" dirty="0">
                <a:solidFill>
                  <a:srgbClr val="000000"/>
                </a:solidFill>
              </a:rPr>
              <a:t>(z)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02588" y="5855270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E</a:t>
            </a:r>
            <a:r>
              <a:rPr lang="en-US" sz="900" baseline="-25000" dirty="0" err="1">
                <a:solidFill>
                  <a:srgbClr val="000000"/>
                </a:solidFill>
              </a:rPr>
              <a:t>k</a:t>
            </a:r>
            <a:r>
              <a:rPr lang="en-US" sz="900" baseline="30000" dirty="0" err="1">
                <a:solidFill>
                  <a:srgbClr val="000000"/>
                </a:solidFill>
              </a:rPr>
              <a:t>max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05314" y="792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</a:rPr>
              <a:t>chl</a:t>
            </a:r>
            <a:r>
              <a:rPr lang="en-US" sz="900" dirty="0" smtClean="0">
                <a:solidFill>
                  <a:srgbClr val="000000"/>
                </a:solidFill>
              </a:rPr>
              <a:t>(z)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7063" y="4525949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PUR(z, t)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07068" y="5160398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E</a:t>
            </a:r>
            <a:r>
              <a:rPr lang="en-US" sz="900" baseline="-25000" dirty="0" err="1">
                <a:solidFill>
                  <a:srgbClr val="000000"/>
                </a:solidFill>
              </a:rPr>
              <a:t>k</a:t>
            </a:r>
            <a:r>
              <a:rPr lang="en-US" sz="900" dirty="0">
                <a:solidFill>
                  <a:srgbClr val="000000"/>
                </a:solidFill>
              </a:rPr>
              <a:t>(z)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7068" y="5855270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</a:rPr>
              <a:t>P</a:t>
            </a:r>
            <a:r>
              <a:rPr lang="en-US" sz="900" baseline="30000" dirty="0" err="1">
                <a:solidFill>
                  <a:srgbClr val="000000"/>
                </a:solidFill>
              </a:rPr>
              <a:t>B</a:t>
            </a:r>
            <a:r>
              <a:rPr lang="en-US" sz="900" baseline="-25000" dirty="0" err="1">
                <a:solidFill>
                  <a:srgbClr val="000000"/>
                </a:solidFill>
              </a:rPr>
              <a:t>max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62873" y="4546444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PP(z)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>
            <a:stCxn id="8" idx="3"/>
            <a:endCxn id="12" idx="1"/>
          </p:cNvCxnSpPr>
          <p:nvPr/>
        </p:nvCxnSpPr>
        <p:spPr>
          <a:xfrm>
            <a:off x="691710" y="4674860"/>
            <a:ext cx="868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6" idx="1"/>
          </p:cNvCxnSpPr>
          <p:nvPr/>
        </p:nvCxnSpPr>
        <p:spPr>
          <a:xfrm>
            <a:off x="2241228" y="4674860"/>
            <a:ext cx="2591355" cy="30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21" idx="1"/>
          </p:cNvCxnSpPr>
          <p:nvPr/>
        </p:nvCxnSpPr>
        <p:spPr>
          <a:xfrm>
            <a:off x="5513710" y="4705177"/>
            <a:ext cx="122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4" idx="1"/>
          </p:cNvCxnSpPr>
          <p:nvPr/>
        </p:nvCxnSpPr>
        <p:spPr>
          <a:xfrm>
            <a:off x="7418190" y="4705177"/>
            <a:ext cx="1044683" cy="2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81127" y="179228"/>
            <a:ext cx="878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  <a:endCxn id="5" idx="3"/>
          </p:cNvCxnSpPr>
          <p:nvPr/>
        </p:nvCxnSpPr>
        <p:spPr>
          <a:xfrm flipH="1">
            <a:off x="2241228" y="179228"/>
            <a:ext cx="10401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24" idx="1"/>
          </p:cNvCxnSpPr>
          <p:nvPr/>
        </p:nvCxnSpPr>
        <p:spPr>
          <a:xfrm>
            <a:off x="7386441" y="180020"/>
            <a:ext cx="1076432" cy="4545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17" idx="0"/>
          </p:cNvCxnSpPr>
          <p:nvPr/>
        </p:nvCxnSpPr>
        <p:spPr>
          <a:xfrm flipH="1">
            <a:off x="5243152" y="4884404"/>
            <a:ext cx="1834475" cy="275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3"/>
            <a:endCxn id="17" idx="1"/>
          </p:cNvCxnSpPr>
          <p:nvPr/>
        </p:nvCxnSpPr>
        <p:spPr>
          <a:xfrm>
            <a:off x="4032550" y="5339626"/>
            <a:ext cx="870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3"/>
            <a:endCxn id="22" idx="1"/>
          </p:cNvCxnSpPr>
          <p:nvPr/>
        </p:nvCxnSpPr>
        <p:spPr>
          <a:xfrm>
            <a:off x="5583715" y="5339625"/>
            <a:ext cx="12233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3"/>
            <a:endCxn id="24" idx="1"/>
          </p:cNvCxnSpPr>
          <p:nvPr/>
        </p:nvCxnSpPr>
        <p:spPr>
          <a:xfrm flipV="1">
            <a:off x="7488195" y="4725672"/>
            <a:ext cx="974678" cy="61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0"/>
            <a:endCxn id="22" idx="1"/>
          </p:cNvCxnSpPr>
          <p:nvPr/>
        </p:nvCxnSpPr>
        <p:spPr>
          <a:xfrm flipV="1">
            <a:off x="5243152" y="5339626"/>
            <a:ext cx="1563916" cy="51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3"/>
            <a:endCxn id="24" idx="1"/>
          </p:cNvCxnSpPr>
          <p:nvPr/>
        </p:nvCxnSpPr>
        <p:spPr>
          <a:xfrm flipV="1">
            <a:off x="7488195" y="4725672"/>
            <a:ext cx="974678" cy="130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6" idx="1"/>
          </p:cNvCxnSpPr>
          <p:nvPr/>
        </p:nvCxnSpPr>
        <p:spPr>
          <a:xfrm>
            <a:off x="1900665" y="359246"/>
            <a:ext cx="2931918" cy="434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0" idx="0"/>
            <a:endCxn id="5" idx="3"/>
          </p:cNvCxnSpPr>
          <p:nvPr/>
        </p:nvCxnSpPr>
        <p:spPr>
          <a:xfrm flipH="1" flipV="1">
            <a:off x="2241228" y="179228"/>
            <a:ext cx="1380754" cy="98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250939" y="792"/>
            <a:ext cx="515789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/>
              <a:t>Lee 2005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922657" y="4310966"/>
            <a:ext cx="880015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 dirty="0"/>
              <a:t>Classical formula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340155" y="4342850"/>
            <a:ext cx="1101718" cy="3231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 dirty="0"/>
              <a:t>Morel 1991 and</a:t>
            </a:r>
          </a:p>
          <a:p>
            <a:r>
              <a:rPr lang="en-US" sz="900" dirty="0" err="1"/>
              <a:t>Sathyendranath</a:t>
            </a:r>
            <a:r>
              <a:rPr lang="en-US" sz="900" dirty="0"/>
              <a:t> 1989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58194" y="603250"/>
            <a:ext cx="819433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 dirty="0"/>
              <a:t>Matsuoka 2007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74865" y="1746087"/>
            <a:ext cx="819433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 dirty="0"/>
              <a:t>Matsuoka 2007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8822" y="6021375"/>
            <a:ext cx="643766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/>
              <a:t>Arrigo 1998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24893" y="4321900"/>
            <a:ext cx="637354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 dirty="0"/>
              <a:t>Morel 1978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46270" y="5160398"/>
            <a:ext cx="643766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/>
              <a:t>Arrigo 1994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42871" y="5890559"/>
            <a:ext cx="955870" cy="3231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/>
              <a:t>Harrison 1986 and</a:t>
            </a:r>
          </a:p>
          <a:p>
            <a:r>
              <a:rPr lang="en-US" sz="900"/>
              <a:t>Sakshaug 1991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95857" y="4541006"/>
            <a:ext cx="567016" cy="184666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900"/>
              <a:t>Platt 1980</a:t>
            </a:r>
          </a:p>
        </p:txBody>
      </p:sp>
      <p:cxnSp>
        <p:nvCxnSpPr>
          <p:cNvPr id="60" name="Straight Arrow Connector 59"/>
          <p:cNvCxnSpPr>
            <a:stCxn id="5" idx="2"/>
            <a:endCxn id="12" idx="0"/>
          </p:cNvCxnSpPr>
          <p:nvPr/>
        </p:nvCxnSpPr>
        <p:spPr>
          <a:xfrm>
            <a:off x="1900665" y="358455"/>
            <a:ext cx="0" cy="41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2"/>
            <a:endCxn id="14" idx="0"/>
          </p:cNvCxnSpPr>
          <p:nvPr/>
        </p:nvCxnSpPr>
        <p:spPr>
          <a:xfrm flipH="1">
            <a:off x="7042624" y="359247"/>
            <a:ext cx="3254" cy="809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15" idx="0"/>
          </p:cNvCxnSpPr>
          <p:nvPr/>
        </p:nvCxnSpPr>
        <p:spPr>
          <a:xfrm>
            <a:off x="7042624" y="1527208"/>
            <a:ext cx="0" cy="725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2"/>
            <a:endCxn id="21" idx="0"/>
          </p:cNvCxnSpPr>
          <p:nvPr/>
        </p:nvCxnSpPr>
        <p:spPr>
          <a:xfrm>
            <a:off x="7042624" y="2611186"/>
            <a:ext cx="35003" cy="191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3"/>
            <a:endCxn id="16" idx="1"/>
          </p:cNvCxnSpPr>
          <p:nvPr/>
        </p:nvCxnSpPr>
        <p:spPr>
          <a:xfrm>
            <a:off x="3962545" y="179228"/>
            <a:ext cx="870038" cy="452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2"/>
            <a:endCxn id="16" idx="1"/>
          </p:cNvCxnSpPr>
          <p:nvPr/>
        </p:nvCxnSpPr>
        <p:spPr>
          <a:xfrm>
            <a:off x="3621982" y="1527208"/>
            <a:ext cx="1210601" cy="3177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807068" y="6508546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</a:rPr>
              <a:t>z</a:t>
            </a:r>
            <a:r>
              <a:rPr lang="en-US" sz="900" baseline="-25000" dirty="0" err="1" smtClean="0">
                <a:solidFill>
                  <a:srgbClr val="000000"/>
                </a:solidFill>
              </a:rPr>
              <a:t>max</a:t>
            </a:r>
            <a:r>
              <a:rPr lang="en-US" sz="900" dirty="0" err="1" smtClean="0">
                <a:solidFill>
                  <a:srgbClr val="000000"/>
                </a:solidFill>
              </a:rPr>
              <a:t>(t)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99" name="Straight Arrow Connector 98"/>
          <p:cNvCxnSpPr>
            <a:stCxn id="110" idx="3"/>
            <a:endCxn id="24" idx="1"/>
          </p:cNvCxnSpPr>
          <p:nvPr/>
        </p:nvCxnSpPr>
        <p:spPr>
          <a:xfrm flipV="1">
            <a:off x="7488195" y="4725672"/>
            <a:ext cx="974678" cy="1962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462873" y="6508546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Bathymetry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02" name="Straight Arrow Connector 101"/>
          <p:cNvCxnSpPr>
            <a:stCxn id="115" idx="1"/>
            <a:endCxn id="110" idx="3"/>
          </p:cNvCxnSpPr>
          <p:nvPr/>
        </p:nvCxnSpPr>
        <p:spPr>
          <a:xfrm flipH="1">
            <a:off x="7488195" y="6687774"/>
            <a:ext cx="974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560101" y="5160398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PAR(z, t)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60101" y="6508546"/>
            <a:ext cx="681127" cy="358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</a:rPr>
              <a:t>Z</a:t>
            </a:r>
            <a:r>
              <a:rPr lang="en-US" sz="900" baseline="-25000" dirty="0" err="1" smtClean="0">
                <a:solidFill>
                  <a:srgbClr val="000000"/>
                </a:solidFill>
              </a:rPr>
              <a:t>eu</a:t>
            </a:r>
            <a:r>
              <a:rPr lang="en-US" sz="900" baseline="-25000" dirty="0">
                <a:solidFill>
                  <a:srgbClr val="000000"/>
                </a:solidFill>
              </a:rPr>
              <a:t> </a:t>
            </a:r>
            <a:r>
              <a:rPr lang="en-US" sz="900" baseline="-25000" dirty="0" smtClean="0">
                <a:solidFill>
                  <a:srgbClr val="000000"/>
                </a:solidFill>
              </a:rPr>
              <a:t>0.1%</a:t>
            </a:r>
            <a:r>
              <a:rPr lang="en-US" sz="900" dirty="0" smtClean="0">
                <a:solidFill>
                  <a:srgbClr val="000000"/>
                </a:solidFill>
              </a:rPr>
              <a:t>(t)</a:t>
            </a:r>
            <a:endParaRPr lang="en-US" sz="900" dirty="0">
              <a:solidFill>
                <a:srgbClr val="000000"/>
              </a:solidFill>
            </a:endParaRPr>
          </a:p>
        </p:txBody>
      </p:sp>
      <p:cxnSp>
        <p:nvCxnSpPr>
          <p:cNvPr id="106" name="Straight Arrow Connector 105"/>
          <p:cNvCxnSpPr>
            <a:stCxn id="12" idx="2"/>
            <a:endCxn id="119" idx="0"/>
          </p:cNvCxnSpPr>
          <p:nvPr/>
        </p:nvCxnSpPr>
        <p:spPr>
          <a:xfrm>
            <a:off x="1900665" y="4854087"/>
            <a:ext cx="0" cy="306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9" idx="2"/>
            <a:endCxn id="120" idx="0"/>
          </p:cNvCxnSpPr>
          <p:nvPr/>
        </p:nvCxnSpPr>
        <p:spPr>
          <a:xfrm>
            <a:off x="1900665" y="5518853"/>
            <a:ext cx="0" cy="989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20" idx="3"/>
            <a:endCxn id="110" idx="1"/>
          </p:cNvCxnSpPr>
          <p:nvPr/>
        </p:nvCxnSpPr>
        <p:spPr>
          <a:xfrm>
            <a:off x="2241228" y="6687774"/>
            <a:ext cx="4565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Chlorophyll-a heterogeneous profile </a:t>
            </a:r>
            <a:r>
              <a:rPr lang="en-US" dirty="0" err="1"/>
              <a:t>chl</a:t>
            </a:r>
            <a:r>
              <a:rPr lang="en-US" dirty="0"/>
              <a:t>(z)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Move this flow chart in the repository containing the code for </a:t>
            </a:r>
            <a:r>
              <a:rPr lang="en-US" dirty="0" err="1" smtClean="0"/>
              <a:t>chl</a:t>
            </a:r>
            <a:r>
              <a:rPr lang="en-US" dirty="0" smtClean="0"/>
              <a:t>(z).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5929884" y="5934670"/>
            <a:ext cx="3214116" cy="92333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Black: Intermediate parameters.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Blue</a:t>
            </a:r>
            <a:r>
              <a:rPr lang="en-US" dirty="0" smtClean="0"/>
              <a:t>: Inputs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</a:t>
            </a:r>
            <a:r>
              <a:rPr lang="en-US" dirty="0"/>
              <a:t>Output</a:t>
            </a:r>
            <a:r>
              <a:rPr lang="en-US" dirty="0" smtClean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48417" y="3238500"/>
            <a:ext cx="687696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chl(z)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3094" y="3238500"/>
            <a:ext cx="428322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R</a:t>
            </a:r>
            <a:r>
              <a:rPr lang="en-US" baseline="-25000">
                <a:solidFill>
                  <a:srgbClr val="3366FF"/>
                </a:solidFill>
              </a:rPr>
              <a:t>rs</a:t>
            </a:r>
            <a:endParaRPr lang="en-US">
              <a:solidFill>
                <a:srgbClr val="3366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06526" y="3244334"/>
            <a:ext cx="990325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/>
              <a:t>chl(z=0-)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09946" y="4782582"/>
            <a:ext cx="1287532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Bathymetry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88781" y="1448831"/>
            <a:ext cx="1313581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/>
              <a:t>Bloom state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14095" y="1448831"/>
            <a:ext cx="291629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?</a:t>
            </a:r>
          </a:p>
        </p:txBody>
      </p:sp>
      <p:cxnSp>
        <p:nvCxnSpPr>
          <p:cNvPr id="64" name="Straight Arrow Connector 63"/>
          <p:cNvCxnSpPr>
            <a:stCxn id="62" idx="1"/>
            <a:endCxn id="61" idx="3"/>
          </p:cNvCxnSpPr>
          <p:nvPr/>
        </p:nvCxnSpPr>
        <p:spPr>
          <a:xfrm flipH="1">
            <a:off x="3202362" y="1633497"/>
            <a:ext cx="1311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1"/>
            <a:endCxn id="58" idx="3"/>
          </p:cNvCxnSpPr>
          <p:nvPr/>
        </p:nvCxnSpPr>
        <p:spPr>
          <a:xfrm flipH="1">
            <a:off x="5196850" y="3423166"/>
            <a:ext cx="1476244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</p:cNvCxnSpPr>
          <p:nvPr/>
        </p:nvCxnSpPr>
        <p:spPr>
          <a:xfrm flipH="1">
            <a:off x="2542689" y="1818164"/>
            <a:ext cx="2883" cy="142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0"/>
          </p:cNvCxnSpPr>
          <p:nvPr/>
        </p:nvCxnSpPr>
        <p:spPr>
          <a:xfrm flipH="1" flipV="1">
            <a:off x="2542688" y="3613666"/>
            <a:ext cx="11024" cy="1168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1"/>
            <a:endCxn id="54" idx="3"/>
          </p:cNvCxnSpPr>
          <p:nvPr/>
        </p:nvCxnSpPr>
        <p:spPr>
          <a:xfrm flipH="1" flipV="1">
            <a:off x="2836113" y="3423166"/>
            <a:ext cx="1370412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Absorption </a:t>
            </a:r>
            <a:r>
              <a:rPr lang="en-US" dirty="0"/>
              <a:t>coefficient a(</a:t>
            </a:r>
            <a:r>
              <a:rPr lang="en-US" dirty="0" err="1" smtClean="0"/>
              <a:t>λ</a:t>
            </a:r>
            <a:r>
              <a:rPr lang="en-US" dirty="0" smtClean="0"/>
              <a:t>, 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90873" y="6141091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a(λ</a:t>
            </a:r>
            <a:r>
              <a:rPr lang="en-US" baseline="-25000" dirty="0" smtClean="0">
                <a:solidFill>
                  <a:srgbClr val="000000"/>
                </a:solidFill>
              </a:rPr>
              <a:t>61</a:t>
            </a:r>
            <a:r>
              <a:rPr lang="en-US" dirty="0" smtClean="0">
                <a:solidFill>
                  <a:srgbClr val="000000"/>
                </a:solidFill>
              </a:rPr>
              <a:t>, z)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0873" y="0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chl</a:t>
            </a:r>
            <a:r>
              <a:rPr lang="en-US" dirty="0" smtClean="0">
                <a:solidFill>
                  <a:srgbClr val="000000"/>
                </a:solidFill>
              </a:rPr>
              <a:t>(z)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070546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a(</a:t>
            </a:r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61</a:t>
            </a:r>
            <a:r>
              <a:rPr lang="en-US" dirty="0" smtClean="0">
                <a:solidFill>
                  <a:srgbClr val="000000"/>
                </a:solidFill>
              </a:rPr>
              <a:t>, z = 0)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90873" y="3070545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</a:rPr>
              <a:t>phy</a:t>
            </a:r>
            <a:r>
              <a:rPr lang="en-US" dirty="0" smtClean="0">
                <a:solidFill>
                  <a:srgbClr val="000000"/>
                </a:solidFill>
              </a:rPr>
              <a:t>(λ</a:t>
            </a:r>
            <a:r>
              <a:rPr lang="en-US" baseline="-25000" dirty="0" smtClean="0">
                <a:solidFill>
                  <a:srgbClr val="000000"/>
                </a:solidFill>
              </a:rPr>
              <a:t>61</a:t>
            </a:r>
            <a:r>
              <a:rPr lang="en-US" dirty="0" smtClean="0">
                <a:solidFill>
                  <a:srgbClr val="000000"/>
                </a:solidFill>
              </a:rPr>
              <a:t>, z)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73279" y="3070545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</a:rPr>
              <a:t>phy</a:t>
            </a:r>
            <a:r>
              <a:rPr lang="en-US" dirty="0" smtClean="0">
                <a:solidFill>
                  <a:srgbClr val="000000"/>
                </a:solidFill>
              </a:rPr>
              <a:t>(λ</a:t>
            </a:r>
            <a:r>
              <a:rPr lang="en-US" baseline="-25000" dirty="0" smtClean="0">
                <a:solidFill>
                  <a:srgbClr val="000000"/>
                </a:solidFill>
              </a:rPr>
              <a:t>61</a:t>
            </a:r>
            <a:r>
              <a:rPr lang="en-US" dirty="0" smtClean="0">
                <a:solidFill>
                  <a:srgbClr val="000000"/>
                </a:solidFill>
              </a:rPr>
              <a:t>,z=0)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rs</a:t>
            </a:r>
            <a:r>
              <a:rPr lang="en-US" dirty="0" smtClean="0">
                <a:solidFill>
                  <a:srgbClr val="000000"/>
                </a:solidFill>
              </a:rPr>
              <a:t>(λ</a:t>
            </a:r>
            <a:r>
              <a:rPr lang="en-US" baseline="-25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27" idx="2"/>
            <a:endCxn id="5" idx="0"/>
          </p:cNvCxnSpPr>
          <p:nvPr/>
        </p:nvCxnSpPr>
        <p:spPr>
          <a:xfrm>
            <a:off x="4572000" y="3787454"/>
            <a:ext cx="0" cy="235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5" idx="0"/>
          </p:cNvCxnSpPr>
          <p:nvPr/>
        </p:nvCxnSpPr>
        <p:spPr>
          <a:xfrm>
            <a:off x="681127" y="3787455"/>
            <a:ext cx="3890873" cy="2353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2"/>
            <a:endCxn id="5" idx="0"/>
          </p:cNvCxnSpPr>
          <p:nvPr/>
        </p:nvCxnSpPr>
        <p:spPr>
          <a:xfrm flipH="1">
            <a:off x="4572000" y="3787454"/>
            <a:ext cx="3882406" cy="235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7" idx="3"/>
            <a:endCxn id="30" idx="1"/>
          </p:cNvCxnSpPr>
          <p:nvPr/>
        </p:nvCxnSpPr>
        <p:spPr>
          <a:xfrm>
            <a:off x="5253127" y="3429000"/>
            <a:ext cx="2520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127" y="857766"/>
            <a:ext cx="103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2002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864632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Matsuoka 2007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7234" y="4813300"/>
            <a:ext cx="338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 = 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 + 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phy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</a:t>
            </a:r>
            <a:r>
              <a:rPr lang="en-US" dirty="0" smtClean="0">
                <a:solidFill>
                  <a:srgbClr val="000000"/>
                </a:solidFill>
              </a:rPr>
              <a:t>) - </a:t>
            </a:r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baseline="-25000" dirty="0" err="1">
                <a:solidFill>
                  <a:srgbClr val="000000"/>
                </a:solidFill>
              </a:rPr>
              <a:t>phy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 = 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535273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a(</a:t>
            </a:r>
            <a:r>
              <a:rPr lang="en-US" dirty="0" smtClean="0">
                <a:solidFill>
                  <a:srgbClr val="000000"/>
                </a:solidFill>
              </a:rPr>
              <a:t>λ</a:t>
            </a:r>
            <a:r>
              <a:rPr lang="en-US" baseline="-25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, z = 0)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17" idx="2"/>
            <a:endCxn id="18" idx="0"/>
          </p:cNvCxnSpPr>
          <p:nvPr/>
        </p:nvCxnSpPr>
        <p:spPr>
          <a:xfrm>
            <a:off x="681127" y="716909"/>
            <a:ext cx="0" cy="818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2"/>
            <a:endCxn id="9" idx="0"/>
          </p:cNvCxnSpPr>
          <p:nvPr/>
        </p:nvCxnSpPr>
        <p:spPr>
          <a:xfrm>
            <a:off x="681127" y="2252182"/>
            <a:ext cx="0" cy="818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27" y="2470666"/>
            <a:ext cx="141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90873" y="1535273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a</a:t>
            </a:r>
            <a:r>
              <a:rPr lang="en-US" sz="1200" baseline="-25000" dirty="0" err="1" smtClean="0">
                <a:solidFill>
                  <a:srgbClr val="000000"/>
                </a:solidFill>
              </a:rPr>
              <a:t>phy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λ</a:t>
            </a:r>
            <a:r>
              <a:rPr lang="en-US" sz="1200" dirty="0" smtClean="0">
                <a:solidFill>
                  <a:srgbClr val="000000"/>
                </a:solidFill>
              </a:rPr>
              <a:t>=443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 smtClean="0">
                <a:solidFill>
                  <a:srgbClr val="000000"/>
                </a:solidFill>
              </a:rPr>
              <a:t> z)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29" idx="0"/>
          </p:cNvCxnSpPr>
          <p:nvPr/>
        </p:nvCxnSpPr>
        <p:spPr>
          <a:xfrm>
            <a:off x="4572000" y="716909"/>
            <a:ext cx="0" cy="818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9" idx="2"/>
            <a:endCxn id="27" idx="0"/>
          </p:cNvCxnSpPr>
          <p:nvPr/>
        </p:nvCxnSpPr>
        <p:spPr>
          <a:xfrm>
            <a:off x="4572000" y="2252182"/>
            <a:ext cx="0" cy="818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2470666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Matsuoka </a:t>
            </a:r>
            <a:r>
              <a:rPr lang="en-US" dirty="0" smtClean="0"/>
              <a:t>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2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Backscattering coefficient b</a:t>
            </a:r>
            <a:r>
              <a:rPr lang="en-US" baseline="-25000" dirty="0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, 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62579" y="10584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chl</a:t>
            </a:r>
            <a:r>
              <a:rPr lang="en-US" dirty="0" smtClean="0">
                <a:solidFill>
                  <a:srgbClr val="000000"/>
                </a:solidFill>
              </a:rPr>
              <a:t>(z)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5156" y="10584"/>
            <a:ext cx="1453152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aseline="-25000" dirty="0" err="1">
                <a:solidFill>
                  <a:srgbClr val="000000"/>
                </a:solidFill>
              </a:rPr>
              <a:t>bp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=555, z)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70605" y="2031545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=555, z)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62579" y="2054086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aseline="-25000" dirty="0" err="1">
                <a:solidFill>
                  <a:srgbClr val="000000"/>
                </a:solidFill>
              </a:rPr>
              <a:t>bw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=555)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8630" y="2054086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γ</a:t>
            </a:r>
            <a:r>
              <a:rPr lang="en-US" dirty="0" smtClean="0">
                <a:solidFill>
                  <a:srgbClr val="000000"/>
                </a:solidFill>
              </a:rPr>
              <a:t>(z)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25156" y="4097588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b</a:t>
            </a:r>
            <a:r>
              <a:rPr lang="en-US" sz="1600" baseline="-25000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λ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z, </a:t>
            </a:r>
          </a:p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algo</a:t>
            </a:r>
            <a:r>
              <a:rPr lang="en-US" sz="1600" dirty="0" smtClean="0">
                <a:solidFill>
                  <a:srgbClr val="000000"/>
                </a:solidFill>
              </a:rPr>
              <a:t> = Wang)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2" idx="3"/>
            <a:endCxn id="24" idx="1"/>
          </p:cNvCxnSpPr>
          <p:nvPr/>
        </p:nvCxnSpPr>
        <p:spPr>
          <a:xfrm>
            <a:off x="3924833" y="369039"/>
            <a:ext cx="1200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3"/>
            <a:endCxn id="25" idx="1"/>
          </p:cNvCxnSpPr>
          <p:nvPr/>
        </p:nvCxnSpPr>
        <p:spPr>
          <a:xfrm flipV="1">
            <a:off x="3924833" y="2390000"/>
            <a:ext cx="1245772" cy="22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1" idx="1"/>
          </p:cNvCxnSpPr>
          <p:nvPr/>
        </p:nvCxnSpPr>
        <p:spPr>
          <a:xfrm>
            <a:off x="6532859" y="2390000"/>
            <a:ext cx="1245771" cy="22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24833" y="-16185"/>
            <a:ext cx="1231661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Wang 2005 eq.12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66366" y="1662213"/>
            <a:ext cx="985366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47117" y="2031545"/>
            <a:ext cx="123151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dirty="0" smtClean="0"/>
              <a:t>Wang 2005 eq.13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8659" y="3641472"/>
            <a:ext cx="1883448" cy="369332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Wang 2005 eq. 10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31" idx="2"/>
            <a:endCxn id="39" idx="0"/>
          </p:cNvCxnSpPr>
          <p:nvPr/>
        </p:nvCxnSpPr>
        <p:spPr>
          <a:xfrm flipH="1">
            <a:off x="5806283" y="2770995"/>
            <a:ext cx="2653474" cy="13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2043502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aseline="-25000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λ</a:t>
            </a:r>
            <a:r>
              <a:rPr lang="en-US" baseline="-25000" dirty="0">
                <a:solidFill>
                  <a:srgbClr val="000000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, z = 0)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4087004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aseline="-25000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λ</a:t>
            </a:r>
            <a:r>
              <a:rPr lang="en-US" baseline="-25000" dirty="0">
                <a:solidFill>
                  <a:srgbClr val="000000"/>
                </a:solidFill>
              </a:rPr>
              <a:t>61</a:t>
            </a:r>
            <a:r>
              <a:rPr lang="en-US" dirty="0">
                <a:solidFill>
                  <a:srgbClr val="000000"/>
                </a:solidFill>
              </a:rPr>
              <a:t>, z = </a:t>
            </a:r>
            <a:r>
              <a:rPr lang="en-US" dirty="0" smtClean="0">
                <a:solidFill>
                  <a:srgbClr val="000000"/>
                </a:solidFill>
              </a:rPr>
              <a:t>0,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algo</a:t>
            </a:r>
            <a:r>
              <a:rPr lang="en-US" dirty="0" smtClean="0">
                <a:solidFill>
                  <a:srgbClr val="000000"/>
                </a:solidFill>
              </a:rPr>
              <a:t> = Lee)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78630" y="4097588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b</a:t>
            </a:r>
            <a:r>
              <a:rPr lang="en-US" sz="1600" baseline="-25000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λ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z = 0, </a:t>
            </a:r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 err="1">
                <a:solidFill>
                  <a:srgbClr val="000000"/>
                </a:solidFill>
              </a:rPr>
              <a:t>algo</a:t>
            </a:r>
            <a:r>
              <a:rPr lang="en-US" sz="1600" dirty="0">
                <a:solidFill>
                  <a:srgbClr val="000000"/>
                </a:solidFill>
              </a:rPr>
              <a:t> = Wang)</a:t>
            </a:r>
          </a:p>
        </p:txBody>
      </p:sp>
      <p:cxnSp>
        <p:nvCxnSpPr>
          <p:cNvPr id="55" name="Straight Arrow Connector 54"/>
          <p:cNvCxnSpPr>
            <a:stCxn id="39" idx="3"/>
            <a:endCxn id="62" idx="1"/>
          </p:cNvCxnSpPr>
          <p:nvPr/>
        </p:nvCxnSpPr>
        <p:spPr>
          <a:xfrm>
            <a:off x="6487410" y="4456043"/>
            <a:ext cx="1291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90873" y="6091488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z)</a:t>
            </a:r>
          </a:p>
        </p:txBody>
      </p:sp>
      <p:cxnSp>
        <p:nvCxnSpPr>
          <p:cNvPr id="58" name="Straight Arrow Connector 57"/>
          <p:cNvCxnSpPr>
            <a:stCxn id="54" idx="2"/>
            <a:endCxn id="66" idx="0"/>
          </p:cNvCxnSpPr>
          <p:nvPr/>
        </p:nvCxnSpPr>
        <p:spPr>
          <a:xfrm>
            <a:off x="681127" y="4803913"/>
            <a:ext cx="3890873" cy="128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2"/>
            <a:endCxn id="66" idx="0"/>
          </p:cNvCxnSpPr>
          <p:nvPr/>
        </p:nvCxnSpPr>
        <p:spPr>
          <a:xfrm flipH="1">
            <a:off x="4572000" y="4814497"/>
            <a:ext cx="1234283" cy="127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2"/>
            <a:endCxn id="66" idx="0"/>
          </p:cNvCxnSpPr>
          <p:nvPr/>
        </p:nvCxnSpPr>
        <p:spPr>
          <a:xfrm flipH="1">
            <a:off x="4572000" y="4814497"/>
            <a:ext cx="3887757" cy="1276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7676" y="5244068"/>
            <a:ext cx="7008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aseline="-25000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 = </a:t>
            </a:r>
            <a:r>
              <a:rPr lang="en-US" dirty="0" smtClean="0">
                <a:solidFill>
                  <a:srgbClr val="000000"/>
                </a:solidFill>
              </a:rPr>
              <a:t>0, </a:t>
            </a:r>
            <a:r>
              <a:rPr lang="en-US" dirty="0" err="1" smtClean="0">
                <a:solidFill>
                  <a:srgbClr val="000000"/>
                </a:solidFill>
              </a:rPr>
              <a:t>algo</a:t>
            </a:r>
            <a:r>
              <a:rPr lang="en-US" dirty="0" smtClean="0">
                <a:solidFill>
                  <a:srgbClr val="000000"/>
                </a:solidFill>
              </a:rPr>
              <a:t> = Lee)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z, </a:t>
            </a:r>
            <a:r>
              <a:rPr lang="en-US" dirty="0" err="1" smtClean="0">
                <a:solidFill>
                  <a:srgbClr val="000000"/>
                </a:solidFill>
              </a:rPr>
              <a:t>algo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Wang) 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aseline="-25000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λ</a:t>
            </a:r>
            <a:r>
              <a:rPr lang="en-US" dirty="0">
                <a:solidFill>
                  <a:srgbClr val="000000"/>
                </a:solidFill>
              </a:rPr>
              <a:t>, z = </a:t>
            </a:r>
            <a:r>
              <a:rPr lang="en-US" dirty="0" smtClean="0">
                <a:solidFill>
                  <a:srgbClr val="000000"/>
                </a:solidFill>
              </a:rPr>
              <a:t>0, </a:t>
            </a:r>
            <a:r>
              <a:rPr lang="en-US" dirty="0" err="1" smtClean="0">
                <a:solidFill>
                  <a:srgbClr val="000000"/>
                </a:solidFill>
              </a:rPr>
              <a:t>algo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Wang)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" name="Straight Arrow Connector 80"/>
          <p:cNvCxnSpPr>
            <a:stCxn id="53" idx="2"/>
            <a:endCxn id="54" idx="0"/>
          </p:cNvCxnSpPr>
          <p:nvPr/>
        </p:nvCxnSpPr>
        <p:spPr>
          <a:xfrm>
            <a:off x="681127" y="2760411"/>
            <a:ext cx="0" cy="13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6645"/>
            <a:ext cx="1362254" cy="716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rs</a:t>
            </a:r>
            <a:r>
              <a:rPr lang="en-US" dirty="0" smtClean="0">
                <a:solidFill>
                  <a:srgbClr val="000000"/>
                </a:solidFill>
              </a:rPr>
              <a:t>(λ</a:t>
            </a:r>
            <a:r>
              <a:rPr lang="en-US" baseline="-25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5" name="Straight Arrow Connector 84"/>
          <p:cNvCxnSpPr>
            <a:stCxn id="83" idx="2"/>
            <a:endCxn id="53" idx="0"/>
          </p:cNvCxnSpPr>
          <p:nvPr/>
        </p:nvCxnSpPr>
        <p:spPr>
          <a:xfrm>
            <a:off x="681127" y="723554"/>
            <a:ext cx="0" cy="1319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1127" y="1176922"/>
            <a:ext cx="103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 2002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81127" y="3181866"/>
            <a:ext cx="141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0" idx="3"/>
            <a:endCxn id="39" idx="0"/>
          </p:cNvCxnSpPr>
          <p:nvPr/>
        </p:nvCxnSpPr>
        <p:spPr>
          <a:xfrm>
            <a:off x="3924833" y="2412541"/>
            <a:ext cx="1881450" cy="16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5851732" y="727493"/>
            <a:ext cx="0" cy="1304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892257" y="723900"/>
            <a:ext cx="3924343" cy="3352800"/>
          </a:xfrm>
          <a:custGeom>
            <a:avLst/>
            <a:gdLst>
              <a:gd name="connsiteX0" fmla="*/ 3924343 w 3924343"/>
              <a:gd name="connsiteY0" fmla="*/ 0 h 3352800"/>
              <a:gd name="connsiteX1" fmla="*/ 43 w 3924343"/>
              <a:gd name="connsiteY1" fmla="*/ 1701800 h 3352800"/>
              <a:gd name="connsiteX2" fmla="*/ 3860843 w 3924343"/>
              <a:gd name="connsiteY2" fmla="*/ 33528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43" h="3352800">
                <a:moveTo>
                  <a:pt x="3924343" y="0"/>
                </a:moveTo>
                <a:cubicBezTo>
                  <a:pt x="1967484" y="571500"/>
                  <a:pt x="10626" y="1143000"/>
                  <a:pt x="43" y="1701800"/>
                </a:cubicBezTo>
                <a:cubicBezTo>
                  <a:pt x="-10540" y="2260600"/>
                  <a:pt x="1925151" y="2806700"/>
                  <a:pt x="3860843" y="33528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productivity </a:t>
            </a:r>
            <a:r>
              <a:rPr lang="en-US" dirty="0" smtClean="0"/>
              <a:t>PP(z)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434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Flow chart for one pixel</vt:lpstr>
      <vt:lpstr>PowerPoint Presentation</vt:lpstr>
      <vt:lpstr>Chlorophyll-a heterogeneous profile chl(z)</vt:lpstr>
      <vt:lpstr>PowerPoint Presentation</vt:lpstr>
      <vt:lpstr>Absorption coefficient a(λ, z)</vt:lpstr>
      <vt:lpstr>PowerPoint Presentation</vt:lpstr>
      <vt:lpstr>Backscattering coefficient bb(λ, z)</vt:lpstr>
      <vt:lpstr>PowerPoint Presentation</vt:lpstr>
      <vt:lpstr>Primary productivity PP(z)</vt:lpstr>
      <vt:lpstr>PowerPoint Presentation</vt:lpstr>
    </vt:vector>
  </TitlesOfParts>
  <Company>Laval Université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PAR instead of the Rrs and the atmospheric products</dc:title>
  <dc:creator>Maxime Benoit-Gagne</dc:creator>
  <cp:lastModifiedBy>Maxime Benoit-Gagne</cp:lastModifiedBy>
  <cp:revision>180</cp:revision>
  <cp:lastPrinted>2014-08-08T18:43:48Z</cp:lastPrinted>
  <dcterms:created xsi:type="dcterms:W3CDTF">2014-04-02T15:43:04Z</dcterms:created>
  <dcterms:modified xsi:type="dcterms:W3CDTF">2017-05-22T19:49:07Z</dcterms:modified>
</cp:coreProperties>
</file>