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1"/>
  </p:notesMasterIdLst>
  <p:sldIdLst>
    <p:sldId id="256" r:id="rId2"/>
    <p:sldId id="257" r:id="rId3"/>
    <p:sldId id="280" r:id="rId4"/>
    <p:sldId id="258" r:id="rId5"/>
    <p:sldId id="259" r:id="rId6"/>
    <p:sldId id="260" r:id="rId7"/>
    <p:sldId id="264" r:id="rId8"/>
    <p:sldId id="261" r:id="rId9"/>
    <p:sldId id="262" r:id="rId10"/>
    <p:sldId id="263" r:id="rId11"/>
    <p:sldId id="265" r:id="rId12"/>
    <p:sldId id="266" r:id="rId13"/>
    <p:sldId id="271" r:id="rId14"/>
    <p:sldId id="268" r:id="rId15"/>
    <p:sldId id="269" r:id="rId16"/>
    <p:sldId id="270" r:id="rId17"/>
    <p:sldId id="267" r:id="rId18"/>
    <p:sldId id="275" r:id="rId19"/>
    <p:sldId id="276" r:id="rId20"/>
    <p:sldId id="277" r:id="rId21"/>
    <p:sldId id="278" r:id="rId22"/>
    <p:sldId id="272" r:id="rId23"/>
    <p:sldId id="273" r:id="rId24"/>
    <p:sldId id="274" r:id="rId25"/>
    <p:sldId id="279" r:id="rId26"/>
    <p:sldId id="284" r:id="rId27"/>
    <p:sldId id="285" r:id="rId28"/>
    <p:sldId id="287" r:id="rId29"/>
    <p:sldId id="286" r:id="rId30"/>
    <p:sldId id="288" r:id="rId31"/>
    <p:sldId id="290" r:id="rId32"/>
    <p:sldId id="291" r:id="rId33"/>
    <p:sldId id="292" r:id="rId34"/>
    <p:sldId id="289" r:id="rId35"/>
    <p:sldId id="293" r:id="rId36"/>
    <p:sldId id="294" r:id="rId37"/>
    <p:sldId id="295" r:id="rId38"/>
    <p:sldId id="296" r:id="rId39"/>
    <p:sldId id="297" r:id="rId4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67"/>
    <p:restoredTop sz="89194" autoAdjust="0"/>
  </p:normalViewPr>
  <p:slideViewPr>
    <p:cSldViewPr snapToGrid="0" snapToObjects="1">
      <p:cViewPr>
        <p:scale>
          <a:sx n="95" d="100"/>
          <a:sy n="95" d="100"/>
        </p:scale>
        <p:origin x="1632" y="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notesMaster" Target="notesMasters/notesMaster1.xml"/><Relationship Id="rId42" Type="http://schemas.openxmlformats.org/officeDocument/2006/relationships/presProps" Target="presProps.xml"/><Relationship Id="rId43" Type="http://schemas.openxmlformats.org/officeDocument/2006/relationships/viewProps" Target="viewProps.xml"/><Relationship Id="rId44" Type="http://schemas.openxmlformats.org/officeDocument/2006/relationships/theme" Target="theme/theme1.xml"/><Relationship Id="rId4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3EBD85-9571-9B44-BAB7-FFFAB2075BFB}" type="datetimeFigureOut">
              <a:t>2017-12-20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CD6A9F-0204-FA4B-9EA4-DBDE79F44F8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3455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CD6A9F-0204-FA4B-9EA4-DBDE79F44F8D}" type="slidenum"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106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CD6A9F-0204-FA4B-9EA4-DBDE79F44F8D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4822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CD6A9F-0204-FA4B-9EA4-DBDE79F44F8D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0396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Ask</a:t>
            </a:r>
            <a:r>
              <a:rPr lang="en-US" baseline="0"/>
              <a:t> where Hugues is in the Python tutorial.</a:t>
            </a:r>
          </a:p>
          <a:p>
            <a:r>
              <a:rPr lang="en-US" baseline="0"/>
              <a:t>Lend Python book.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CD6A9F-0204-FA4B-9EA4-DBDE79F44F8D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9819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We will see PPv0 later.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CD6A9F-0204-FA4B-9EA4-DBDE79F44F8D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6728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We will see PPv0 later.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CD6A9F-0204-FA4B-9EA4-DBDE79F44F8D}" type="slidenum">
              <a:rPr lang="en-US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698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Explain the files.</a:t>
            </a:r>
          </a:p>
          <a:p>
            <a:endParaRPr lang="en-US"/>
          </a:p>
          <a:p>
            <a:r>
              <a:rPr lang="en-US"/>
              <a:t>Explain the products.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CD6A9F-0204-FA4B-9EA4-DBDE79F44F8D}" type="slidenum">
              <a:rPr lang="en-US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5812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CD6A9F-0204-FA4B-9EA4-DBDE79F44F8D}" type="slidenum">
              <a:rPr lang="en-US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3934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In the future, it would be intersting to add the units to the metadata of the PPv0 files. It is possible to add metadata to variables in NetCDF files.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CD6A9F-0204-FA4B-9EA4-DBDE79F44F8D}" type="slidenum">
              <a:rPr lang="en-US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2951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CD6A9F-0204-FA4B-9EA4-DBDE79F44F8D}" type="slidenum">
              <a:rPr lang="en-US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9178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CD6A9F-0204-FA4B-9EA4-DBDE79F44F8D}" type="slidenum">
              <a:rPr lang="en-US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3383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CD6A9F-0204-FA4B-9EA4-DBDE79F44F8D}" type="slidenum"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3148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You</a:t>
            </a:r>
            <a:r>
              <a:rPr lang="en-US" baseline="0"/>
              <a:t> will need to do a scp without password from katak to transfer files between taku-eirikr and katak to run PPv1 on katak.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CD6A9F-0204-FA4B-9EA4-DBDE79F44F8D}" type="slidenum">
              <a:rPr lang="en-US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8493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CD6A9F-0204-FA4B-9EA4-DBDE79F44F8D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609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CD6A9F-0204-FA4B-9EA4-DBDE79F44F8D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3123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CD6A9F-0204-FA4B-9EA4-DBDE79F44F8D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7867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J’ai suivi ce cours en juin 2013. J’ai beaucoup appris.</a:t>
            </a:r>
          </a:p>
          <a:p>
            <a:endParaRPr lang="en-US"/>
          </a:p>
          <a:p>
            <a:r>
              <a:rPr lang="en-US"/>
              <a:t>Le cours coûte cher (2800 $US</a:t>
            </a:r>
            <a:r>
              <a:rPr lang="en-US" baseline="0"/>
              <a:t> + logement + repas). Le cours ne m’avait rien coûté parce que j’avais utilisé le 2000$ de formation continue auquel les professionnels de recherche ont droit après une certaine période de travail et Marcel avait accepté de payer la différence.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CD6A9F-0204-FA4B-9EA4-DBDE79F44F8D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3731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J’ai lu ce livre quand j’ai commencé à travailler pour Marcel Babin.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CD6A9F-0204-FA4B-9EA4-DBDE79F44F8D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0659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CD6A9F-0204-FA4B-9EA4-DBDE79F44F8D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8371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CD6A9F-0204-FA4B-9EA4-DBDE79F44F8D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703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45DD4-C7B1-1143-9A73-6B596B8AD0E9}" type="datetimeFigureOut">
              <a:t>2017-12-20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BEF57-37CA-3544-BAF6-A9E0B48B449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675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CA"/>
              <a:t>Click to edit Master text styles</a:t>
            </a:r>
          </a:p>
          <a:p>
            <a:pPr lvl="1"/>
            <a:r>
              <a:rPr lang="fr-CA"/>
              <a:t>Second level</a:t>
            </a:r>
          </a:p>
          <a:p>
            <a:pPr lvl="2"/>
            <a:r>
              <a:rPr lang="fr-CA"/>
              <a:t>Third level</a:t>
            </a:r>
          </a:p>
          <a:p>
            <a:pPr lvl="3"/>
            <a:r>
              <a:rPr lang="fr-CA"/>
              <a:t>Fourth level</a:t>
            </a:r>
          </a:p>
          <a:p>
            <a:pPr lvl="4"/>
            <a:r>
              <a:rPr lang="fr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45DD4-C7B1-1143-9A73-6B596B8AD0E9}" type="datetimeFigureOut">
              <a:t>2017-12-20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BEF57-37CA-3544-BAF6-A9E0B48B449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084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CA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CA"/>
              <a:t>Click to edit Master text styles</a:t>
            </a:r>
          </a:p>
          <a:p>
            <a:pPr lvl="1"/>
            <a:r>
              <a:rPr lang="fr-CA"/>
              <a:t>Second level</a:t>
            </a:r>
          </a:p>
          <a:p>
            <a:pPr lvl="2"/>
            <a:r>
              <a:rPr lang="fr-CA"/>
              <a:t>Third level</a:t>
            </a:r>
          </a:p>
          <a:p>
            <a:pPr lvl="3"/>
            <a:r>
              <a:rPr lang="fr-CA"/>
              <a:t>Fourth level</a:t>
            </a:r>
          </a:p>
          <a:p>
            <a:pPr lvl="4"/>
            <a:r>
              <a:rPr lang="fr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45DD4-C7B1-1143-9A73-6B596B8AD0E9}" type="datetimeFigureOut">
              <a:t>2017-12-20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BEF57-37CA-3544-BAF6-A9E0B48B449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630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CA"/>
              <a:t>Click to edit Master text styles</a:t>
            </a:r>
          </a:p>
          <a:p>
            <a:pPr lvl="1"/>
            <a:r>
              <a:rPr lang="fr-CA"/>
              <a:t>Second level</a:t>
            </a:r>
          </a:p>
          <a:p>
            <a:pPr lvl="2"/>
            <a:r>
              <a:rPr lang="fr-CA"/>
              <a:t>Third level</a:t>
            </a:r>
          </a:p>
          <a:p>
            <a:pPr lvl="3"/>
            <a:r>
              <a:rPr lang="fr-CA"/>
              <a:t>Fourth level</a:t>
            </a:r>
          </a:p>
          <a:p>
            <a:pPr lvl="4"/>
            <a:r>
              <a:rPr lang="fr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45DD4-C7B1-1143-9A73-6B596B8AD0E9}" type="datetimeFigureOut">
              <a:t>2017-12-20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BEF57-37CA-3544-BAF6-A9E0B48B449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804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A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45DD4-C7B1-1143-9A73-6B596B8AD0E9}" type="datetimeFigureOut">
              <a:t>2017-12-20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BEF57-37CA-3544-BAF6-A9E0B48B449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380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A"/>
              <a:t>Click to edit Master text styles</a:t>
            </a:r>
          </a:p>
          <a:p>
            <a:pPr lvl="1"/>
            <a:r>
              <a:rPr lang="fr-CA"/>
              <a:t>Second level</a:t>
            </a:r>
          </a:p>
          <a:p>
            <a:pPr lvl="2"/>
            <a:r>
              <a:rPr lang="fr-CA"/>
              <a:t>Third level</a:t>
            </a:r>
          </a:p>
          <a:p>
            <a:pPr lvl="3"/>
            <a:r>
              <a:rPr lang="fr-CA"/>
              <a:t>Fourth level</a:t>
            </a:r>
          </a:p>
          <a:p>
            <a:pPr lvl="4"/>
            <a:r>
              <a:rPr lang="fr-CA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A"/>
              <a:t>Click to edit Master text styles</a:t>
            </a:r>
          </a:p>
          <a:p>
            <a:pPr lvl="1"/>
            <a:r>
              <a:rPr lang="fr-CA"/>
              <a:t>Second level</a:t>
            </a:r>
          </a:p>
          <a:p>
            <a:pPr lvl="2"/>
            <a:r>
              <a:rPr lang="fr-CA"/>
              <a:t>Third level</a:t>
            </a:r>
          </a:p>
          <a:p>
            <a:pPr lvl="3"/>
            <a:r>
              <a:rPr lang="fr-CA"/>
              <a:t>Fourth level</a:t>
            </a:r>
          </a:p>
          <a:p>
            <a:pPr lvl="4"/>
            <a:r>
              <a:rPr lang="fr-CA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45DD4-C7B1-1143-9A73-6B596B8AD0E9}" type="datetimeFigureOut">
              <a:t>2017-12-20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BEF57-37CA-3544-BAF6-A9E0B48B449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837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CA"/>
              <a:t>Click to edit Master text styles</a:t>
            </a:r>
          </a:p>
          <a:p>
            <a:pPr lvl="1"/>
            <a:r>
              <a:rPr lang="fr-CA"/>
              <a:t>Second level</a:t>
            </a:r>
          </a:p>
          <a:p>
            <a:pPr lvl="2"/>
            <a:r>
              <a:rPr lang="fr-CA"/>
              <a:t>Third level</a:t>
            </a:r>
          </a:p>
          <a:p>
            <a:pPr lvl="3"/>
            <a:r>
              <a:rPr lang="fr-CA"/>
              <a:t>Fourth level</a:t>
            </a:r>
          </a:p>
          <a:p>
            <a:pPr lvl="4"/>
            <a:r>
              <a:rPr lang="fr-CA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CA"/>
              <a:t>Click to edit Master text styles</a:t>
            </a:r>
          </a:p>
          <a:p>
            <a:pPr lvl="1"/>
            <a:r>
              <a:rPr lang="fr-CA"/>
              <a:t>Second level</a:t>
            </a:r>
          </a:p>
          <a:p>
            <a:pPr lvl="2"/>
            <a:r>
              <a:rPr lang="fr-CA"/>
              <a:t>Third level</a:t>
            </a:r>
          </a:p>
          <a:p>
            <a:pPr lvl="3"/>
            <a:r>
              <a:rPr lang="fr-CA"/>
              <a:t>Fourth level</a:t>
            </a:r>
          </a:p>
          <a:p>
            <a:pPr lvl="4"/>
            <a:r>
              <a:rPr lang="fr-CA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45DD4-C7B1-1143-9A73-6B596B8AD0E9}" type="datetimeFigureOut">
              <a:t>2017-12-20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BEF57-37CA-3544-BAF6-A9E0B48B449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155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45DD4-C7B1-1143-9A73-6B596B8AD0E9}" type="datetimeFigureOut">
              <a:t>2017-12-20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BEF57-37CA-3544-BAF6-A9E0B48B449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545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45DD4-C7B1-1143-9A73-6B596B8AD0E9}" type="datetimeFigureOut">
              <a:t>2017-12-20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BEF57-37CA-3544-BAF6-A9E0B48B449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949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CA"/>
              <a:t>Click to edit Master text styles</a:t>
            </a:r>
          </a:p>
          <a:p>
            <a:pPr lvl="1"/>
            <a:r>
              <a:rPr lang="fr-CA"/>
              <a:t>Second level</a:t>
            </a:r>
          </a:p>
          <a:p>
            <a:pPr lvl="2"/>
            <a:r>
              <a:rPr lang="fr-CA"/>
              <a:t>Third level</a:t>
            </a:r>
          </a:p>
          <a:p>
            <a:pPr lvl="3"/>
            <a:r>
              <a:rPr lang="fr-CA"/>
              <a:t>Fourth level</a:t>
            </a:r>
          </a:p>
          <a:p>
            <a:pPr lvl="4"/>
            <a:r>
              <a:rPr lang="fr-CA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A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45DD4-C7B1-1143-9A73-6B596B8AD0E9}" type="datetimeFigureOut">
              <a:t>2017-12-20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BEF57-37CA-3544-BAF6-A9E0B48B449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754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CA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A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45DD4-C7B1-1143-9A73-6B596B8AD0E9}" type="datetimeFigureOut">
              <a:t>2017-12-20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BEF57-37CA-3544-BAF6-A9E0B48B449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905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145DD4-C7B1-1143-9A73-6B596B8AD0E9}" type="datetimeFigureOut">
              <a:t>2017-12-20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0BEF57-37CA-3544-BAF6-A9E0B48B449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100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lab.com/Takuvik/resources/blob/master/CalculCanada.md" TargetMode="External"/><Relationship Id="rId4" Type="http://schemas.openxmlformats.org/officeDocument/2006/relationships/hyperlink" Target="https://gitlab.com/Takuvik/resources/blob/master/Colosse.md" TargetMode="External"/><Relationship Id="rId5" Type="http://schemas.openxmlformats.org/officeDocument/2006/relationships/hyperlink" Target="mailto:colosse@calculquebec.ca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eo.cornell.edu/ocean/satellite/" TargetMode="External"/><Relationship Id="rId4" Type="http://schemas.openxmlformats.org/officeDocument/2006/relationships/hyperlink" Target="https://goo.gl/eu10Ef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goo.gl/wVHQsU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oo.gl/eu10Ef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oo.gl/eu10Ef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hyperlink" Target="https://goo.gl/eu10Ef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lab.com/Takuvik/resources" TargetMode="External"/><Relationship Id="rId4" Type="http://schemas.openxmlformats.org/officeDocument/2006/relationships/hyperlink" Target="https://gitlab.com/Takuvik/resources_public/blob/master/satimages.txt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lab.com/Takuvik/resources" TargetMode="External"/><Relationship Id="rId3" Type="http://schemas.openxmlformats.org/officeDocument/2006/relationships/hyperlink" Target="https://gitlab.com/Takuvik/resources_public/blob/master/takuvikdata.md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lab.com/Takuvik/resources_public/blob/master/HDFview.md" TargetMode="External"/><Relationship Id="rId4" Type="http://schemas.openxmlformats.org/officeDocument/2006/relationships/hyperlink" Target="http://swcarpentry.github.io/python-novice-inflammation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lab.com/Takuvik/resources_public/blob/master/takuvikdata.md" TargetMode="External"/><Relationship Id="rId4" Type="http://schemas.openxmlformats.org/officeDocument/2006/relationships/hyperlink" Target="http://doi.org/10.5281/zenodo.1003812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gitlab.com/Takuvik/PPv0/blob/master/Source/map_produits_day.sh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nuxjournal.com/article/8600)" TargetMode="External"/><Relationship Id="rId4" Type="http://schemas.openxmlformats.org/officeDocument/2006/relationships/hyperlink" Target="http://swcarpentry.github.io/python-novice-inflammation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lab.com/Takuvik/ppv1/tree/master/trunk/Source" TargetMode="Externa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mailto:etienne.ouellet-dallaire.1@ulaval.ca" TargetMode="External"/><Relationship Id="rId4" Type="http://schemas.openxmlformats.org/officeDocument/2006/relationships/hyperlink" Target="mailto:richard.marquis@qo.ulaval.ca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lab.com/Takuvik/resources/tree/master" TargetMode="External"/><Relationship Id="rId3" Type="http://schemas.openxmlformats.org/officeDocument/2006/relationships/hyperlink" Target="https://gitlab.com/Takuvik/resources/blob/master/README.txt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gitlab.com/Takuvik/resources_public/blob/master/GeneralInstallation.md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support@bioinfo.ulaval.ca" TargetMode="External"/><Relationship Id="rId3" Type="http://schemas.openxmlformats.org/officeDocument/2006/relationships/hyperlink" Target="https://bitbucket.org/jerlar73/ibis_bioinfo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Knowledge Transfer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Maxime Benoît-Gagné - Takuvik</a:t>
            </a:r>
          </a:p>
          <a:p>
            <a:r>
              <a:rPr lang="en-US"/>
              <a:t>20</a:t>
            </a:r>
            <a:r>
              <a:rPr lang="en-US"/>
              <a:t> December 2017</a:t>
            </a:r>
          </a:p>
        </p:txBody>
      </p:sp>
    </p:spTree>
    <p:extLst>
      <p:ext uri="{BB962C8B-B14F-4D97-AF65-F5344CB8AC3E}">
        <p14:creationId xmlns:p14="http://schemas.microsoft.com/office/powerpoint/2010/main" val="3615873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Machines - Compute Canada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/>
              <a:t>Register to Compute Canada. See </a:t>
            </a:r>
            <a:r>
              <a:rPr lang="en-US">
                <a:hlinkClick r:id="rId3"/>
              </a:rPr>
              <a:t>https://gitlab.com/Takuvik/resources/blob/master/CalculCanada.md</a:t>
            </a:r>
            <a:r>
              <a:rPr lang="en-US"/>
              <a:t> </a:t>
            </a:r>
          </a:p>
          <a:p>
            <a:r>
              <a:rPr lang="en-US"/>
              <a:t>Register to Calcul Québec. See CalculQuebec.docx.</a:t>
            </a:r>
          </a:p>
          <a:p>
            <a:r>
              <a:rPr lang="en-US"/>
              <a:t>Register to the supercomputer cedar. I didn’t register myself to cedar so I can’t help you much with procedure. The procedure should be like </a:t>
            </a:r>
            <a:r>
              <a:rPr lang="en-US">
                <a:hlinkClick r:id="rId4"/>
              </a:rPr>
              <a:t>https://gitlab.com/Takuvik/resources/blob/master/Colosse.md</a:t>
            </a:r>
            <a:r>
              <a:rPr lang="en-US"/>
              <a:t>. You can ask help from Étienne who is helping Atsushi to use cedar.</a:t>
            </a:r>
          </a:p>
          <a:p>
            <a:r>
              <a:rPr lang="en-US"/>
              <a:t>Resources for help with Compute Canada resources:</a:t>
            </a:r>
          </a:p>
          <a:p>
            <a:pPr lvl="1"/>
            <a:r>
              <a:rPr lang="en-US"/>
              <a:t>Étienne.</a:t>
            </a:r>
          </a:p>
          <a:p>
            <a:pPr lvl="1"/>
            <a:r>
              <a:rPr lang="en-US">
                <a:hlinkClick r:id="rId5"/>
              </a:rPr>
              <a:t>colosse@calculquebec.ca</a:t>
            </a:r>
            <a:endParaRPr lang="en-US"/>
          </a:p>
          <a:p>
            <a:pPr lvl="1"/>
            <a:r>
              <a:rPr lang="en-US"/>
              <a:t>Software Carpentry training at Laval University each fall break and spring break.</a:t>
            </a:r>
          </a:p>
        </p:txBody>
      </p:sp>
    </p:spTree>
    <p:extLst>
      <p:ext uri="{BB962C8B-B14F-4D97-AF65-F5344CB8AC3E}">
        <p14:creationId xmlns:p14="http://schemas.microsoft.com/office/powerpoint/2010/main" val="16791994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/>
              <a:t>Cornell Satellite Remote Sensing Training Program.</a:t>
            </a:r>
          </a:p>
          <a:p>
            <a:pPr lvl="1" algn="just"/>
            <a:r>
              <a:rPr lang="en-US">
                <a:hlinkClick r:id="rId3"/>
              </a:rPr>
              <a:t>http://www.geo.cornell.edu/ocean/satellite/</a:t>
            </a:r>
            <a:endParaRPr lang="en-US"/>
          </a:p>
          <a:p>
            <a:pPr lvl="1" algn="just"/>
            <a:r>
              <a:rPr lang="en-US"/>
              <a:t>Notes de cours de 2013 sur </a:t>
            </a:r>
            <a:r>
              <a:rPr lang="en-US" u="sng">
                <a:hlinkClick r:id="rId4"/>
              </a:rPr>
              <a:t>https://goo.gl/eu10Ef</a:t>
            </a:r>
            <a:r>
              <a:rPr lang="en-US" u="sng"/>
              <a:t> </a:t>
            </a:r>
            <a:r>
              <a:rPr lang="en-US"/>
              <a:t>(diffusé dans mon réseau de l’Université Laval avec l’autorisation de Bruce Monger).</a:t>
            </a:r>
          </a:p>
          <a:p>
            <a:pPr lvl="1" algn="just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3260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Book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/>
              <a:t>Kirk, J. T. O., Light and Photosynthesis in Aquatic Ecosystems. ISBN: 9780521151757.</a:t>
            </a:r>
          </a:p>
          <a:p>
            <a:pPr lvl="1" algn="just"/>
            <a:r>
              <a:rPr lang="en-US">
                <a:hlinkClick r:id="rId3"/>
              </a:rPr>
              <a:t>https://goo.gl/wVHQsU</a:t>
            </a:r>
            <a:endParaRPr lang="en-US"/>
          </a:p>
          <a:p>
            <a:pPr lvl="1" algn="just"/>
            <a:endParaRPr lang="en-US"/>
          </a:p>
          <a:p>
            <a:pPr lvl="1" algn="just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0015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26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Grp="1" noChangeArrowheads="1"/>
          </p:cNvSpPr>
          <p:nvPr>
            <p:ph type="title"/>
          </p:nvPr>
        </p:nvSpPr>
        <p:spPr>
          <a:xfrm>
            <a:off x="533400" y="2933700"/>
            <a:ext cx="8077200" cy="990600"/>
          </a:xfrm>
          <a:ln/>
        </p:spPr>
        <p:txBody>
          <a:bodyPr rIns="132080"/>
          <a:lstStyle/>
          <a:p>
            <a:r>
              <a:rPr lang="en-US" altLang="en-US"/>
              <a:t>Data Levels and Processing Flow…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254760" y="6211669"/>
            <a:ext cx="78747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Reproduced from the Cornell Satellite Remote Sensing Training Program, course 8 </a:t>
            </a:r>
          </a:p>
          <a:p>
            <a:r>
              <a:rPr lang="en-US"/>
              <a:t>(Bruce Monger) with permission (</a:t>
            </a:r>
            <a:r>
              <a:rPr lang="en-US" u="sng">
                <a:hlinkClick r:id="rId2"/>
              </a:rPr>
              <a:t>https://goo.gl/eu10Ef</a:t>
            </a:r>
            <a:r>
              <a:rPr lang="en-US" u="sng"/>
              <a:t>)</a:t>
            </a:r>
            <a:r>
              <a:rPr lang="en-US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90696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/>
          </p:nvPr>
        </p:nvSpPr>
        <p:spPr>
          <a:xfrm>
            <a:off x="571500" y="114300"/>
            <a:ext cx="7772400" cy="457200"/>
          </a:xfrm>
          <a:ln/>
        </p:spPr>
        <p:txBody>
          <a:bodyPr rIns="132080">
            <a:normAutofit fontScale="90000"/>
          </a:bodyPr>
          <a:lstStyle/>
          <a:p>
            <a:r>
              <a:rPr lang="en-US" altLang="en-US" sz="2800"/>
              <a:t>Satellite Data Level Definitions</a:t>
            </a:r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8600" y="571500"/>
            <a:ext cx="8686800" cy="6248400"/>
          </a:xfrm>
          <a:ln/>
        </p:spPr>
        <p:txBody>
          <a:bodyPr rIns="132080"/>
          <a:lstStyle/>
          <a:p>
            <a:pPr>
              <a:lnSpc>
                <a:spcPct val="80000"/>
              </a:lnSpc>
              <a:buClr>
                <a:srgbClr val="000000"/>
              </a:buClr>
            </a:pPr>
            <a:r>
              <a:rPr lang="en-US" altLang="en-US" sz="2800"/>
              <a:t>Level-0 </a:t>
            </a:r>
          </a:p>
          <a:p>
            <a:pPr marL="782638" lvl="1">
              <a:lnSpc>
                <a:spcPct val="80000"/>
              </a:lnSpc>
              <a:buClr>
                <a:srgbClr val="000000"/>
              </a:buClr>
            </a:pPr>
            <a:r>
              <a:rPr lang="en-US" altLang="en-US" sz="1800"/>
              <a:t>raw radiance counts</a:t>
            </a:r>
          </a:p>
          <a:p>
            <a:pPr>
              <a:lnSpc>
                <a:spcPct val="80000"/>
              </a:lnSpc>
              <a:buClr>
                <a:srgbClr val="000000"/>
              </a:buClr>
            </a:pPr>
            <a:r>
              <a:rPr lang="en-US" altLang="en-US" sz="2800"/>
              <a:t>Level-1A</a:t>
            </a:r>
          </a:p>
          <a:p>
            <a:pPr marL="782638" lvl="1">
              <a:lnSpc>
                <a:spcPct val="80000"/>
              </a:lnSpc>
              <a:buClr>
                <a:srgbClr val="000000"/>
              </a:buClr>
            </a:pPr>
            <a:r>
              <a:rPr lang="en-US" altLang="en-US" sz="2000"/>
              <a:t>raw radiance counts as well as spacecraft and instrument telemetry and calibration data.</a:t>
            </a:r>
          </a:p>
          <a:p>
            <a:pPr>
              <a:lnSpc>
                <a:spcPct val="80000"/>
              </a:lnSpc>
              <a:buClr>
                <a:srgbClr val="000000"/>
              </a:buClr>
            </a:pPr>
            <a:r>
              <a:rPr lang="en-US" altLang="en-US" sz="2800"/>
              <a:t>The Level 1B</a:t>
            </a:r>
          </a:p>
          <a:p>
            <a:pPr marL="782638" lvl="1">
              <a:lnSpc>
                <a:spcPct val="80000"/>
              </a:lnSpc>
              <a:buClr>
                <a:srgbClr val="000000"/>
              </a:buClr>
            </a:pPr>
            <a:r>
              <a:rPr lang="en-US" altLang="en-US" sz="2000"/>
              <a:t>calibrated and geolocated radiances generated from Level 1A data.</a:t>
            </a:r>
          </a:p>
          <a:p>
            <a:pPr>
              <a:lnSpc>
                <a:spcPct val="80000"/>
              </a:lnSpc>
              <a:buClr>
                <a:srgbClr val="000000"/>
              </a:buClr>
            </a:pPr>
            <a:r>
              <a:rPr lang="en-US" altLang="en-US" sz="2800"/>
              <a:t>Level-2</a:t>
            </a:r>
          </a:p>
          <a:p>
            <a:pPr marL="782638" lvl="1">
              <a:lnSpc>
                <a:spcPct val="80000"/>
              </a:lnSpc>
              <a:buClr>
                <a:srgbClr val="000000"/>
              </a:buClr>
            </a:pPr>
            <a:r>
              <a:rPr lang="en-US" altLang="en-US" sz="2000"/>
              <a:t>derived geophysical variables at the same full resolution and location as the Level 1 source data</a:t>
            </a:r>
            <a:r>
              <a:rPr lang="en-US" altLang="en-US"/>
              <a:t>.</a:t>
            </a:r>
          </a:p>
          <a:p>
            <a:pPr>
              <a:lnSpc>
                <a:spcPct val="80000"/>
              </a:lnSpc>
              <a:buClr>
                <a:srgbClr val="000000"/>
              </a:buClr>
            </a:pPr>
            <a:r>
              <a:rPr lang="en-US" altLang="en-US" sz="2800"/>
              <a:t>Level-3</a:t>
            </a:r>
          </a:p>
          <a:p>
            <a:pPr marL="782638" lvl="1">
              <a:lnSpc>
                <a:spcPct val="80000"/>
              </a:lnSpc>
              <a:buClr>
                <a:srgbClr val="000000"/>
              </a:buClr>
            </a:pPr>
            <a:r>
              <a:rPr lang="en-US" altLang="en-US" sz="2000" b="1"/>
              <a:t>variables arranged in a uniform space-time grid</a:t>
            </a:r>
            <a:endParaRPr lang="en-US" altLang="en-US" sz="2000" b="1">
              <a:ea typeface="ヒラギノ明朝 ProN W6" charset="-128"/>
              <a:cs typeface="ヒラギノ明朝 ProN W6" charset="-128"/>
            </a:endParaRPr>
          </a:p>
          <a:p>
            <a:pPr marL="1182688" lvl="2">
              <a:lnSpc>
                <a:spcPct val="80000"/>
              </a:lnSpc>
            </a:pPr>
            <a:r>
              <a:rPr lang="en-US" altLang="en-US" sz="2000" b="1" u="sng">
                <a:solidFill>
                  <a:srgbClr val="D90B00"/>
                </a:solidFill>
              </a:rPr>
              <a:t>binned</a:t>
            </a:r>
            <a:r>
              <a:rPr lang="en-US" altLang="en-US" sz="2000"/>
              <a:t> --&gt; data spatially averaged into equal area bins and optionally averaged into a specified time interval</a:t>
            </a:r>
          </a:p>
          <a:p>
            <a:pPr marL="1182688" lvl="2">
              <a:lnSpc>
                <a:spcPct val="80000"/>
              </a:lnSpc>
            </a:pPr>
            <a:r>
              <a:rPr lang="en-US" altLang="en-US" sz="2000"/>
              <a:t>binned </a:t>
            </a:r>
            <a:r>
              <a:rPr lang="en-US" altLang="en-US" sz="2000" b="1" u="sng">
                <a:solidFill>
                  <a:srgbClr val="0044FE"/>
                </a:solidFill>
              </a:rPr>
              <a:t>and then</a:t>
            </a:r>
            <a:r>
              <a:rPr lang="en-US" altLang="en-US" sz="2000"/>
              <a:t> mapped to produce --&gt; (</a:t>
            </a:r>
            <a:r>
              <a:rPr lang="en-US" altLang="en-US" sz="2000" b="1" u="sng"/>
              <a:t>binmapped</a:t>
            </a:r>
            <a:r>
              <a:rPr lang="en-US" altLang="en-US" sz="2000"/>
              <a:t>) = </a:t>
            </a:r>
            <a:r>
              <a:rPr lang="en-US" altLang="en-US" sz="2000" b="1">
                <a:solidFill>
                  <a:srgbClr val="D90B00"/>
                </a:solidFill>
              </a:rPr>
              <a:t>standard mapped image (SMI)</a:t>
            </a:r>
            <a:r>
              <a:rPr lang="en-US" altLang="en-US" sz="2000" b="1"/>
              <a:t> </a:t>
            </a:r>
            <a:r>
              <a:rPr lang="en-US" altLang="en-US" sz="2000"/>
              <a:t>at the ocean color web</a:t>
            </a:r>
          </a:p>
          <a:p>
            <a:pPr marL="1182688" lvl="2">
              <a:lnSpc>
                <a:spcPct val="80000"/>
              </a:lnSpc>
            </a:pPr>
            <a:r>
              <a:rPr lang="en-US" altLang="en-US" sz="2000"/>
              <a:t>just </a:t>
            </a:r>
            <a:r>
              <a:rPr lang="en-US" altLang="en-US" sz="2000" b="1" u="sng"/>
              <a:t>mapped</a:t>
            </a:r>
            <a:r>
              <a:rPr lang="en-US" altLang="en-US" sz="2000"/>
              <a:t> straightway from L2 data and optionally averaged into a specified time interval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54760" y="6211669"/>
            <a:ext cx="78747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Reproduced from the Cornell Satellite Remote Sensing Training Program, course 8 </a:t>
            </a:r>
          </a:p>
          <a:p>
            <a:r>
              <a:rPr lang="en-US"/>
              <a:t>(Bruce Monger) with permission (</a:t>
            </a:r>
            <a:r>
              <a:rPr lang="en-US" u="sng">
                <a:hlinkClick r:id="rId2"/>
              </a:rPr>
              <a:t>https://goo.gl/eu10Ef</a:t>
            </a:r>
            <a:r>
              <a:rPr lang="en-US" u="sng"/>
              <a:t>)</a:t>
            </a:r>
            <a:r>
              <a:rPr lang="en-US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802148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5523E2-2331-6348-97CC-73D66B923B78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19457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  <a:ln/>
        </p:spPr>
        <p:txBody>
          <a:bodyPr rIns="132080"/>
          <a:lstStyle/>
          <a:p>
            <a:r>
              <a:rPr lang="en-US" altLang="en-US"/>
              <a:t>Equal-Area Bins</a:t>
            </a: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00" y="1016000"/>
            <a:ext cx="78740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254760" y="6211669"/>
            <a:ext cx="78747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Reproduced from the Cornell Satellite Remote Sensing Training Program, course 8 </a:t>
            </a:r>
          </a:p>
          <a:p>
            <a:r>
              <a:rPr lang="en-US"/>
              <a:t>(Bruce Monger) with permission (</a:t>
            </a:r>
            <a:r>
              <a:rPr lang="en-US" u="sng">
                <a:hlinkClick r:id="rId3"/>
              </a:rPr>
              <a:t>https://goo.gl/eu10Ef</a:t>
            </a:r>
            <a:r>
              <a:rPr lang="en-US" u="sng"/>
              <a:t>)</a:t>
            </a:r>
            <a:r>
              <a:rPr lang="en-US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953054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Shared remote sensing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Go to </a:t>
            </a:r>
            <a:r>
              <a:rPr lang="en-US">
                <a:hlinkClick r:id="rId3"/>
              </a:rPr>
              <a:t>https://gitlab.com/Takuvik/resources</a:t>
            </a:r>
            <a:endParaRPr lang="en-US"/>
          </a:p>
          <a:p>
            <a:r>
              <a:rPr lang="en-US"/>
              <a:t>At the bottom of the page, click on </a:t>
            </a:r>
            <a:r>
              <a:rPr lang="en-US">
                <a:hlinkClick r:id="rId4"/>
              </a:rPr>
              <a:t>https://gitlab.com/Takuvik/resources_public/blob/master/satimages.txt</a:t>
            </a:r>
            <a:r>
              <a:rPr lang="en-US"/>
              <a:t>.</a:t>
            </a:r>
          </a:p>
          <a:p>
            <a:pPr lvl="1"/>
            <a:endParaRPr lang="en-US"/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9940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Shared remote sensing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Examples:</a:t>
            </a:r>
          </a:p>
          <a:p>
            <a:pPr lvl="1"/>
            <a:r>
              <a:rPr lang="en-US"/>
              <a:t>GlobColour L3BIN AV SeaWiFS CHL1 daily?	1998	20131118	/Volumes/taku-njall/GlobColour/katja/hermes.acri.fr/L3</a:t>
            </a:r>
          </a:p>
          <a:p>
            <a:pPr lvl="1"/>
            <a:r>
              <a:rPr lang="en-US"/>
              <a:t>Go to /Volumes/taku-njall/GlobColour/katja/hermes.acri.fr/L3</a:t>
            </a:r>
          </a:p>
          <a:p>
            <a:pPr lvl="1"/>
            <a:r>
              <a:rPr lang="en-US"/>
              <a:t>Find the day 225 of year 2006.</a:t>
            </a:r>
          </a:p>
          <a:p>
            <a:pPr lvl="1"/>
            <a:r>
              <a:rPr lang="en-US"/>
              <a:t>The first letter of the file names is G for GlobColour.</a:t>
            </a:r>
          </a:p>
          <a:p>
            <a:pPr lvl="1"/>
            <a:endParaRPr lang="en-US"/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331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Shared remote sensing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Examples:</a:t>
            </a:r>
          </a:p>
          <a:p>
            <a:pPr lvl="1"/>
            <a:r>
              <a:rPr lang="en-US"/>
              <a:t>MODISA L3BIN CHL daily	2002185	2016	/Volumes/taku-njall/MODISA/L3BIN (reprocessing R2014.0)</a:t>
            </a:r>
          </a:p>
          <a:p>
            <a:pPr lvl="1"/>
            <a:r>
              <a:rPr lang="en-US"/>
              <a:t>Go to /Volumes/taku-njall/MODISA/L3BIN </a:t>
            </a:r>
          </a:p>
          <a:p>
            <a:pPr lvl="1"/>
            <a:r>
              <a:rPr lang="en-US"/>
              <a:t>Find the day 225 of year 2006.</a:t>
            </a:r>
          </a:p>
          <a:p>
            <a:pPr lvl="1"/>
            <a:r>
              <a:rPr lang="en-US"/>
              <a:t>The first letter of the file names is A for MODIS AQUA.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21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Objectives by Maxime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algn="just"/>
            <a:r>
              <a:rPr lang="en-US"/>
              <a:t>Software Carpentry training.</a:t>
            </a:r>
          </a:p>
          <a:p>
            <a:pPr algn="just"/>
            <a:r>
              <a:rPr lang="en-US"/>
              <a:t>Organizational structure.</a:t>
            </a:r>
          </a:p>
          <a:p>
            <a:pPr algn="just"/>
            <a:r>
              <a:rPr lang="en-US"/>
              <a:t>General tool (1):</a:t>
            </a:r>
          </a:p>
          <a:p>
            <a:pPr lvl="1" algn="just"/>
            <a:r>
              <a:rPr lang="en-US"/>
              <a:t>GitLab.</a:t>
            </a:r>
          </a:p>
          <a:p>
            <a:pPr algn="just"/>
            <a:r>
              <a:rPr lang="en-US"/>
              <a:t>Machines (Maxime).</a:t>
            </a:r>
          </a:p>
          <a:p>
            <a:pPr lvl="1" algn="just"/>
            <a:r>
              <a:rPr lang="en-US"/>
              <a:t>Katak.</a:t>
            </a:r>
          </a:p>
          <a:p>
            <a:pPr lvl="1" algn="just"/>
            <a:r>
              <a:rPr lang="en-US"/>
              <a:t>Compute Canada.</a:t>
            </a:r>
          </a:p>
          <a:p>
            <a:pPr algn="just"/>
            <a:r>
              <a:rPr lang="en-US"/>
              <a:t>Trainings. </a:t>
            </a:r>
          </a:p>
          <a:p>
            <a:pPr algn="just"/>
            <a:r>
              <a:rPr lang="en-US"/>
              <a:t>Book.</a:t>
            </a:r>
          </a:p>
          <a:p>
            <a:pPr algn="just"/>
            <a:r>
              <a:rPr lang="en-US"/>
              <a:t>Theory.</a:t>
            </a:r>
          </a:p>
          <a:p>
            <a:pPr algn="just"/>
            <a:r>
              <a:rPr lang="en-US"/>
              <a:t>Shared remote sensing data.</a:t>
            </a:r>
          </a:p>
          <a:p>
            <a:pPr algn="just"/>
            <a:r>
              <a:rPr lang="en-US"/>
              <a:t>Shared processed data. </a:t>
            </a:r>
          </a:p>
          <a:p>
            <a:pPr algn="just"/>
            <a:r>
              <a:rPr lang="en-US"/>
              <a:t>Access and use PPv0.</a:t>
            </a:r>
          </a:p>
          <a:p>
            <a:pPr lvl="1" algn="just"/>
            <a:r>
              <a:rPr lang="en-US"/>
              <a:t>Access PPv0.</a:t>
            </a:r>
          </a:p>
          <a:p>
            <a:pPr lvl="1" algn="just"/>
            <a:r>
              <a:rPr lang="en-US"/>
              <a:t>Units.</a:t>
            </a:r>
          </a:p>
          <a:p>
            <a:pPr lvl="1" algn="just"/>
            <a:r>
              <a:rPr lang="en-US"/>
              <a:t>Verify the quality of data.</a:t>
            </a:r>
          </a:p>
          <a:p>
            <a:pPr algn="just"/>
            <a:r>
              <a:rPr lang="en-US"/>
              <a:t>Generate PPv1.</a:t>
            </a:r>
          </a:p>
        </p:txBody>
      </p:sp>
    </p:spTree>
    <p:extLst>
      <p:ext uri="{BB962C8B-B14F-4D97-AF65-F5344CB8AC3E}">
        <p14:creationId xmlns:p14="http://schemas.microsoft.com/office/powerpoint/2010/main" val="2516169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Shared remote sensing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Examples:</a:t>
            </a:r>
          </a:p>
          <a:p>
            <a:pPr lvl="1"/>
            <a:r>
              <a:rPr lang="en-US"/>
              <a:t>SeaWiFS L3BIN CHL daily	1998	2008	/Volumes/taku-njall/SeaWiFS/L3BIN (reprocessing R2014.0)</a:t>
            </a:r>
          </a:p>
          <a:p>
            <a:pPr lvl="1"/>
            <a:r>
              <a:rPr lang="en-US"/>
              <a:t>Go to /Volumes/taku-njall/SeaWiFS/L3BIN </a:t>
            </a:r>
          </a:p>
          <a:p>
            <a:pPr lvl="1"/>
            <a:r>
              <a:rPr lang="en-US"/>
              <a:t>Find the day 225 of year 2006.</a:t>
            </a:r>
          </a:p>
          <a:p>
            <a:pPr lvl="1"/>
            <a:r>
              <a:rPr lang="en-US"/>
              <a:t>The first letter of the file names is S for SeaWiFS.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5714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Shared remote sensing data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2365092"/>
              </p:ext>
            </p:extLst>
          </p:nvPr>
        </p:nvGraphicFramePr>
        <p:xfrm>
          <a:off x="457200" y="1600200"/>
          <a:ext cx="8229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First letter of file</a:t>
                      </a:r>
                      <a:r>
                        <a:rPr lang="en-US" baseline="0"/>
                        <a:t> names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Origin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sensor MODIS AQUA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GlobColour project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sensor SeaWiFS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19626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Shared processed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Go to </a:t>
            </a:r>
            <a:r>
              <a:rPr lang="en-US">
                <a:hlinkClick r:id="rId2"/>
              </a:rPr>
              <a:t>https://gitlab.com/Takuvik/resources</a:t>
            </a:r>
            <a:endParaRPr lang="en-US"/>
          </a:p>
          <a:p>
            <a:r>
              <a:rPr lang="en-US"/>
              <a:t>At the bottom of the page, click on </a:t>
            </a:r>
            <a:r>
              <a:rPr lang="en-US">
                <a:hlinkClick r:id="rId3"/>
              </a:rPr>
              <a:t>https://gitlab.com/Takuvik/resources_public/blob/master/takuvikdata.md</a:t>
            </a:r>
            <a:r>
              <a:rPr lang="en-US"/>
              <a:t>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4373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Shared processed data - Bathymetry and World Wildlife Foundation (WWF)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Go to /Volumes/output-prod/Takuvik/Teledetection/Couleur/SORTIES/Bathymetre/</a:t>
            </a:r>
          </a:p>
          <a:p>
            <a:r>
              <a:rPr lang="en-US"/>
              <a:t>Read the README.</a:t>
            </a:r>
          </a:p>
          <a:p>
            <a:r>
              <a:rPr lang="en-US" sz="2000">
                <a:latin typeface="Consolas" charset="0"/>
                <a:ea typeface="Consolas" charset="0"/>
                <a:cs typeface="Consolas" charset="0"/>
              </a:rPr>
              <a:t>ncdump -h Province_Zbot_MODISA_L3binV2.nc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0954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Shared processed data - Grids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Go to /Volumes/output-prod/Takuvik/Teledetection/Grid/trunk/</a:t>
            </a:r>
          </a:p>
          <a:p>
            <a:r>
              <a:rPr lang="en-US"/>
              <a:t>Read the README.</a:t>
            </a:r>
          </a:p>
          <a:p>
            <a:r>
              <a:rPr lang="en-US" sz="2000">
                <a:latin typeface="Consolas" charset="0"/>
                <a:ea typeface="Consolas" charset="0"/>
                <a:cs typeface="Consolas" charset="0"/>
              </a:rPr>
              <a:t>ncdump -h 201510151636/A45N.nc</a:t>
            </a:r>
          </a:p>
          <a:p>
            <a:r>
              <a:rPr lang="en-US" sz="2000">
                <a:latin typeface="Consolas" charset="0"/>
                <a:ea typeface="Consolas" charset="0"/>
                <a:cs typeface="Consolas" charset="0"/>
              </a:rPr>
              <a:t>45N in A45N.nc is above 45 degrees North.</a:t>
            </a:r>
          </a:p>
          <a:p>
            <a:r>
              <a:rPr lang="en-US" sz="2000">
                <a:latin typeface="Consolas" charset="0"/>
                <a:ea typeface="Consolas" charset="0"/>
                <a:cs typeface="Consolas" charset="0"/>
              </a:rPr>
              <a:t>WholeWorld in AWholeWorld.nc is global.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1697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Homework for next week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Install HDFView.</a:t>
            </a:r>
          </a:p>
          <a:p>
            <a:pPr lvl="1"/>
            <a:r>
              <a:rPr lang="en-US"/>
              <a:t>Procedure:</a:t>
            </a:r>
            <a:endParaRPr lang="en-US">
              <a:hlinkClick r:id="rId3"/>
            </a:endParaRPr>
          </a:p>
          <a:p>
            <a:pPr lvl="2"/>
            <a:r>
              <a:rPr lang="en-US">
                <a:hlinkClick r:id="rId3"/>
              </a:rPr>
              <a:t>https://gitlab.com/Takuvik/resources_public/blob/master/HDFview.md</a:t>
            </a:r>
            <a:endParaRPr lang="en-US"/>
          </a:p>
          <a:p>
            <a:r>
              <a:rPr lang="en-US"/>
              <a:t>Facultative. Continue Python tutorial from </a:t>
            </a:r>
          </a:p>
          <a:p>
            <a:pPr lvl="1"/>
            <a:r>
              <a:rPr lang="en-US">
                <a:hlinkClick r:id="rId4"/>
              </a:rPr>
              <a:t>http://swcarpentry.github.io/python-novice-inflammation/</a:t>
            </a:r>
            <a:r>
              <a:rPr lang="en-US"/>
              <a:t> 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3127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Shared processed data - Other data 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https://gitlab.com/Takuvik/resources_public/blob/master/takuvikdata.md</a:t>
            </a:r>
          </a:p>
        </p:txBody>
      </p:sp>
    </p:spTree>
    <p:extLst>
      <p:ext uri="{BB962C8B-B14F-4D97-AF65-F5344CB8AC3E}">
        <p14:creationId xmlns:p14="http://schemas.microsoft.com/office/powerpoint/2010/main" val="1673301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PPv0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Read about PPv0 on </a:t>
            </a:r>
            <a:r>
              <a:rPr lang="en-US">
                <a:hlinkClick r:id="rId3"/>
              </a:rPr>
              <a:t>https://gitlab.com/Takuvik/resources_public/blob/master/takuvikdata.md</a:t>
            </a:r>
            <a:r>
              <a:rPr lang="en-US"/>
              <a:t> </a:t>
            </a:r>
          </a:p>
          <a:p>
            <a:r>
              <a:rPr lang="en-US"/>
              <a:t>Click on Code and documentation: </a:t>
            </a:r>
            <a:r>
              <a:rPr lang="en-US">
                <a:hlinkClick r:id="rId4"/>
              </a:rPr>
              <a:t>http://doi.org/10.5281/zenodo.1003812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12562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Shared remote sensing data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457200" y="1600200"/>
          <a:ext cx="8229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First letter of file</a:t>
                      </a:r>
                      <a:r>
                        <a:rPr lang="en-US" baseline="0"/>
                        <a:t> names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Origin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sensor MODIS AQUA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GlobColour project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sensor SeaWiFS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3955880"/>
              </p:ext>
            </p:extLst>
          </p:nvPr>
        </p:nvGraphicFramePr>
        <p:xfrm>
          <a:off x="457200" y="3378200"/>
          <a:ext cx="82296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Second letter of file</a:t>
                      </a:r>
                      <a:r>
                        <a:rPr lang="en-US" baseline="0"/>
                        <a:t> names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Origin for auxiliary atmospheric</a:t>
                      </a:r>
                      <a:r>
                        <a:rPr lang="en-US" baseline="0"/>
                        <a:t> data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International</a:t>
                      </a:r>
                      <a:r>
                        <a:rPr lang="en-US" baseline="0"/>
                        <a:t> Satellite Cloud Climatology Project (ISCCP)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sensor MODIS</a:t>
                      </a:r>
                      <a:r>
                        <a:rPr lang="en-US" baseline="0"/>
                        <a:t> AQUA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5233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PPv0 - Access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Go to /Volumes/output-prod/Takuvik/Teledetection/Couleur/SORTIES/36_0_0/NOCLIM/2006/225</a:t>
            </a:r>
          </a:p>
          <a:p>
            <a:r>
              <a:rPr lang="en-US"/>
              <a:t>ncdump -h AM2006225_PP.nc</a:t>
            </a:r>
          </a:p>
          <a:p>
            <a:endParaRPr lang="en-US"/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807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Objectives by Étienne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/>
              <a:t>General installation on a MacBook Pro.</a:t>
            </a:r>
          </a:p>
          <a:p>
            <a:pPr algn="just"/>
            <a:r>
              <a:rPr lang="en-US"/>
              <a:t>Machines.</a:t>
            </a:r>
          </a:p>
          <a:p>
            <a:pPr algn="just"/>
            <a:r>
              <a:rPr lang="en-US"/>
              <a:t>OTRS.</a:t>
            </a:r>
          </a:p>
          <a:p>
            <a:pPr algn="just"/>
            <a:r>
              <a:rPr lang="en-US"/>
              <a:t>ssh and scp.</a:t>
            </a:r>
          </a:p>
        </p:txBody>
      </p:sp>
    </p:spTree>
    <p:extLst>
      <p:ext uri="{BB962C8B-B14F-4D97-AF65-F5344CB8AC3E}">
        <p14:creationId xmlns:p14="http://schemas.microsoft.com/office/powerpoint/2010/main" val="1432870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PPv0 - Access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Exercice</a:t>
            </a:r>
          </a:p>
          <a:p>
            <a:pPr lvl="1"/>
            <a:r>
              <a:rPr lang="en-US"/>
              <a:t>Transfer to your machine the PPv0 file of 13 August 2006 with all data including auxiliary atmospheric data from the sensor MODIS AQUA.</a:t>
            </a:r>
          </a:p>
          <a:p>
            <a:pPr lvl="1"/>
            <a:r>
              <a:rPr lang="en-US"/>
              <a:t>Hint. Enter day of year calendar in Google to find the National Ocean and Atmosphere Administration (NOAA) day of year calendar.</a:t>
            </a:r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7154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PPv0 - Units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0520"/>
            <a:ext cx="8229600" cy="4525963"/>
          </a:xfrm>
        </p:spPr>
        <p:txBody>
          <a:bodyPr/>
          <a:lstStyle/>
          <a:p>
            <a:pPr algn="just"/>
            <a:r>
              <a:rPr lang="en-US"/>
              <a:t>For now, units can be retrieve at </a:t>
            </a:r>
            <a:r>
              <a:rPr lang="en-US">
                <a:hlinkClick r:id="rId3"/>
              </a:rPr>
              <a:t>https://gitlab.com/Takuvik/PPv0/blob/master/Source/map_produits_day.sh</a:t>
            </a:r>
            <a:r>
              <a:rPr lang="en-US"/>
              <a:t>.</a:t>
            </a:r>
          </a:p>
          <a:p>
            <a:pPr algn="just"/>
            <a:r>
              <a:rPr lang="en-US"/>
              <a:t>@+ sert à indiquer le début et la fin d’un exposant dans Generic Mapping Tools (GMT).</a:t>
            </a:r>
          </a:p>
        </p:txBody>
      </p:sp>
    </p:spTree>
    <p:extLst>
      <p:ext uri="{BB962C8B-B14F-4D97-AF65-F5344CB8AC3E}">
        <p14:creationId xmlns:p14="http://schemas.microsoft.com/office/powerpoint/2010/main" val="8412599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PPv0 - Units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0520"/>
            <a:ext cx="8229600" cy="4525963"/>
          </a:xfrm>
        </p:spPr>
        <p:txBody>
          <a:bodyPr/>
          <a:lstStyle/>
          <a:p>
            <a:pPr algn="just"/>
            <a:r>
              <a:rPr lang="en-US"/>
              <a:t>Exercise.</a:t>
            </a:r>
          </a:p>
          <a:p>
            <a:pPr lvl="1" algn="just"/>
            <a:r>
              <a:rPr lang="en-US"/>
              <a:t>What is the unit of variable PAR_cloud in AM2006225_PP.nc?</a:t>
            </a:r>
          </a:p>
        </p:txBody>
      </p:sp>
    </p:spTree>
    <p:extLst>
      <p:ext uri="{BB962C8B-B14F-4D97-AF65-F5344CB8AC3E}">
        <p14:creationId xmlns:p14="http://schemas.microsoft.com/office/powerpoint/2010/main" val="8287231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PPv0 - Verify the quality of the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0520"/>
            <a:ext cx="8229600" cy="4525963"/>
          </a:xfrm>
        </p:spPr>
        <p:txBody>
          <a:bodyPr/>
          <a:lstStyle/>
          <a:p>
            <a:pPr algn="just"/>
            <a:r>
              <a:rPr lang="en-US"/>
              <a:t>Open AM2006225_PP.nc in HDFView.</a:t>
            </a:r>
          </a:p>
        </p:txBody>
      </p:sp>
    </p:spTree>
    <p:extLst>
      <p:ext uri="{BB962C8B-B14F-4D97-AF65-F5344CB8AC3E}">
        <p14:creationId xmlns:p14="http://schemas.microsoft.com/office/powerpoint/2010/main" val="7133532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Homework for next week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Learn from Étienne</a:t>
            </a:r>
          </a:p>
          <a:p>
            <a:pPr lvl="1"/>
            <a:r>
              <a:rPr lang="en-US"/>
              <a:t>ssh and scp.</a:t>
            </a:r>
          </a:p>
          <a:p>
            <a:pPr lvl="1"/>
            <a:r>
              <a:rPr lang="en-US"/>
              <a:t>ssh and scp without password (</a:t>
            </a:r>
            <a:r>
              <a:rPr lang="en-US">
                <a:hlinkClick r:id="rId3"/>
              </a:rPr>
              <a:t>http://www.linuxjournal.com/article/8600)</a:t>
            </a:r>
            <a:r>
              <a:rPr lang="en-US"/>
              <a:t>. You will need to do a scp without password when on katak to transfer files between taku-eirikr and katak to be able to run PPv1 on katak.</a:t>
            </a:r>
          </a:p>
          <a:p>
            <a:r>
              <a:rPr lang="en-US"/>
              <a:t>Facultative. Continue Python tutorial from </a:t>
            </a:r>
          </a:p>
          <a:p>
            <a:pPr lvl="1"/>
            <a:r>
              <a:rPr lang="en-US">
                <a:hlinkClick r:id="rId4"/>
              </a:rPr>
              <a:t>http://swcarpentry.github.io/python-novice-inflammation/</a:t>
            </a:r>
            <a:r>
              <a:rPr lang="en-US"/>
              <a:t> 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4652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Generate PPv1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Reference</a:t>
            </a:r>
          </a:p>
          <a:p>
            <a:pPr lvl="1"/>
            <a:r>
              <a:rPr lang="en-US">
                <a:hlinkClick r:id="rId2"/>
              </a:rPr>
              <a:t>https://gitlab.com/Takuvik/ppv1/tree/master/trunk/Source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200480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Generate PPv1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 fontScale="70000" lnSpcReduction="20000"/>
          </a:bodyPr>
          <a:lstStyle/>
          <a:p>
            <a:r>
              <a:rPr lang="en-US"/>
              <a:t>Introduction.</a:t>
            </a:r>
          </a:p>
          <a:p>
            <a:r>
              <a:rPr lang="en-US"/>
              <a:t>Installation and test of the toy images on the MacBook Pros.</a:t>
            </a:r>
          </a:p>
          <a:p>
            <a:r>
              <a:rPr lang="en-US"/>
              <a:t>Test of the toy images on maximebenoit-gagne account on taku-eirikr.</a:t>
            </a:r>
          </a:p>
          <a:p>
            <a:r>
              <a:rPr lang="en-US"/>
              <a:t>run_oneimage.py on maximebenoit-gagne account on taku-eirikr. Running</a:t>
            </a:r>
          </a:p>
          <a:p>
            <a:r>
              <a:rPr lang="en-US"/>
              <a:t>run_map.sh on maximebenoit-gagne account on taku-eirikr.</a:t>
            </a:r>
          </a:p>
          <a:p>
            <a:r>
              <a:rPr lang="en-US"/>
              <a:t>Test of the toy images on pmassicotte account on taku-eirikr.</a:t>
            </a:r>
          </a:p>
          <a:p>
            <a:r>
              <a:rPr lang="en-US"/>
              <a:t>run_oneimage.py on pmassicotte account on taku-eirikr.</a:t>
            </a:r>
          </a:p>
          <a:p>
            <a:r>
              <a:rPr lang="en-US"/>
              <a:t>Test of the toy images on mabeg99 account on katak.</a:t>
            </a:r>
          </a:p>
          <a:p>
            <a:r>
              <a:rPr lang="en-US"/>
              <a:t>SLURM_run_all.sh on mabeg99 account on katak. Running</a:t>
            </a:r>
          </a:p>
          <a:p>
            <a:r>
              <a:rPr lang="en-US"/>
              <a:t>Test of the toy images on another account on katak.</a:t>
            </a:r>
          </a:p>
          <a:p>
            <a:r>
              <a:rPr lang="en-US"/>
              <a:t>SLURM_run_all.sh on another account on katak.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72616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PPv1 code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Call the code on many days: 	</a:t>
            </a:r>
            <a:r>
              <a:rPr lang="en-US"/>
              <a:t>write_outfiles_from_to.py</a:t>
            </a:r>
          </a:p>
          <a:p>
            <a:r>
              <a:rPr lang="en-US"/>
              <a:t>Call the code on one day:</a:t>
            </a:r>
          </a:p>
          <a:p>
            <a:pPr lvl="1"/>
            <a:r>
              <a:rPr lang="en-US"/>
              <a:t>remote_sensing.py</a:t>
            </a:r>
          </a:p>
          <a:p>
            <a:r>
              <a:rPr lang="en-US"/>
              <a:t>Call the code on one pixel:</a:t>
            </a:r>
          </a:p>
          <a:p>
            <a:pPr lvl="1"/>
            <a:r>
              <a:rPr lang="en-US"/>
              <a:t>get_array1d_idepth_pp.c</a:t>
            </a:r>
          </a:p>
        </p:txBody>
      </p:sp>
    </p:spTree>
    <p:extLst>
      <p:ext uri="{BB962C8B-B14F-4D97-AF65-F5344CB8AC3E}">
        <p14:creationId xmlns:p14="http://schemas.microsoft.com/office/powerpoint/2010/main" val="28655223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PPv1 How to call remote_sensing.ImageWaterLightGeo__init__?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See the comments of the method __init__ of the class  </a:t>
            </a:r>
            <a:r>
              <a:rPr lang="en-US"/>
              <a:t>ImageWaterLightGeo in the module </a:t>
            </a:r>
            <a:r>
              <a:rPr lang="en-US"/>
              <a:t>remote_sensing.py.</a:t>
            </a:r>
          </a:p>
          <a:p>
            <a:r>
              <a:rPr lang="en-US"/>
              <a:t>See an example in run_oneimage.py.</a:t>
            </a:r>
          </a:p>
        </p:txBody>
      </p:sp>
    </p:spTree>
    <p:extLst>
      <p:ext uri="{BB962C8B-B14F-4D97-AF65-F5344CB8AC3E}">
        <p14:creationId xmlns:p14="http://schemas.microsoft.com/office/powerpoint/2010/main" val="127087117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PPv1 How to export?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See the comments of the method export of the class  </a:t>
            </a:r>
            <a:r>
              <a:rPr lang="en-US"/>
              <a:t>ImageWaterLightGeo in the module </a:t>
            </a:r>
            <a:r>
              <a:rPr lang="en-US"/>
              <a:t>remote_sensing.py.</a:t>
            </a:r>
          </a:p>
          <a:p>
            <a:r>
              <a:rPr lang="en-US"/>
              <a:t>See an example in run_oneimage.py.</a:t>
            </a:r>
          </a:p>
        </p:txBody>
      </p:sp>
    </p:spTree>
    <p:extLst>
      <p:ext uri="{BB962C8B-B14F-4D97-AF65-F5344CB8AC3E}">
        <p14:creationId xmlns:p14="http://schemas.microsoft.com/office/powerpoint/2010/main" val="1018427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Software Carpentry training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Send the email of Valérie Harvey [Formations] of September 20.</a:t>
            </a:r>
          </a:p>
          <a:p>
            <a:r>
              <a:rPr lang="en-US"/>
              <a:t>Register to the Software Carpentry training of October 31 and November 1 at the PLT-3928.</a:t>
            </a:r>
          </a:p>
        </p:txBody>
      </p:sp>
    </p:spTree>
    <p:extLst>
      <p:ext uri="{BB962C8B-B14F-4D97-AF65-F5344CB8AC3E}">
        <p14:creationId xmlns:p14="http://schemas.microsoft.com/office/powerpoint/2010/main" val="537698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Organizational structure (1/2)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/>
              <a:t>Principal investigator: Marcel Babin.</a:t>
            </a:r>
          </a:p>
          <a:p>
            <a:r>
              <a:rPr lang="en-US"/>
              <a:t>Supervisor: Philippe Massicotte.</a:t>
            </a:r>
          </a:p>
          <a:p>
            <a:r>
              <a:rPr lang="en-US"/>
              <a:t>Help with IT: Étienne Ouellet Dallaire (IT Research auxiliary): </a:t>
            </a:r>
            <a:r>
              <a:rPr lang="en-US">
                <a:hlinkClick r:id="rId3"/>
              </a:rPr>
              <a:t>etienne.ouellet-dallaire.1@ulaval.ca</a:t>
            </a:r>
            <a:endParaRPr lang="en-US"/>
          </a:p>
          <a:p>
            <a:r>
              <a:rPr lang="en-US"/>
              <a:t>Help with IT for licences and communication with the Direction des Technologies de l’Information (DTI): Richard Marquis (IT responsible of Québec-Océan): </a:t>
            </a:r>
            <a:r>
              <a:rPr lang="en-US">
                <a:hlinkClick r:id="rId4"/>
              </a:rPr>
              <a:t>richard.marquis@qo.ulaval.ca</a:t>
            </a:r>
            <a:r>
              <a:rPr lang="en-US"/>
              <a:t> 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527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Organizational structure (2/2)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Different groups of principal investigators.</a:t>
            </a:r>
          </a:p>
        </p:txBody>
      </p:sp>
    </p:spTree>
    <p:extLst>
      <p:ext uri="{BB962C8B-B14F-4D97-AF65-F5344CB8AC3E}">
        <p14:creationId xmlns:p14="http://schemas.microsoft.com/office/powerpoint/2010/main" val="1999771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GitLab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/>
              <a:t>Ask a manager of the Takuvik GitLab group to send you an invite.</a:t>
            </a:r>
          </a:p>
          <a:p>
            <a:r>
              <a:rPr lang="en-US"/>
              <a:t>Accept the invite.</a:t>
            </a:r>
          </a:p>
          <a:p>
            <a:r>
              <a:rPr lang="en-US"/>
              <a:t>A presentation of the structure of the documentation at the Marcel Babin’s laboratory can be found at the bottom of </a:t>
            </a:r>
            <a:r>
              <a:rPr lang="en-US">
                <a:hlinkClick r:id="rId2"/>
              </a:rPr>
              <a:t>https://gitlab.com/Takuvik/resources/tree/master</a:t>
            </a:r>
            <a:endParaRPr lang="en-US"/>
          </a:p>
          <a:p>
            <a:r>
              <a:rPr lang="en-US"/>
              <a:t>Invite Hugues to Dropbox/Info. Resource for help with Dropbox/Info: Étienne.</a:t>
            </a:r>
          </a:p>
          <a:p>
            <a:r>
              <a:rPr lang="en-US"/>
              <a:t>Note that /Volumes/taku-njall/README.txt is copied at </a:t>
            </a:r>
            <a:r>
              <a:rPr lang="en-US">
                <a:hlinkClick r:id="rId3"/>
              </a:rPr>
              <a:t>https://gitlab.com/Takuvik/resources/blob/master/README.txt</a:t>
            </a:r>
            <a:r>
              <a:rPr lang="en-US"/>
              <a:t> 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979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General installation on a MacBook Pro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See </a:t>
            </a:r>
            <a:r>
              <a:rPr lang="en-US">
                <a:hlinkClick r:id="rId3"/>
              </a:rPr>
              <a:t>https://gitlab.com/Takuvik/resources_public/blob/master/GeneralInstallation.md</a:t>
            </a:r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59096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Machines - katak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Make sure you have an IDUL.</a:t>
            </a:r>
          </a:p>
          <a:p>
            <a:r>
              <a:rPr lang="en-US"/>
              <a:t>Your supervisor sends an email to </a:t>
            </a:r>
            <a:r>
              <a:rPr lang="en-US">
                <a:hlinkClick r:id="rId2"/>
              </a:rPr>
              <a:t>support@bioinfo.ulaval.ca</a:t>
            </a:r>
            <a:r>
              <a:rPr lang="en-US"/>
              <a:t> requesting that you  access katak. Put Marcel Babin in cc. Indicate your IDUL.</a:t>
            </a:r>
          </a:p>
          <a:p>
            <a:r>
              <a:rPr lang="en-US"/>
              <a:t>Instructions to use katak: </a:t>
            </a:r>
            <a:r>
              <a:rPr lang="en-US">
                <a:hlinkClick r:id="rId3"/>
              </a:rPr>
              <a:t>https://bitbucket.org/jerlar73/ibis_bioinfo</a:t>
            </a:r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343446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1049</TotalTime>
  <Words>1430</Words>
  <Application>Microsoft Macintosh PowerPoint</Application>
  <PresentationFormat>On-screen Show (4:3)</PresentationFormat>
  <Paragraphs>242</Paragraphs>
  <Slides>39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4" baseType="lpstr">
      <vt:lpstr>Calibri</vt:lpstr>
      <vt:lpstr>Consolas</vt:lpstr>
      <vt:lpstr>ヒラギノ明朝 ProN W6</vt:lpstr>
      <vt:lpstr>Arial</vt:lpstr>
      <vt:lpstr>Office Theme</vt:lpstr>
      <vt:lpstr>Knowledge Transfer</vt:lpstr>
      <vt:lpstr>Objectives by Maxime</vt:lpstr>
      <vt:lpstr>Objectives by Étienne</vt:lpstr>
      <vt:lpstr>Software Carpentry training</vt:lpstr>
      <vt:lpstr>Organizational structure (1/2)</vt:lpstr>
      <vt:lpstr>Organizational structure (2/2)</vt:lpstr>
      <vt:lpstr>GitLab</vt:lpstr>
      <vt:lpstr>General installation on a MacBook Pro</vt:lpstr>
      <vt:lpstr>Machines - katak</vt:lpstr>
      <vt:lpstr>Machines - Compute Canada</vt:lpstr>
      <vt:lpstr>Training</vt:lpstr>
      <vt:lpstr>Book</vt:lpstr>
      <vt:lpstr>Theory</vt:lpstr>
      <vt:lpstr>Data Levels and Processing Flow…</vt:lpstr>
      <vt:lpstr>Satellite Data Level Definitions</vt:lpstr>
      <vt:lpstr>Equal-Area Bins</vt:lpstr>
      <vt:lpstr>Shared remote sensing data</vt:lpstr>
      <vt:lpstr>Shared remote sensing data</vt:lpstr>
      <vt:lpstr>Shared remote sensing data</vt:lpstr>
      <vt:lpstr>Shared remote sensing data</vt:lpstr>
      <vt:lpstr>Shared remote sensing data</vt:lpstr>
      <vt:lpstr>Shared processed data</vt:lpstr>
      <vt:lpstr>Shared processed data - Bathymetry and World Wildlife Foundation (WWF)</vt:lpstr>
      <vt:lpstr>Shared processed data - Grids</vt:lpstr>
      <vt:lpstr>Homework for next week</vt:lpstr>
      <vt:lpstr>Shared processed data - Other data sets</vt:lpstr>
      <vt:lpstr>PPv0</vt:lpstr>
      <vt:lpstr>Shared remote sensing data</vt:lpstr>
      <vt:lpstr>PPv0 - Access</vt:lpstr>
      <vt:lpstr>PPv0 - Access</vt:lpstr>
      <vt:lpstr>PPv0 - Units</vt:lpstr>
      <vt:lpstr>PPv0 - Units</vt:lpstr>
      <vt:lpstr>PPv0 - Verify the quality of the data</vt:lpstr>
      <vt:lpstr>Homework for next week</vt:lpstr>
      <vt:lpstr>Generate PPv1</vt:lpstr>
      <vt:lpstr>Generate PPv1</vt:lpstr>
      <vt:lpstr>PPv1 code</vt:lpstr>
      <vt:lpstr>PPv1 How to call remote_sensing.ImageWaterLightGeo__init__?</vt:lpstr>
      <vt:lpstr>PPv1 How to export?</vt:lpstr>
    </vt:vector>
  </TitlesOfParts>
  <Company>Universite Laval</Company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Knowledge Transfer</dc:title>
  <dc:creator>Maxime Benoit-Gagne</dc:creator>
  <cp:lastModifiedBy>Maxime Benoît-Gagné</cp:lastModifiedBy>
  <cp:revision>202</cp:revision>
  <dcterms:created xsi:type="dcterms:W3CDTF">2017-08-09T19:32:44Z</dcterms:created>
  <dcterms:modified xsi:type="dcterms:W3CDTF">2017-12-20T20:24:37Z</dcterms:modified>
</cp:coreProperties>
</file>