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508" r:id="rId6"/>
    <p:sldId id="279" r:id="rId7"/>
    <p:sldId id="51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5"/>
    <a:srgbClr val="F77C0D"/>
    <a:srgbClr val="5980BF"/>
    <a:srgbClr val="3E7090"/>
    <a:srgbClr val="F5F9F9"/>
    <a:srgbClr val="73BF44"/>
    <a:srgbClr val="C0CF38"/>
    <a:srgbClr val="626363"/>
    <a:srgbClr val="122B73"/>
    <a:srgbClr val="6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3" autoAdjust="0"/>
    <p:restoredTop sz="86013" autoAdjust="0"/>
  </p:normalViewPr>
  <p:slideViewPr>
    <p:cSldViewPr snapToGrid="0">
      <p:cViewPr>
        <p:scale>
          <a:sx n="100" d="100"/>
          <a:sy n="100" d="100"/>
        </p:scale>
        <p:origin x="360" y="-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>
                <a:solidFill>
                  <a:srgbClr val="0070C0"/>
                </a:solidFill>
              </a:rPr>
              <a:t>จากที่ผมจำได้ ภาพนี้ มันอาจจะเป็นภาพรวมของ </a:t>
            </a:r>
            <a:r>
              <a:rPr lang="en-US" sz="1200" dirty="0">
                <a:solidFill>
                  <a:srgbClr val="0070C0"/>
                </a:solidFill>
              </a:rPr>
              <a:t>requirement Architecture </a:t>
            </a:r>
            <a:endParaRPr lang="th-TH" dirty="0"/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: </a:t>
            </a:r>
            <a:r>
              <a:rPr lang="th-TH" dirty="0"/>
              <a:t>หน้านี้เป็นหน้า ระบบ โดยรวม แก้เป็น </a:t>
            </a:r>
            <a:r>
              <a:rPr lang="en-US" sz="1200" dirty="0">
                <a:solidFill>
                  <a:srgbClr val="0070C0"/>
                </a:solidFill>
              </a:rPr>
              <a:t>System Architecture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2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ใน </a:t>
            </a:r>
            <a:r>
              <a:rPr lang="en-US" sz="1200" u="sng" dirty="0">
                <a:solidFill>
                  <a:srgbClr val="FF0000"/>
                </a:solidFill>
                <a:latin typeface="Segoe UI Light"/>
              </a:rPr>
              <a:t>EMS OPERATION</a:t>
            </a:r>
            <a:r>
              <a:rPr lang="th-TH" sz="900" u="sng" dirty="0">
                <a:solidFill>
                  <a:srgbClr val="FF0000"/>
                </a:solidFill>
                <a:latin typeface="Segoe UI Light"/>
              </a:rPr>
              <a:t> มี</a:t>
            </a:r>
            <a:r>
              <a:rPr lang="th-TH" dirty="0"/>
              <a:t>ใบขาวมา เพราะใบขาวคือใบก่อนนำส่งรพ. ว่ามีอาการอะไรบ้าง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Budget </a:t>
            </a:r>
            <a:r>
              <a:rPr lang="th-TH" dirty="0"/>
              <a:t>คือการประเมินค่าใช้จ่ายว่า คนไข้ไหวจ่ายมั้ย</a:t>
            </a:r>
            <a:br>
              <a:rPr lang="th-TH" dirty="0"/>
            </a:br>
            <a:r>
              <a:rPr lang="th-TH" dirty="0"/>
              <a:t>ผมใส่ </a:t>
            </a:r>
            <a:r>
              <a:rPr lang="en-US" dirty="0"/>
              <a:t>Patient risk assessment</a:t>
            </a:r>
            <a:r>
              <a:rPr lang="th-TH" dirty="0"/>
              <a:t> หรือการประเมินคนไข้ไปด้วย เพราะ </a:t>
            </a:r>
            <a:r>
              <a:rPr lang="en-US" dirty="0"/>
              <a:t>PH-IFT </a:t>
            </a:r>
            <a:r>
              <a:rPr lang="th-TH" dirty="0"/>
              <a:t>เค้าต้องประเมิน ค่าใช้จ่ายกับความเสี่ยงของคนไข้</a:t>
            </a:r>
            <a:br>
              <a:rPr lang="th-TH" dirty="0"/>
            </a:br>
            <a:r>
              <a:rPr lang="en-US" sz="1200" dirty="0">
                <a:solidFill>
                  <a:srgbClr val="F77C0D"/>
                </a:solidFill>
                <a:latin typeface="Segoe UI Light"/>
              </a:rPr>
              <a:t>Refer in-out </a:t>
            </a:r>
            <a:r>
              <a:rPr lang="th-TH" sz="1200" dirty="0">
                <a:solidFill>
                  <a:srgbClr val="F77C0D"/>
                </a:solidFill>
                <a:latin typeface="Segoe UI Light"/>
              </a:rPr>
              <a:t> จะถูกประเมินจาก </a:t>
            </a:r>
            <a:r>
              <a:rPr lang="en-US" sz="1200" dirty="0">
                <a:solidFill>
                  <a:srgbClr val="F77C0D"/>
                </a:solidFill>
                <a:latin typeface="Segoe UI Light"/>
              </a:rPr>
              <a:t>PH-IFT </a:t>
            </a:r>
            <a:r>
              <a:rPr lang="th-TH" sz="1200" dirty="0">
                <a:solidFill>
                  <a:srgbClr val="F77C0D"/>
                </a:solidFill>
                <a:latin typeface="Segoe UI Light"/>
              </a:rPr>
              <a:t>ก่อนแล้วส่งไปยัง </a:t>
            </a:r>
            <a:r>
              <a:rPr lang="en-US" sz="1200" dirty="0">
                <a:solidFill>
                  <a:srgbClr val="F77C0D"/>
                </a:solidFill>
                <a:latin typeface="Segoe UI Light"/>
              </a:rPr>
              <a:t>EMS</a:t>
            </a:r>
            <a:r>
              <a:rPr lang="th-TH" sz="1200" dirty="0">
                <a:solidFill>
                  <a:srgbClr val="F77C0D"/>
                </a:solidFill>
                <a:latin typeface="Segoe UI Light"/>
              </a:rPr>
              <a:t> </a:t>
            </a:r>
            <a:br>
              <a:rPr lang="th-TH" sz="1200" dirty="0">
                <a:solidFill>
                  <a:srgbClr val="F77C0D"/>
                </a:solidFill>
                <a:latin typeface="Segoe UI Light"/>
              </a:rPr>
            </a:br>
            <a:r>
              <a:rPr lang="en-US" sz="1200" dirty="0">
                <a:solidFill>
                  <a:srgbClr val="F77C0D"/>
                </a:solidFill>
                <a:latin typeface="Segoe UI Light"/>
              </a:rPr>
              <a:t>Referrer Line OA </a:t>
            </a:r>
            <a:r>
              <a:rPr lang="th-TH" sz="1200" dirty="0">
                <a:solidFill>
                  <a:srgbClr val="F77C0D"/>
                </a:solidFill>
                <a:latin typeface="Segoe UI Light"/>
              </a:rPr>
              <a:t>คือ ช่องทาง </a:t>
            </a:r>
            <a:r>
              <a:rPr lang="en-US" sz="1200" dirty="0">
                <a:solidFill>
                  <a:srgbClr val="F77C0D"/>
                </a:solidFill>
                <a:latin typeface="Segoe UI Light"/>
              </a:rPr>
              <a:t>communication </a:t>
            </a:r>
            <a:br>
              <a:rPr lang="en-US" sz="1200" dirty="0">
                <a:solidFill>
                  <a:srgbClr val="F77C0D"/>
                </a:solidFill>
                <a:latin typeface="Segoe UI Light"/>
              </a:rPr>
            </a:br>
            <a:r>
              <a:rPr lang="th-TH" sz="1200" dirty="0">
                <a:solidFill>
                  <a:srgbClr val="F77C0D"/>
                </a:solidFill>
                <a:latin typeface="Segoe UI Light"/>
              </a:rPr>
              <a:t>กล่อง </a:t>
            </a:r>
            <a:r>
              <a:rPr lang="en-US" sz="1200" dirty="0">
                <a:solidFill>
                  <a:srgbClr val="F77C0D"/>
                </a:solidFill>
                <a:latin typeface="Segoe UI Light"/>
              </a:rPr>
              <a:t>Dispatch </a:t>
            </a:r>
            <a:r>
              <a:rPr lang="th-TH" sz="1200" dirty="0">
                <a:solidFill>
                  <a:srgbClr val="F77C0D"/>
                </a:solidFill>
                <a:latin typeface="Segoe UI Light"/>
              </a:rPr>
              <a:t>ที่เพิ่มมาเพื่อเอาไว้วางแผนการออกเคสต่างๆกับ </a:t>
            </a:r>
            <a:r>
              <a:rPr lang="en-US" sz="1200" dirty="0">
                <a:solidFill>
                  <a:srgbClr val="F77C0D"/>
                </a:solidFill>
                <a:latin typeface="Segoe UI Light"/>
              </a:rPr>
              <a:t>Refer </a:t>
            </a:r>
            <a:r>
              <a:rPr lang="th-TH" sz="1200" dirty="0">
                <a:solidFill>
                  <a:srgbClr val="F77C0D"/>
                </a:solidFill>
                <a:latin typeface="Segoe UI Light"/>
              </a:rPr>
              <a:t>คนไข้ ระหว่าง โรงพยาบาลต้นทางและโรงพยาบาลปลายทาง</a:t>
            </a:r>
            <a:endParaRPr lang="en-US" sz="1200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https://lh7-rt.googleusercontent.com/docsz/AD_4nXfyUmh2ztuMv7lzghKQ-4_FLObvQeqyW3FqKW3R15HaBF6zCMiAI7le6VJoWDyoDlpV4DmxphFbRg7oYt8OYqO_OODRApp8GeopzZNQopVlvwMJo6oc5WBNiEeGwD-4O8h8NMQP-BYaHry3-QWCPJRUSK9bXFlPpWI1z53zEmTCq8KMfszl7r4?key=2jLHz3sbPb1whj5Xlyn-K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7965" y="0"/>
            <a:ext cx="28956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DE64191-96B1-A92E-61C0-238834B58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131" y="5343846"/>
            <a:ext cx="5278514" cy="842860"/>
          </a:xfrm>
        </p:spPr>
        <p:txBody>
          <a:bodyPr/>
          <a:lstStyle/>
          <a:p>
            <a:r>
              <a:rPr lang="en-US" dirty="0"/>
              <a:t>KICK OFF PROJECT</a:t>
            </a:r>
          </a:p>
          <a:p>
            <a:r>
              <a:rPr lang="en-US" dirty="0"/>
              <a:t>31 OCTOBER 2024</a:t>
            </a:r>
            <a:endParaRPr lang="th-TH" dirty="0"/>
          </a:p>
        </p:txBody>
      </p:sp>
      <p:pic>
        <p:nvPicPr>
          <p:cNvPr id="3" name="รูปภาพ 2" descr="รูปภาพประกอบด้วย ข้อความ, สัญลักษณ์, ตัวอักษร, เครื่องหมาย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0820D1-CFA5-A9AD-FE06-654B8E0A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42" b="25000"/>
          <a:stretch/>
        </p:blipFill>
        <p:spPr>
          <a:xfrm>
            <a:off x="848591" y="1454726"/>
            <a:ext cx="6858000" cy="34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3F854-F6FE-C04C-8772-2385B6E7E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C0BDDF1-7273-C3D4-3EA8-2644578B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129"/>
            <a:ext cx="10515600" cy="56787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requirement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2429-66AA-B032-44C6-6DC860D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สี่เหลี่ยมผืนผ้า 2">
            <a:extLst>
              <a:ext uri="{FF2B5EF4-FFF2-40B4-BE49-F238E27FC236}">
                <a16:creationId xmlns:a16="http://schemas.microsoft.com/office/drawing/2014/main" id="{BFF61BA0-CB81-1271-DB51-D2B583B4AC91}"/>
              </a:ext>
            </a:extLst>
          </p:cNvPr>
          <p:cNvSpPr/>
          <p:nvPr/>
        </p:nvSpPr>
        <p:spPr bwMode="auto">
          <a:xfrm>
            <a:off x="5426459" y="1133089"/>
            <a:ext cx="1339082" cy="9486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</a:pPr>
            <a:endParaRPr kumimoji="0" lang="th-T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298297-92DF-362B-FA77-A09960D9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02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A71FF6-857B-CA39-9652-AB492A1CE663}"/>
              </a:ext>
            </a:extLst>
          </p:cNvPr>
          <p:cNvPicPr>
            <a:picLocks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" y="826871"/>
            <a:ext cx="5053307" cy="56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DA27A8A-4FD9-FB1C-91C0-4B796AB82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267" y="1381143"/>
            <a:ext cx="6115985" cy="4722475"/>
          </a:xfrm>
          <a:prstGeom prst="rect">
            <a:avLst/>
          </a:prstGeom>
        </p:spPr>
      </p:pic>
      <p:sp>
        <p:nvSpPr>
          <p:cNvPr id="10" name="ลูกศรซ้าย-ขวา 9">
            <a:extLst>
              <a:ext uri="{FF2B5EF4-FFF2-40B4-BE49-F238E27FC236}">
                <a16:creationId xmlns:a16="http://schemas.microsoft.com/office/drawing/2014/main" id="{22AA93F9-4346-4020-BC47-96D3073180E7}"/>
              </a:ext>
            </a:extLst>
          </p:cNvPr>
          <p:cNvSpPr/>
          <p:nvPr/>
        </p:nvSpPr>
        <p:spPr>
          <a:xfrm>
            <a:off x="4998456" y="3197968"/>
            <a:ext cx="984381" cy="2480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90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9" y="101962"/>
            <a:ext cx="10515600" cy="567873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System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30F3-0984-44C2-B703-32E2E77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0C1EECC-79A7-EDBB-9951-628941C9C148}"/>
              </a:ext>
            </a:extLst>
          </p:cNvPr>
          <p:cNvSpPr txBox="1"/>
          <p:nvPr/>
        </p:nvSpPr>
        <p:spPr>
          <a:xfrm>
            <a:off x="5810979" y="2703806"/>
            <a:ext cx="158056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BES</a:t>
            </a:r>
            <a:endParaRPr lang="th-TH" sz="2000" b="1" dirty="0">
              <a:solidFill>
                <a:srgbClr val="7030A0"/>
              </a:solidFill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Core System</a:t>
            </a:r>
            <a:endParaRPr lang="th-TH" sz="2000" b="1" dirty="0">
              <a:solidFill>
                <a:srgbClr val="7030A0"/>
              </a:solidFill>
            </a:endParaRPr>
          </a:p>
        </p:txBody>
      </p:sp>
      <p:grpSp>
        <p:nvGrpSpPr>
          <p:cNvPr id="19" name="กลุ่ม 18">
            <a:extLst>
              <a:ext uri="{FF2B5EF4-FFF2-40B4-BE49-F238E27FC236}">
                <a16:creationId xmlns:a16="http://schemas.microsoft.com/office/drawing/2014/main" id="{92025A97-6D98-C1FD-C06A-E2314ABDE35E}"/>
              </a:ext>
            </a:extLst>
          </p:cNvPr>
          <p:cNvGrpSpPr/>
          <p:nvPr/>
        </p:nvGrpSpPr>
        <p:grpSpPr>
          <a:xfrm>
            <a:off x="874124" y="1183276"/>
            <a:ext cx="809571" cy="795613"/>
            <a:chOff x="758859" y="1827554"/>
            <a:chExt cx="809571" cy="795613"/>
          </a:xfrm>
        </p:grpSpPr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5BDEABF1-09EB-5E47-FCAF-D2A0F38EC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859" y="1827554"/>
              <a:ext cx="809571" cy="795613"/>
            </a:xfrm>
            <a:prstGeom prst="rect">
              <a:avLst/>
            </a:prstGeom>
          </p:spPr>
        </p:pic>
        <p:sp>
          <p:nvSpPr>
            <p:cNvPr id="13" name="กล่องข้อความ 12">
              <a:extLst>
                <a:ext uri="{FF2B5EF4-FFF2-40B4-BE49-F238E27FC236}">
                  <a16:creationId xmlns:a16="http://schemas.microsoft.com/office/drawing/2014/main" id="{8114F672-0930-CA5E-9AD5-17D756487323}"/>
                </a:ext>
              </a:extLst>
            </p:cNvPr>
            <p:cNvSpPr txBox="1"/>
            <p:nvPr/>
          </p:nvSpPr>
          <p:spPr>
            <a:xfrm>
              <a:off x="832710" y="2081773"/>
              <a:ext cx="692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Patient</a:t>
              </a:r>
              <a:endParaRPr lang="th-TH" sz="1400" dirty="0"/>
            </a:p>
          </p:txBody>
        </p:sp>
      </p:grpSp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ED7C53AB-02B4-D0B6-D99E-ABCC6E9B07E8}"/>
              </a:ext>
            </a:extLst>
          </p:cNvPr>
          <p:cNvGrpSpPr/>
          <p:nvPr/>
        </p:nvGrpSpPr>
        <p:grpSpPr>
          <a:xfrm>
            <a:off x="874124" y="2442186"/>
            <a:ext cx="752147" cy="792804"/>
            <a:chOff x="817619" y="3032598"/>
            <a:chExt cx="752147" cy="792804"/>
          </a:xfrm>
        </p:grpSpPr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1C6F4619-F08B-90E7-A18F-509AB907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619" y="3032598"/>
              <a:ext cx="752147" cy="792804"/>
            </a:xfrm>
            <a:prstGeom prst="rect">
              <a:avLst/>
            </a:prstGeom>
          </p:spPr>
        </p:pic>
        <p:sp>
          <p:nvSpPr>
            <p:cNvPr id="15" name="กล่องข้อความ 14">
              <a:extLst>
                <a:ext uri="{FF2B5EF4-FFF2-40B4-BE49-F238E27FC236}">
                  <a16:creationId xmlns:a16="http://schemas.microsoft.com/office/drawing/2014/main" id="{0FCDD7D2-3988-2983-E893-A0794CE3550E}"/>
                </a:ext>
              </a:extLst>
            </p:cNvPr>
            <p:cNvSpPr txBox="1"/>
            <p:nvPr/>
          </p:nvSpPr>
          <p:spPr>
            <a:xfrm>
              <a:off x="933564" y="3309657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Staff</a:t>
              </a:r>
              <a:endParaRPr lang="th-TH" sz="1400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78A83358-7ED2-E29E-A167-796E018226D0}"/>
              </a:ext>
            </a:extLst>
          </p:cNvPr>
          <p:cNvGrpSpPr/>
          <p:nvPr/>
        </p:nvGrpSpPr>
        <p:grpSpPr>
          <a:xfrm>
            <a:off x="818854" y="3812415"/>
            <a:ext cx="857314" cy="880075"/>
            <a:chOff x="623128" y="4376398"/>
            <a:chExt cx="857314" cy="880075"/>
          </a:xfrm>
        </p:grpSpPr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592EADD2-704F-EF4E-0CA8-9BC896F3C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128" y="4376398"/>
              <a:ext cx="857314" cy="880075"/>
            </a:xfrm>
            <a:prstGeom prst="rect">
              <a:avLst/>
            </a:prstGeom>
          </p:spPr>
        </p:pic>
        <p:sp>
          <p:nvSpPr>
            <p:cNvPr id="16" name="กล่องข้อความ 15">
              <a:extLst>
                <a:ext uri="{FF2B5EF4-FFF2-40B4-BE49-F238E27FC236}">
                  <a16:creationId xmlns:a16="http://schemas.microsoft.com/office/drawing/2014/main" id="{7E3518C0-A291-4F60-8A40-48020D35CD23}"/>
                </a:ext>
              </a:extLst>
            </p:cNvPr>
            <p:cNvSpPr txBox="1"/>
            <p:nvPr/>
          </p:nvSpPr>
          <p:spPr>
            <a:xfrm>
              <a:off x="705760" y="4678670"/>
              <a:ext cx="69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Doctor</a:t>
              </a:r>
              <a:endParaRPr lang="th-TH" sz="1400" dirty="0"/>
            </a:p>
          </p:txBody>
        </p:sp>
      </p:grpSp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CF670F31-3FE9-1973-6A6D-57546468645D}"/>
              </a:ext>
            </a:extLst>
          </p:cNvPr>
          <p:cNvGrpSpPr/>
          <p:nvPr/>
        </p:nvGrpSpPr>
        <p:grpSpPr>
          <a:xfrm>
            <a:off x="4828839" y="5824273"/>
            <a:ext cx="842681" cy="821257"/>
            <a:chOff x="3743848" y="5256472"/>
            <a:chExt cx="842681" cy="821257"/>
          </a:xfrm>
        </p:grpSpPr>
        <p:pic>
          <p:nvPicPr>
            <p:cNvPr id="12" name="รูปภาพ 11">
              <a:extLst>
                <a:ext uri="{FF2B5EF4-FFF2-40B4-BE49-F238E27FC236}">
                  <a16:creationId xmlns:a16="http://schemas.microsoft.com/office/drawing/2014/main" id="{8942F1A9-A666-2931-186B-B4F3D4EAE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3848" y="5256472"/>
              <a:ext cx="842681" cy="821257"/>
            </a:xfrm>
            <a:prstGeom prst="rect">
              <a:avLst/>
            </a:prstGeom>
          </p:spPr>
        </p:pic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E9F0B864-14AF-4C84-924C-2F895DF19631}"/>
                </a:ext>
              </a:extLst>
            </p:cNvPr>
            <p:cNvSpPr txBox="1"/>
            <p:nvPr/>
          </p:nvSpPr>
          <p:spPr>
            <a:xfrm>
              <a:off x="3859911" y="5513211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77C0D"/>
                  </a:solidFill>
                </a:rPr>
                <a:t>Admin</a:t>
              </a:r>
              <a:endParaRPr lang="th-TH" sz="1400" dirty="0">
                <a:solidFill>
                  <a:srgbClr val="F77C0D"/>
                </a:solidFill>
              </a:endParaRPr>
            </a:p>
          </p:txBody>
        </p:sp>
      </p:grpSp>
      <p:grpSp>
        <p:nvGrpSpPr>
          <p:cNvPr id="23" name="กลุ่ม 22">
            <a:extLst>
              <a:ext uri="{FF2B5EF4-FFF2-40B4-BE49-F238E27FC236}">
                <a16:creationId xmlns:a16="http://schemas.microsoft.com/office/drawing/2014/main" id="{FF7F870A-5A60-98B5-11A7-C2AD50993B88}"/>
              </a:ext>
            </a:extLst>
          </p:cNvPr>
          <p:cNvGrpSpPr/>
          <p:nvPr/>
        </p:nvGrpSpPr>
        <p:grpSpPr>
          <a:xfrm>
            <a:off x="7801606" y="5824273"/>
            <a:ext cx="842681" cy="821257"/>
            <a:chOff x="3723578" y="5206711"/>
            <a:chExt cx="842681" cy="821257"/>
          </a:xfrm>
        </p:grpSpPr>
        <p:pic>
          <p:nvPicPr>
            <p:cNvPr id="24" name="รูปภาพ 23">
              <a:extLst>
                <a:ext uri="{FF2B5EF4-FFF2-40B4-BE49-F238E27FC236}">
                  <a16:creationId xmlns:a16="http://schemas.microsoft.com/office/drawing/2014/main" id="{19A7CCA6-B0BD-31CE-6CA8-B66C5172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3578" y="5206711"/>
              <a:ext cx="842681" cy="821257"/>
            </a:xfrm>
            <a:prstGeom prst="rect">
              <a:avLst/>
            </a:prstGeom>
          </p:spPr>
        </p:pic>
        <p:sp>
          <p:nvSpPr>
            <p:cNvPr id="25" name="กล่องข้อความ 24">
              <a:extLst>
                <a:ext uri="{FF2B5EF4-FFF2-40B4-BE49-F238E27FC236}">
                  <a16:creationId xmlns:a16="http://schemas.microsoft.com/office/drawing/2014/main" id="{39E57D1C-230E-B85F-9B27-00042CA9EBDB}"/>
                </a:ext>
              </a:extLst>
            </p:cNvPr>
            <p:cNvSpPr txBox="1"/>
            <p:nvPr/>
          </p:nvSpPr>
          <p:spPr>
            <a:xfrm>
              <a:off x="3902459" y="552643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77C0D"/>
                  </a:solidFill>
                </a:rPr>
                <a:t>Data</a:t>
              </a:r>
              <a:endParaRPr lang="th-TH" sz="1400" dirty="0">
                <a:solidFill>
                  <a:srgbClr val="F77C0D"/>
                </a:solidFill>
              </a:endParaRPr>
            </a:p>
          </p:txBody>
        </p:sp>
      </p:grpSp>
      <p:sp>
        <p:nvSpPr>
          <p:cNvPr id="26" name="สี่เหลี่ยมผืนผ้ามุมมน 25">
            <a:extLst>
              <a:ext uri="{FF2B5EF4-FFF2-40B4-BE49-F238E27FC236}">
                <a16:creationId xmlns:a16="http://schemas.microsoft.com/office/drawing/2014/main" id="{E1ECD335-EEB6-E3CF-B118-C937F06B15B4}"/>
              </a:ext>
            </a:extLst>
          </p:cNvPr>
          <p:cNvSpPr/>
          <p:nvPr/>
        </p:nvSpPr>
        <p:spPr>
          <a:xfrm>
            <a:off x="3289937" y="1461450"/>
            <a:ext cx="3024133" cy="980736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มุมมน 26">
            <a:extLst>
              <a:ext uri="{FF2B5EF4-FFF2-40B4-BE49-F238E27FC236}">
                <a16:creationId xmlns:a16="http://schemas.microsoft.com/office/drawing/2014/main" id="{FC12F4EA-8B12-69F8-B46A-FCBE6B484248}"/>
              </a:ext>
            </a:extLst>
          </p:cNvPr>
          <p:cNvSpPr/>
          <p:nvPr/>
        </p:nvSpPr>
        <p:spPr>
          <a:xfrm>
            <a:off x="7109351" y="3719135"/>
            <a:ext cx="2810514" cy="985594"/>
          </a:xfrm>
          <a:prstGeom prst="roundRect">
            <a:avLst/>
          </a:prstGeom>
          <a:solidFill>
            <a:srgbClr val="FF8805"/>
          </a:solidFill>
          <a:ln>
            <a:solidFill>
              <a:srgbClr val="F77C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มุมมน 28">
            <a:extLst>
              <a:ext uri="{FF2B5EF4-FFF2-40B4-BE49-F238E27FC236}">
                <a16:creationId xmlns:a16="http://schemas.microsoft.com/office/drawing/2014/main" id="{84620EBF-4193-1C9F-E9B1-47BB4B00F7E0}"/>
              </a:ext>
            </a:extLst>
          </p:cNvPr>
          <p:cNvSpPr/>
          <p:nvPr/>
        </p:nvSpPr>
        <p:spPr>
          <a:xfrm>
            <a:off x="3289936" y="3719135"/>
            <a:ext cx="3024133" cy="99125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E5DE60D1-7D1B-1AEE-0750-5F9D6746D534}"/>
              </a:ext>
            </a:extLst>
          </p:cNvPr>
          <p:cNvSpPr txBox="1"/>
          <p:nvPr/>
        </p:nvSpPr>
        <p:spPr>
          <a:xfrm>
            <a:off x="4148838" y="1769581"/>
            <a:ext cx="1244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Smart EMS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317D8B77-6E49-5BB3-4EFF-2E3AE9677BC3}"/>
              </a:ext>
            </a:extLst>
          </p:cNvPr>
          <p:cNvSpPr txBox="1"/>
          <p:nvPr/>
        </p:nvSpPr>
        <p:spPr>
          <a:xfrm>
            <a:off x="7976254" y="400295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SYNC API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36219E91-11C1-51FB-EC7B-0B91618042F3}"/>
              </a:ext>
            </a:extLst>
          </p:cNvPr>
          <p:cNvSpPr txBox="1"/>
          <p:nvPr/>
        </p:nvSpPr>
        <p:spPr>
          <a:xfrm>
            <a:off x="4162027" y="401581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Dispatcher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4" name="สี่เหลี่ยมผืนผ้ามุมมน 33">
            <a:extLst>
              <a:ext uri="{FF2B5EF4-FFF2-40B4-BE49-F238E27FC236}">
                <a16:creationId xmlns:a16="http://schemas.microsoft.com/office/drawing/2014/main" id="{9244496B-7B67-03AC-F65B-A1904101C5AE}"/>
              </a:ext>
            </a:extLst>
          </p:cNvPr>
          <p:cNvSpPr/>
          <p:nvPr/>
        </p:nvSpPr>
        <p:spPr>
          <a:xfrm>
            <a:off x="2732442" y="991503"/>
            <a:ext cx="7689857" cy="409479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6" name="ตัวเชื่อมต่อหักมุม 35">
            <a:extLst>
              <a:ext uri="{FF2B5EF4-FFF2-40B4-BE49-F238E27FC236}">
                <a16:creationId xmlns:a16="http://schemas.microsoft.com/office/drawing/2014/main" id="{D710A582-CC1D-B03B-A48A-3710F9CE748A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1683695" y="1581083"/>
            <a:ext cx="1048747" cy="1457816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ตัวเชื่อมต่อหักมุม 36">
            <a:extLst>
              <a:ext uri="{FF2B5EF4-FFF2-40B4-BE49-F238E27FC236}">
                <a16:creationId xmlns:a16="http://schemas.microsoft.com/office/drawing/2014/main" id="{641A78A2-ACB3-2103-C65A-0B575A38F9FC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1626271" y="2838588"/>
            <a:ext cx="1106171" cy="200311"/>
          </a:xfrm>
          <a:prstGeom prst="bentConnector3">
            <a:avLst>
              <a:gd name="adj1" fmla="val 5326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ตัวเชื่อมต่อหักมุม 39">
            <a:extLst>
              <a:ext uri="{FF2B5EF4-FFF2-40B4-BE49-F238E27FC236}">
                <a16:creationId xmlns:a16="http://schemas.microsoft.com/office/drawing/2014/main" id="{F495294E-AEA7-498A-8269-247787F81BB0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1676168" y="3038899"/>
            <a:ext cx="1056274" cy="121355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ตัวเชื่อมต่อหักมุม 44">
            <a:extLst>
              <a:ext uri="{FF2B5EF4-FFF2-40B4-BE49-F238E27FC236}">
                <a16:creationId xmlns:a16="http://schemas.microsoft.com/office/drawing/2014/main" id="{3BD30FA4-739E-E6CD-B6CC-2166C01C9789}"/>
              </a:ext>
            </a:extLst>
          </p:cNvPr>
          <p:cNvCxnSpPr>
            <a:cxnSpLocks/>
            <a:stCxn id="12" idx="0"/>
            <a:endCxn id="34" idx="2"/>
          </p:cNvCxnSpPr>
          <p:nvPr/>
        </p:nvCxnSpPr>
        <p:spPr>
          <a:xfrm rot="5400000" flipH="1" flipV="1">
            <a:off x="5544786" y="4791689"/>
            <a:ext cx="737979" cy="1327191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ตัวเชื่อมต่อหักมุม 47">
            <a:extLst>
              <a:ext uri="{FF2B5EF4-FFF2-40B4-BE49-F238E27FC236}">
                <a16:creationId xmlns:a16="http://schemas.microsoft.com/office/drawing/2014/main" id="{42F93993-E451-821F-053A-BD6AD15CBC0B}"/>
              </a:ext>
            </a:extLst>
          </p:cNvPr>
          <p:cNvCxnSpPr>
            <a:cxnSpLocks/>
            <a:stCxn id="24" idx="0"/>
            <a:endCxn id="34" idx="2"/>
          </p:cNvCxnSpPr>
          <p:nvPr/>
        </p:nvCxnSpPr>
        <p:spPr>
          <a:xfrm rot="16200000" flipV="1">
            <a:off x="7031170" y="4632496"/>
            <a:ext cx="737979" cy="164557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สี่เหลี่ยมผืนผ้ามุมมน 67">
            <a:extLst>
              <a:ext uri="{FF2B5EF4-FFF2-40B4-BE49-F238E27FC236}">
                <a16:creationId xmlns:a16="http://schemas.microsoft.com/office/drawing/2014/main" id="{A7E4B088-B2B1-C3CB-23E3-ACD5D6B84278}"/>
              </a:ext>
            </a:extLst>
          </p:cNvPr>
          <p:cNvSpPr/>
          <p:nvPr/>
        </p:nvSpPr>
        <p:spPr>
          <a:xfrm>
            <a:off x="5250179" y="2594167"/>
            <a:ext cx="2728111" cy="9189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9" name="สี่เหลี่ยมผืนผ้ามุมมน 68">
            <a:extLst>
              <a:ext uri="{FF2B5EF4-FFF2-40B4-BE49-F238E27FC236}">
                <a16:creationId xmlns:a16="http://schemas.microsoft.com/office/drawing/2014/main" id="{2B137F64-06A1-FDD6-7DDD-E90C573BE40E}"/>
              </a:ext>
            </a:extLst>
          </p:cNvPr>
          <p:cNvSpPr/>
          <p:nvPr/>
        </p:nvSpPr>
        <p:spPr>
          <a:xfrm>
            <a:off x="7109351" y="1461674"/>
            <a:ext cx="2810514" cy="98051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70" name="กล่องข้อความ 69">
            <a:extLst>
              <a:ext uri="{FF2B5EF4-FFF2-40B4-BE49-F238E27FC236}">
                <a16:creationId xmlns:a16="http://schemas.microsoft.com/office/drawing/2014/main" id="{904B592F-C824-7F86-4DDA-4FFD3CA4A922}"/>
              </a:ext>
            </a:extLst>
          </p:cNvPr>
          <p:cNvSpPr txBox="1"/>
          <p:nvPr/>
        </p:nvSpPr>
        <p:spPr>
          <a:xfrm>
            <a:off x="7575728" y="176726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Display &amp; Report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05663-5145-27DB-9D58-9E29A052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3B5456EA-C41A-981C-8A9C-F10018C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9" y="101962"/>
            <a:ext cx="4057524" cy="567873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Scope of work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14EA7D2-0D60-241F-F9F8-A81EFC859483}"/>
              </a:ext>
            </a:extLst>
          </p:cNvPr>
          <p:cNvSpPr txBox="1"/>
          <p:nvPr/>
        </p:nvSpPr>
        <p:spPr>
          <a:xfrm>
            <a:off x="4933753" y="688636"/>
            <a:ext cx="158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Core System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E680041C-9587-406E-EF8A-244FBB60BF4B}"/>
              </a:ext>
            </a:extLst>
          </p:cNvPr>
          <p:cNvSpPr txBox="1"/>
          <p:nvPr/>
        </p:nvSpPr>
        <p:spPr>
          <a:xfrm>
            <a:off x="452419" y="713577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EMS Module</a:t>
            </a:r>
            <a:endParaRPr lang="th-TH" dirty="0"/>
          </a:p>
        </p:txBody>
      </p:sp>
      <p:sp>
        <p:nvSpPr>
          <p:cNvPr id="68" name="สี่เหลี่ยมผืนผ้ามุมมน 67">
            <a:extLst>
              <a:ext uri="{FF2B5EF4-FFF2-40B4-BE49-F238E27FC236}">
                <a16:creationId xmlns:a16="http://schemas.microsoft.com/office/drawing/2014/main" id="{EF7CB197-FC5E-A2D1-06A6-312596923F6F}"/>
              </a:ext>
            </a:extLst>
          </p:cNvPr>
          <p:cNvSpPr/>
          <p:nvPr/>
        </p:nvSpPr>
        <p:spPr>
          <a:xfrm>
            <a:off x="4826337" y="653336"/>
            <a:ext cx="2647076" cy="315243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มุมมน 8">
            <a:extLst>
              <a:ext uri="{FF2B5EF4-FFF2-40B4-BE49-F238E27FC236}">
                <a16:creationId xmlns:a16="http://schemas.microsoft.com/office/drawing/2014/main" id="{54EB9F6A-0DFB-C316-5425-0272AF0AE9AE}"/>
              </a:ext>
            </a:extLst>
          </p:cNvPr>
          <p:cNvSpPr/>
          <p:nvPr/>
        </p:nvSpPr>
        <p:spPr>
          <a:xfrm>
            <a:off x="637558" y="2729762"/>
            <a:ext cx="1514238" cy="1526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C2B6FC3-7880-C6FC-4F60-05F7D6F0C889}"/>
              </a:ext>
            </a:extLst>
          </p:cNvPr>
          <p:cNvSpPr txBox="1"/>
          <p:nvPr/>
        </p:nvSpPr>
        <p:spPr>
          <a:xfrm>
            <a:off x="668749" y="2739648"/>
            <a:ext cx="137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FF0000"/>
                </a:solidFill>
                <a:latin typeface="Segoe UI Light"/>
              </a:rPr>
              <a:t>EMS OPERATION</a:t>
            </a:r>
            <a:endParaRPr lang="th-TH" sz="900" u="sng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7513FD8F-4EC8-F14E-5A17-936A17211D99}"/>
              </a:ext>
            </a:extLst>
          </p:cNvPr>
          <p:cNvSpPr txBox="1"/>
          <p:nvPr/>
        </p:nvSpPr>
        <p:spPr>
          <a:xfrm>
            <a:off x="625595" y="2945204"/>
            <a:ext cx="1576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Case EMS / Group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Case Stand by 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Refer In- Out</a:t>
            </a:r>
          </a:p>
          <a:p>
            <a:pPr marL="171450" indent="-171450">
              <a:buFontTx/>
              <a:buChar char="-"/>
            </a:pPr>
            <a:r>
              <a:rPr lang="th-TH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ใบเขียว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Pre-</a:t>
            </a:r>
            <a:r>
              <a:rPr lang="en-US" sz="14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hosp</a:t>
            </a:r>
            <a:r>
              <a:rPr lang="en-US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Record (</a:t>
            </a:r>
            <a:r>
              <a:rPr lang="en-US" sz="14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</a:t>
            </a:r>
            <a:r>
              <a:rPr lang="th-TH" sz="14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บ</a:t>
            </a:r>
            <a:r>
              <a:rPr lang="th-TH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ขาว</a:t>
            </a:r>
            <a:r>
              <a:rPr lang="en-US" sz="1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  <p:sp>
        <p:nvSpPr>
          <p:cNvPr id="39" name="สี่เหลี่ยมผืนผ้ามุมมน 38">
            <a:extLst>
              <a:ext uri="{FF2B5EF4-FFF2-40B4-BE49-F238E27FC236}">
                <a16:creationId xmlns:a16="http://schemas.microsoft.com/office/drawing/2014/main" id="{97CD96FB-3B2E-997F-91DA-AD76BB629663}"/>
              </a:ext>
            </a:extLst>
          </p:cNvPr>
          <p:cNvSpPr/>
          <p:nvPr/>
        </p:nvSpPr>
        <p:spPr>
          <a:xfrm>
            <a:off x="2360931" y="1035004"/>
            <a:ext cx="1924767" cy="1377384"/>
          </a:xfrm>
          <a:prstGeom prst="roundRect">
            <a:avLst/>
          </a:prstGeom>
          <a:noFill/>
          <a:ln>
            <a:solidFill>
              <a:srgbClr val="FF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77C0D"/>
              </a:solidFill>
            </a:endParaRP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08EE0E0C-01CC-2124-304C-B20600298738}"/>
              </a:ext>
            </a:extLst>
          </p:cNvPr>
          <p:cNvSpPr txBox="1"/>
          <p:nvPr/>
        </p:nvSpPr>
        <p:spPr>
          <a:xfrm>
            <a:off x="2431826" y="1074434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F77C0D"/>
                </a:solidFill>
                <a:latin typeface="Segoe UI Light"/>
              </a:rPr>
              <a:t>PH-IFT</a:t>
            </a:r>
            <a:endParaRPr lang="th-TH" sz="1000" u="sng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647C439A-BC6C-A9D2-AC17-A6934AD78CD9}"/>
              </a:ext>
            </a:extLst>
          </p:cNvPr>
          <p:cNvSpPr txBox="1"/>
          <p:nvPr/>
        </p:nvSpPr>
        <p:spPr>
          <a:xfrm>
            <a:off x="2459960" y="1346233"/>
            <a:ext cx="1770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77C0D"/>
                </a:solidFill>
                <a:latin typeface="Segoe UI Light"/>
              </a:rPr>
              <a:t>-    Request &gt;Budget &gt; Approve</a:t>
            </a:r>
            <a:endParaRPr lang="th-TH" sz="900" dirty="0">
              <a:solidFill>
                <a:srgbClr val="F77C0D"/>
              </a:solidFill>
              <a:latin typeface="Segoe UI Light"/>
            </a:endParaRP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77C0D"/>
                </a:solidFill>
                <a:latin typeface="Segoe UI Light"/>
              </a:rPr>
              <a:t>Referrer Line OA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77C0D"/>
                </a:solidFill>
                <a:latin typeface="Segoe UI Light"/>
              </a:rPr>
              <a:t>Refer in-out &gt;&gt; EMS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77C0D"/>
                </a:solidFill>
                <a:latin typeface="Segoe UI Light"/>
              </a:rPr>
              <a:t>Medical Escort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77C0D"/>
                </a:solidFill>
                <a:latin typeface="Segoe UI Light"/>
              </a:rPr>
              <a:t>Planning / Action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77C0D"/>
                </a:solidFill>
                <a:latin typeface="Segoe UI Light"/>
              </a:rPr>
              <a:t>Budget  &gt; Text 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rgbClr val="F77C0D"/>
                </a:solidFill>
              </a:rPr>
              <a:t>Patient risk assessment</a:t>
            </a:r>
          </a:p>
        </p:txBody>
      </p:sp>
      <p:sp>
        <p:nvSpPr>
          <p:cNvPr id="43" name="สี่เหลี่ยมผืนผ้ามุมมน 42">
            <a:extLst>
              <a:ext uri="{FF2B5EF4-FFF2-40B4-BE49-F238E27FC236}">
                <a16:creationId xmlns:a16="http://schemas.microsoft.com/office/drawing/2014/main" id="{8A610467-9CE3-B302-F410-A8E83379EE4E}"/>
              </a:ext>
            </a:extLst>
          </p:cNvPr>
          <p:cNvSpPr/>
          <p:nvPr/>
        </p:nvSpPr>
        <p:spPr>
          <a:xfrm>
            <a:off x="2346843" y="2497626"/>
            <a:ext cx="1951959" cy="7314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E15D989D-A6CB-B12C-88F9-D9731D5A030F}"/>
              </a:ext>
            </a:extLst>
          </p:cNvPr>
          <p:cNvSpPr txBox="1"/>
          <p:nvPr/>
        </p:nvSpPr>
        <p:spPr>
          <a:xfrm>
            <a:off x="2409816" y="2521142"/>
            <a:ext cx="1620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Segoe UI Light"/>
              </a:rPr>
              <a:t>Case Management</a:t>
            </a:r>
            <a:endParaRPr lang="th-TH" sz="900" u="sng" dirty="0">
              <a:latin typeface="Segoe UI Light"/>
            </a:endParaRPr>
          </a:p>
        </p:txBody>
      </p: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6BC3A535-B3FA-6D04-272C-0A146DF2445B}"/>
              </a:ext>
            </a:extLst>
          </p:cNvPr>
          <p:cNvSpPr txBox="1"/>
          <p:nvPr/>
        </p:nvSpPr>
        <p:spPr>
          <a:xfrm>
            <a:off x="2445871" y="2798141"/>
            <a:ext cx="14714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latin typeface="Segoe UI Light"/>
              </a:rPr>
              <a:t>Case Type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Segoe UI Light"/>
              </a:rPr>
              <a:t>Time Stamp ??</a:t>
            </a:r>
          </a:p>
        </p:txBody>
      </p:sp>
      <p:sp>
        <p:nvSpPr>
          <p:cNvPr id="47" name="สี่เหลี่ยมผืนผ้ามุมมน 46">
            <a:extLst>
              <a:ext uri="{FF2B5EF4-FFF2-40B4-BE49-F238E27FC236}">
                <a16:creationId xmlns:a16="http://schemas.microsoft.com/office/drawing/2014/main" id="{ECAF6BFA-4D80-9E4B-A35A-1AB71F891B3D}"/>
              </a:ext>
            </a:extLst>
          </p:cNvPr>
          <p:cNvSpPr/>
          <p:nvPr/>
        </p:nvSpPr>
        <p:spPr>
          <a:xfrm>
            <a:off x="7730328" y="1082909"/>
            <a:ext cx="1514238" cy="11312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A234947A-C5EB-D8A2-7195-61CB55EC0AE8}"/>
              </a:ext>
            </a:extLst>
          </p:cNvPr>
          <p:cNvSpPr txBox="1"/>
          <p:nvPr/>
        </p:nvSpPr>
        <p:spPr>
          <a:xfrm>
            <a:off x="7773113" y="1106424"/>
            <a:ext cx="140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B050"/>
                </a:solidFill>
                <a:latin typeface="Segoe UI Light"/>
              </a:rPr>
              <a:t>Dispatcher</a:t>
            </a:r>
            <a:endParaRPr lang="th-TH" sz="900" u="sng" dirty="0">
              <a:solidFill>
                <a:srgbClr val="00B050"/>
              </a:solidFill>
              <a:latin typeface="Segoe UI Light"/>
            </a:endParaRPr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B9E2AC93-B20D-F2A6-4BDA-8579C6768432}"/>
              </a:ext>
            </a:extLst>
          </p:cNvPr>
          <p:cNvSpPr txBox="1"/>
          <p:nvPr/>
        </p:nvSpPr>
        <p:spPr>
          <a:xfrm>
            <a:off x="7773112" y="1367351"/>
            <a:ext cx="147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Data Export API/CSV</a:t>
            </a:r>
          </a:p>
          <a:p>
            <a:r>
              <a:rPr lang="en-US" sz="14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Data list</a:t>
            </a:r>
          </a:p>
        </p:txBody>
      </p:sp>
      <p:sp>
        <p:nvSpPr>
          <p:cNvPr id="51" name="สี่เหลี่ยมผืนผ้ามุมมน 50">
            <a:extLst>
              <a:ext uri="{FF2B5EF4-FFF2-40B4-BE49-F238E27FC236}">
                <a16:creationId xmlns:a16="http://schemas.microsoft.com/office/drawing/2014/main" id="{A04889CF-0422-0D79-E64D-A438439617DD}"/>
              </a:ext>
            </a:extLst>
          </p:cNvPr>
          <p:cNvSpPr/>
          <p:nvPr/>
        </p:nvSpPr>
        <p:spPr>
          <a:xfrm>
            <a:off x="9430421" y="2530380"/>
            <a:ext cx="2320592" cy="10294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52" name="กล่องข้อความ 51">
            <a:extLst>
              <a:ext uri="{FF2B5EF4-FFF2-40B4-BE49-F238E27FC236}">
                <a16:creationId xmlns:a16="http://schemas.microsoft.com/office/drawing/2014/main" id="{FBD8DCF5-A2B7-9C04-B24E-4D2A6547E627}"/>
              </a:ext>
            </a:extLst>
          </p:cNvPr>
          <p:cNvSpPr txBox="1"/>
          <p:nvPr/>
        </p:nvSpPr>
        <p:spPr>
          <a:xfrm>
            <a:off x="9473206" y="2553896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  <a:latin typeface="Segoe UI Light"/>
              </a:rPr>
              <a:t>Report</a:t>
            </a:r>
            <a:endParaRPr lang="th-TH" sz="1000" u="sng" dirty="0">
              <a:solidFill>
                <a:srgbClr val="00B050"/>
              </a:solidFill>
              <a:latin typeface="Segoe UI Light"/>
            </a:endParaRPr>
          </a:p>
        </p:txBody>
      </p:sp>
      <p:sp>
        <p:nvSpPr>
          <p:cNvPr id="53" name="กล่องข้อความ 52">
            <a:extLst>
              <a:ext uri="{FF2B5EF4-FFF2-40B4-BE49-F238E27FC236}">
                <a16:creationId xmlns:a16="http://schemas.microsoft.com/office/drawing/2014/main" id="{50E36D5D-6D23-80C9-2BD9-3EFC64096EE0}"/>
              </a:ext>
            </a:extLst>
          </p:cNvPr>
          <p:cNvSpPr txBox="1"/>
          <p:nvPr/>
        </p:nvSpPr>
        <p:spPr>
          <a:xfrm>
            <a:off x="9557349" y="2914307"/>
            <a:ext cx="14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Segoe UI Light"/>
              </a:rPr>
              <a:t>- 5 Report</a:t>
            </a:r>
          </a:p>
        </p:txBody>
      </p:sp>
      <p:sp>
        <p:nvSpPr>
          <p:cNvPr id="54" name="สี่เหลี่ยมผืนผ้ามุมมน 53">
            <a:extLst>
              <a:ext uri="{FF2B5EF4-FFF2-40B4-BE49-F238E27FC236}">
                <a16:creationId xmlns:a16="http://schemas.microsoft.com/office/drawing/2014/main" id="{860E76E1-FDA2-5DFC-8691-837110E88A2D}"/>
              </a:ext>
            </a:extLst>
          </p:cNvPr>
          <p:cNvSpPr/>
          <p:nvPr/>
        </p:nvSpPr>
        <p:spPr>
          <a:xfrm>
            <a:off x="9854478" y="4475792"/>
            <a:ext cx="1514238" cy="985595"/>
          </a:xfrm>
          <a:prstGeom prst="roundRect">
            <a:avLst/>
          </a:prstGeom>
          <a:noFill/>
          <a:ln>
            <a:solidFill>
              <a:srgbClr val="FF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77C0D"/>
              </a:solidFill>
            </a:endParaRPr>
          </a:p>
        </p:txBody>
      </p:sp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BEF909EE-7150-D852-F94D-4805EDAD39E6}"/>
              </a:ext>
            </a:extLst>
          </p:cNvPr>
          <p:cNvSpPr txBox="1"/>
          <p:nvPr/>
        </p:nvSpPr>
        <p:spPr>
          <a:xfrm>
            <a:off x="9897263" y="4499308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rgbClr val="F77C0D"/>
                </a:solidFill>
                <a:latin typeface="Segoe UI Light"/>
              </a:rPr>
              <a:t>Zoll</a:t>
            </a:r>
            <a:endParaRPr lang="th-TH" sz="1000" u="sng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E20CCB8E-EC59-5882-58DB-74846B430B6E}"/>
              </a:ext>
            </a:extLst>
          </p:cNvPr>
          <p:cNvSpPr txBox="1"/>
          <p:nvPr/>
        </p:nvSpPr>
        <p:spPr>
          <a:xfrm>
            <a:off x="9897262" y="4868404"/>
            <a:ext cx="1471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77C0D"/>
                </a:solidFill>
                <a:latin typeface="Segoe UI Light"/>
              </a:rPr>
              <a:t>Syce Defib (Mobile Application)</a:t>
            </a:r>
          </a:p>
          <a:p>
            <a:endParaRPr lang="en-US" sz="1100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57" name="สี่เหลี่ยมผืนผ้ามุมมน 56">
            <a:extLst>
              <a:ext uri="{FF2B5EF4-FFF2-40B4-BE49-F238E27FC236}">
                <a16:creationId xmlns:a16="http://schemas.microsoft.com/office/drawing/2014/main" id="{A8DAC14F-5CA4-73F7-F097-1A430DE46E3F}"/>
              </a:ext>
            </a:extLst>
          </p:cNvPr>
          <p:cNvSpPr/>
          <p:nvPr/>
        </p:nvSpPr>
        <p:spPr>
          <a:xfrm>
            <a:off x="7931891" y="4449367"/>
            <a:ext cx="1514238" cy="985595"/>
          </a:xfrm>
          <a:prstGeom prst="roundRect">
            <a:avLst/>
          </a:prstGeom>
          <a:noFill/>
          <a:ln>
            <a:solidFill>
              <a:srgbClr val="FF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77C0D"/>
              </a:solidFill>
            </a:endParaRPr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8E21E5D7-4337-0787-7978-F1E97AA06A8F}"/>
              </a:ext>
            </a:extLst>
          </p:cNvPr>
          <p:cNvSpPr txBox="1"/>
          <p:nvPr/>
        </p:nvSpPr>
        <p:spPr>
          <a:xfrm>
            <a:off x="7974676" y="4472883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F77C0D"/>
                </a:solidFill>
                <a:latin typeface="Segoe UI Light"/>
              </a:rPr>
              <a:t>HIS</a:t>
            </a:r>
            <a:endParaRPr lang="th-TH" sz="1000" u="sng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59" name="กล่องข้อความ 58">
            <a:extLst>
              <a:ext uri="{FF2B5EF4-FFF2-40B4-BE49-F238E27FC236}">
                <a16:creationId xmlns:a16="http://schemas.microsoft.com/office/drawing/2014/main" id="{DFB35A63-F2C0-9587-5BAD-856E02A7882D}"/>
              </a:ext>
            </a:extLst>
          </p:cNvPr>
          <p:cNvSpPr txBox="1"/>
          <p:nvPr/>
        </p:nvSpPr>
        <p:spPr>
          <a:xfrm>
            <a:off x="7962986" y="4757526"/>
            <a:ext cx="1471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77C0D"/>
                </a:solidFill>
                <a:latin typeface="Segoe UI Light"/>
              </a:rPr>
              <a:t>BDMS HMS Gateway</a:t>
            </a:r>
          </a:p>
          <a:p>
            <a:endParaRPr lang="en-US" sz="1100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60" name="สี่เหลี่ยมผืนผ้ามุมมน 59">
            <a:extLst>
              <a:ext uri="{FF2B5EF4-FFF2-40B4-BE49-F238E27FC236}">
                <a16:creationId xmlns:a16="http://schemas.microsoft.com/office/drawing/2014/main" id="{77E98555-B9F4-BF6F-CECD-D1EE5D45006D}"/>
              </a:ext>
            </a:extLst>
          </p:cNvPr>
          <p:cNvSpPr/>
          <p:nvPr/>
        </p:nvSpPr>
        <p:spPr>
          <a:xfrm>
            <a:off x="7931891" y="5593212"/>
            <a:ext cx="1514238" cy="985595"/>
          </a:xfrm>
          <a:prstGeom prst="roundRect">
            <a:avLst/>
          </a:prstGeom>
          <a:noFill/>
          <a:ln>
            <a:solidFill>
              <a:srgbClr val="FF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77C0D"/>
              </a:solidFill>
            </a:endParaRPr>
          </a:p>
        </p:txBody>
      </p: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F5EAAD53-2C43-6970-594C-D6F9822BA438}"/>
              </a:ext>
            </a:extLst>
          </p:cNvPr>
          <p:cNvSpPr txBox="1"/>
          <p:nvPr/>
        </p:nvSpPr>
        <p:spPr>
          <a:xfrm>
            <a:off x="7974676" y="5616728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F77C0D"/>
                </a:solidFill>
                <a:latin typeface="Segoe UI Light"/>
              </a:rPr>
              <a:t>GPS</a:t>
            </a:r>
            <a:endParaRPr lang="th-TH" sz="1000" u="sng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9E47853A-F987-25D5-EC1A-9DCAAA985662}"/>
              </a:ext>
            </a:extLst>
          </p:cNvPr>
          <p:cNvSpPr txBox="1"/>
          <p:nvPr/>
        </p:nvSpPr>
        <p:spPr>
          <a:xfrm>
            <a:off x="7974675" y="5985824"/>
            <a:ext cx="14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77C0D"/>
                </a:solidFill>
                <a:latin typeface="Segoe UI Light"/>
              </a:rPr>
              <a:t>On Mobile</a:t>
            </a:r>
          </a:p>
        </p:txBody>
      </p:sp>
      <p:sp>
        <p:nvSpPr>
          <p:cNvPr id="63" name="สี่เหลี่ยมผืนผ้ามุมมน 62">
            <a:extLst>
              <a:ext uri="{FF2B5EF4-FFF2-40B4-BE49-F238E27FC236}">
                <a16:creationId xmlns:a16="http://schemas.microsoft.com/office/drawing/2014/main" id="{D7BEC22F-34F7-D6F4-CE10-EC82073440BE}"/>
              </a:ext>
            </a:extLst>
          </p:cNvPr>
          <p:cNvSpPr/>
          <p:nvPr/>
        </p:nvSpPr>
        <p:spPr>
          <a:xfrm>
            <a:off x="9877731" y="5592232"/>
            <a:ext cx="1873281" cy="985595"/>
          </a:xfrm>
          <a:prstGeom prst="roundRect">
            <a:avLst/>
          </a:prstGeom>
          <a:noFill/>
          <a:ln>
            <a:solidFill>
              <a:srgbClr val="FF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77C0D"/>
              </a:solidFill>
            </a:endParaRP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4EC7384D-BC77-23D5-DADA-D353CF5B444E}"/>
              </a:ext>
            </a:extLst>
          </p:cNvPr>
          <p:cNvSpPr txBox="1"/>
          <p:nvPr/>
        </p:nvSpPr>
        <p:spPr>
          <a:xfrm>
            <a:off x="9920517" y="5615748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F77C0D"/>
                </a:solidFill>
                <a:latin typeface="Segoe UI Light"/>
              </a:rPr>
              <a:t>Line API</a:t>
            </a:r>
            <a:endParaRPr lang="th-TH" sz="1000" u="sng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65" name="กล่องข้อความ 64">
            <a:extLst>
              <a:ext uri="{FF2B5EF4-FFF2-40B4-BE49-F238E27FC236}">
                <a16:creationId xmlns:a16="http://schemas.microsoft.com/office/drawing/2014/main" id="{4F29E22C-BE41-AE8E-3645-4651714D6B12}"/>
              </a:ext>
            </a:extLst>
          </p:cNvPr>
          <p:cNvSpPr txBox="1"/>
          <p:nvPr/>
        </p:nvSpPr>
        <p:spPr>
          <a:xfrm>
            <a:off x="9897261" y="5848103"/>
            <a:ext cx="14714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77C0D"/>
                </a:solidFill>
                <a:latin typeface="Segoe UI Light"/>
              </a:rPr>
              <a:t>OTP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77C0D"/>
                </a:solidFill>
                <a:latin typeface="Segoe UI Light"/>
              </a:rPr>
              <a:t>My B Plus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F77C0D"/>
                </a:solidFill>
                <a:latin typeface="Segoe UI Light"/>
              </a:rPr>
              <a:t>Link Referrer Medivac</a:t>
            </a:r>
          </a:p>
          <a:p>
            <a:endParaRPr lang="en-US" sz="1100" dirty="0">
              <a:solidFill>
                <a:srgbClr val="F77C0D"/>
              </a:solidFill>
              <a:latin typeface="Segoe UI Light"/>
            </a:endParaRPr>
          </a:p>
        </p:txBody>
      </p:sp>
      <p:sp>
        <p:nvSpPr>
          <p:cNvPr id="66" name="กล่องข้อความ 65">
            <a:extLst>
              <a:ext uri="{FF2B5EF4-FFF2-40B4-BE49-F238E27FC236}">
                <a16:creationId xmlns:a16="http://schemas.microsoft.com/office/drawing/2014/main" id="{27197101-84EC-793B-696D-983ABCFDB69C}"/>
              </a:ext>
            </a:extLst>
          </p:cNvPr>
          <p:cNvSpPr txBox="1"/>
          <p:nvPr/>
        </p:nvSpPr>
        <p:spPr>
          <a:xfrm>
            <a:off x="4988306" y="1088746"/>
            <a:ext cx="22650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Module Management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Menu Management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User Permission Management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Site Management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Log system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Notification 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7030A0"/>
                </a:solidFill>
                <a:latin typeface="Segoe UI Light"/>
              </a:rPr>
              <a:t>SMS</a:t>
            </a:r>
            <a:endParaRPr lang="en-US" sz="1100" dirty="0">
              <a:solidFill>
                <a:srgbClr val="00B050"/>
              </a:solidFill>
              <a:latin typeface="Segoe UI Light"/>
            </a:endParaRPr>
          </a:p>
        </p:txBody>
      </p:sp>
      <p:sp>
        <p:nvSpPr>
          <p:cNvPr id="67" name="สี่เหลี่ยมผืนผ้ามุมมน 66">
            <a:extLst>
              <a:ext uri="{FF2B5EF4-FFF2-40B4-BE49-F238E27FC236}">
                <a16:creationId xmlns:a16="http://schemas.microsoft.com/office/drawing/2014/main" id="{EAFBCC4A-8A54-15CE-F1CD-0875356F3952}"/>
              </a:ext>
            </a:extLst>
          </p:cNvPr>
          <p:cNvSpPr/>
          <p:nvPr/>
        </p:nvSpPr>
        <p:spPr>
          <a:xfrm>
            <a:off x="681051" y="4758340"/>
            <a:ext cx="1779658" cy="16839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70C0"/>
              </a:solidFill>
            </a:endParaRPr>
          </a:p>
        </p:txBody>
      </p: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7E271290-88EA-2FC5-FA07-3116BBA369E1}"/>
              </a:ext>
            </a:extLst>
          </p:cNvPr>
          <p:cNvSpPr txBox="1"/>
          <p:nvPr/>
        </p:nvSpPr>
        <p:spPr>
          <a:xfrm>
            <a:off x="723837" y="4781856"/>
            <a:ext cx="133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  <a:latin typeface="Segoe UI Light"/>
              </a:rPr>
              <a:t>Operation</a:t>
            </a:r>
            <a:endParaRPr lang="th-TH" sz="1000" u="sng" dirty="0">
              <a:solidFill>
                <a:srgbClr val="0070C0"/>
              </a:solidFill>
              <a:latin typeface="Segoe UI Light"/>
            </a:endParaRPr>
          </a:p>
        </p:txBody>
      </p:sp>
      <p:sp>
        <p:nvSpPr>
          <p:cNvPr id="71" name="สี่เหลี่ยมผืนผ้ามุมมน 70">
            <a:extLst>
              <a:ext uri="{FF2B5EF4-FFF2-40B4-BE49-F238E27FC236}">
                <a16:creationId xmlns:a16="http://schemas.microsoft.com/office/drawing/2014/main" id="{35C67D13-B557-DD50-3335-6F7220D7AB01}"/>
              </a:ext>
            </a:extLst>
          </p:cNvPr>
          <p:cNvSpPr/>
          <p:nvPr/>
        </p:nvSpPr>
        <p:spPr>
          <a:xfrm>
            <a:off x="2556051" y="4766408"/>
            <a:ext cx="1845645" cy="16839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70C0"/>
              </a:solidFill>
            </a:endParaRPr>
          </a:p>
        </p:txBody>
      </p:sp>
      <p:sp>
        <p:nvSpPr>
          <p:cNvPr id="72" name="กล่องข้อความ 71">
            <a:extLst>
              <a:ext uri="{FF2B5EF4-FFF2-40B4-BE49-F238E27FC236}">
                <a16:creationId xmlns:a16="http://schemas.microsoft.com/office/drawing/2014/main" id="{56F6ADDC-B08D-810F-B5D7-BBB289E60ACE}"/>
              </a:ext>
            </a:extLst>
          </p:cNvPr>
          <p:cNvSpPr txBox="1"/>
          <p:nvPr/>
        </p:nvSpPr>
        <p:spPr>
          <a:xfrm>
            <a:off x="2605900" y="4794686"/>
            <a:ext cx="133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  <a:latin typeface="Segoe UI Light"/>
              </a:rPr>
              <a:t>Master Data</a:t>
            </a:r>
            <a:endParaRPr lang="th-TH" sz="1400" u="sng" dirty="0">
              <a:solidFill>
                <a:srgbClr val="0070C0"/>
              </a:solidFill>
              <a:latin typeface="Segoe UI Light"/>
            </a:endParaRPr>
          </a:p>
        </p:txBody>
      </p:sp>
      <p:sp>
        <p:nvSpPr>
          <p:cNvPr id="73" name="กล่องข้อความ 72">
            <a:extLst>
              <a:ext uri="{FF2B5EF4-FFF2-40B4-BE49-F238E27FC236}">
                <a16:creationId xmlns:a16="http://schemas.microsoft.com/office/drawing/2014/main" id="{F0538CB7-D25C-E220-5913-C9C3C4FF7215}"/>
              </a:ext>
            </a:extLst>
          </p:cNvPr>
          <p:cNvSpPr txBox="1"/>
          <p:nvPr/>
        </p:nvSpPr>
        <p:spPr>
          <a:xfrm>
            <a:off x="2605900" y="5150490"/>
            <a:ext cx="1471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Group Staff Mgt.</a:t>
            </a:r>
            <a:endParaRPr lang="th-TH" sz="1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Staff Mgt.</a:t>
            </a:r>
            <a:endParaRPr lang="th-TH" sz="1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Ambulance Mgt.</a:t>
            </a:r>
            <a:endParaRPr lang="th-TH" sz="1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Equipment Mgt.</a:t>
            </a:r>
            <a:endParaRPr lang="th-TH" sz="1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4" name="กล่องข้อความ 73">
            <a:extLst>
              <a:ext uri="{FF2B5EF4-FFF2-40B4-BE49-F238E27FC236}">
                <a16:creationId xmlns:a16="http://schemas.microsoft.com/office/drawing/2014/main" id="{34AA9810-DE77-51DB-2D86-61060D0D360E}"/>
              </a:ext>
            </a:extLst>
          </p:cNvPr>
          <p:cNvSpPr txBox="1"/>
          <p:nvPr/>
        </p:nvSpPr>
        <p:spPr>
          <a:xfrm>
            <a:off x="743998" y="5102463"/>
            <a:ext cx="1755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th-TH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แบบประเมินความพร้อม</a:t>
            </a:r>
            <a:endParaRPr lang="en-US" sz="1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1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th-TH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ระบบจ่ายงาน</a:t>
            </a:r>
            <a:r>
              <a:rPr lang="en-US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Case</a:t>
            </a:r>
          </a:p>
          <a:p>
            <a:r>
              <a:rPr lang="en-US" sz="11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th-TH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บันทึกการสั่งการและรายงาน </a:t>
            </a:r>
          </a:p>
          <a:p>
            <a:r>
              <a:rPr lang="th-TH" sz="1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สรุป</a:t>
            </a:r>
            <a:endParaRPr lang="en-US" sz="1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5" name="สี่เหลี่ยมผืนผ้ามุมมน 74">
            <a:extLst>
              <a:ext uri="{FF2B5EF4-FFF2-40B4-BE49-F238E27FC236}">
                <a16:creationId xmlns:a16="http://schemas.microsoft.com/office/drawing/2014/main" id="{ECBB4997-12F5-D1AD-74AD-4904FC2AC28B}"/>
              </a:ext>
            </a:extLst>
          </p:cNvPr>
          <p:cNvSpPr/>
          <p:nvPr/>
        </p:nvSpPr>
        <p:spPr>
          <a:xfrm>
            <a:off x="282986" y="606071"/>
            <a:ext cx="4359607" cy="37045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76" name="สี่เหลี่ยมผืนผ้ามุมมน 75">
            <a:extLst>
              <a:ext uri="{FF2B5EF4-FFF2-40B4-BE49-F238E27FC236}">
                <a16:creationId xmlns:a16="http://schemas.microsoft.com/office/drawing/2014/main" id="{63921428-77F5-55A5-CD51-63BB390C7931}"/>
              </a:ext>
            </a:extLst>
          </p:cNvPr>
          <p:cNvSpPr/>
          <p:nvPr/>
        </p:nvSpPr>
        <p:spPr>
          <a:xfrm>
            <a:off x="7605230" y="525634"/>
            <a:ext cx="4359607" cy="32704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77" name="สี่เหลี่ยมผืนผ้ามุมมน 76">
            <a:extLst>
              <a:ext uri="{FF2B5EF4-FFF2-40B4-BE49-F238E27FC236}">
                <a16:creationId xmlns:a16="http://schemas.microsoft.com/office/drawing/2014/main" id="{5ADFF2B6-BB2D-CFA4-1662-105B28171320}"/>
              </a:ext>
            </a:extLst>
          </p:cNvPr>
          <p:cNvSpPr/>
          <p:nvPr/>
        </p:nvSpPr>
        <p:spPr>
          <a:xfrm>
            <a:off x="7619525" y="3914299"/>
            <a:ext cx="4359607" cy="2855699"/>
          </a:xfrm>
          <a:prstGeom prst="roundRect">
            <a:avLst/>
          </a:prstGeom>
          <a:noFill/>
          <a:ln>
            <a:solidFill>
              <a:srgbClr val="F77C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78" name="สี่เหลี่ยมผืนผ้ามุมมน 77">
            <a:extLst>
              <a:ext uri="{FF2B5EF4-FFF2-40B4-BE49-F238E27FC236}">
                <a16:creationId xmlns:a16="http://schemas.microsoft.com/office/drawing/2014/main" id="{165542DE-2EAB-CCF5-D3F6-780A1DCE88E2}"/>
              </a:ext>
            </a:extLst>
          </p:cNvPr>
          <p:cNvSpPr/>
          <p:nvPr/>
        </p:nvSpPr>
        <p:spPr>
          <a:xfrm>
            <a:off x="592250" y="1106424"/>
            <a:ext cx="1575904" cy="86350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C8FE1F77-F084-11E6-48DB-83088E74636C}"/>
              </a:ext>
            </a:extLst>
          </p:cNvPr>
          <p:cNvSpPr txBox="1"/>
          <p:nvPr/>
        </p:nvSpPr>
        <p:spPr>
          <a:xfrm>
            <a:off x="689037" y="1123945"/>
            <a:ext cx="110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  <a:latin typeface="Segoe UI Light"/>
              </a:rPr>
              <a:t>Observe</a:t>
            </a:r>
            <a:endParaRPr lang="th-TH" sz="1000" u="sng" dirty="0">
              <a:solidFill>
                <a:srgbClr val="00B050"/>
              </a:solidFill>
              <a:latin typeface="Segoe UI Light"/>
            </a:endParaRPr>
          </a:p>
        </p:txBody>
      </p:sp>
      <p:sp>
        <p:nvSpPr>
          <p:cNvPr id="80" name="กล่องข้อความ 79">
            <a:extLst>
              <a:ext uri="{FF2B5EF4-FFF2-40B4-BE49-F238E27FC236}">
                <a16:creationId xmlns:a16="http://schemas.microsoft.com/office/drawing/2014/main" id="{E3F6C873-1378-A812-360C-6DCCD8288E41}"/>
              </a:ext>
            </a:extLst>
          </p:cNvPr>
          <p:cNvSpPr txBox="1"/>
          <p:nvPr/>
        </p:nvSpPr>
        <p:spPr>
          <a:xfrm>
            <a:off x="689037" y="1420909"/>
            <a:ext cx="1471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Segoe UI Light"/>
              </a:rPr>
              <a:t>-  Customer (Line OA)</a:t>
            </a:r>
            <a:endParaRPr lang="en-US" sz="1200" dirty="0">
              <a:solidFill>
                <a:srgbClr val="00B050"/>
              </a:solidFill>
              <a:latin typeface="Segoe UI Light"/>
            </a:endParaRP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00B050"/>
                </a:solidFill>
                <a:latin typeface="Segoe UI Light"/>
              </a:rPr>
              <a:t>Call Taking</a:t>
            </a:r>
          </a:p>
        </p:txBody>
      </p:sp>
      <p:sp>
        <p:nvSpPr>
          <p:cNvPr id="81" name="สี่เหลี่ยมผืนผ้ามุมมน 80">
            <a:extLst>
              <a:ext uri="{FF2B5EF4-FFF2-40B4-BE49-F238E27FC236}">
                <a16:creationId xmlns:a16="http://schemas.microsoft.com/office/drawing/2014/main" id="{9CDB7691-7317-CF7A-6666-4899C6D6D0E4}"/>
              </a:ext>
            </a:extLst>
          </p:cNvPr>
          <p:cNvSpPr/>
          <p:nvPr/>
        </p:nvSpPr>
        <p:spPr>
          <a:xfrm>
            <a:off x="275618" y="4425841"/>
            <a:ext cx="4359607" cy="215198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5627B367-FA06-98B5-59F2-6B99C6D07FA6}"/>
              </a:ext>
            </a:extLst>
          </p:cNvPr>
          <p:cNvSpPr txBox="1"/>
          <p:nvPr/>
        </p:nvSpPr>
        <p:spPr>
          <a:xfrm>
            <a:off x="7826620" y="575600"/>
            <a:ext cx="299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 &amp; Report Module</a:t>
            </a:r>
            <a:endParaRPr lang="th-TH" dirty="0"/>
          </a:p>
        </p:txBody>
      </p:sp>
      <p:sp>
        <p:nvSpPr>
          <p:cNvPr id="84" name="กล่องข้อความ 83">
            <a:extLst>
              <a:ext uri="{FF2B5EF4-FFF2-40B4-BE49-F238E27FC236}">
                <a16:creationId xmlns:a16="http://schemas.microsoft.com/office/drawing/2014/main" id="{4ECE80DC-29E8-18B2-7078-DDC4B1A9155A}"/>
              </a:ext>
            </a:extLst>
          </p:cNvPr>
          <p:cNvSpPr txBox="1"/>
          <p:nvPr/>
        </p:nvSpPr>
        <p:spPr>
          <a:xfrm>
            <a:off x="7802961" y="401237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Module</a:t>
            </a:r>
            <a:endParaRPr lang="th-TH" dirty="0"/>
          </a:p>
        </p:txBody>
      </p:sp>
      <p:sp>
        <p:nvSpPr>
          <p:cNvPr id="85" name="กล่องข้อความ 84">
            <a:extLst>
              <a:ext uri="{FF2B5EF4-FFF2-40B4-BE49-F238E27FC236}">
                <a16:creationId xmlns:a16="http://schemas.microsoft.com/office/drawing/2014/main" id="{2B90B219-81CC-057B-1CB1-1D12C93EF47B}"/>
              </a:ext>
            </a:extLst>
          </p:cNvPr>
          <p:cNvSpPr txBox="1"/>
          <p:nvPr/>
        </p:nvSpPr>
        <p:spPr>
          <a:xfrm>
            <a:off x="406521" y="4438101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Dispatcher Module</a:t>
            </a:r>
            <a:endParaRPr lang="th-TH" dirty="0"/>
          </a:p>
        </p:txBody>
      </p:sp>
      <p:pic>
        <p:nvPicPr>
          <p:cNvPr id="3074" name="Picture 2" descr="Database - Free seo and web icons">
            <a:extLst>
              <a:ext uri="{FF2B5EF4-FFF2-40B4-BE49-F238E27FC236}">
                <a16:creationId xmlns:a16="http://schemas.microsoft.com/office/drawing/2014/main" id="{6AC575F2-6057-FAB1-3A06-785C7A4C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93" y="4426015"/>
            <a:ext cx="1972564" cy="197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ลูกศรขึ้น-ลง 85">
            <a:extLst>
              <a:ext uri="{FF2B5EF4-FFF2-40B4-BE49-F238E27FC236}">
                <a16:creationId xmlns:a16="http://schemas.microsoft.com/office/drawing/2014/main" id="{9268DA65-566B-5C12-2A88-5DFD4EC7E7C9}"/>
              </a:ext>
            </a:extLst>
          </p:cNvPr>
          <p:cNvSpPr/>
          <p:nvPr/>
        </p:nvSpPr>
        <p:spPr>
          <a:xfrm>
            <a:off x="6096000" y="3962257"/>
            <a:ext cx="178340" cy="30726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7" name="ลูกศรขึ้น-ลง 86">
            <a:extLst>
              <a:ext uri="{FF2B5EF4-FFF2-40B4-BE49-F238E27FC236}">
                <a16:creationId xmlns:a16="http://schemas.microsoft.com/office/drawing/2014/main" id="{2E702E99-FC0A-FE8F-06BB-572F02EB9C97}"/>
              </a:ext>
            </a:extLst>
          </p:cNvPr>
          <p:cNvSpPr/>
          <p:nvPr/>
        </p:nvSpPr>
        <p:spPr>
          <a:xfrm rot="16200000">
            <a:off x="4963861" y="5115240"/>
            <a:ext cx="178340" cy="30726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ลูกศรขึ้น-ลง 87">
            <a:extLst>
              <a:ext uri="{FF2B5EF4-FFF2-40B4-BE49-F238E27FC236}">
                <a16:creationId xmlns:a16="http://schemas.microsoft.com/office/drawing/2014/main" id="{92A6A656-032B-EDCE-ABAD-261AEE3DCA72}"/>
              </a:ext>
            </a:extLst>
          </p:cNvPr>
          <p:cNvSpPr/>
          <p:nvPr/>
        </p:nvSpPr>
        <p:spPr>
          <a:xfrm rot="5400000">
            <a:off x="7195747" y="5158848"/>
            <a:ext cx="178340" cy="30726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9" name="ลูกศรขึ้น-ลง 88">
            <a:extLst>
              <a:ext uri="{FF2B5EF4-FFF2-40B4-BE49-F238E27FC236}">
                <a16:creationId xmlns:a16="http://schemas.microsoft.com/office/drawing/2014/main" id="{1E0B6E28-C59A-0633-893C-075F7AC1C857}"/>
              </a:ext>
            </a:extLst>
          </p:cNvPr>
          <p:cNvSpPr/>
          <p:nvPr/>
        </p:nvSpPr>
        <p:spPr>
          <a:xfrm rot="7689023">
            <a:off x="5001700" y="4140931"/>
            <a:ext cx="178340" cy="30726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ลูกศรขึ้น-ลง 89">
            <a:extLst>
              <a:ext uri="{FF2B5EF4-FFF2-40B4-BE49-F238E27FC236}">
                <a16:creationId xmlns:a16="http://schemas.microsoft.com/office/drawing/2014/main" id="{0DF6E173-BED7-52E5-C8A7-36D28DA9A229}"/>
              </a:ext>
            </a:extLst>
          </p:cNvPr>
          <p:cNvSpPr/>
          <p:nvPr/>
        </p:nvSpPr>
        <p:spPr>
          <a:xfrm rot="2612933">
            <a:off x="7014400" y="4063357"/>
            <a:ext cx="178340" cy="30726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1" name="สี่เหลี่ยมผืนผ้ามุมมน 90">
            <a:extLst>
              <a:ext uri="{FF2B5EF4-FFF2-40B4-BE49-F238E27FC236}">
                <a16:creationId xmlns:a16="http://schemas.microsoft.com/office/drawing/2014/main" id="{FF547B20-8BF0-4474-3AE1-44EAE0BE066D}"/>
              </a:ext>
            </a:extLst>
          </p:cNvPr>
          <p:cNvSpPr/>
          <p:nvPr/>
        </p:nvSpPr>
        <p:spPr>
          <a:xfrm>
            <a:off x="7773112" y="2264852"/>
            <a:ext cx="1514238" cy="139001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92" name="กล่องข้อความ 91">
            <a:extLst>
              <a:ext uri="{FF2B5EF4-FFF2-40B4-BE49-F238E27FC236}">
                <a16:creationId xmlns:a16="http://schemas.microsoft.com/office/drawing/2014/main" id="{68A8FF06-508D-014B-D177-B1DF463B0B91}"/>
              </a:ext>
            </a:extLst>
          </p:cNvPr>
          <p:cNvSpPr txBox="1"/>
          <p:nvPr/>
        </p:nvSpPr>
        <p:spPr>
          <a:xfrm>
            <a:off x="7815897" y="2288368"/>
            <a:ext cx="140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B050"/>
                </a:solidFill>
                <a:latin typeface="Segoe UI Light"/>
              </a:rPr>
              <a:t>EMS </a:t>
            </a:r>
            <a:r>
              <a:rPr lang="en-US" sz="1100" u="sng" dirty="0">
                <a:solidFill>
                  <a:srgbClr val="00B050"/>
                </a:solidFill>
                <a:latin typeface="Segoe UI Light"/>
              </a:rPr>
              <a:t>Report</a:t>
            </a:r>
            <a:endParaRPr lang="th-TH" sz="900" u="sng" dirty="0">
              <a:solidFill>
                <a:srgbClr val="00B050"/>
              </a:solidFill>
              <a:latin typeface="Segoe UI Light"/>
            </a:endParaRPr>
          </a:p>
        </p:txBody>
      </p:sp>
      <p:sp>
        <p:nvSpPr>
          <p:cNvPr id="93" name="กล่องข้อความ 92">
            <a:extLst>
              <a:ext uri="{FF2B5EF4-FFF2-40B4-BE49-F238E27FC236}">
                <a16:creationId xmlns:a16="http://schemas.microsoft.com/office/drawing/2014/main" id="{D06C8870-A5AD-4969-1682-FFF5293F6478}"/>
              </a:ext>
            </a:extLst>
          </p:cNvPr>
          <p:cNvSpPr txBox="1"/>
          <p:nvPr/>
        </p:nvSpPr>
        <p:spPr>
          <a:xfrm>
            <a:off x="7815897" y="2569460"/>
            <a:ext cx="1471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Data Export API/CSV</a:t>
            </a:r>
          </a:p>
          <a:p>
            <a:r>
              <a:rPr lang="en-US" sz="14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Data list</a:t>
            </a:r>
          </a:p>
          <a:p>
            <a:endParaRPr lang="en-US" sz="1400" dirty="0">
              <a:solidFill>
                <a:srgbClr val="00B05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4" name="สี่เหลี่ยมผืนผ้ามุมมน 93">
            <a:extLst>
              <a:ext uri="{FF2B5EF4-FFF2-40B4-BE49-F238E27FC236}">
                <a16:creationId xmlns:a16="http://schemas.microsoft.com/office/drawing/2014/main" id="{CC099A16-CFD1-7612-6A59-8F78322CE643}"/>
              </a:ext>
            </a:extLst>
          </p:cNvPr>
          <p:cNvSpPr/>
          <p:nvPr/>
        </p:nvSpPr>
        <p:spPr>
          <a:xfrm>
            <a:off x="9405934" y="1041674"/>
            <a:ext cx="2435869" cy="139001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95" name="กล่องข้อความ 94">
            <a:extLst>
              <a:ext uri="{FF2B5EF4-FFF2-40B4-BE49-F238E27FC236}">
                <a16:creationId xmlns:a16="http://schemas.microsoft.com/office/drawing/2014/main" id="{60188640-A254-4A61-75B4-4CAEC445B1E9}"/>
              </a:ext>
            </a:extLst>
          </p:cNvPr>
          <p:cNvSpPr txBox="1"/>
          <p:nvPr/>
        </p:nvSpPr>
        <p:spPr>
          <a:xfrm>
            <a:off x="9448720" y="1065190"/>
            <a:ext cx="140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B050"/>
                </a:solidFill>
                <a:latin typeface="Segoe UI Light"/>
              </a:rPr>
              <a:t>PH-IFT </a:t>
            </a:r>
            <a:r>
              <a:rPr lang="en-US" sz="1100" u="sng" dirty="0">
                <a:solidFill>
                  <a:srgbClr val="00B050"/>
                </a:solidFill>
                <a:latin typeface="Segoe UI Light"/>
              </a:rPr>
              <a:t>Report</a:t>
            </a:r>
            <a:endParaRPr lang="th-TH" sz="900" u="sng" dirty="0">
              <a:solidFill>
                <a:srgbClr val="00B050"/>
              </a:solidFill>
              <a:latin typeface="Segoe UI Light"/>
            </a:endParaRPr>
          </a:p>
        </p:txBody>
      </p:sp>
      <p:sp>
        <p:nvSpPr>
          <p:cNvPr id="96" name="กล่องข้อความ 95">
            <a:extLst>
              <a:ext uri="{FF2B5EF4-FFF2-40B4-BE49-F238E27FC236}">
                <a16:creationId xmlns:a16="http://schemas.microsoft.com/office/drawing/2014/main" id="{8AFC5DD4-61DA-4A95-64F4-E753B51925AA}"/>
              </a:ext>
            </a:extLst>
          </p:cNvPr>
          <p:cNvSpPr txBox="1"/>
          <p:nvPr/>
        </p:nvSpPr>
        <p:spPr>
          <a:xfrm>
            <a:off x="9461948" y="1329064"/>
            <a:ext cx="190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Data Export API /CSV</a:t>
            </a:r>
          </a:p>
          <a:p>
            <a:r>
              <a:rPr lang="en-US" sz="14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Data list</a:t>
            </a:r>
          </a:p>
        </p:txBody>
      </p:sp>
      <p:sp>
        <p:nvSpPr>
          <p:cNvPr id="99" name="สี่เหลี่ยมผืนผ้ามุมมน 98">
            <a:extLst>
              <a:ext uri="{FF2B5EF4-FFF2-40B4-BE49-F238E27FC236}">
                <a16:creationId xmlns:a16="http://schemas.microsoft.com/office/drawing/2014/main" id="{D1A48ECE-E54D-D6B5-BEAC-0AF4640807D0}"/>
              </a:ext>
            </a:extLst>
          </p:cNvPr>
          <p:cNvSpPr/>
          <p:nvPr/>
        </p:nvSpPr>
        <p:spPr>
          <a:xfrm>
            <a:off x="2331875" y="3377251"/>
            <a:ext cx="1951959" cy="73140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กล่องข้อความ 99">
            <a:extLst>
              <a:ext uri="{FF2B5EF4-FFF2-40B4-BE49-F238E27FC236}">
                <a16:creationId xmlns:a16="http://schemas.microsoft.com/office/drawing/2014/main" id="{0BC7CC59-1865-465F-A5C5-4F3525023C63}"/>
              </a:ext>
            </a:extLst>
          </p:cNvPr>
          <p:cNvSpPr txBox="1"/>
          <p:nvPr/>
        </p:nvSpPr>
        <p:spPr>
          <a:xfrm>
            <a:off x="2374661" y="3400766"/>
            <a:ext cx="162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/>
              </a:rPr>
              <a:t>E-Form</a:t>
            </a:r>
            <a:endParaRPr lang="th-TH" sz="900" u="sng" dirty="0">
              <a:solidFill>
                <a:schemeClr val="tx1">
                  <a:lumMod val="50000"/>
                  <a:lumOff val="50000"/>
                </a:schemeClr>
              </a:solidFill>
              <a:latin typeface="Segoe UI Light"/>
            </a:endParaRPr>
          </a:p>
        </p:txBody>
      </p:sp>
      <p:sp>
        <p:nvSpPr>
          <p:cNvPr id="101" name="กล่องข้อความ 100">
            <a:extLst>
              <a:ext uri="{FF2B5EF4-FFF2-40B4-BE49-F238E27FC236}">
                <a16:creationId xmlns:a16="http://schemas.microsoft.com/office/drawing/2014/main" id="{A8CFF2E7-6CE4-98F9-6317-53FB06A3D015}"/>
              </a:ext>
            </a:extLst>
          </p:cNvPr>
          <p:cNvSpPr txBox="1"/>
          <p:nvPr/>
        </p:nvSpPr>
        <p:spPr>
          <a:xfrm>
            <a:off x="2410716" y="3677765"/>
            <a:ext cx="1471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/>
              </a:rPr>
              <a:t>Form 1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/>
              </a:rPr>
              <a:t>Form 2</a:t>
            </a:r>
          </a:p>
        </p:txBody>
      </p:sp>
      <p:sp>
        <p:nvSpPr>
          <p:cNvPr id="102" name="สี่เหลี่ยมผืนผ้ามุมมน 101">
            <a:extLst>
              <a:ext uri="{FF2B5EF4-FFF2-40B4-BE49-F238E27FC236}">
                <a16:creationId xmlns:a16="http://schemas.microsoft.com/office/drawing/2014/main" id="{186BB754-7078-7BFD-547C-7E2D4B0086E5}"/>
              </a:ext>
            </a:extLst>
          </p:cNvPr>
          <p:cNvSpPr/>
          <p:nvPr/>
        </p:nvSpPr>
        <p:spPr>
          <a:xfrm>
            <a:off x="601283" y="2041605"/>
            <a:ext cx="1575904" cy="63091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กล่องข้อความ 102">
            <a:extLst>
              <a:ext uri="{FF2B5EF4-FFF2-40B4-BE49-F238E27FC236}">
                <a16:creationId xmlns:a16="http://schemas.microsoft.com/office/drawing/2014/main" id="{EA6773EC-361F-A9E6-D5DB-2D9D4DC6F6BD}"/>
              </a:ext>
            </a:extLst>
          </p:cNvPr>
          <p:cNvSpPr txBox="1"/>
          <p:nvPr/>
        </p:nvSpPr>
        <p:spPr>
          <a:xfrm>
            <a:off x="598553" y="2022351"/>
            <a:ext cx="162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/>
              </a:rPr>
              <a:t>Dispatch </a:t>
            </a:r>
            <a:endParaRPr lang="th-TH" sz="900" u="sng" dirty="0">
              <a:solidFill>
                <a:schemeClr val="tx1">
                  <a:lumMod val="50000"/>
                  <a:lumOff val="50000"/>
                </a:schemeClr>
              </a:solidFill>
              <a:latin typeface="Segoe UI Light"/>
            </a:endParaRPr>
          </a:p>
        </p:txBody>
      </p:sp>
      <p:sp>
        <p:nvSpPr>
          <p:cNvPr id="104" name="กล่องข้อความ 103">
            <a:extLst>
              <a:ext uri="{FF2B5EF4-FFF2-40B4-BE49-F238E27FC236}">
                <a16:creationId xmlns:a16="http://schemas.microsoft.com/office/drawing/2014/main" id="{D619433E-630B-89CC-E595-2D6195ACE8B0}"/>
              </a:ext>
            </a:extLst>
          </p:cNvPr>
          <p:cNvSpPr txBox="1"/>
          <p:nvPr/>
        </p:nvSpPr>
        <p:spPr>
          <a:xfrm>
            <a:off x="620587" y="2239926"/>
            <a:ext cx="14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/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93372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6" y="2946315"/>
            <a:ext cx="4045527" cy="96536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 &amp; A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4234</TotalTime>
  <Words>351</Words>
  <Application>Microsoft Office PowerPoint</Application>
  <PresentationFormat>แบบจอกว้าง</PresentationFormat>
  <Paragraphs>95</Paragraphs>
  <Slides>5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3" baseType="lpstr">
      <vt:lpstr>Arial</vt:lpstr>
      <vt:lpstr>Calibri</vt:lpstr>
      <vt:lpstr>Cordia New</vt:lpstr>
      <vt:lpstr>Segoe UI</vt:lpstr>
      <vt:lpstr>Segoe UI Light</vt:lpstr>
      <vt:lpstr>Times New Roman</vt:lpstr>
      <vt:lpstr>Wingdings</vt:lpstr>
      <vt:lpstr>Office Theme</vt:lpstr>
      <vt:lpstr>งานนำเสนอ PowerPoint</vt:lpstr>
      <vt:lpstr>requirement Architecture</vt:lpstr>
      <vt:lpstr>System Architecture</vt:lpstr>
      <vt:lpstr>Scope of work</vt:lpstr>
      <vt:lpstr>Q &amp; A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Natthapon Khankaew</dc:creator>
  <cp:lastModifiedBy>PONGSAPAS SARARAT</cp:lastModifiedBy>
  <cp:revision>87</cp:revision>
  <dcterms:created xsi:type="dcterms:W3CDTF">2022-07-10T13:19:06Z</dcterms:created>
  <dcterms:modified xsi:type="dcterms:W3CDTF">2024-10-30T05:42:05Z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