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58" r:id="rId7"/>
    <p:sldId id="262" r:id="rId8"/>
    <p:sldId id="268" r:id="rId9"/>
    <p:sldId id="272" r:id="rId10"/>
    <p:sldId id="269" r:id="rId11"/>
    <p:sldId id="273" r:id="rId12"/>
    <p:sldId id="274" r:id="rId13"/>
    <p:sldId id="275" r:id="rId14"/>
    <p:sldId id="276" r:id="rId15"/>
    <p:sldId id="277" r:id="rId16"/>
    <p:sldId id="265" r:id="rId17"/>
    <p:sldId id="279" r:id="rId18"/>
    <p:sldId id="278" r:id="rId19"/>
    <p:sldId id="280" r:id="rId20"/>
    <p:sldId id="281" r:id="rId21"/>
    <p:sldId id="282" r:id="rId22"/>
    <p:sldId id="266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bongeni\Desktop\Projects\unifi%20case%20study\Unifi%20Case%20Stud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/>
              <a:t>Total Fatalities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19050" cap="rnd">
              <a:solidFill>
                <a:srgbClr val="FF0000">
                  <a:alpha val="22000"/>
                </a:srgb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cat>
            <c:numRef>
              <c:f>'Q2'!$A$4:$A$15</c:f>
              <c:numCache>
                <c:formatCode>General</c:formatCode>
                <c:ptCount val="12"/>
                <c:pt idx="0">
                  <c:v>1900</c:v>
                </c:pt>
                <c:pt idx="1">
                  <c:v>1910</c:v>
                </c:pt>
                <c:pt idx="2">
                  <c:v>1920</c:v>
                </c:pt>
                <c:pt idx="3">
                  <c:v>1930</c:v>
                </c:pt>
                <c:pt idx="4">
                  <c:v>1940</c:v>
                </c:pt>
                <c:pt idx="5">
                  <c:v>1950</c:v>
                </c:pt>
                <c:pt idx="6">
                  <c:v>1960</c:v>
                </c:pt>
                <c:pt idx="7">
                  <c:v>1970</c:v>
                </c:pt>
                <c:pt idx="8">
                  <c:v>1980</c:v>
                </c:pt>
                <c:pt idx="9">
                  <c:v>1990</c:v>
                </c:pt>
                <c:pt idx="10">
                  <c:v>2000</c:v>
                </c:pt>
                <c:pt idx="11">
                  <c:v>2010</c:v>
                </c:pt>
              </c:numCache>
            </c:numRef>
          </c:cat>
          <c:val>
            <c:numRef>
              <c:f>'Q2'!$H$4:$H$15</c:f>
              <c:numCache>
                <c:formatCode>General</c:formatCode>
                <c:ptCount val="12"/>
                <c:pt idx="0">
                  <c:v>2</c:v>
                </c:pt>
                <c:pt idx="1">
                  <c:v>426</c:v>
                </c:pt>
                <c:pt idx="2">
                  <c:v>1073</c:v>
                </c:pt>
                <c:pt idx="3">
                  <c:v>3106</c:v>
                </c:pt>
                <c:pt idx="4">
                  <c:v>11987</c:v>
                </c:pt>
                <c:pt idx="5">
                  <c:v>23766</c:v>
                </c:pt>
                <c:pt idx="6">
                  <c:v>40650</c:v>
                </c:pt>
                <c:pt idx="7">
                  <c:v>60401</c:v>
                </c:pt>
                <c:pt idx="8">
                  <c:v>77248</c:v>
                </c:pt>
                <c:pt idx="9">
                  <c:v>93232</c:v>
                </c:pt>
                <c:pt idx="10">
                  <c:v>104406</c:v>
                </c:pt>
                <c:pt idx="11">
                  <c:v>110775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7075-44AC-B09D-A23E1DB372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67661744"/>
        <c:axId val="1168960352"/>
      </c:lineChart>
      <c:catAx>
        <c:axId val="1167661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8960352"/>
        <c:crosses val="autoZero"/>
        <c:auto val="1"/>
        <c:lblAlgn val="ctr"/>
        <c:lblOffset val="100"/>
        <c:noMultiLvlLbl val="0"/>
      </c:catAx>
      <c:valAx>
        <c:axId val="1168960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661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Aircraft Plane Crash since 1908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Mbongeni Sithole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Time of Crashes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09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Time of crashes</a:t>
            </a:r>
            <a:br>
              <a:rPr lang="en-US" dirty="0"/>
            </a:b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563E60A8-8DFF-734D-68E2-D9295B2E5F2B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658786288"/>
              </p:ext>
            </p:extLst>
          </p:nvPr>
        </p:nvGraphicFramePr>
        <p:xfrm>
          <a:off x="954457" y="1543963"/>
          <a:ext cx="3146433" cy="2900587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048811">
                  <a:extLst>
                    <a:ext uri="{9D8B030D-6E8A-4147-A177-3AD203B41FA5}">
                      <a16:colId xmlns:a16="http://schemas.microsoft.com/office/drawing/2014/main" val="281068378"/>
                    </a:ext>
                  </a:extLst>
                </a:gridCol>
                <a:gridCol w="1048811">
                  <a:extLst>
                    <a:ext uri="{9D8B030D-6E8A-4147-A177-3AD203B41FA5}">
                      <a16:colId xmlns:a16="http://schemas.microsoft.com/office/drawing/2014/main" val="3642754198"/>
                    </a:ext>
                  </a:extLst>
                </a:gridCol>
                <a:gridCol w="1048811">
                  <a:extLst>
                    <a:ext uri="{9D8B030D-6E8A-4147-A177-3AD203B41FA5}">
                      <a16:colId xmlns:a16="http://schemas.microsoft.com/office/drawing/2014/main" val="2726681390"/>
                    </a:ext>
                  </a:extLst>
                </a:gridCol>
              </a:tblGrid>
              <a:tr h="539739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1" dirty="0">
                          <a:effectLst/>
                        </a:rPr>
                        <a:t>Crashes</a:t>
                      </a:r>
                      <a:endParaRPr lang="en-ZA" sz="1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000" dirty="0">
                          <a:effectLst/>
                        </a:rPr>
                        <a:t>Crashes </a:t>
                      </a:r>
                      <a:endParaRPr lang="en-ZA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69431956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00:00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02:59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32284776"/>
                  </a:ext>
                </a:extLst>
              </a:tr>
              <a:tr h="408597"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03:00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05:59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92104784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06:00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08:59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45416087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09:00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11:59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610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18246510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14:59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558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96653511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15:00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17:59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557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84523857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18:00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20:59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503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66819757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21:00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23:59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344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4143026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E7572173-7F1D-1B80-2316-251457109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807" y="1608655"/>
            <a:ext cx="6101835" cy="366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74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Most Severe crash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610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586270A-2F4A-FAC3-8E64-EBED455F521A}"/>
              </a:ext>
            </a:extLst>
          </p:cNvPr>
          <p:cNvSpPr txBox="1">
            <a:spLocks/>
          </p:cNvSpPr>
          <p:nvPr/>
        </p:nvSpPr>
        <p:spPr>
          <a:xfrm>
            <a:off x="1885156" y="374848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The most severe Crash</a:t>
            </a:r>
          </a:p>
          <a:p>
            <a:pPr algn="ctr"/>
            <a:endParaRPr lang="en-ZA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C0EE157-5D18-3462-BAF8-9B6E6AEAB792}"/>
              </a:ext>
            </a:extLst>
          </p:cNvPr>
          <p:cNvSpPr txBox="1">
            <a:spLocks/>
          </p:cNvSpPr>
          <p:nvPr/>
        </p:nvSpPr>
        <p:spPr>
          <a:xfrm>
            <a:off x="4033740" y="2225933"/>
            <a:ext cx="6547173" cy="2920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27 March 1977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Tenerife Airport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583 fatalities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World war II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World war II aircraft types</a:t>
            </a:r>
            <a:br>
              <a:rPr lang="en-US" dirty="0"/>
            </a:b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563E60A8-8DFF-734D-68E2-D9295B2E5F2B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321630838"/>
              </p:ext>
            </p:extLst>
          </p:nvPr>
        </p:nvGraphicFramePr>
        <p:xfrm>
          <a:off x="954457" y="1841750"/>
          <a:ext cx="2973731" cy="345837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931035">
                  <a:extLst>
                    <a:ext uri="{9D8B030D-6E8A-4147-A177-3AD203B41FA5}">
                      <a16:colId xmlns:a16="http://schemas.microsoft.com/office/drawing/2014/main" val="281068378"/>
                    </a:ext>
                  </a:extLst>
                </a:gridCol>
                <a:gridCol w="1042696">
                  <a:extLst>
                    <a:ext uri="{9D8B030D-6E8A-4147-A177-3AD203B41FA5}">
                      <a16:colId xmlns:a16="http://schemas.microsoft.com/office/drawing/2014/main" val="3642754198"/>
                    </a:ext>
                  </a:extLst>
                </a:gridCol>
              </a:tblGrid>
              <a:tr h="5397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200" dirty="0">
                          <a:effectLst/>
                        </a:rPr>
                        <a:t>Aircraft Type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1">
                          <a:effectLst/>
                        </a:rPr>
                        <a:t>Crashes</a:t>
                      </a:r>
                      <a:endParaRPr lang="en-ZA" sz="11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69431956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Douglas DC-3</a:t>
                      </a:r>
                      <a:endParaRPr lang="en-ZA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27,00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32284776"/>
                  </a:ext>
                </a:extLst>
              </a:tr>
              <a:tr h="4085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Douglas C-47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17,00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92104784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Junkers JU-52/3m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16,00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45416087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Lockheed 18 Lodestar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8,00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18246510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Consolidated LB-30A Liberator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6,00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96653511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Douglas C-53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5,00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84523857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Douglas C-47A-DL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5,00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66819757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Douglas C-47-DL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5,00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41430262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4,00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05082712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Lockheed Hudson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4,00</a:t>
                      </a:r>
                      <a:endParaRPr lang="en-ZA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6771795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BEF15DD8-5123-5392-0E7D-6059DEC6F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443" y="1841750"/>
            <a:ext cx="5753753" cy="345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04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World war II types of Crashes</a:t>
            </a:r>
            <a:br>
              <a:rPr lang="en-US" dirty="0"/>
            </a:b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563E60A8-8DFF-734D-68E2-D9295B2E5F2B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286504158"/>
              </p:ext>
            </p:extLst>
          </p:nvPr>
        </p:nvGraphicFramePr>
        <p:xfrm>
          <a:off x="954457" y="1841750"/>
          <a:ext cx="2973731" cy="372300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931035">
                  <a:extLst>
                    <a:ext uri="{9D8B030D-6E8A-4147-A177-3AD203B41FA5}">
                      <a16:colId xmlns:a16="http://schemas.microsoft.com/office/drawing/2014/main" val="281068378"/>
                    </a:ext>
                  </a:extLst>
                </a:gridCol>
                <a:gridCol w="1042696">
                  <a:extLst>
                    <a:ext uri="{9D8B030D-6E8A-4147-A177-3AD203B41FA5}">
                      <a16:colId xmlns:a16="http://schemas.microsoft.com/office/drawing/2014/main" val="3642754198"/>
                    </a:ext>
                  </a:extLst>
                </a:gridCol>
              </a:tblGrid>
              <a:tr h="5397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200" dirty="0">
                          <a:effectLst/>
                        </a:rPr>
                        <a:t>Operator type</a:t>
                      </a:r>
                      <a:endParaRPr lang="en-ZA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1">
                          <a:effectLst/>
                        </a:rPr>
                        <a:t>Crashes</a:t>
                      </a:r>
                      <a:endParaRPr lang="en-ZA" sz="11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69431956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Military - U.S. Army Air Forces</a:t>
                      </a:r>
                      <a:endParaRPr lang="en-ZA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35,00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32284776"/>
                  </a:ext>
                </a:extLst>
              </a:tr>
              <a:tr h="4085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China National Aviation Corporation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24,00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92104784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Deutsche Lufthansa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22,00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45416087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British Overseas Airways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15,00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18246510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Military -Royal Air Force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10,00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96653511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Military - Royal Australian Air Force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9,00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84523857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Air France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9,00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66819757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Military - Royal Air Force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8,00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41430262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Pan American World Airways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8,00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05082712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American Airlines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6,00</a:t>
                      </a:r>
                      <a:endParaRPr lang="en-ZA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6771795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8C1B275-EB0A-90A8-0F1E-8692F7333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154" y="1841750"/>
            <a:ext cx="6245364" cy="375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46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Total Fatalities</a:t>
            </a:r>
            <a:br>
              <a:rPr lang="en-US" dirty="0"/>
            </a:br>
            <a:r>
              <a:rPr lang="en-US" dirty="0"/>
              <a:t>over time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605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Fatalities over time</a:t>
            </a:r>
            <a:br>
              <a:rPr lang="en-US" dirty="0"/>
            </a:b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D45092A-D71D-B7BA-3AAB-63F6C63EC6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9856905"/>
              </p:ext>
            </p:extLst>
          </p:nvPr>
        </p:nvGraphicFramePr>
        <p:xfrm>
          <a:off x="5760097" y="1273630"/>
          <a:ext cx="5166049" cy="3708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6CA9F6-C259-68C5-4F90-06B8F6451858}"/>
              </a:ext>
            </a:extLst>
          </p:cNvPr>
          <p:cNvSpPr txBox="1">
            <a:spLocks/>
          </p:cNvSpPr>
          <p:nvPr/>
        </p:nvSpPr>
        <p:spPr>
          <a:xfrm>
            <a:off x="917316" y="1968742"/>
            <a:ext cx="4559754" cy="2920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Advancement of technology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Training of operators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Rate of fatalities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97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/>
          <a:p>
            <a:r>
              <a:rPr lang="en-US" dirty="0"/>
              <a:t>We have looked at how the data was prepared for analysis, analyzed 10-year periods of crashes and fatalities, times of crashes, types of aircrafts and operators and total fatalities over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346009"/>
            <a:ext cx="3406451" cy="309753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Preparation</a:t>
            </a:r>
          </a:p>
          <a:p>
            <a:r>
              <a:rPr lang="en-US" dirty="0"/>
              <a:t>10 Year Period Analysis</a:t>
            </a:r>
          </a:p>
          <a:p>
            <a:r>
              <a:rPr lang="en-US" dirty="0"/>
              <a:t>Time Of Crashes</a:t>
            </a:r>
          </a:p>
          <a:p>
            <a:r>
              <a:rPr lang="en-US" dirty="0"/>
              <a:t>Most Severe Crash</a:t>
            </a:r>
          </a:p>
          <a:p>
            <a:r>
              <a:rPr lang="en-US" dirty="0"/>
              <a:t>World War II Crashes and Aircraft Types</a:t>
            </a:r>
          </a:p>
          <a:p>
            <a:r>
              <a:rPr lang="en-US" dirty="0"/>
              <a:t>Total Fatalities over time</a:t>
            </a:r>
          </a:p>
          <a:p>
            <a:r>
              <a:rPr lang="en-US" dirty="0"/>
              <a:t>Summary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Mbongeni Sithole</a:t>
            </a:r>
          </a:p>
          <a:p>
            <a:r>
              <a:rPr lang="en-US" dirty="0"/>
              <a:t>sitholembongeni16@gmail.com</a:t>
            </a:r>
          </a:p>
          <a:p>
            <a:r>
              <a:rPr lang="en-US" dirty="0"/>
              <a:t>067 826 4502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505507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4475" y="2102561"/>
            <a:ext cx="5111750" cy="1525588"/>
          </a:xfrm>
        </p:spPr>
        <p:txBody>
          <a:bodyPr/>
          <a:lstStyle/>
          <a:p>
            <a:r>
              <a:rPr lang="en-US" dirty="0"/>
              <a:t>Mbongeni Sithole, Data Analyst at TW Profile Services.</a:t>
            </a:r>
          </a:p>
          <a:p>
            <a:r>
              <a:rPr lang="en-US" dirty="0"/>
              <a:t>A data enthusiast. Google Data Analyst Certified. Currently working on IBM’s Data Scientist Certificate.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5F43C77-7C7D-2A2A-5398-3CA75F0E30B7}"/>
              </a:ext>
            </a:extLst>
          </p:cNvPr>
          <p:cNvSpPr txBox="1">
            <a:spLocks/>
          </p:cNvSpPr>
          <p:nvPr/>
        </p:nvSpPr>
        <p:spPr>
          <a:xfrm>
            <a:off x="1514475" y="3813174"/>
            <a:ext cx="5111750" cy="1525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Aviation accidents from around the world from 1908-2019 with information scrapped from planecrashinfo.com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Information on aircraft types, periods of most accidents, fatalities and accidents due to thunder/lighting has been gathered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Data preparations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I prepared my data for analysis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F7576BA-EBD5-DB54-706E-7CB8BC1993D9}"/>
              </a:ext>
            </a:extLst>
          </p:cNvPr>
          <p:cNvSpPr txBox="1">
            <a:spLocks/>
          </p:cNvSpPr>
          <p:nvPr/>
        </p:nvSpPr>
        <p:spPr>
          <a:xfrm>
            <a:off x="1383846" y="1903411"/>
            <a:ext cx="6547173" cy="2920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Converted all columns to required data type before loading.</a:t>
            </a:r>
            <a:endParaRPr lang="en-ZA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was checked for duplicate rows and blank rows.</a:t>
            </a:r>
            <a:endParaRPr lang="en-ZA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Summarize data into smaller tables for specific questions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ZA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10-year period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06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Crashes in 10-year period</a:t>
            </a:r>
            <a:br>
              <a:rPr lang="en-US" dirty="0"/>
            </a:b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563E60A8-8DFF-734D-68E2-D9295B2E5F2B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845276829"/>
              </p:ext>
            </p:extLst>
          </p:nvPr>
        </p:nvGraphicFramePr>
        <p:xfrm>
          <a:off x="954457" y="1543963"/>
          <a:ext cx="4264414" cy="3886455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048811">
                  <a:extLst>
                    <a:ext uri="{9D8B030D-6E8A-4147-A177-3AD203B41FA5}">
                      <a16:colId xmlns:a16="http://schemas.microsoft.com/office/drawing/2014/main" val="281068378"/>
                    </a:ext>
                  </a:extLst>
                </a:gridCol>
                <a:gridCol w="1048811">
                  <a:extLst>
                    <a:ext uri="{9D8B030D-6E8A-4147-A177-3AD203B41FA5}">
                      <a16:colId xmlns:a16="http://schemas.microsoft.com/office/drawing/2014/main" val="3642754198"/>
                    </a:ext>
                  </a:extLst>
                </a:gridCol>
                <a:gridCol w="1117981">
                  <a:extLst>
                    <a:ext uri="{9D8B030D-6E8A-4147-A177-3AD203B41FA5}">
                      <a16:colId xmlns:a16="http://schemas.microsoft.com/office/drawing/2014/main" val="567560154"/>
                    </a:ext>
                  </a:extLst>
                </a:gridCol>
                <a:gridCol w="1048811">
                  <a:extLst>
                    <a:ext uri="{9D8B030D-6E8A-4147-A177-3AD203B41FA5}">
                      <a16:colId xmlns:a16="http://schemas.microsoft.com/office/drawing/2014/main" val="2726681390"/>
                    </a:ext>
                  </a:extLst>
                </a:gridCol>
              </a:tblGrid>
              <a:tr h="5397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200">
                          <a:effectLst/>
                        </a:rPr>
                        <a:t>Period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1">
                          <a:effectLst/>
                        </a:rPr>
                        <a:t>Crashes</a:t>
                      </a:r>
                      <a:endParaRPr lang="en-ZA" sz="11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effectLst/>
                        </a:rPr>
                        <a:t>Fatalities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000">
                          <a:effectLst/>
                        </a:rPr>
                        <a:t>Crashes due to Thunder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69431956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effectLst/>
                        </a:rPr>
                        <a:t>1900s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1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ZA" sz="11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endParaRPr lang="en-ZA" sz="11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ZA" sz="11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32284776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effectLst/>
                        </a:rPr>
                        <a:t>1910s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1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  <a:endParaRPr lang="en-ZA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424</a:t>
                      </a:r>
                      <a:endParaRPr lang="en-ZA" sz="11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ZA" sz="11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92104784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effectLst/>
                        </a:rPr>
                        <a:t>1920s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1">
                          <a:solidFill>
                            <a:schemeClr val="tx1"/>
                          </a:solidFill>
                          <a:effectLst/>
                        </a:rPr>
                        <a:t>182</a:t>
                      </a:r>
                      <a:endParaRPr lang="en-ZA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647</a:t>
                      </a:r>
                      <a:endParaRPr lang="en-ZA" sz="11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</a:t>
                      </a:r>
                      <a:endParaRPr lang="en-ZA" sz="11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45416087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effectLst/>
                        </a:rPr>
                        <a:t>1930s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1">
                          <a:solidFill>
                            <a:schemeClr val="tx1"/>
                          </a:solidFill>
                          <a:effectLst/>
                        </a:rPr>
                        <a:t>357</a:t>
                      </a:r>
                      <a:endParaRPr lang="en-ZA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2033</a:t>
                      </a:r>
                      <a:endParaRPr lang="en-ZA" sz="11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8</a:t>
                      </a:r>
                      <a:endParaRPr lang="en-ZA" sz="11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18246510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effectLst/>
                        </a:rPr>
                        <a:t>1940s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1">
                          <a:solidFill>
                            <a:schemeClr val="tx1"/>
                          </a:solidFill>
                          <a:effectLst/>
                        </a:rPr>
                        <a:t>578</a:t>
                      </a:r>
                      <a:endParaRPr lang="en-ZA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8881</a:t>
                      </a:r>
                      <a:endParaRPr lang="en-ZA" sz="11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24</a:t>
                      </a:r>
                      <a:endParaRPr lang="en-ZA" sz="11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96653511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effectLst/>
                        </a:rPr>
                        <a:t>1950s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1">
                          <a:solidFill>
                            <a:schemeClr val="tx1"/>
                          </a:solidFill>
                          <a:effectLst/>
                        </a:rPr>
                        <a:t>648</a:t>
                      </a:r>
                      <a:endParaRPr lang="en-ZA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11779</a:t>
                      </a:r>
                      <a:endParaRPr lang="en-ZA" sz="11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25</a:t>
                      </a:r>
                      <a:endParaRPr lang="en-ZA" sz="11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84523857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effectLst/>
                        </a:rPr>
                        <a:t>1960s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1">
                          <a:solidFill>
                            <a:schemeClr val="tx1"/>
                          </a:solidFill>
                          <a:effectLst/>
                        </a:rPr>
                        <a:t>636</a:t>
                      </a:r>
                      <a:endParaRPr lang="en-ZA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16884</a:t>
                      </a:r>
                      <a:endParaRPr lang="en-ZA" sz="11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11</a:t>
                      </a:r>
                      <a:endParaRPr lang="en-ZA" sz="11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66819757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effectLst/>
                        </a:rPr>
                        <a:t>1970s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1">
                          <a:solidFill>
                            <a:schemeClr val="tx1"/>
                          </a:solidFill>
                          <a:effectLst/>
                        </a:rPr>
                        <a:t>612</a:t>
                      </a:r>
                      <a:endParaRPr lang="en-ZA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19751</a:t>
                      </a:r>
                      <a:endParaRPr lang="en-ZA" sz="11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21</a:t>
                      </a:r>
                      <a:endParaRPr lang="en-ZA" sz="11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41430262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effectLst/>
                        </a:rPr>
                        <a:t>1980s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1">
                          <a:solidFill>
                            <a:schemeClr val="tx1"/>
                          </a:solidFill>
                          <a:effectLst/>
                        </a:rPr>
                        <a:t>552</a:t>
                      </a:r>
                      <a:endParaRPr lang="en-ZA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16847</a:t>
                      </a:r>
                      <a:endParaRPr lang="en-ZA" sz="11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15</a:t>
                      </a:r>
                      <a:endParaRPr lang="en-ZA" sz="11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05082712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effectLst/>
                        </a:rPr>
                        <a:t>1990s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1">
                          <a:solidFill>
                            <a:schemeClr val="tx1"/>
                          </a:solidFill>
                          <a:effectLst/>
                        </a:rPr>
                        <a:t>631</a:t>
                      </a:r>
                      <a:endParaRPr lang="en-ZA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15984</a:t>
                      </a:r>
                      <a:endParaRPr lang="en-ZA" sz="11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14</a:t>
                      </a:r>
                      <a:endParaRPr lang="en-ZA" sz="11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67717953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effectLst/>
                        </a:rPr>
                        <a:t>2000s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1">
                          <a:solidFill>
                            <a:schemeClr val="tx1"/>
                          </a:solidFill>
                          <a:effectLst/>
                        </a:rPr>
                        <a:t>506</a:t>
                      </a:r>
                      <a:endParaRPr lang="en-ZA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11174</a:t>
                      </a:r>
                      <a:endParaRPr lang="en-ZA" sz="11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15</a:t>
                      </a:r>
                      <a:endParaRPr lang="en-ZA" sz="11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03487898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effectLst/>
                        </a:rPr>
                        <a:t>2010s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1" dirty="0">
                          <a:solidFill>
                            <a:schemeClr val="tx1"/>
                          </a:solidFill>
                          <a:effectLst/>
                        </a:rPr>
                        <a:t>231</a:t>
                      </a:r>
                      <a:endParaRPr lang="en-ZA" sz="11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6369</a:t>
                      </a:r>
                      <a:endParaRPr lang="en-ZA" sz="11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</a:t>
                      </a:r>
                      <a:endParaRPr lang="en-ZA" sz="1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5375720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1302622-0104-9EE3-7DE4-7904D7042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473" y="1543963"/>
            <a:ext cx="5767070" cy="39566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Crashes in 10-year period</a:t>
            </a:r>
            <a:br>
              <a:rPr lang="en-US" dirty="0"/>
            </a:b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563E60A8-8DFF-734D-68E2-D9295B2E5F2B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941029798"/>
              </p:ext>
            </p:extLst>
          </p:nvPr>
        </p:nvGraphicFramePr>
        <p:xfrm>
          <a:off x="954457" y="1543963"/>
          <a:ext cx="4264414" cy="3886455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048811">
                  <a:extLst>
                    <a:ext uri="{9D8B030D-6E8A-4147-A177-3AD203B41FA5}">
                      <a16:colId xmlns:a16="http://schemas.microsoft.com/office/drawing/2014/main" val="281068378"/>
                    </a:ext>
                  </a:extLst>
                </a:gridCol>
                <a:gridCol w="1048811">
                  <a:extLst>
                    <a:ext uri="{9D8B030D-6E8A-4147-A177-3AD203B41FA5}">
                      <a16:colId xmlns:a16="http://schemas.microsoft.com/office/drawing/2014/main" val="3642754198"/>
                    </a:ext>
                  </a:extLst>
                </a:gridCol>
                <a:gridCol w="1117981">
                  <a:extLst>
                    <a:ext uri="{9D8B030D-6E8A-4147-A177-3AD203B41FA5}">
                      <a16:colId xmlns:a16="http://schemas.microsoft.com/office/drawing/2014/main" val="567560154"/>
                    </a:ext>
                  </a:extLst>
                </a:gridCol>
                <a:gridCol w="1048811">
                  <a:extLst>
                    <a:ext uri="{9D8B030D-6E8A-4147-A177-3AD203B41FA5}">
                      <a16:colId xmlns:a16="http://schemas.microsoft.com/office/drawing/2014/main" val="2726681390"/>
                    </a:ext>
                  </a:extLst>
                </a:gridCol>
              </a:tblGrid>
              <a:tr h="5397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200">
                          <a:effectLst/>
                        </a:rPr>
                        <a:t>Period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1">
                          <a:effectLst/>
                        </a:rPr>
                        <a:t>Crashes</a:t>
                      </a:r>
                      <a:endParaRPr lang="en-ZA" sz="11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effectLst/>
                        </a:rPr>
                        <a:t>Fatalities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000">
                          <a:effectLst/>
                        </a:rPr>
                        <a:t>Crashes due to Thunder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69431956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effectLst/>
                        </a:rPr>
                        <a:t>1900s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1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ZA" sz="11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endParaRPr lang="en-ZA" sz="11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ZA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32284776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effectLst/>
                        </a:rPr>
                        <a:t>1910s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1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  <a:endParaRPr lang="en-ZA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424</a:t>
                      </a:r>
                      <a:endParaRPr lang="en-ZA" sz="11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ZA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92104784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effectLst/>
                        </a:rPr>
                        <a:t>1920s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1">
                          <a:solidFill>
                            <a:schemeClr val="tx1"/>
                          </a:solidFill>
                          <a:effectLst/>
                        </a:rPr>
                        <a:t>182</a:t>
                      </a:r>
                      <a:endParaRPr lang="en-ZA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647</a:t>
                      </a:r>
                      <a:endParaRPr lang="en-ZA" sz="11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ZA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45416087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effectLst/>
                        </a:rPr>
                        <a:t>1930s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1">
                          <a:solidFill>
                            <a:schemeClr val="tx1"/>
                          </a:solidFill>
                          <a:effectLst/>
                        </a:rPr>
                        <a:t>357</a:t>
                      </a:r>
                      <a:endParaRPr lang="en-ZA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2033</a:t>
                      </a:r>
                      <a:endParaRPr lang="en-ZA" sz="11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ZA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18246510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effectLst/>
                        </a:rPr>
                        <a:t>1940s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1">
                          <a:solidFill>
                            <a:schemeClr val="tx1"/>
                          </a:solidFill>
                          <a:effectLst/>
                        </a:rPr>
                        <a:t>578</a:t>
                      </a:r>
                      <a:endParaRPr lang="en-ZA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8881</a:t>
                      </a:r>
                      <a:endParaRPr lang="en-ZA" sz="11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ZA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96653511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effectLst/>
                        </a:rPr>
                        <a:t>1950s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1">
                          <a:solidFill>
                            <a:schemeClr val="tx1"/>
                          </a:solidFill>
                          <a:effectLst/>
                        </a:rPr>
                        <a:t>648</a:t>
                      </a:r>
                      <a:endParaRPr lang="en-ZA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11779</a:t>
                      </a:r>
                      <a:endParaRPr lang="en-ZA" sz="11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en-ZA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84523857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effectLst/>
                        </a:rPr>
                        <a:t>1960s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1">
                          <a:solidFill>
                            <a:schemeClr val="tx1"/>
                          </a:solidFill>
                          <a:effectLst/>
                        </a:rPr>
                        <a:t>636</a:t>
                      </a:r>
                      <a:endParaRPr lang="en-ZA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16884</a:t>
                      </a:r>
                      <a:endParaRPr lang="en-ZA" sz="11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ZA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66819757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effectLst/>
                        </a:rPr>
                        <a:t>1970s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1">
                          <a:solidFill>
                            <a:schemeClr val="tx1"/>
                          </a:solidFill>
                          <a:effectLst/>
                        </a:rPr>
                        <a:t>612</a:t>
                      </a:r>
                      <a:endParaRPr lang="en-ZA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19751</a:t>
                      </a:r>
                      <a:endParaRPr lang="en-ZA" sz="11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en-ZA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41430262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effectLst/>
                        </a:rPr>
                        <a:t>1980s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1">
                          <a:solidFill>
                            <a:schemeClr val="tx1"/>
                          </a:solidFill>
                          <a:effectLst/>
                        </a:rPr>
                        <a:t>552</a:t>
                      </a:r>
                      <a:endParaRPr lang="en-ZA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16847</a:t>
                      </a:r>
                      <a:endParaRPr lang="en-ZA" sz="11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ZA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05082712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effectLst/>
                        </a:rPr>
                        <a:t>1990s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1">
                          <a:solidFill>
                            <a:schemeClr val="tx1"/>
                          </a:solidFill>
                          <a:effectLst/>
                        </a:rPr>
                        <a:t>631</a:t>
                      </a:r>
                      <a:endParaRPr lang="en-ZA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15984</a:t>
                      </a:r>
                      <a:endParaRPr lang="en-ZA" sz="11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ZA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67717953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effectLst/>
                        </a:rPr>
                        <a:t>2000s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1">
                          <a:solidFill>
                            <a:schemeClr val="tx1"/>
                          </a:solidFill>
                          <a:effectLst/>
                        </a:rPr>
                        <a:t>506</a:t>
                      </a:r>
                      <a:endParaRPr lang="en-ZA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11174</a:t>
                      </a:r>
                      <a:endParaRPr lang="en-ZA" sz="11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ZA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03487898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effectLst/>
                        </a:rPr>
                        <a:t>2010s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1" dirty="0">
                          <a:solidFill>
                            <a:schemeClr val="tx1"/>
                          </a:solidFill>
                          <a:effectLst/>
                        </a:rPr>
                        <a:t>231</a:t>
                      </a:r>
                      <a:endParaRPr lang="en-ZA" sz="11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6369</a:t>
                      </a:r>
                      <a:endParaRPr lang="en-ZA" sz="11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ZA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5375720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1302622-0104-9EE3-7DE4-7904D7042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473" y="1543963"/>
            <a:ext cx="5767070" cy="39566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818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fatalities in 10-year period</a:t>
            </a:r>
            <a:br>
              <a:rPr lang="en-US" dirty="0"/>
            </a:b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563E60A8-8DFF-734D-68E2-D9295B2E5F2B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126132765"/>
              </p:ext>
            </p:extLst>
          </p:nvPr>
        </p:nvGraphicFramePr>
        <p:xfrm>
          <a:off x="954457" y="1543963"/>
          <a:ext cx="4264414" cy="4016159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048811">
                  <a:extLst>
                    <a:ext uri="{9D8B030D-6E8A-4147-A177-3AD203B41FA5}">
                      <a16:colId xmlns:a16="http://schemas.microsoft.com/office/drawing/2014/main" val="281068378"/>
                    </a:ext>
                  </a:extLst>
                </a:gridCol>
                <a:gridCol w="1048811">
                  <a:extLst>
                    <a:ext uri="{9D8B030D-6E8A-4147-A177-3AD203B41FA5}">
                      <a16:colId xmlns:a16="http://schemas.microsoft.com/office/drawing/2014/main" val="3642754198"/>
                    </a:ext>
                  </a:extLst>
                </a:gridCol>
                <a:gridCol w="1117981">
                  <a:extLst>
                    <a:ext uri="{9D8B030D-6E8A-4147-A177-3AD203B41FA5}">
                      <a16:colId xmlns:a16="http://schemas.microsoft.com/office/drawing/2014/main" val="567560154"/>
                    </a:ext>
                  </a:extLst>
                </a:gridCol>
                <a:gridCol w="1048811">
                  <a:extLst>
                    <a:ext uri="{9D8B030D-6E8A-4147-A177-3AD203B41FA5}">
                      <a16:colId xmlns:a16="http://schemas.microsoft.com/office/drawing/2014/main" val="2726681390"/>
                    </a:ext>
                  </a:extLst>
                </a:gridCol>
              </a:tblGrid>
              <a:tr h="5397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200">
                          <a:effectLst/>
                        </a:rPr>
                        <a:t>Period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1">
                          <a:effectLst/>
                        </a:rPr>
                        <a:t>Crashes</a:t>
                      </a:r>
                      <a:endParaRPr lang="en-ZA" sz="11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effectLst/>
                        </a:rPr>
                        <a:t>Fatalities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000">
                          <a:effectLst/>
                        </a:rPr>
                        <a:t>Crashes due to Thunder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69431956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effectLst/>
                        </a:rPr>
                        <a:t>1900s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endParaRPr lang="en-ZA" sz="1100" b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ZA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ZA" sz="11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32284776"/>
                  </a:ext>
                </a:extLst>
              </a:tr>
              <a:tr h="4085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effectLst/>
                        </a:rPr>
                        <a:t>1910s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31</a:t>
                      </a:r>
                      <a:endParaRPr lang="en-ZA" sz="1100" b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1">
                          <a:solidFill>
                            <a:schemeClr val="tx1"/>
                          </a:solidFill>
                          <a:effectLst/>
                        </a:rPr>
                        <a:t>424</a:t>
                      </a:r>
                      <a:endParaRPr lang="en-ZA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ZA" sz="11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92104784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effectLst/>
                        </a:rPr>
                        <a:t>1920s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182</a:t>
                      </a:r>
                      <a:endParaRPr lang="en-ZA" sz="1100" b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1">
                          <a:solidFill>
                            <a:schemeClr val="tx1"/>
                          </a:solidFill>
                          <a:effectLst/>
                        </a:rPr>
                        <a:t>647</a:t>
                      </a:r>
                      <a:endParaRPr lang="en-ZA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</a:t>
                      </a:r>
                      <a:endParaRPr lang="en-ZA" sz="11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45416087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effectLst/>
                        </a:rPr>
                        <a:t>1930s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357</a:t>
                      </a:r>
                      <a:endParaRPr lang="en-ZA" sz="1100" b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1">
                          <a:solidFill>
                            <a:schemeClr val="tx1"/>
                          </a:solidFill>
                          <a:effectLst/>
                        </a:rPr>
                        <a:t>2033</a:t>
                      </a:r>
                      <a:endParaRPr lang="en-ZA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8</a:t>
                      </a:r>
                      <a:endParaRPr lang="en-ZA" sz="11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18246510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effectLst/>
                        </a:rPr>
                        <a:t>1940s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578</a:t>
                      </a:r>
                      <a:endParaRPr lang="en-ZA" sz="1100" b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1">
                          <a:solidFill>
                            <a:schemeClr val="tx1"/>
                          </a:solidFill>
                          <a:effectLst/>
                        </a:rPr>
                        <a:t>8881</a:t>
                      </a:r>
                      <a:endParaRPr lang="en-ZA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24</a:t>
                      </a:r>
                      <a:endParaRPr lang="en-ZA" sz="11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96653511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effectLst/>
                        </a:rPr>
                        <a:t>1950s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648</a:t>
                      </a:r>
                      <a:endParaRPr lang="en-ZA" sz="1100" b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1">
                          <a:solidFill>
                            <a:schemeClr val="tx1"/>
                          </a:solidFill>
                          <a:effectLst/>
                        </a:rPr>
                        <a:t>11779</a:t>
                      </a:r>
                      <a:endParaRPr lang="en-ZA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25</a:t>
                      </a:r>
                      <a:endParaRPr lang="en-ZA" sz="11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84523857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effectLst/>
                        </a:rPr>
                        <a:t>1960s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636</a:t>
                      </a:r>
                      <a:endParaRPr lang="en-ZA" sz="1100" b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1">
                          <a:solidFill>
                            <a:schemeClr val="tx1"/>
                          </a:solidFill>
                          <a:effectLst/>
                        </a:rPr>
                        <a:t>16884</a:t>
                      </a:r>
                      <a:endParaRPr lang="en-ZA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11</a:t>
                      </a:r>
                      <a:endParaRPr lang="en-ZA" sz="11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66819757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effectLst/>
                        </a:rPr>
                        <a:t>1970s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612</a:t>
                      </a:r>
                      <a:endParaRPr lang="en-ZA" sz="1100" b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1">
                          <a:solidFill>
                            <a:schemeClr val="tx1"/>
                          </a:solidFill>
                          <a:effectLst/>
                        </a:rPr>
                        <a:t>19751</a:t>
                      </a:r>
                      <a:endParaRPr lang="en-ZA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21</a:t>
                      </a:r>
                      <a:endParaRPr lang="en-ZA" sz="11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41430262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effectLst/>
                        </a:rPr>
                        <a:t>1980s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552</a:t>
                      </a:r>
                      <a:endParaRPr lang="en-ZA" sz="1100" b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1">
                          <a:solidFill>
                            <a:schemeClr val="tx1"/>
                          </a:solidFill>
                          <a:effectLst/>
                        </a:rPr>
                        <a:t>16847</a:t>
                      </a:r>
                      <a:endParaRPr lang="en-ZA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15</a:t>
                      </a:r>
                      <a:endParaRPr lang="en-ZA" sz="11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05082712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effectLst/>
                        </a:rPr>
                        <a:t>1990s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631</a:t>
                      </a:r>
                      <a:endParaRPr lang="en-ZA" sz="1100" b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1">
                          <a:solidFill>
                            <a:schemeClr val="tx1"/>
                          </a:solidFill>
                          <a:effectLst/>
                        </a:rPr>
                        <a:t>15984</a:t>
                      </a:r>
                      <a:endParaRPr lang="en-ZA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14</a:t>
                      </a:r>
                      <a:endParaRPr lang="en-ZA" sz="11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67717953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effectLst/>
                        </a:rPr>
                        <a:t>2000s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506</a:t>
                      </a:r>
                      <a:endParaRPr lang="en-ZA" sz="1100" b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1">
                          <a:solidFill>
                            <a:schemeClr val="tx1"/>
                          </a:solidFill>
                          <a:effectLst/>
                        </a:rPr>
                        <a:t>11174</a:t>
                      </a:r>
                      <a:endParaRPr lang="en-ZA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15</a:t>
                      </a:r>
                      <a:endParaRPr lang="en-ZA" sz="11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03487898"/>
                  </a:ext>
                </a:extLst>
              </a:tr>
              <a:tr h="27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>
                          <a:effectLst/>
                        </a:rPr>
                        <a:t>2010s</a:t>
                      </a:r>
                      <a:endParaRPr lang="en-ZA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231</a:t>
                      </a:r>
                      <a:endParaRPr lang="en-ZA" sz="1100" b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b="1" dirty="0">
                          <a:solidFill>
                            <a:schemeClr val="tx1"/>
                          </a:solidFill>
                          <a:effectLst/>
                        </a:rPr>
                        <a:t>6369</a:t>
                      </a:r>
                      <a:endParaRPr lang="en-ZA" sz="11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ZA" sz="1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</a:t>
                      </a:r>
                      <a:endParaRPr lang="en-ZA" sz="1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5375720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FB4DDFC-BA88-C814-E823-6CA958429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305" y="1581752"/>
            <a:ext cx="6125115" cy="397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94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7328976 Minimalist presentation_Win32_v3" id="{68F91E1F-47E3-4784-97BA-A7779D45FCD8}" vid="{DD4A590D-E633-4E0F-B7C2-7C0F99B0E2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C4DF17-F044-499E-9F05-A29D5AD84F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D6CD170-8994-4B78-9EA8-2A6D16DEF2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871E02-0625-4B19-9E83-24FAEB4AAE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{75932750-17BA-4FB8-8032-2B8BE7338FD7}tf67328976_win32</Template>
  <TotalTime>117</TotalTime>
  <Words>562</Words>
  <Application>Microsoft Office PowerPoint</Application>
  <PresentationFormat>Widescreen</PresentationFormat>
  <Paragraphs>286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Tenorite</vt:lpstr>
      <vt:lpstr>Times New Roman</vt:lpstr>
      <vt:lpstr>Office Theme</vt:lpstr>
      <vt:lpstr>Aircraft Plane Crash since 1908</vt:lpstr>
      <vt:lpstr>AGENDA</vt:lpstr>
      <vt:lpstr>INTRODUCTION</vt:lpstr>
      <vt:lpstr>Data preparations</vt:lpstr>
      <vt:lpstr>How I prepared my data for analysis</vt:lpstr>
      <vt:lpstr>10-year period </vt:lpstr>
      <vt:lpstr>Crashes in 10-year period </vt:lpstr>
      <vt:lpstr>Crashes in 10-year period </vt:lpstr>
      <vt:lpstr>fatalities in 10-year period </vt:lpstr>
      <vt:lpstr>Time of Crashes </vt:lpstr>
      <vt:lpstr>Time of crashes </vt:lpstr>
      <vt:lpstr>Most Severe crash </vt:lpstr>
      <vt:lpstr>PowerPoint Presentation</vt:lpstr>
      <vt:lpstr>World war II </vt:lpstr>
      <vt:lpstr>World war II aircraft types </vt:lpstr>
      <vt:lpstr>World war II types of Crashes </vt:lpstr>
      <vt:lpstr>Total Fatalities over time </vt:lpstr>
      <vt:lpstr>Fatalities over time 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Aircraft Plane Crash since 1908</dc:title>
  <dc:creator>Mbongeni Sithole</dc:creator>
  <cp:lastModifiedBy>Mbongeni Sithole</cp:lastModifiedBy>
  <cp:revision>1</cp:revision>
  <dcterms:created xsi:type="dcterms:W3CDTF">2023-07-31T20:52:00Z</dcterms:created>
  <dcterms:modified xsi:type="dcterms:W3CDTF">2023-07-31T22:49:01Z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