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7"/>
  </p:notesMasterIdLst>
  <p:handoutMasterIdLst>
    <p:handoutMasterId r:id="rId8"/>
  </p:handoutMasterIdLst>
  <p:sldIdLst>
    <p:sldId id="499" r:id="rId2"/>
    <p:sldId id="642" r:id="rId3"/>
    <p:sldId id="720" r:id="rId4"/>
    <p:sldId id="721" r:id="rId5"/>
    <p:sldId id="532" r:id="rId6"/>
  </p:sldIdLst>
  <p:sldSz cx="9144000" cy="5143500" type="screen16x9"/>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449"/>
    <a:srgbClr val="F7931D"/>
    <a:srgbClr val="0076A3"/>
    <a:srgbClr val="EAEAEA"/>
    <a:srgbClr val="FF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01" autoAdjust="0"/>
    <p:restoredTop sz="98400" autoAdjust="0"/>
  </p:normalViewPr>
  <p:slideViewPr>
    <p:cSldViewPr showGuides="1">
      <p:cViewPr varScale="1">
        <p:scale>
          <a:sx n="103" d="100"/>
          <a:sy n="103" d="100"/>
        </p:scale>
        <p:origin x="222"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7544B24B-C904-4520-BB20-8E8086D86E52}" type="datetimeFigureOut">
              <a:rPr lang="en-CA" smtClean="0"/>
              <a:t>06/03/2014</a:t>
            </a:fld>
            <a:endParaRPr lang="en-CA"/>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4AEF60B7-8C45-405C-9AD0-9295FE67243C}" type="slidenum">
              <a:rPr lang="en-CA" smtClean="0"/>
              <a:t>‹#›</a:t>
            </a:fld>
            <a:endParaRPr lang="en-CA"/>
          </a:p>
        </p:txBody>
      </p:sp>
    </p:spTree>
    <p:extLst>
      <p:ext uri="{BB962C8B-B14F-4D97-AF65-F5344CB8AC3E}">
        <p14:creationId xmlns:p14="http://schemas.microsoft.com/office/powerpoint/2010/main" val="3819022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9D9F2EA7-F774-42D2-B3DB-EED93E68105B}" type="datetimeFigureOut">
              <a:rPr lang="en-CA" smtClean="0"/>
              <a:pPr/>
              <a:t>06/03/2014</a:t>
            </a:fld>
            <a:endParaRPr lang="en-CA"/>
          </a:p>
        </p:txBody>
      </p:sp>
      <p:sp>
        <p:nvSpPr>
          <p:cNvPr id="4" name="Slide Image Placeholder 3"/>
          <p:cNvSpPr>
            <a:spLocks noGrp="1" noRot="1" noChangeAspect="1"/>
          </p:cNvSpPr>
          <p:nvPr>
            <p:ph type="sldImg" idx="2"/>
          </p:nvPr>
        </p:nvSpPr>
        <p:spPr>
          <a:xfrm>
            <a:off x="330200" y="696913"/>
            <a:ext cx="6197600" cy="348615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B17F4A5C-1DBA-489D-8D65-DB2BF3C7E7BD}" type="slidenum">
              <a:rPr lang="en-CA" smtClean="0"/>
              <a:pPr/>
              <a:t>‹#›</a:t>
            </a:fld>
            <a:endParaRPr lang="en-CA"/>
          </a:p>
        </p:txBody>
      </p:sp>
    </p:spTree>
    <p:extLst>
      <p:ext uri="{BB962C8B-B14F-4D97-AF65-F5344CB8AC3E}">
        <p14:creationId xmlns:p14="http://schemas.microsoft.com/office/powerpoint/2010/main" val="2599458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Rapid Deployment:</a:t>
            </a:r>
          </a:p>
          <a:p>
            <a:pPr marL="171450" indent="-171450" rtl="0">
              <a:buFont typeface="Arial" panose="020B0604020202020204" pitchFamily="34" charset="0"/>
              <a:buChar char="•"/>
            </a:pPr>
            <a:r>
              <a:rPr lang="en-US" dirty="0" smtClean="0"/>
              <a:t>By utilizing </a:t>
            </a:r>
            <a:r>
              <a:rPr lang="en-US" dirty="0" err="1" smtClean="0"/>
              <a:t>PrinterOn</a:t>
            </a:r>
            <a:r>
              <a:rPr lang="en-US" dirty="0" smtClean="0"/>
              <a:t> Enterprise, enterprise IT is able to quickly set up and deploy mobile printing </a:t>
            </a:r>
            <a:r>
              <a:rPr lang="en-US" sz="1200" kern="1200" dirty="0" smtClean="0">
                <a:solidFill>
                  <a:schemeClr val="tx1"/>
                </a:solidFill>
                <a:effectLst/>
                <a:latin typeface="+mn-lt"/>
                <a:ea typeface="+mn-ea"/>
                <a:cs typeface="+mn-cs"/>
              </a:rPr>
              <a:t>enterprise without time</a:t>
            </a:r>
            <a:r>
              <a:rPr lang="en-US" sz="1200" kern="1200" baseline="0" dirty="0" smtClean="0">
                <a:solidFill>
                  <a:schemeClr val="tx1"/>
                </a:solidFill>
                <a:effectLst/>
                <a:latin typeface="+mn-lt"/>
                <a:ea typeface="+mn-ea"/>
                <a:cs typeface="+mn-cs"/>
              </a:rPr>
              <a:t> consuming and costly network authentication, infrastructure upgrades and configuration.  No network servers or VPN, VLAN configuration required keeping IT personnel requirements to a minimum.</a:t>
            </a:r>
          </a:p>
          <a:p>
            <a:pPr marL="171450" indent="-171450" rtl="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0" indent="0" rtl="0">
              <a:buFont typeface="Arial" panose="020B0604020202020204" pitchFamily="34" charset="0"/>
              <a:buNone/>
            </a:pPr>
            <a:r>
              <a:rPr lang="en-US" sz="1200" kern="1200" baseline="0" dirty="0" smtClean="0">
                <a:solidFill>
                  <a:schemeClr val="tx1"/>
                </a:solidFill>
                <a:effectLst/>
                <a:latin typeface="+mn-lt"/>
                <a:ea typeface="+mn-ea"/>
                <a:cs typeface="+mn-cs"/>
              </a:rPr>
              <a:t>Centralized Management:</a:t>
            </a:r>
            <a:endParaRPr lang="en-US" sz="1200" kern="1200" dirty="0" smtClean="0">
              <a:solidFill>
                <a:schemeClr val="tx1"/>
              </a:solidFill>
              <a:effectLst/>
              <a:latin typeface="+mn-lt"/>
              <a:ea typeface="+mn-ea"/>
              <a:cs typeface="+mn-cs"/>
            </a:endParaRPr>
          </a:p>
          <a:p>
            <a:pPr marL="171450" indent="-171450" rtl="0">
              <a:buFont typeface="Arial" panose="020B0604020202020204" pitchFamily="34" charset="0"/>
              <a:buChar char="•"/>
            </a:pPr>
            <a:r>
              <a:rPr lang="en-US" sz="1200" kern="1200" dirty="0" smtClean="0">
                <a:solidFill>
                  <a:schemeClr val="tx1"/>
                </a:solidFill>
                <a:effectLst/>
                <a:latin typeface="+mn-lt"/>
                <a:ea typeface="+mn-ea"/>
                <a:cs typeface="+mn-cs"/>
              </a:rPr>
              <a:t>Central Print Services is the primary entry point for all requests submitted to </a:t>
            </a:r>
            <a:r>
              <a:rPr lang="en-US" sz="1200" kern="1200" dirty="0" err="1" smtClean="0">
                <a:solidFill>
                  <a:schemeClr val="tx1"/>
                </a:solidFill>
                <a:effectLst/>
                <a:latin typeface="+mn-lt"/>
                <a:ea typeface="+mn-ea"/>
                <a:cs typeface="+mn-cs"/>
              </a:rPr>
              <a:t>PrinterOn</a:t>
            </a:r>
            <a:r>
              <a:rPr lang="en-US" sz="1200" kern="1200" dirty="0" smtClean="0">
                <a:solidFill>
                  <a:schemeClr val="tx1"/>
                </a:solidFill>
                <a:effectLst/>
                <a:latin typeface="+mn-lt"/>
                <a:ea typeface="+mn-ea"/>
                <a:cs typeface="+mn-cs"/>
              </a:rPr>
              <a:t> Enterprise. CPS is responsible for providing a centralized interface for all Enterprise printing, including end-user web printing, mobile app printing as well as for third parties who develop integrations to the Enterprise Server for custom print services. In addition to providing print service access, CPS also provides a web-based administrative console allowing administrators to manage their service and control how jobs are received and submitted to the underlying print subsystem.</a:t>
            </a:r>
          </a:p>
          <a:p>
            <a:pPr marL="171450" indent="-171450" rtl="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rtl="0">
              <a:buFont typeface="Arial" panose="020B0604020202020204" pitchFamily="34" charset="0"/>
              <a:buNone/>
            </a:pPr>
            <a:r>
              <a:rPr lang="en-US" sz="1200" kern="1200" dirty="0" smtClean="0">
                <a:solidFill>
                  <a:schemeClr val="tx1"/>
                </a:solidFill>
                <a:effectLst/>
                <a:latin typeface="+mn-lt"/>
                <a:ea typeface="+mn-ea"/>
                <a:cs typeface="+mn-cs"/>
              </a:rPr>
              <a:t>Driver and Device Management:</a:t>
            </a:r>
          </a:p>
          <a:p>
            <a:pPr marL="171450" indent="-171450" rtl="0">
              <a:buFont typeface="Arial" panose="020B0604020202020204" pitchFamily="34" charset="0"/>
              <a:buChar char="•"/>
            </a:pPr>
            <a:r>
              <a:rPr lang="en-US" sz="1200" kern="1200" dirty="0" smtClean="0">
                <a:solidFill>
                  <a:schemeClr val="tx1"/>
                </a:solidFill>
                <a:effectLst/>
                <a:latin typeface="+mn-lt"/>
                <a:ea typeface="+mn-ea"/>
                <a:cs typeface="+mn-cs"/>
              </a:rPr>
              <a:t>Automatic discovery of private enterprise print services from nearly any network or device with minimal configuration while maintaining security and ensuring documents are only processed by the </a:t>
            </a:r>
            <a:r>
              <a:rPr lang="en-US" sz="1200" kern="1200" dirty="0" err="1" smtClean="0">
                <a:solidFill>
                  <a:schemeClr val="tx1"/>
                </a:solidFill>
                <a:effectLst/>
                <a:latin typeface="+mn-lt"/>
                <a:ea typeface="+mn-ea"/>
                <a:cs typeface="+mn-cs"/>
              </a:rPr>
              <a:t>on-premise</a:t>
            </a:r>
            <a:r>
              <a:rPr lang="en-US" sz="1200" kern="1200" dirty="0" smtClean="0">
                <a:solidFill>
                  <a:schemeClr val="tx1"/>
                </a:solidFill>
                <a:effectLst/>
                <a:latin typeface="+mn-lt"/>
                <a:ea typeface="+mn-ea"/>
                <a:cs typeface="+mn-cs"/>
              </a:rPr>
              <a:t> Enterprise server.  Similarly, the Directory allows the service to deliver print jobs to printers distributed globally.  Printer configuration and properties can easily be updated from a single location (</a:t>
            </a:r>
            <a:r>
              <a:rPr lang="en-US" sz="1200" kern="1200" dirty="0" err="1" smtClean="0">
                <a:solidFill>
                  <a:schemeClr val="tx1"/>
                </a:solidFill>
                <a:effectLst/>
                <a:latin typeface="+mn-lt"/>
                <a:ea typeface="+mn-ea"/>
                <a:cs typeface="+mn-cs"/>
              </a:rPr>
              <a:t>ie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colour</a:t>
            </a:r>
            <a:r>
              <a:rPr lang="en-US" sz="1200" kern="1200" dirty="0" smtClean="0">
                <a:solidFill>
                  <a:schemeClr val="tx1"/>
                </a:solidFill>
                <a:effectLst/>
                <a:latin typeface="+mn-lt"/>
                <a:ea typeface="+mn-ea"/>
                <a:cs typeface="+mn-cs"/>
              </a:rPr>
              <a:t> settings, duplex options, paper sizes, cover page inclusion, job pricing, authentication requirements etc.).  </a:t>
            </a:r>
            <a:r>
              <a:rPr lang="en-US" sz="1200" kern="1200" dirty="0" err="1" smtClean="0">
                <a:solidFill>
                  <a:schemeClr val="tx1"/>
                </a:solidFill>
                <a:effectLst/>
                <a:latin typeface="+mn-lt"/>
                <a:ea typeface="+mn-ea"/>
                <a:cs typeface="+mn-cs"/>
              </a:rPr>
              <a:t>PrinterOn</a:t>
            </a:r>
            <a:r>
              <a:rPr lang="en-US" sz="1200" kern="1200" dirty="0" smtClean="0">
                <a:solidFill>
                  <a:schemeClr val="tx1"/>
                </a:solidFill>
                <a:effectLst/>
                <a:latin typeface="+mn-lt"/>
                <a:ea typeface="+mn-ea"/>
                <a:cs typeface="+mn-cs"/>
              </a:rPr>
              <a:t> also centrally manages drivers so driver</a:t>
            </a:r>
            <a:r>
              <a:rPr lang="en-US" sz="1200" kern="1200" baseline="0" dirty="0" smtClean="0">
                <a:solidFill>
                  <a:schemeClr val="tx1"/>
                </a:solidFill>
                <a:effectLst/>
                <a:latin typeface="+mn-lt"/>
                <a:ea typeface="+mn-ea"/>
                <a:cs typeface="+mn-cs"/>
              </a:rPr>
              <a:t> management is not required.</a:t>
            </a:r>
            <a:endParaRPr lang="en-US" sz="1200" kern="1200" dirty="0" smtClean="0">
              <a:solidFill>
                <a:schemeClr val="tx1"/>
              </a:solidFill>
              <a:effectLst/>
              <a:latin typeface="+mn-lt"/>
              <a:ea typeface="+mn-ea"/>
              <a:cs typeface="+mn-cs"/>
            </a:endParaRPr>
          </a:p>
          <a:p>
            <a:pPr marL="171450" indent="-171450" rtl="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rtl="0">
              <a:buFont typeface="Arial" panose="020B0604020202020204" pitchFamily="34" charse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17F4A5C-1DBA-489D-8D65-DB2BF3C7E7BD}" type="slidenum">
              <a:rPr lang="en-CA" smtClean="0"/>
              <a:pPr/>
              <a:t>2</a:t>
            </a:fld>
            <a:endParaRPr lang="en-CA"/>
          </a:p>
        </p:txBody>
      </p:sp>
    </p:spTree>
    <p:extLst>
      <p:ext uri="{BB962C8B-B14F-4D97-AF65-F5344CB8AC3E}">
        <p14:creationId xmlns:p14="http://schemas.microsoft.com/office/powerpoint/2010/main" val="936117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Rapid Deployment:</a:t>
            </a:r>
          </a:p>
          <a:p>
            <a:pPr marL="171450" indent="-171450" rtl="0">
              <a:buFont typeface="Arial" panose="020B0604020202020204" pitchFamily="34" charset="0"/>
              <a:buChar char="•"/>
            </a:pPr>
            <a:r>
              <a:rPr lang="en-US" dirty="0" smtClean="0"/>
              <a:t>By utilizing </a:t>
            </a:r>
            <a:r>
              <a:rPr lang="en-US" dirty="0" err="1" smtClean="0"/>
              <a:t>PrinterOn</a:t>
            </a:r>
            <a:r>
              <a:rPr lang="en-US" dirty="0" smtClean="0"/>
              <a:t> Enterprise, enterprise IT is able to quickly set up and deploy mobile printing </a:t>
            </a:r>
            <a:r>
              <a:rPr lang="en-US" sz="1200" kern="1200" dirty="0" smtClean="0">
                <a:solidFill>
                  <a:schemeClr val="tx1"/>
                </a:solidFill>
                <a:effectLst/>
                <a:latin typeface="+mn-lt"/>
                <a:ea typeface="+mn-ea"/>
                <a:cs typeface="+mn-cs"/>
              </a:rPr>
              <a:t>enterprise without time</a:t>
            </a:r>
            <a:r>
              <a:rPr lang="en-US" sz="1200" kern="1200" baseline="0" dirty="0" smtClean="0">
                <a:solidFill>
                  <a:schemeClr val="tx1"/>
                </a:solidFill>
                <a:effectLst/>
                <a:latin typeface="+mn-lt"/>
                <a:ea typeface="+mn-ea"/>
                <a:cs typeface="+mn-cs"/>
              </a:rPr>
              <a:t> consuming and costly network authentication, infrastructure upgrades and configuration.  No network servers or VPN, VLAN configuration required keeping IT personnel requirements to a minimum.</a:t>
            </a:r>
          </a:p>
          <a:p>
            <a:pPr marL="171450" indent="-171450" rtl="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0" indent="0" rtl="0">
              <a:buFont typeface="Arial" panose="020B0604020202020204" pitchFamily="34" charset="0"/>
              <a:buNone/>
            </a:pPr>
            <a:r>
              <a:rPr lang="en-US" sz="1200" kern="1200" baseline="0" dirty="0" smtClean="0">
                <a:solidFill>
                  <a:schemeClr val="tx1"/>
                </a:solidFill>
                <a:effectLst/>
                <a:latin typeface="+mn-lt"/>
                <a:ea typeface="+mn-ea"/>
                <a:cs typeface="+mn-cs"/>
              </a:rPr>
              <a:t>Centralized Management:</a:t>
            </a:r>
            <a:endParaRPr lang="en-US" sz="1200" kern="1200" dirty="0" smtClean="0">
              <a:solidFill>
                <a:schemeClr val="tx1"/>
              </a:solidFill>
              <a:effectLst/>
              <a:latin typeface="+mn-lt"/>
              <a:ea typeface="+mn-ea"/>
              <a:cs typeface="+mn-cs"/>
            </a:endParaRPr>
          </a:p>
          <a:p>
            <a:pPr marL="171450" indent="-171450" rtl="0">
              <a:buFont typeface="Arial" panose="020B0604020202020204" pitchFamily="34" charset="0"/>
              <a:buChar char="•"/>
            </a:pPr>
            <a:r>
              <a:rPr lang="en-US" sz="1200" kern="1200" dirty="0" smtClean="0">
                <a:solidFill>
                  <a:schemeClr val="tx1"/>
                </a:solidFill>
                <a:effectLst/>
                <a:latin typeface="+mn-lt"/>
                <a:ea typeface="+mn-ea"/>
                <a:cs typeface="+mn-cs"/>
              </a:rPr>
              <a:t>Central Print Services is the primary entry point for all requests submitted to </a:t>
            </a:r>
            <a:r>
              <a:rPr lang="en-US" sz="1200" kern="1200" dirty="0" err="1" smtClean="0">
                <a:solidFill>
                  <a:schemeClr val="tx1"/>
                </a:solidFill>
                <a:effectLst/>
                <a:latin typeface="+mn-lt"/>
                <a:ea typeface="+mn-ea"/>
                <a:cs typeface="+mn-cs"/>
              </a:rPr>
              <a:t>PrinterOn</a:t>
            </a:r>
            <a:r>
              <a:rPr lang="en-US" sz="1200" kern="1200" dirty="0" smtClean="0">
                <a:solidFill>
                  <a:schemeClr val="tx1"/>
                </a:solidFill>
                <a:effectLst/>
                <a:latin typeface="+mn-lt"/>
                <a:ea typeface="+mn-ea"/>
                <a:cs typeface="+mn-cs"/>
              </a:rPr>
              <a:t> Enterprise. CPS is responsible for providing a centralized interface for all Enterprise printing, including end-user web printing, mobile app printing as well as for third parties who develop integrations to the Enterprise Server for custom print services. In addition to providing print service access, CPS also provides a web-based administrative console allowing administrators to manage their service and control how jobs are received and submitted to the underlying print subsystem.</a:t>
            </a:r>
          </a:p>
          <a:p>
            <a:pPr marL="171450" indent="-171450" rtl="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rtl="0">
              <a:buFont typeface="Arial" panose="020B0604020202020204" pitchFamily="34" charset="0"/>
              <a:buNone/>
            </a:pPr>
            <a:r>
              <a:rPr lang="en-US" sz="1200" kern="1200" dirty="0" smtClean="0">
                <a:solidFill>
                  <a:schemeClr val="tx1"/>
                </a:solidFill>
                <a:effectLst/>
                <a:latin typeface="+mn-lt"/>
                <a:ea typeface="+mn-ea"/>
                <a:cs typeface="+mn-cs"/>
              </a:rPr>
              <a:t>Driver and Device Management:</a:t>
            </a:r>
          </a:p>
          <a:p>
            <a:pPr marL="171450" indent="-171450" rtl="0">
              <a:buFont typeface="Arial" panose="020B0604020202020204" pitchFamily="34" charset="0"/>
              <a:buChar char="•"/>
            </a:pPr>
            <a:r>
              <a:rPr lang="en-US" sz="1200" kern="1200" dirty="0" smtClean="0">
                <a:solidFill>
                  <a:schemeClr val="tx1"/>
                </a:solidFill>
                <a:effectLst/>
                <a:latin typeface="+mn-lt"/>
                <a:ea typeface="+mn-ea"/>
                <a:cs typeface="+mn-cs"/>
              </a:rPr>
              <a:t>Automatic discovery of private enterprise print services from nearly any network or device with minimal configuration while maintaining security and ensuring documents are only processed by the </a:t>
            </a:r>
            <a:r>
              <a:rPr lang="en-US" sz="1200" kern="1200" dirty="0" err="1" smtClean="0">
                <a:solidFill>
                  <a:schemeClr val="tx1"/>
                </a:solidFill>
                <a:effectLst/>
                <a:latin typeface="+mn-lt"/>
                <a:ea typeface="+mn-ea"/>
                <a:cs typeface="+mn-cs"/>
              </a:rPr>
              <a:t>on-premise</a:t>
            </a:r>
            <a:r>
              <a:rPr lang="en-US" sz="1200" kern="1200" dirty="0" smtClean="0">
                <a:solidFill>
                  <a:schemeClr val="tx1"/>
                </a:solidFill>
                <a:effectLst/>
                <a:latin typeface="+mn-lt"/>
                <a:ea typeface="+mn-ea"/>
                <a:cs typeface="+mn-cs"/>
              </a:rPr>
              <a:t> Enterprise server.  Similarly, the Directory allows the service to deliver print jobs to printers distributed globally.  Printer configuration and properties can easily be updated from a single location (</a:t>
            </a:r>
            <a:r>
              <a:rPr lang="en-US" sz="1200" kern="1200" dirty="0" err="1" smtClean="0">
                <a:solidFill>
                  <a:schemeClr val="tx1"/>
                </a:solidFill>
                <a:effectLst/>
                <a:latin typeface="+mn-lt"/>
                <a:ea typeface="+mn-ea"/>
                <a:cs typeface="+mn-cs"/>
              </a:rPr>
              <a:t>ie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colour</a:t>
            </a:r>
            <a:r>
              <a:rPr lang="en-US" sz="1200" kern="1200" dirty="0" smtClean="0">
                <a:solidFill>
                  <a:schemeClr val="tx1"/>
                </a:solidFill>
                <a:effectLst/>
                <a:latin typeface="+mn-lt"/>
                <a:ea typeface="+mn-ea"/>
                <a:cs typeface="+mn-cs"/>
              </a:rPr>
              <a:t> settings, duplex options, paper sizes, cover page inclusion, job pricing, authentication requirements etc.).  </a:t>
            </a:r>
            <a:r>
              <a:rPr lang="en-US" sz="1200" kern="1200" dirty="0" err="1" smtClean="0">
                <a:solidFill>
                  <a:schemeClr val="tx1"/>
                </a:solidFill>
                <a:effectLst/>
                <a:latin typeface="+mn-lt"/>
                <a:ea typeface="+mn-ea"/>
                <a:cs typeface="+mn-cs"/>
              </a:rPr>
              <a:t>PrinterOn</a:t>
            </a:r>
            <a:r>
              <a:rPr lang="en-US" sz="1200" kern="1200" dirty="0" smtClean="0">
                <a:solidFill>
                  <a:schemeClr val="tx1"/>
                </a:solidFill>
                <a:effectLst/>
                <a:latin typeface="+mn-lt"/>
                <a:ea typeface="+mn-ea"/>
                <a:cs typeface="+mn-cs"/>
              </a:rPr>
              <a:t> also centrally manages drivers so driver</a:t>
            </a:r>
            <a:r>
              <a:rPr lang="en-US" sz="1200" kern="1200" baseline="0" dirty="0" smtClean="0">
                <a:solidFill>
                  <a:schemeClr val="tx1"/>
                </a:solidFill>
                <a:effectLst/>
                <a:latin typeface="+mn-lt"/>
                <a:ea typeface="+mn-ea"/>
                <a:cs typeface="+mn-cs"/>
              </a:rPr>
              <a:t> management is not required.</a:t>
            </a:r>
            <a:endParaRPr lang="en-US" sz="1200" kern="1200" dirty="0" smtClean="0">
              <a:solidFill>
                <a:schemeClr val="tx1"/>
              </a:solidFill>
              <a:effectLst/>
              <a:latin typeface="+mn-lt"/>
              <a:ea typeface="+mn-ea"/>
              <a:cs typeface="+mn-cs"/>
            </a:endParaRPr>
          </a:p>
          <a:p>
            <a:pPr marL="171450" indent="-171450" rtl="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rtl="0">
              <a:buFont typeface="Arial" panose="020B0604020202020204" pitchFamily="34" charse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17F4A5C-1DBA-489D-8D65-DB2BF3C7E7BD}" type="slidenum">
              <a:rPr lang="en-CA" smtClean="0"/>
              <a:pPr/>
              <a:t>3</a:t>
            </a:fld>
            <a:endParaRPr lang="en-CA"/>
          </a:p>
        </p:txBody>
      </p:sp>
    </p:spTree>
    <p:extLst>
      <p:ext uri="{BB962C8B-B14F-4D97-AF65-F5344CB8AC3E}">
        <p14:creationId xmlns:p14="http://schemas.microsoft.com/office/powerpoint/2010/main" val="93611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Rapid Deployment:</a:t>
            </a:r>
          </a:p>
          <a:p>
            <a:pPr marL="171450" indent="-171450" rtl="0">
              <a:buFont typeface="Arial" panose="020B0604020202020204" pitchFamily="34" charset="0"/>
              <a:buChar char="•"/>
            </a:pPr>
            <a:r>
              <a:rPr lang="en-US" dirty="0" smtClean="0"/>
              <a:t>By utilizing </a:t>
            </a:r>
            <a:r>
              <a:rPr lang="en-US" dirty="0" err="1" smtClean="0"/>
              <a:t>PrinterOn</a:t>
            </a:r>
            <a:r>
              <a:rPr lang="en-US" dirty="0" smtClean="0"/>
              <a:t> Enterprise, enterprise IT is able to quickly set up and deploy mobile printing </a:t>
            </a:r>
            <a:r>
              <a:rPr lang="en-US" sz="1200" kern="1200" dirty="0" smtClean="0">
                <a:solidFill>
                  <a:schemeClr val="tx1"/>
                </a:solidFill>
                <a:effectLst/>
                <a:latin typeface="+mn-lt"/>
                <a:ea typeface="+mn-ea"/>
                <a:cs typeface="+mn-cs"/>
              </a:rPr>
              <a:t>enterprise without time</a:t>
            </a:r>
            <a:r>
              <a:rPr lang="en-US" sz="1200" kern="1200" baseline="0" dirty="0" smtClean="0">
                <a:solidFill>
                  <a:schemeClr val="tx1"/>
                </a:solidFill>
                <a:effectLst/>
                <a:latin typeface="+mn-lt"/>
                <a:ea typeface="+mn-ea"/>
                <a:cs typeface="+mn-cs"/>
              </a:rPr>
              <a:t> consuming and costly network authentication, infrastructure upgrades and configuration.  No network servers or VPN, VLAN configuration required keeping IT personnel requirements to a minimum.</a:t>
            </a:r>
          </a:p>
          <a:p>
            <a:pPr marL="171450" indent="-171450" rtl="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0" indent="0" rtl="0">
              <a:buFont typeface="Arial" panose="020B0604020202020204" pitchFamily="34" charset="0"/>
              <a:buNone/>
            </a:pPr>
            <a:r>
              <a:rPr lang="en-US" sz="1200" kern="1200" baseline="0" dirty="0" smtClean="0">
                <a:solidFill>
                  <a:schemeClr val="tx1"/>
                </a:solidFill>
                <a:effectLst/>
                <a:latin typeface="+mn-lt"/>
                <a:ea typeface="+mn-ea"/>
                <a:cs typeface="+mn-cs"/>
              </a:rPr>
              <a:t>Centralized Management:</a:t>
            </a:r>
            <a:endParaRPr lang="en-US" sz="1200" kern="1200" dirty="0" smtClean="0">
              <a:solidFill>
                <a:schemeClr val="tx1"/>
              </a:solidFill>
              <a:effectLst/>
              <a:latin typeface="+mn-lt"/>
              <a:ea typeface="+mn-ea"/>
              <a:cs typeface="+mn-cs"/>
            </a:endParaRPr>
          </a:p>
          <a:p>
            <a:pPr marL="171450" indent="-171450" rtl="0">
              <a:buFont typeface="Arial" panose="020B0604020202020204" pitchFamily="34" charset="0"/>
              <a:buChar char="•"/>
            </a:pPr>
            <a:r>
              <a:rPr lang="en-US" sz="1200" kern="1200" dirty="0" smtClean="0">
                <a:solidFill>
                  <a:schemeClr val="tx1"/>
                </a:solidFill>
                <a:effectLst/>
                <a:latin typeface="+mn-lt"/>
                <a:ea typeface="+mn-ea"/>
                <a:cs typeface="+mn-cs"/>
              </a:rPr>
              <a:t>Central Print Services is the primary entry point for all requests submitted to </a:t>
            </a:r>
            <a:r>
              <a:rPr lang="en-US" sz="1200" kern="1200" dirty="0" err="1" smtClean="0">
                <a:solidFill>
                  <a:schemeClr val="tx1"/>
                </a:solidFill>
                <a:effectLst/>
                <a:latin typeface="+mn-lt"/>
                <a:ea typeface="+mn-ea"/>
                <a:cs typeface="+mn-cs"/>
              </a:rPr>
              <a:t>PrinterOn</a:t>
            </a:r>
            <a:r>
              <a:rPr lang="en-US" sz="1200" kern="1200" dirty="0" smtClean="0">
                <a:solidFill>
                  <a:schemeClr val="tx1"/>
                </a:solidFill>
                <a:effectLst/>
                <a:latin typeface="+mn-lt"/>
                <a:ea typeface="+mn-ea"/>
                <a:cs typeface="+mn-cs"/>
              </a:rPr>
              <a:t> Enterprise. CPS is responsible for providing a centralized interface for all Enterprise printing, including end-user web printing, mobile app printing as well as for third parties who develop integrations to the Enterprise Server for custom print services. In addition to providing print service access, CPS also provides a web-based administrative console allowing administrators to manage their service and control how jobs are received and submitted to the underlying print subsystem.</a:t>
            </a:r>
          </a:p>
          <a:p>
            <a:pPr marL="171450" indent="-171450" rtl="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rtl="0">
              <a:buFont typeface="Arial" panose="020B0604020202020204" pitchFamily="34" charset="0"/>
              <a:buNone/>
            </a:pPr>
            <a:r>
              <a:rPr lang="en-US" sz="1200" kern="1200" dirty="0" smtClean="0">
                <a:solidFill>
                  <a:schemeClr val="tx1"/>
                </a:solidFill>
                <a:effectLst/>
                <a:latin typeface="+mn-lt"/>
                <a:ea typeface="+mn-ea"/>
                <a:cs typeface="+mn-cs"/>
              </a:rPr>
              <a:t>Driver and Device Management:</a:t>
            </a:r>
          </a:p>
          <a:p>
            <a:pPr marL="171450" indent="-171450" rtl="0">
              <a:buFont typeface="Arial" panose="020B0604020202020204" pitchFamily="34" charset="0"/>
              <a:buChar char="•"/>
            </a:pPr>
            <a:r>
              <a:rPr lang="en-US" sz="1200" kern="1200" dirty="0" smtClean="0">
                <a:solidFill>
                  <a:schemeClr val="tx1"/>
                </a:solidFill>
                <a:effectLst/>
                <a:latin typeface="+mn-lt"/>
                <a:ea typeface="+mn-ea"/>
                <a:cs typeface="+mn-cs"/>
              </a:rPr>
              <a:t>Automatic discovery of private enterprise print services from nearly any network or device with minimal configuration while maintaining security and ensuring documents are only processed by the </a:t>
            </a:r>
            <a:r>
              <a:rPr lang="en-US" sz="1200" kern="1200" dirty="0" err="1" smtClean="0">
                <a:solidFill>
                  <a:schemeClr val="tx1"/>
                </a:solidFill>
                <a:effectLst/>
                <a:latin typeface="+mn-lt"/>
                <a:ea typeface="+mn-ea"/>
                <a:cs typeface="+mn-cs"/>
              </a:rPr>
              <a:t>on-premise</a:t>
            </a:r>
            <a:r>
              <a:rPr lang="en-US" sz="1200" kern="1200" dirty="0" smtClean="0">
                <a:solidFill>
                  <a:schemeClr val="tx1"/>
                </a:solidFill>
                <a:effectLst/>
                <a:latin typeface="+mn-lt"/>
                <a:ea typeface="+mn-ea"/>
                <a:cs typeface="+mn-cs"/>
              </a:rPr>
              <a:t> Enterprise server.  Similarly, the Directory allows the service to deliver print jobs to printers distributed globally.  Printer configuration and properties can easily be updated from a single location (</a:t>
            </a:r>
            <a:r>
              <a:rPr lang="en-US" sz="1200" kern="1200" dirty="0" err="1" smtClean="0">
                <a:solidFill>
                  <a:schemeClr val="tx1"/>
                </a:solidFill>
                <a:effectLst/>
                <a:latin typeface="+mn-lt"/>
                <a:ea typeface="+mn-ea"/>
                <a:cs typeface="+mn-cs"/>
              </a:rPr>
              <a:t>ie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colour</a:t>
            </a:r>
            <a:r>
              <a:rPr lang="en-US" sz="1200" kern="1200" dirty="0" smtClean="0">
                <a:solidFill>
                  <a:schemeClr val="tx1"/>
                </a:solidFill>
                <a:effectLst/>
                <a:latin typeface="+mn-lt"/>
                <a:ea typeface="+mn-ea"/>
                <a:cs typeface="+mn-cs"/>
              </a:rPr>
              <a:t> settings, duplex options, paper sizes, cover page inclusion, job pricing, authentication requirements etc.).  </a:t>
            </a:r>
            <a:r>
              <a:rPr lang="en-US" sz="1200" kern="1200" dirty="0" err="1" smtClean="0">
                <a:solidFill>
                  <a:schemeClr val="tx1"/>
                </a:solidFill>
                <a:effectLst/>
                <a:latin typeface="+mn-lt"/>
                <a:ea typeface="+mn-ea"/>
                <a:cs typeface="+mn-cs"/>
              </a:rPr>
              <a:t>PrinterOn</a:t>
            </a:r>
            <a:r>
              <a:rPr lang="en-US" sz="1200" kern="1200" dirty="0" smtClean="0">
                <a:solidFill>
                  <a:schemeClr val="tx1"/>
                </a:solidFill>
                <a:effectLst/>
                <a:latin typeface="+mn-lt"/>
                <a:ea typeface="+mn-ea"/>
                <a:cs typeface="+mn-cs"/>
              </a:rPr>
              <a:t> also centrally manages drivers so driver</a:t>
            </a:r>
            <a:r>
              <a:rPr lang="en-US" sz="1200" kern="1200" baseline="0" dirty="0" smtClean="0">
                <a:solidFill>
                  <a:schemeClr val="tx1"/>
                </a:solidFill>
                <a:effectLst/>
                <a:latin typeface="+mn-lt"/>
                <a:ea typeface="+mn-ea"/>
                <a:cs typeface="+mn-cs"/>
              </a:rPr>
              <a:t> management is not required.</a:t>
            </a:r>
            <a:endParaRPr lang="en-US" sz="1200" kern="1200" dirty="0" smtClean="0">
              <a:solidFill>
                <a:schemeClr val="tx1"/>
              </a:solidFill>
              <a:effectLst/>
              <a:latin typeface="+mn-lt"/>
              <a:ea typeface="+mn-ea"/>
              <a:cs typeface="+mn-cs"/>
            </a:endParaRPr>
          </a:p>
          <a:p>
            <a:pPr marL="171450" indent="-171450" rtl="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rtl="0">
              <a:buFont typeface="Arial" panose="020B0604020202020204" pitchFamily="34" charse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17F4A5C-1DBA-489D-8D65-DB2BF3C7E7BD}" type="slidenum">
              <a:rPr lang="en-CA" smtClean="0"/>
              <a:pPr/>
              <a:t>4</a:t>
            </a:fld>
            <a:endParaRPr lang="en-CA"/>
          </a:p>
        </p:txBody>
      </p:sp>
    </p:spTree>
    <p:extLst>
      <p:ext uri="{BB962C8B-B14F-4D97-AF65-F5344CB8AC3E}">
        <p14:creationId xmlns:p14="http://schemas.microsoft.com/office/powerpoint/2010/main" val="936117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919" y="-311969"/>
            <a:ext cx="9313919" cy="5455469"/>
          </a:xfrm>
          <a:prstGeom prst="rect">
            <a:avLst/>
          </a:prstGeom>
        </p:spPr>
      </p:pic>
    </p:spTree>
    <p:extLst>
      <p:ext uri="{BB962C8B-B14F-4D97-AF65-F5344CB8AC3E}">
        <p14:creationId xmlns:p14="http://schemas.microsoft.com/office/powerpoint/2010/main" val="301961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Rectangle 5"/>
          <p:cNvSpPr/>
          <p:nvPr userDrawn="1"/>
        </p:nvSpPr>
        <p:spPr>
          <a:xfrm>
            <a:off x="0" y="-19050"/>
            <a:ext cx="9144000" cy="5168214"/>
          </a:xfrm>
          <a:prstGeom prst="rect">
            <a:avLst/>
          </a:prstGeom>
          <a:solidFill>
            <a:srgbClr val="38B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
        <p:nvSpPr>
          <p:cNvPr id="2" name="Title 1"/>
          <p:cNvSpPr>
            <a:spLocks noGrp="1"/>
          </p:cNvSpPr>
          <p:nvPr>
            <p:ph type="title"/>
          </p:nvPr>
        </p:nvSpPr>
        <p:spPr>
          <a:xfrm>
            <a:off x="457200" y="2781300"/>
            <a:ext cx="6629400" cy="857250"/>
          </a:xfrm>
        </p:spPr>
        <p:txBody>
          <a:bodyPr>
            <a:normAutofit/>
          </a:bodyPr>
          <a:lstStyle>
            <a:lvl1pPr algn="l">
              <a:defRPr sz="2800">
                <a:solidFill>
                  <a:schemeClr val="bg1"/>
                </a:solidFill>
                <a:latin typeface="Arial" pitchFamily="34" charset="0"/>
                <a:cs typeface="Arial" pitchFamily="34" charset="0"/>
              </a:defRPr>
            </a:lvl1pPr>
          </a:lstStyle>
          <a:p>
            <a:r>
              <a:rPr lang="en-US" dirty="0" smtClean="0"/>
              <a:t>Click to edit Master title style</a:t>
            </a:r>
            <a:endParaRPr lang="en-CA"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9536" y="22139"/>
            <a:ext cx="1944463" cy="5114122"/>
          </a:xfrm>
          <a:prstGeom prst="rect">
            <a:avLst/>
          </a:prstGeom>
          <a:effectLst>
            <a:glow>
              <a:schemeClr val="accent1"/>
            </a:glow>
          </a:effectLst>
        </p:spPr>
      </p:pic>
    </p:spTree>
    <p:extLst>
      <p:ext uri="{BB962C8B-B14F-4D97-AF65-F5344CB8AC3E}">
        <p14:creationId xmlns:p14="http://schemas.microsoft.com/office/powerpoint/2010/main" val="391981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38751" y="2498"/>
            <a:ext cx="2505249" cy="5138504"/>
          </a:xfrm>
          <a:prstGeom prst="rect">
            <a:avLst/>
          </a:prstGeom>
        </p:spPr>
      </p:pic>
      <p:sp>
        <p:nvSpPr>
          <p:cNvPr id="3" name="TextBox 2"/>
          <p:cNvSpPr txBox="1"/>
          <p:nvPr userDrawn="1"/>
        </p:nvSpPr>
        <p:spPr>
          <a:xfrm>
            <a:off x="533399" y="632520"/>
            <a:ext cx="6105351" cy="4093428"/>
          </a:xfrm>
          <a:prstGeom prst="rect">
            <a:avLst/>
          </a:prstGeom>
          <a:noFill/>
        </p:spPr>
        <p:txBody>
          <a:bodyPr wrap="square" rtlCol="0">
            <a:spAutoFit/>
          </a:bodyPr>
          <a:lstStyle/>
          <a:p>
            <a:pPr algn="just">
              <a:defRPr/>
            </a:pPr>
            <a:r>
              <a:rPr lang="en-CA" sz="1200" b="1" dirty="0" smtClean="0">
                <a:solidFill>
                  <a:srgbClr val="0076A3"/>
                </a:solidFill>
                <a:latin typeface="Arial" pitchFamily="34" charset="0"/>
                <a:cs typeface="Arial" pitchFamily="34" charset="0"/>
              </a:rPr>
              <a:t>Mobile Printing Solutions for Enterprise, Education, Public and Home</a:t>
            </a:r>
          </a:p>
          <a:p>
            <a:pPr algn="just">
              <a:defRPr/>
            </a:pPr>
            <a:endParaRPr lang="en-CA" sz="1000" dirty="0" smtClean="0">
              <a:solidFill>
                <a:prstClr val="black">
                  <a:lumMod val="65000"/>
                  <a:lumOff val="35000"/>
                </a:prstClr>
              </a:solidFill>
              <a:latin typeface="Arial" pitchFamily="34" charset="0"/>
              <a:cs typeface="Arial" pitchFamily="34" charset="0"/>
            </a:endParaRPr>
          </a:p>
          <a:p>
            <a:pPr algn="just"/>
            <a:r>
              <a:rPr lang="en-CA" sz="1000" dirty="0" smtClean="0">
                <a:solidFill>
                  <a:prstClr val="black">
                    <a:lumMod val="50000"/>
                    <a:lumOff val="50000"/>
                  </a:prstClr>
                </a:solidFill>
                <a:latin typeface="Arial" pitchFamily="34" charset="0"/>
                <a:cs typeface="Arial" pitchFamily="34" charset="0"/>
              </a:rPr>
              <a:t>PrinterOn is the world’s leading enterprise-grade Mobile Printing Platform. PrinterOn has been delivering mobile printing solutions for 13 years to four major verticals: enterprise, education, public and home. </a:t>
            </a:r>
          </a:p>
          <a:p>
            <a:pPr algn="just"/>
            <a:endParaRPr lang="en-CA" sz="1000" dirty="0" smtClean="0">
              <a:solidFill>
                <a:prstClr val="black">
                  <a:lumMod val="50000"/>
                  <a:lumOff val="50000"/>
                </a:prstClr>
              </a:solidFill>
              <a:latin typeface="Arial" pitchFamily="34" charset="0"/>
              <a:cs typeface="Arial" pitchFamily="34" charset="0"/>
            </a:endParaRPr>
          </a:p>
          <a:p>
            <a:pPr algn="just"/>
            <a:r>
              <a:rPr lang="en-CA" sz="1000" dirty="0" smtClean="0">
                <a:solidFill>
                  <a:prstClr val="black">
                    <a:lumMod val="50000"/>
                    <a:lumOff val="50000"/>
                  </a:prstClr>
                </a:solidFill>
                <a:latin typeface="Arial" pitchFamily="34" charset="0"/>
                <a:cs typeface="Arial" pitchFamily="34" charset="0"/>
              </a:rPr>
              <a:t>PrinterOn was the first to develop a private and public cloud printing solution and today operates the largest public printing NOC (Network Operations Center) in the world. PrinterOn uses cloud technology to enable users to print documents from any smartphone, tablet, or laptop to any PrinterOn-enabled printer in the world. There are over 10,000 PrinterOn printing locations worldwide. </a:t>
            </a:r>
          </a:p>
          <a:p>
            <a:pPr algn="just"/>
            <a:endParaRPr lang="en-CA" sz="1000" dirty="0" smtClean="0">
              <a:solidFill>
                <a:prstClr val="black">
                  <a:lumMod val="50000"/>
                  <a:lumOff val="50000"/>
                </a:prstClr>
              </a:solidFill>
              <a:latin typeface="Arial" pitchFamily="34" charset="0"/>
              <a:cs typeface="Arial" pitchFamily="34" charset="0"/>
            </a:endParaRPr>
          </a:p>
          <a:p>
            <a:pPr algn="just"/>
            <a:r>
              <a:rPr lang="en-CA" sz="1000" dirty="0" smtClean="0">
                <a:solidFill>
                  <a:prstClr val="black">
                    <a:lumMod val="50000"/>
                    <a:lumOff val="50000"/>
                  </a:prstClr>
                </a:solidFill>
                <a:latin typeface="Arial" pitchFamily="34" charset="0"/>
                <a:cs typeface="Arial" pitchFamily="34" charset="0"/>
              </a:rPr>
              <a:t>The PrinterOn mobile printing solution is the only patent protected, fully-agnostic solution in the market today with the ability to connect disparate networks into one simple-to-manage enterprise or hosted solution. PrinterOn has been deployed in corporations, hotels, universities, airports, libraries in over 70 countries. Since its inception in 2000, PrinterOn has processed over 10 million print jobs and has printed more than 50 million pages. </a:t>
            </a:r>
          </a:p>
          <a:p>
            <a:pPr algn="just"/>
            <a:endParaRPr lang="en-CA" sz="1000" dirty="0" smtClean="0">
              <a:solidFill>
                <a:prstClr val="black">
                  <a:lumMod val="50000"/>
                  <a:lumOff val="50000"/>
                </a:prstClr>
              </a:solidFill>
              <a:latin typeface="Arial" pitchFamily="34" charset="0"/>
              <a:cs typeface="Arial" pitchFamily="34" charset="0"/>
            </a:endParaRPr>
          </a:p>
          <a:p>
            <a:pPr algn="just"/>
            <a:r>
              <a:rPr lang="en-CA" sz="1000" dirty="0" smtClean="0">
                <a:solidFill>
                  <a:prstClr val="black">
                    <a:lumMod val="50000"/>
                    <a:lumOff val="50000"/>
                  </a:prstClr>
                </a:solidFill>
                <a:latin typeface="Arial" pitchFamily="34" charset="0"/>
                <a:cs typeface="Arial" pitchFamily="34" charset="0"/>
              </a:rPr>
              <a:t>PrinterOn technology is protected in the U.S. and internationally by issued and pending patents including US Patents 7,007,093, 7,249,188, 6,990,527 and 7,827,293. </a:t>
            </a:r>
          </a:p>
          <a:p>
            <a:pPr algn="just"/>
            <a:endParaRPr lang="en-CA" sz="1000" dirty="0" smtClean="0">
              <a:solidFill>
                <a:prstClr val="black">
                  <a:lumMod val="50000"/>
                  <a:lumOff val="50000"/>
                </a:prstClr>
              </a:solidFill>
              <a:latin typeface="Arial" pitchFamily="34" charset="0"/>
              <a:cs typeface="Arial" pitchFamily="34" charset="0"/>
            </a:endParaRPr>
          </a:p>
          <a:p>
            <a:pPr algn="just"/>
            <a:endParaRPr lang="en-CA" sz="1000" b="1" dirty="0" smtClean="0">
              <a:solidFill>
                <a:srgbClr val="0076A3"/>
              </a:solidFill>
              <a:latin typeface="Arial" pitchFamily="34" charset="0"/>
              <a:cs typeface="Arial" pitchFamily="34" charset="0"/>
            </a:endParaRPr>
          </a:p>
          <a:p>
            <a:pPr algn="just"/>
            <a:endParaRPr lang="en-CA" sz="1200" b="1" dirty="0" smtClean="0">
              <a:solidFill>
                <a:srgbClr val="0076A3"/>
              </a:solidFill>
              <a:latin typeface="Arial" pitchFamily="34" charset="0"/>
              <a:cs typeface="Arial" pitchFamily="34" charset="0"/>
            </a:endParaRPr>
          </a:p>
          <a:p>
            <a:pPr algn="just"/>
            <a:endParaRPr lang="en-CA" sz="1200" b="1" dirty="0" smtClean="0">
              <a:solidFill>
                <a:srgbClr val="0076A3"/>
              </a:solidFill>
              <a:latin typeface="Arial" pitchFamily="34" charset="0"/>
              <a:cs typeface="Arial" pitchFamily="34" charset="0"/>
            </a:endParaRPr>
          </a:p>
          <a:p>
            <a:pPr algn="just"/>
            <a:endParaRPr lang="en-CA" sz="1200" b="1" dirty="0" smtClean="0">
              <a:solidFill>
                <a:srgbClr val="0076A3"/>
              </a:solidFill>
              <a:latin typeface="Arial" pitchFamily="34" charset="0"/>
              <a:cs typeface="Arial" pitchFamily="34" charset="0"/>
            </a:endParaRPr>
          </a:p>
          <a:p>
            <a:pPr algn="just"/>
            <a:r>
              <a:rPr lang="en-CA" sz="1200" b="1" dirty="0" smtClean="0">
                <a:solidFill>
                  <a:srgbClr val="0076A3"/>
                </a:solidFill>
                <a:latin typeface="Arial" pitchFamily="34" charset="0"/>
                <a:cs typeface="Arial" pitchFamily="34" charset="0"/>
              </a:rPr>
              <a:t>www.printeron.com/enterprise </a:t>
            </a:r>
          </a:p>
          <a:p>
            <a:pPr algn="just"/>
            <a:endParaRPr lang="en-CA" sz="1000" dirty="0">
              <a:solidFill>
                <a:srgbClr val="0076A3"/>
              </a:solidFill>
              <a:latin typeface="Arial" pitchFamily="34" charset="0"/>
              <a:cs typeface="Arial" pitchFamily="34" charset="0"/>
            </a:endParaRPr>
          </a:p>
        </p:txBody>
      </p:sp>
    </p:spTree>
    <p:extLst>
      <p:ext uri="{BB962C8B-B14F-4D97-AF65-F5344CB8AC3E}">
        <p14:creationId xmlns:p14="http://schemas.microsoft.com/office/powerpoint/2010/main" val="246060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38751" y="2498"/>
            <a:ext cx="2505249" cy="5138504"/>
          </a:xfrm>
          <a:prstGeom prst="rect">
            <a:avLst/>
          </a:prstGeom>
        </p:spPr>
      </p:pic>
      <p:sp>
        <p:nvSpPr>
          <p:cNvPr id="3" name="TextBox 2"/>
          <p:cNvSpPr txBox="1"/>
          <p:nvPr userDrawn="1"/>
        </p:nvSpPr>
        <p:spPr>
          <a:xfrm>
            <a:off x="533399" y="632520"/>
            <a:ext cx="6105351" cy="4093428"/>
          </a:xfrm>
          <a:prstGeom prst="rect">
            <a:avLst/>
          </a:prstGeom>
          <a:noFill/>
        </p:spPr>
        <p:txBody>
          <a:bodyPr wrap="square" rtlCol="0">
            <a:spAutoFit/>
          </a:bodyPr>
          <a:lstStyle/>
          <a:p>
            <a:pPr algn="just">
              <a:defRPr/>
            </a:pPr>
            <a:r>
              <a:rPr lang="en-CA" sz="1200" b="1" dirty="0" smtClean="0">
                <a:solidFill>
                  <a:srgbClr val="F7931D"/>
                </a:solidFill>
                <a:latin typeface="Arial" pitchFamily="34" charset="0"/>
                <a:cs typeface="Arial" pitchFamily="34" charset="0"/>
              </a:rPr>
              <a:t>Mobile Printing Solutions for Enterprise, Education, Public and Home</a:t>
            </a:r>
          </a:p>
          <a:p>
            <a:pPr algn="just">
              <a:defRPr/>
            </a:pPr>
            <a:endParaRPr lang="en-CA" sz="1000" dirty="0" smtClean="0">
              <a:solidFill>
                <a:prstClr val="black">
                  <a:lumMod val="65000"/>
                  <a:lumOff val="35000"/>
                </a:prstClr>
              </a:solidFill>
              <a:latin typeface="Arial" pitchFamily="34" charset="0"/>
              <a:cs typeface="Arial" pitchFamily="34" charset="0"/>
            </a:endParaRPr>
          </a:p>
          <a:p>
            <a:pPr algn="just"/>
            <a:r>
              <a:rPr lang="en-CA" sz="1000" dirty="0" smtClean="0">
                <a:solidFill>
                  <a:prstClr val="black">
                    <a:lumMod val="50000"/>
                    <a:lumOff val="50000"/>
                  </a:prstClr>
                </a:solidFill>
                <a:latin typeface="Arial" pitchFamily="34" charset="0"/>
                <a:cs typeface="Arial" pitchFamily="34" charset="0"/>
              </a:rPr>
              <a:t>PrinterOn is the world’s leading enterprise-grade Mobile Printing Platform. PrinterOn has been delivering mobile printing solutions for 13 years to four major verticals: enterprise, education, public and home. </a:t>
            </a:r>
          </a:p>
          <a:p>
            <a:pPr algn="just"/>
            <a:endParaRPr lang="en-CA" sz="1000" dirty="0" smtClean="0">
              <a:solidFill>
                <a:prstClr val="black">
                  <a:lumMod val="50000"/>
                  <a:lumOff val="50000"/>
                </a:prstClr>
              </a:solidFill>
              <a:latin typeface="Arial" pitchFamily="34" charset="0"/>
              <a:cs typeface="Arial" pitchFamily="34" charset="0"/>
            </a:endParaRPr>
          </a:p>
          <a:p>
            <a:pPr algn="just"/>
            <a:r>
              <a:rPr lang="en-CA" sz="1000" dirty="0" smtClean="0">
                <a:solidFill>
                  <a:prstClr val="black">
                    <a:lumMod val="50000"/>
                    <a:lumOff val="50000"/>
                  </a:prstClr>
                </a:solidFill>
                <a:latin typeface="Arial" pitchFamily="34" charset="0"/>
                <a:cs typeface="Arial" pitchFamily="34" charset="0"/>
              </a:rPr>
              <a:t>PrinterOn was the first to develop a private and public cloud printing solution and today operates the largest public printing NOC (Network Operations Center) in the world. PrinterOn uses cloud technology to enable users to print documents from any smartphone, tablet, or laptop to any PrinterOn-enabled printer in the world. There are over 10,000 PrinterOn printing locations worldwide. </a:t>
            </a:r>
          </a:p>
          <a:p>
            <a:pPr algn="just"/>
            <a:endParaRPr lang="en-CA" sz="1000" dirty="0" smtClean="0">
              <a:solidFill>
                <a:prstClr val="black">
                  <a:lumMod val="50000"/>
                  <a:lumOff val="50000"/>
                </a:prstClr>
              </a:solidFill>
              <a:latin typeface="Arial" pitchFamily="34" charset="0"/>
              <a:cs typeface="Arial" pitchFamily="34" charset="0"/>
            </a:endParaRPr>
          </a:p>
          <a:p>
            <a:pPr algn="just"/>
            <a:r>
              <a:rPr lang="en-CA" sz="1000" dirty="0" smtClean="0">
                <a:solidFill>
                  <a:prstClr val="black">
                    <a:lumMod val="50000"/>
                    <a:lumOff val="50000"/>
                  </a:prstClr>
                </a:solidFill>
                <a:latin typeface="Arial" pitchFamily="34" charset="0"/>
                <a:cs typeface="Arial" pitchFamily="34" charset="0"/>
              </a:rPr>
              <a:t>The PrinterOn mobile printing solution is the only patent protected, fully-agnostic solution in the market today with the ability to connect disparate networks into one simple-to-manage enterprise or hosted solution. PrinterOn has been deployed in corporations, hotels, universities, airports, libraries in over 70 countries. Since its inception in 2000, PrinterOn has processed over 10 million print jobs and has printed more than 50 million pages. </a:t>
            </a:r>
          </a:p>
          <a:p>
            <a:pPr algn="just"/>
            <a:endParaRPr lang="en-CA" sz="1000" dirty="0" smtClean="0">
              <a:solidFill>
                <a:prstClr val="black">
                  <a:lumMod val="50000"/>
                  <a:lumOff val="50000"/>
                </a:prstClr>
              </a:solidFill>
              <a:latin typeface="Arial" pitchFamily="34" charset="0"/>
              <a:cs typeface="Arial" pitchFamily="34" charset="0"/>
            </a:endParaRPr>
          </a:p>
          <a:p>
            <a:pPr algn="just"/>
            <a:r>
              <a:rPr lang="en-CA" sz="1000" dirty="0" smtClean="0">
                <a:solidFill>
                  <a:prstClr val="black">
                    <a:lumMod val="50000"/>
                    <a:lumOff val="50000"/>
                  </a:prstClr>
                </a:solidFill>
                <a:latin typeface="Arial" pitchFamily="34" charset="0"/>
                <a:cs typeface="Arial" pitchFamily="34" charset="0"/>
              </a:rPr>
              <a:t>PrinterOn technology is protected in the U.S. and internationally by issued and pending patents including US Patents 7,007,093, 7,249,188, 6,990,527 and 7,827,293. </a:t>
            </a:r>
          </a:p>
          <a:p>
            <a:pPr algn="just"/>
            <a:endParaRPr lang="en-CA" sz="1000" dirty="0" smtClean="0">
              <a:solidFill>
                <a:prstClr val="black">
                  <a:lumMod val="50000"/>
                  <a:lumOff val="50000"/>
                </a:prstClr>
              </a:solidFill>
              <a:latin typeface="Arial" pitchFamily="34" charset="0"/>
              <a:cs typeface="Arial" pitchFamily="34" charset="0"/>
            </a:endParaRPr>
          </a:p>
          <a:p>
            <a:pPr algn="just"/>
            <a:endParaRPr lang="en-CA" sz="1000" b="1" dirty="0" smtClean="0">
              <a:solidFill>
                <a:srgbClr val="0076A3"/>
              </a:solidFill>
              <a:latin typeface="Arial" pitchFamily="34" charset="0"/>
              <a:cs typeface="Arial" pitchFamily="34" charset="0"/>
            </a:endParaRPr>
          </a:p>
          <a:p>
            <a:pPr algn="just"/>
            <a:endParaRPr lang="en-CA" sz="1200" b="1" dirty="0" smtClean="0">
              <a:solidFill>
                <a:srgbClr val="0076A3"/>
              </a:solidFill>
              <a:latin typeface="Arial" pitchFamily="34" charset="0"/>
              <a:cs typeface="Arial" pitchFamily="34" charset="0"/>
            </a:endParaRPr>
          </a:p>
          <a:p>
            <a:pPr algn="just"/>
            <a:endParaRPr lang="en-CA" sz="1200" b="1" dirty="0" smtClean="0">
              <a:solidFill>
                <a:srgbClr val="0076A3"/>
              </a:solidFill>
              <a:latin typeface="Arial" pitchFamily="34" charset="0"/>
              <a:cs typeface="Arial" pitchFamily="34" charset="0"/>
            </a:endParaRPr>
          </a:p>
          <a:p>
            <a:pPr algn="just"/>
            <a:endParaRPr lang="en-CA" sz="1200" b="1" dirty="0" smtClean="0">
              <a:solidFill>
                <a:srgbClr val="0076A3"/>
              </a:solidFill>
              <a:latin typeface="Arial" pitchFamily="34" charset="0"/>
              <a:cs typeface="Arial" pitchFamily="34" charset="0"/>
            </a:endParaRPr>
          </a:p>
          <a:p>
            <a:pPr algn="just"/>
            <a:r>
              <a:rPr lang="en-CA" sz="1200" b="1" dirty="0" smtClean="0">
                <a:solidFill>
                  <a:srgbClr val="F7931D"/>
                </a:solidFill>
                <a:latin typeface="Arial" pitchFamily="34" charset="0"/>
                <a:cs typeface="Arial" pitchFamily="34" charset="0"/>
              </a:rPr>
              <a:t>www.printeron.com/public</a:t>
            </a:r>
            <a:r>
              <a:rPr lang="en-CA" sz="1200" b="1" dirty="0" smtClean="0">
                <a:solidFill>
                  <a:srgbClr val="0076A3"/>
                </a:solidFill>
                <a:latin typeface="Arial" pitchFamily="34" charset="0"/>
                <a:cs typeface="Arial" pitchFamily="34" charset="0"/>
              </a:rPr>
              <a:t> </a:t>
            </a:r>
          </a:p>
          <a:p>
            <a:pPr algn="just"/>
            <a:endParaRPr lang="en-CA" sz="1000" dirty="0">
              <a:solidFill>
                <a:srgbClr val="0076A3"/>
              </a:solidFill>
              <a:latin typeface="Arial" pitchFamily="34" charset="0"/>
              <a:cs typeface="Arial" pitchFamily="34" charset="0"/>
            </a:endParaRPr>
          </a:p>
        </p:txBody>
      </p:sp>
    </p:spTree>
    <p:extLst>
      <p:ext uri="{BB962C8B-B14F-4D97-AF65-F5344CB8AC3E}">
        <p14:creationId xmlns:p14="http://schemas.microsoft.com/office/powerpoint/2010/main" val="9766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38751" y="2498"/>
            <a:ext cx="2505249" cy="5138504"/>
          </a:xfrm>
          <a:prstGeom prst="rect">
            <a:avLst/>
          </a:prstGeom>
        </p:spPr>
      </p:pic>
      <p:sp>
        <p:nvSpPr>
          <p:cNvPr id="3" name="TextBox 2"/>
          <p:cNvSpPr txBox="1"/>
          <p:nvPr userDrawn="1"/>
        </p:nvSpPr>
        <p:spPr>
          <a:xfrm>
            <a:off x="533399" y="632520"/>
            <a:ext cx="6105351" cy="4093428"/>
          </a:xfrm>
          <a:prstGeom prst="rect">
            <a:avLst/>
          </a:prstGeom>
          <a:noFill/>
        </p:spPr>
        <p:txBody>
          <a:bodyPr wrap="square" rtlCol="0">
            <a:spAutoFit/>
          </a:bodyPr>
          <a:lstStyle/>
          <a:p>
            <a:pPr algn="just">
              <a:defRPr/>
            </a:pPr>
            <a:r>
              <a:rPr lang="en-CA" sz="1200" b="1" dirty="0" smtClean="0">
                <a:solidFill>
                  <a:srgbClr val="38B449"/>
                </a:solidFill>
                <a:latin typeface="Arial" pitchFamily="34" charset="0"/>
                <a:cs typeface="Arial" pitchFamily="34" charset="0"/>
              </a:rPr>
              <a:t>Mobile Printing Solutions for Enterprise, Education, Public and Home</a:t>
            </a:r>
          </a:p>
          <a:p>
            <a:pPr algn="just">
              <a:defRPr/>
            </a:pPr>
            <a:endParaRPr lang="en-CA" sz="1000" dirty="0" smtClean="0">
              <a:solidFill>
                <a:prstClr val="black">
                  <a:lumMod val="65000"/>
                  <a:lumOff val="35000"/>
                </a:prstClr>
              </a:solidFill>
              <a:latin typeface="Arial" pitchFamily="34" charset="0"/>
              <a:cs typeface="Arial" pitchFamily="34" charset="0"/>
            </a:endParaRPr>
          </a:p>
          <a:p>
            <a:pPr algn="just"/>
            <a:r>
              <a:rPr lang="en-CA" sz="1000" dirty="0" smtClean="0">
                <a:solidFill>
                  <a:prstClr val="black">
                    <a:lumMod val="50000"/>
                    <a:lumOff val="50000"/>
                  </a:prstClr>
                </a:solidFill>
                <a:latin typeface="Arial" pitchFamily="34" charset="0"/>
                <a:cs typeface="Arial" pitchFamily="34" charset="0"/>
              </a:rPr>
              <a:t>PrinterOn is the world’s leading enterprise-grade Mobile Printing Platform. PrinterOn has been delivering mobile printing solutions for 13 years to four major verticals: enterprise, education, public and home. </a:t>
            </a:r>
          </a:p>
          <a:p>
            <a:pPr algn="just"/>
            <a:endParaRPr lang="en-CA" sz="1000" dirty="0" smtClean="0">
              <a:solidFill>
                <a:prstClr val="black">
                  <a:lumMod val="50000"/>
                  <a:lumOff val="50000"/>
                </a:prstClr>
              </a:solidFill>
              <a:latin typeface="Arial" pitchFamily="34" charset="0"/>
              <a:cs typeface="Arial" pitchFamily="34" charset="0"/>
            </a:endParaRPr>
          </a:p>
          <a:p>
            <a:pPr algn="just"/>
            <a:r>
              <a:rPr lang="en-CA" sz="1000" dirty="0" smtClean="0">
                <a:solidFill>
                  <a:prstClr val="black">
                    <a:lumMod val="50000"/>
                    <a:lumOff val="50000"/>
                  </a:prstClr>
                </a:solidFill>
                <a:latin typeface="Arial" pitchFamily="34" charset="0"/>
                <a:cs typeface="Arial" pitchFamily="34" charset="0"/>
              </a:rPr>
              <a:t>PrinterOn was the first to develop a private and public cloud printing solution and today operates the largest public printing NOC (Network Operations Center) in the world. PrinterOn uses cloud technology to enable users to print documents from any smartphone, tablet, or laptop to any PrinterOn-enabled printer in the world. There are over 10,000 PrinterOn printing locations worldwide. </a:t>
            </a:r>
          </a:p>
          <a:p>
            <a:pPr algn="just"/>
            <a:endParaRPr lang="en-CA" sz="1000" dirty="0" smtClean="0">
              <a:solidFill>
                <a:prstClr val="black">
                  <a:lumMod val="50000"/>
                  <a:lumOff val="50000"/>
                </a:prstClr>
              </a:solidFill>
              <a:latin typeface="Arial" pitchFamily="34" charset="0"/>
              <a:cs typeface="Arial" pitchFamily="34" charset="0"/>
            </a:endParaRPr>
          </a:p>
          <a:p>
            <a:pPr algn="just"/>
            <a:r>
              <a:rPr lang="en-CA" sz="1000" dirty="0" smtClean="0">
                <a:solidFill>
                  <a:prstClr val="black">
                    <a:lumMod val="50000"/>
                    <a:lumOff val="50000"/>
                  </a:prstClr>
                </a:solidFill>
                <a:latin typeface="Arial" pitchFamily="34" charset="0"/>
                <a:cs typeface="Arial" pitchFamily="34" charset="0"/>
              </a:rPr>
              <a:t>The PrinterOn mobile printing solution is the only patent protected, fully-agnostic solution in the market today with the ability to connect disparate networks into one simple-to-manage enterprise or hosted solution. PrinterOn has been deployed in corporations, hotels, universities, airports, libraries in over 70 countries. Since its inception in 2000, PrinterOn has processed over 10 million print jobs and has printed more than 50 million pages. </a:t>
            </a:r>
          </a:p>
          <a:p>
            <a:pPr algn="just"/>
            <a:endParaRPr lang="en-CA" sz="1000" dirty="0" smtClean="0">
              <a:solidFill>
                <a:prstClr val="black">
                  <a:lumMod val="50000"/>
                  <a:lumOff val="50000"/>
                </a:prstClr>
              </a:solidFill>
              <a:latin typeface="Arial" pitchFamily="34" charset="0"/>
              <a:cs typeface="Arial" pitchFamily="34" charset="0"/>
            </a:endParaRPr>
          </a:p>
          <a:p>
            <a:pPr algn="just"/>
            <a:r>
              <a:rPr lang="en-CA" sz="1000" dirty="0" smtClean="0">
                <a:solidFill>
                  <a:prstClr val="black">
                    <a:lumMod val="50000"/>
                    <a:lumOff val="50000"/>
                  </a:prstClr>
                </a:solidFill>
                <a:latin typeface="Arial" pitchFamily="34" charset="0"/>
                <a:cs typeface="Arial" pitchFamily="34" charset="0"/>
              </a:rPr>
              <a:t>PrinterOn technology is protected in the U.S. and internationally by issued and pending patents including US Patents 7,007,093, 7,249,188, 6,990,527 and 7,827,293. </a:t>
            </a:r>
          </a:p>
          <a:p>
            <a:pPr algn="just"/>
            <a:endParaRPr lang="en-CA" sz="1000" dirty="0" smtClean="0">
              <a:solidFill>
                <a:prstClr val="black">
                  <a:lumMod val="50000"/>
                  <a:lumOff val="50000"/>
                </a:prstClr>
              </a:solidFill>
              <a:latin typeface="Arial" pitchFamily="34" charset="0"/>
              <a:cs typeface="Arial" pitchFamily="34" charset="0"/>
            </a:endParaRPr>
          </a:p>
          <a:p>
            <a:pPr algn="just"/>
            <a:endParaRPr lang="en-CA" sz="1000" b="1" dirty="0" smtClean="0">
              <a:solidFill>
                <a:srgbClr val="0076A3"/>
              </a:solidFill>
              <a:latin typeface="Arial" pitchFamily="34" charset="0"/>
              <a:cs typeface="Arial" pitchFamily="34" charset="0"/>
            </a:endParaRPr>
          </a:p>
          <a:p>
            <a:pPr algn="just"/>
            <a:endParaRPr lang="en-CA" sz="1200" b="1" dirty="0" smtClean="0">
              <a:solidFill>
                <a:srgbClr val="0076A3"/>
              </a:solidFill>
              <a:latin typeface="Arial" pitchFamily="34" charset="0"/>
              <a:cs typeface="Arial" pitchFamily="34" charset="0"/>
            </a:endParaRPr>
          </a:p>
          <a:p>
            <a:pPr algn="just"/>
            <a:endParaRPr lang="en-CA" sz="1200" b="1" dirty="0" smtClean="0">
              <a:solidFill>
                <a:srgbClr val="0076A3"/>
              </a:solidFill>
              <a:latin typeface="Arial" pitchFamily="34" charset="0"/>
              <a:cs typeface="Arial" pitchFamily="34" charset="0"/>
            </a:endParaRPr>
          </a:p>
          <a:p>
            <a:pPr algn="just"/>
            <a:endParaRPr lang="en-CA" sz="1200" b="1" dirty="0" smtClean="0">
              <a:solidFill>
                <a:srgbClr val="0076A3"/>
              </a:solidFill>
              <a:latin typeface="Arial" pitchFamily="34" charset="0"/>
              <a:cs typeface="Arial" pitchFamily="34" charset="0"/>
            </a:endParaRPr>
          </a:p>
          <a:p>
            <a:pPr algn="just"/>
            <a:r>
              <a:rPr lang="en-CA" sz="1200" b="1" dirty="0" smtClean="0">
                <a:solidFill>
                  <a:srgbClr val="38B449"/>
                </a:solidFill>
                <a:latin typeface="Arial" pitchFamily="34" charset="0"/>
                <a:cs typeface="Arial" pitchFamily="34" charset="0"/>
              </a:rPr>
              <a:t>www.printeron.com/education </a:t>
            </a:r>
          </a:p>
          <a:p>
            <a:pPr algn="just"/>
            <a:endParaRPr lang="en-CA" sz="1000" dirty="0">
              <a:solidFill>
                <a:srgbClr val="0076A3"/>
              </a:solidFill>
              <a:latin typeface="Arial" pitchFamily="34" charset="0"/>
              <a:cs typeface="Arial" pitchFamily="34" charset="0"/>
            </a:endParaRPr>
          </a:p>
        </p:txBody>
      </p:sp>
    </p:spTree>
    <p:extLst>
      <p:ext uri="{BB962C8B-B14F-4D97-AF65-F5344CB8AC3E}">
        <p14:creationId xmlns:p14="http://schemas.microsoft.com/office/powerpoint/2010/main" val="1801369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919" y="-311969"/>
            <a:ext cx="9313919" cy="5455469"/>
          </a:xfrm>
          <a:prstGeom prst="rect">
            <a:avLst/>
          </a:prstGeom>
        </p:spPr>
      </p:pic>
      <p:sp>
        <p:nvSpPr>
          <p:cNvPr id="13" name="Title 1"/>
          <p:cNvSpPr>
            <a:spLocks noGrp="1"/>
          </p:cNvSpPr>
          <p:nvPr>
            <p:ph type="ctrTitle" hasCustomPrompt="1"/>
          </p:nvPr>
        </p:nvSpPr>
        <p:spPr>
          <a:xfrm>
            <a:off x="228600" y="361950"/>
            <a:ext cx="3200400" cy="669131"/>
          </a:xfrm>
        </p:spPr>
        <p:txBody>
          <a:bodyPr>
            <a:normAutofit/>
          </a:bodyPr>
          <a:lstStyle>
            <a:lvl1pPr algn="l">
              <a:defRPr sz="2400">
                <a:solidFill>
                  <a:schemeClr val="tx1">
                    <a:lumMod val="50000"/>
                    <a:lumOff val="50000"/>
                  </a:schemeClr>
                </a:solidFill>
                <a:latin typeface="Arial" pitchFamily="34" charset="0"/>
                <a:cs typeface="Arial" pitchFamily="34" charset="0"/>
              </a:defRPr>
            </a:lvl1pPr>
          </a:lstStyle>
          <a:p>
            <a:r>
              <a:rPr lang="en-US" dirty="0" smtClean="0"/>
              <a:t>Title Goes Here</a:t>
            </a:r>
            <a:endParaRPr lang="en-CA" dirty="0"/>
          </a:p>
        </p:txBody>
      </p:sp>
      <p:sp>
        <p:nvSpPr>
          <p:cNvPr id="14" name="Subtitle 2"/>
          <p:cNvSpPr>
            <a:spLocks noGrp="1"/>
          </p:cNvSpPr>
          <p:nvPr>
            <p:ph type="subTitle" idx="1" hasCustomPrompt="1"/>
          </p:nvPr>
        </p:nvSpPr>
        <p:spPr>
          <a:xfrm>
            <a:off x="228600" y="895349"/>
            <a:ext cx="3200400" cy="419100"/>
          </a:xfrm>
        </p:spPr>
        <p:txBody>
          <a:bodyPr>
            <a:normAutofit/>
          </a:bodyPr>
          <a:lstStyle>
            <a:lvl1pPr marL="0" indent="0" algn="l">
              <a:buNone/>
              <a:defRPr sz="1800">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CA" dirty="0"/>
          </a:p>
        </p:txBody>
      </p:sp>
    </p:spTree>
    <p:extLst>
      <p:ext uri="{BB962C8B-B14F-4D97-AF65-F5344CB8AC3E}">
        <p14:creationId xmlns:p14="http://schemas.microsoft.com/office/powerpoint/2010/main" val="190570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7193493" y="0"/>
            <a:ext cx="1948389" cy="51244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p:txBody>
          <a:bodyPr>
            <a:normAutofit/>
          </a:bodyPr>
          <a:lstStyle>
            <a:lvl1pPr algn="l">
              <a:defRPr sz="1800" b="1">
                <a:solidFill>
                  <a:srgbClr val="0076A3"/>
                </a:solidFill>
                <a:latin typeface="Arial" pitchFamily="34" charset="0"/>
                <a:cs typeface="Arial" pitchFamily="34" charset="0"/>
              </a:defRPr>
            </a:lvl1pPr>
          </a:lstStyle>
          <a:p>
            <a:r>
              <a:rPr lang="en-US" dirty="0" smtClean="0"/>
              <a:t>Click to edit Master title style</a:t>
            </a:r>
            <a:endParaRPr lang="en-CA" dirty="0"/>
          </a:p>
        </p:txBody>
      </p:sp>
      <p:sp>
        <p:nvSpPr>
          <p:cNvPr id="3" name="Content Placeholder 2"/>
          <p:cNvSpPr>
            <a:spLocks noGrp="1"/>
          </p:cNvSpPr>
          <p:nvPr>
            <p:ph idx="1"/>
          </p:nvPr>
        </p:nvSpPr>
        <p:spPr>
          <a:xfrm>
            <a:off x="457200" y="971550"/>
            <a:ext cx="8229600" cy="3394472"/>
          </a:xfrm>
        </p:spPr>
        <p:txBody>
          <a:bodyPr>
            <a:normAutofit/>
          </a:bodyPr>
          <a:lstStyle>
            <a:lvl1pPr>
              <a:defRPr sz="1400">
                <a:solidFill>
                  <a:schemeClr val="tx1">
                    <a:lumMod val="50000"/>
                    <a:lumOff val="50000"/>
                  </a:schemeClr>
                </a:solidFill>
                <a:latin typeface="Arial" pitchFamily="34" charset="0"/>
                <a:cs typeface="Arial" pitchFamily="34" charset="0"/>
              </a:defRPr>
            </a:lvl1pPr>
            <a:lvl2pPr>
              <a:defRPr sz="1400">
                <a:solidFill>
                  <a:schemeClr val="tx1">
                    <a:lumMod val="50000"/>
                    <a:lumOff val="50000"/>
                  </a:schemeClr>
                </a:solidFill>
                <a:latin typeface="Arial" pitchFamily="34" charset="0"/>
                <a:cs typeface="Arial" pitchFamily="34" charset="0"/>
              </a:defRPr>
            </a:lvl2pPr>
            <a:lvl3pPr>
              <a:defRPr sz="1400">
                <a:solidFill>
                  <a:schemeClr val="tx1">
                    <a:lumMod val="50000"/>
                    <a:lumOff val="50000"/>
                  </a:schemeClr>
                </a:solidFill>
                <a:latin typeface="Arial" pitchFamily="34" charset="0"/>
                <a:cs typeface="Arial" pitchFamily="34" charset="0"/>
              </a:defRPr>
            </a:lvl3pPr>
            <a:lvl4pPr>
              <a:defRPr sz="1400">
                <a:solidFill>
                  <a:schemeClr val="tx1">
                    <a:lumMod val="50000"/>
                    <a:lumOff val="50000"/>
                  </a:schemeClr>
                </a:solidFill>
                <a:latin typeface="Arial" pitchFamily="34" charset="0"/>
                <a:cs typeface="Arial" pitchFamily="34" charset="0"/>
              </a:defRPr>
            </a:lvl4pPr>
            <a:lvl5pPr>
              <a:defRPr sz="1400">
                <a:solidFill>
                  <a:schemeClr val="tx1">
                    <a:lumMod val="50000"/>
                    <a:lumOff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10"/>
          </p:nvPr>
        </p:nvSpPr>
        <p:spPr>
          <a:xfrm>
            <a:off x="457200" y="4767263"/>
            <a:ext cx="2895600" cy="273844"/>
          </a:xfrm>
        </p:spPr>
        <p:txBody>
          <a:bodyPr/>
          <a:lstStyle>
            <a:lvl1pPr>
              <a:defRPr sz="800">
                <a:latin typeface="Arial" pitchFamily="34" charset="0"/>
                <a:cs typeface="Arial" pitchFamily="34" charset="0"/>
              </a:defRPr>
            </a:lvl1pPr>
          </a:lstStyle>
          <a:p>
            <a:endParaRPr lang="en-CA" dirty="0"/>
          </a:p>
        </p:txBody>
      </p:sp>
      <p:sp>
        <p:nvSpPr>
          <p:cNvPr id="6" name="Slide Number Placeholder 5"/>
          <p:cNvSpPr>
            <a:spLocks noGrp="1"/>
          </p:cNvSpPr>
          <p:nvPr>
            <p:ph type="sldNum" sz="quarter" idx="12"/>
          </p:nvPr>
        </p:nvSpPr>
        <p:spPr/>
        <p:txBody>
          <a:bodyPr/>
          <a:lstStyle>
            <a:lvl1pPr>
              <a:defRPr sz="800">
                <a:latin typeface="Arial" pitchFamily="34" charset="0"/>
                <a:cs typeface="Arial" pitchFamily="34" charset="0"/>
              </a:defRPr>
            </a:lvl1pPr>
          </a:lstStyle>
          <a:p>
            <a:fld id="{5E063360-6984-4294-9CD5-48FC4A02873D}" type="slidenum">
              <a:rPr lang="en-CA" smtClean="0"/>
              <a:pPr/>
              <a:t>‹#›</a:t>
            </a:fld>
            <a:endParaRPr lang="en-CA" dirty="0"/>
          </a:p>
        </p:txBody>
      </p:sp>
      <p:sp>
        <p:nvSpPr>
          <p:cNvPr id="7" name="Rectangle 6"/>
          <p:cNvSpPr/>
          <p:nvPr userDrawn="1"/>
        </p:nvSpPr>
        <p:spPr>
          <a:xfrm>
            <a:off x="1354" y="0"/>
            <a:ext cx="228600" cy="5143500"/>
          </a:xfrm>
          <a:prstGeom prst="rect">
            <a:avLst/>
          </a:prstGeom>
          <a:solidFill>
            <a:srgbClr val="0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9931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6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p:cNvSpPr/>
          <p:nvPr userDrawn="1"/>
        </p:nvSpPr>
        <p:spPr>
          <a:xfrm>
            <a:off x="0" y="-19050"/>
            <a:ext cx="9144000" cy="5168214"/>
          </a:xfrm>
          <a:prstGeom prst="rect">
            <a:avLst/>
          </a:prstGeom>
          <a:solidFill>
            <a:srgbClr val="0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457200" y="2781300"/>
            <a:ext cx="6629400" cy="857250"/>
          </a:xfrm>
        </p:spPr>
        <p:txBody>
          <a:bodyPr>
            <a:normAutofit/>
          </a:bodyPr>
          <a:lstStyle>
            <a:lvl1pPr algn="l">
              <a:defRPr sz="2800">
                <a:solidFill>
                  <a:schemeClr val="bg1"/>
                </a:solidFill>
                <a:latin typeface="Arial" pitchFamily="34" charset="0"/>
                <a:cs typeface="Arial" pitchFamily="34" charset="0"/>
              </a:defRPr>
            </a:lvl1pPr>
          </a:lstStyle>
          <a:p>
            <a:r>
              <a:rPr lang="en-US" dirty="0" smtClean="0"/>
              <a:t>Click to edit Master title style</a:t>
            </a:r>
            <a:endParaRPr lang="en-CA"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9536" y="22139"/>
            <a:ext cx="1944463" cy="5114122"/>
          </a:xfrm>
          <a:prstGeom prst="rect">
            <a:avLst/>
          </a:prstGeom>
          <a:effectLst>
            <a:glow>
              <a:schemeClr val="accent1"/>
            </a:glow>
          </a:effectLst>
        </p:spPr>
      </p:pic>
    </p:spTree>
    <p:extLst>
      <p:ext uri="{BB962C8B-B14F-4D97-AF65-F5344CB8AC3E}">
        <p14:creationId xmlns:p14="http://schemas.microsoft.com/office/powerpoint/2010/main" val="197143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38751" y="2498"/>
            <a:ext cx="2505249" cy="5138504"/>
          </a:xfrm>
          <a:prstGeom prst="rect">
            <a:avLst/>
          </a:prstGeom>
        </p:spPr>
      </p:pic>
      <p:sp>
        <p:nvSpPr>
          <p:cNvPr id="3" name="TextBox 2"/>
          <p:cNvSpPr txBox="1"/>
          <p:nvPr userDrawn="1"/>
        </p:nvSpPr>
        <p:spPr>
          <a:xfrm>
            <a:off x="533399" y="632520"/>
            <a:ext cx="6105351" cy="4093428"/>
          </a:xfrm>
          <a:prstGeom prst="rect">
            <a:avLst/>
          </a:prstGeom>
          <a:noFill/>
        </p:spPr>
        <p:txBody>
          <a:bodyPr wrap="square" rtlCol="0">
            <a:sp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CA" sz="1200" b="1" dirty="0" smtClean="0">
                <a:solidFill>
                  <a:srgbClr val="0076A3"/>
                </a:solidFill>
                <a:latin typeface="Arial" pitchFamily="34" charset="0"/>
                <a:cs typeface="Arial" pitchFamily="34" charset="0"/>
              </a:rPr>
              <a:t>Mobile Printing Solutions for Enterprise, Education, Public and Home</a:t>
            </a:r>
          </a:p>
          <a:p>
            <a:pPr marL="0" marR="0" indent="0" algn="just" defTabSz="914400" rtl="0" eaLnBrk="1" fontAlgn="auto" latinLnBrk="0" hangingPunct="1">
              <a:lnSpc>
                <a:spcPct val="100000"/>
              </a:lnSpc>
              <a:spcBef>
                <a:spcPts val="0"/>
              </a:spcBef>
              <a:spcAft>
                <a:spcPts val="0"/>
              </a:spcAft>
              <a:buClrTx/>
              <a:buSzTx/>
              <a:buFontTx/>
              <a:buNone/>
              <a:tabLst/>
              <a:defRPr/>
            </a:pPr>
            <a:endParaRPr lang="en-CA" sz="1000" dirty="0" smtClean="0">
              <a:solidFill>
                <a:schemeClr val="tx1">
                  <a:lumMod val="65000"/>
                  <a:lumOff val="35000"/>
                </a:schemeClr>
              </a:solidFill>
              <a:latin typeface="Arial" pitchFamily="34" charset="0"/>
              <a:cs typeface="Arial" pitchFamily="34" charset="0"/>
            </a:endParaRPr>
          </a:p>
          <a:p>
            <a:pPr algn="just"/>
            <a:r>
              <a:rPr lang="en-CA" sz="1000" b="0" i="0" u="none" strike="noStrike" kern="1200" baseline="0" dirty="0" smtClean="0">
                <a:solidFill>
                  <a:schemeClr val="tx1">
                    <a:lumMod val="50000"/>
                    <a:lumOff val="50000"/>
                  </a:schemeClr>
                </a:solidFill>
                <a:latin typeface="Arial" pitchFamily="34" charset="0"/>
                <a:ea typeface="+mn-ea"/>
                <a:cs typeface="Arial" pitchFamily="34" charset="0"/>
              </a:rPr>
              <a:t>PrinterOn is the world’s leading enterprise-grade Mobile Printing Platform. PrinterOn has been delivering mobile printing solutions for 13 years to four major verticals: enterprise, education, public and home. </a:t>
            </a:r>
          </a:p>
          <a:p>
            <a:pPr algn="just"/>
            <a:endParaRPr lang="en-CA" sz="1000" b="0" i="0" u="none" strike="noStrike" kern="1200" baseline="0" dirty="0" smtClean="0">
              <a:solidFill>
                <a:schemeClr val="tx1">
                  <a:lumMod val="50000"/>
                  <a:lumOff val="50000"/>
                </a:schemeClr>
              </a:solidFill>
              <a:latin typeface="Arial" pitchFamily="34" charset="0"/>
              <a:ea typeface="+mn-ea"/>
              <a:cs typeface="Arial" pitchFamily="34" charset="0"/>
            </a:endParaRPr>
          </a:p>
          <a:p>
            <a:pPr algn="just"/>
            <a:r>
              <a:rPr lang="en-CA" sz="1000" b="0" i="0" u="none" strike="noStrike" kern="1200" baseline="0" dirty="0" smtClean="0">
                <a:solidFill>
                  <a:schemeClr val="tx1">
                    <a:lumMod val="50000"/>
                    <a:lumOff val="50000"/>
                  </a:schemeClr>
                </a:solidFill>
                <a:latin typeface="Arial" pitchFamily="34" charset="0"/>
                <a:ea typeface="+mn-ea"/>
                <a:cs typeface="Arial" pitchFamily="34" charset="0"/>
              </a:rPr>
              <a:t>PrinterOn was the first to develop a private and public cloud printing solution and today operates the largest public printing NOC (Network Operations Center) in the world. PrinterOn uses cloud technology to enable users to print documents from any smartphone, tablet, or laptop to any PrinterOn-enabled printer in the world. There are over 10,000 PrinterOn printing locations worldwide. </a:t>
            </a:r>
          </a:p>
          <a:p>
            <a:pPr algn="just"/>
            <a:endParaRPr lang="en-CA" sz="1000" b="0" i="0" u="none" strike="noStrike" kern="1200" baseline="0" dirty="0" smtClean="0">
              <a:solidFill>
                <a:schemeClr val="tx1">
                  <a:lumMod val="50000"/>
                  <a:lumOff val="50000"/>
                </a:schemeClr>
              </a:solidFill>
              <a:latin typeface="Arial" pitchFamily="34" charset="0"/>
              <a:ea typeface="+mn-ea"/>
              <a:cs typeface="Arial" pitchFamily="34" charset="0"/>
            </a:endParaRPr>
          </a:p>
          <a:p>
            <a:pPr algn="just"/>
            <a:r>
              <a:rPr lang="en-CA" sz="1000" b="0" i="0" u="none" strike="noStrike" kern="1200" baseline="0" dirty="0" smtClean="0">
                <a:solidFill>
                  <a:schemeClr val="tx1">
                    <a:lumMod val="50000"/>
                    <a:lumOff val="50000"/>
                  </a:schemeClr>
                </a:solidFill>
                <a:latin typeface="Arial" pitchFamily="34" charset="0"/>
                <a:ea typeface="+mn-ea"/>
                <a:cs typeface="Arial" pitchFamily="34" charset="0"/>
              </a:rPr>
              <a:t>The PrinterOn mobile printing solution is the only patent protected, fully-agnostic solution in the market today with the ability to connect disparate networks into one simple-to-manage enterprise or hosted solution. PrinterOn has been deployed in corporations, hotels, universities, airports, libraries in over 70 countries. Since its inception in 2000, PrinterOn has processed over 10 million print jobs and has printed more than 50 million pages. </a:t>
            </a:r>
          </a:p>
          <a:p>
            <a:pPr algn="just"/>
            <a:endParaRPr lang="en-CA" sz="1000" b="0" i="0" u="none" strike="noStrike" kern="1200" baseline="0" dirty="0" smtClean="0">
              <a:solidFill>
                <a:schemeClr val="tx1">
                  <a:lumMod val="50000"/>
                  <a:lumOff val="50000"/>
                </a:schemeClr>
              </a:solidFill>
              <a:latin typeface="Arial" pitchFamily="34" charset="0"/>
              <a:ea typeface="+mn-ea"/>
              <a:cs typeface="Arial" pitchFamily="34" charset="0"/>
            </a:endParaRPr>
          </a:p>
          <a:p>
            <a:pPr algn="just"/>
            <a:r>
              <a:rPr lang="en-CA" sz="1000" b="0" i="0" u="none" strike="noStrike" kern="1200" baseline="0" dirty="0" smtClean="0">
                <a:solidFill>
                  <a:schemeClr val="tx1">
                    <a:lumMod val="50000"/>
                    <a:lumOff val="50000"/>
                  </a:schemeClr>
                </a:solidFill>
                <a:latin typeface="Arial" pitchFamily="34" charset="0"/>
                <a:ea typeface="+mn-ea"/>
                <a:cs typeface="Arial" pitchFamily="34" charset="0"/>
              </a:rPr>
              <a:t>PrinterOn technology is protected in the U.S. and internationally by issued and pending patents including US Patents 7,007,093, 7,249,188, 6,990,527 and 7,827,293. </a:t>
            </a:r>
          </a:p>
          <a:p>
            <a:pPr algn="just"/>
            <a:endParaRPr lang="en-CA" sz="1000" b="0" i="0" u="none" strike="noStrike" kern="1200" baseline="0" dirty="0" smtClean="0">
              <a:solidFill>
                <a:schemeClr val="tx1">
                  <a:lumMod val="50000"/>
                  <a:lumOff val="50000"/>
                </a:schemeClr>
              </a:solidFill>
              <a:latin typeface="Arial" pitchFamily="34" charset="0"/>
              <a:ea typeface="+mn-ea"/>
              <a:cs typeface="Arial" pitchFamily="34" charset="0"/>
            </a:endParaRPr>
          </a:p>
          <a:p>
            <a:pPr algn="just"/>
            <a:endParaRPr lang="en-CA" sz="1000" b="1" i="0" u="none" strike="noStrike" kern="1200" baseline="0" dirty="0" smtClean="0">
              <a:solidFill>
                <a:srgbClr val="0076A3"/>
              </a:solidFill>
              <a:latin typeface="Arial" pitchFamily="34" charset="0"/>
              <a:ea typeface="+mn-ea"/>
              <a:cs typeface="Arial" pitchFamily="34" charset="0"/>
            </a:endParaRPr>
          </a:p>
          <a:p>
            <a:pPr algn="just"/>
            <a:endParaRPr lang="en-CA" sz="1200" b="1" i="0" u="none" strike="noStrike" kern="1200" baseline="0" dirty="0" smtClean="0">
              <a:solidFill>
                <a:srgbClr val="0076A3"/>
              </a:solidFill>
              <a:latin typeface="Arial" pitchFamily="34" charset="0"/>
              <a:ea typeface="+mn-ea"/>
              <a:cs typeface="Arial" pitchFamily="34" charset="0"/>
            </a:endParaRPr>
          </a:p>
          <a:p>
            <a:pPr algn="just"/>
            <a:endParaRPr lang="en-CA" sz="1200" b="1" i="0" u="none" strike="noStrike" kern="1200" baseline="0" dirty="0" smtClean="0">
              <a:solidFill>
                <a:srgbClr val="0076A3"/>
              </a:solidFill>
              <a:latin typeface="Arial" pitchFamily="34" charset="0"/>
              <a:ea typeface="+mn-ea"/>
              <a:cs typeface="Arial" pitchFamily="34" charset="0"/>
            </a:endParaRPr>
          </a:p>
          <a:p>
            <a:pPr algn="just"/>
            <a:endParaRPr lang="en-CA" sz="1200" b="1" i="0" u="none" strike="noStrike" kern="1200" baseline="0" dirty="0" smtClean="0">
              <a:solidFill>
                <a:srgbClr val="0076A3"/>
              </a:solidFill>
              <a:latin typeface="Arial" pitchFamily="34" charset="0"/>
              <a:ea typeface="+mn-ea"/>
              <a:cs typeface="Arial" pitchFamily="34" charset="0"/>
            </a:endParaRPr>
          </a:p>
          <a:p>
            <a:pPr algn="just"/>
            <a:r>
              <a:rPr lang="en-CA" sz="1200" b="1" i="0" u="none" strike="noStrike" kern="1200" baseline="0" dirty="0" smtClean="0">
                <a:solidFill>
                  <a:srgbClr val="0076A3"/>
                </a:solidFill>
                <a:latin typeface="Arial" pitchFamily="34" charset="0"/>
                <a:ea typeface="+mn-ea"/>
                <a:cs typeface="Arial" pitchFamily="34" charset="0"/>
              </a:rPr>
              <a:t>www.printeron.com/enterprise </a:t>
            </a:r>
          </a:p>
          <a:p>
            <a:pPr algn="just"/>
            <a:endParaRPr lang="en-CA" sz="1000" dirty="0">
              <a:solidFill>
                <a:srgbClr val="0076A3"/>
              </a:solidFill>
              <a:latin typeface="Arial" pitchFamily="34" charset="0"/>
              <a:cs typeface="Arial" pitchFamily="34" charset="0"/>
            </a:endParaRPr>
          </a:p>
        </p:txBody>
      </p:sp>
    </p:spTree>
    <p:extLst>
      <p:ext uri="{BB962C8B-B14F-4D97-AF65-F5344CB8AC3E}">
        <p14:creationId xmlns:p14="http://schemas.microsoft.com/office/powerpoint/2010/main" val="184951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919" y="-311969"/>
            <a:ext cx="9313919" cy="5455469"/>
          </a:xfrm>
          <a:prstGeom prst="rect">
            <a:avLst/>
          </a:prstGeom>
        </p:spPr>
      </p:pic>
    </p:spTree>
    <p:extLst>
      <p:ext uri="{BB962C8B-B14F-4D97-AF65-F5344CB8AC3E}">
        <p14:creationId xmlns:p14="http://schemas.microsoft.com/office/powerpoint/2010/main" val="371308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Rectangle 5"/>
          <p:cNvSpPr/>
          <p:nvPr userDrawn="1"/>
        </p:nvSpPr>
        <p:spPr>
          <a:xfrm>
            <a:off x="0" y="-19050"/>
            <a:ext cx="9144000" cy="5168214"/>
          </a:xfrm>
          <a:prstGeom prst="rect">
            <a:avLst/>
          </a:prstGeom>
          <a:solidFill>
            <a:srgbClr val="007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
        <p:nvSpPr>
          <p:cNvPr id="2" name="Title 1"/>
          <p:cNvSpPr>
            <a:spLocks noGrp="1"/>
          </p:cNvSpPr>
          <p:nvPr>
            <p:ph type="title"/>
          </p:nvPr>
        </p:nvSpPr>
        <p:spPr>
          <a:xfrm>
            <a:off x="457200" y="2781300"/>
            <a:ext cx="6629400" cy="857250"/>
          </a:xfrm>
        </p:spPr>
        <p:txBody>
          <a:bodyPr>
            <a:normAutofit/>
          </a:bodyPr>
          <a:lstStyle>
            <a:lvl1pPr algn="l">
              <a:defRPr sz="2800">
                <a:solidFill>
                  <a:schemeClr val="bg1"/>
                </a:solidFill>
                <a:latin typeface="Arial" pitchFamily="34" charset="0"/>
                <a:cs typeface="Arial" pitchFamily="34" charset="0"/>
              </a:defRPr>
            </a:lvl1pPr>
          </a:lstStyle>
          <a:p>
            <a:r>
              <a:rPr lang="en-US" dirty="0" smtClean="0"/>
              <a:t>Click to edit Master title style</a:t>
            </a:r>
            <a:endParaRPr lang="en-CA"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9536" y="22139"/>
            <a:ext cx="1944463" cy="5114122"/>
          </a:xfrm>
          <a:prstGeom prst="rect">
            <a:avLst/>
          </a:prstGeom>
          <a:effectLst>
            <a:glow>
              <a:schemeClr val="accent1"/>
            </a:glow>
          </a:effectLst>
        </p:spPr>
      </p:pic>
    </p:spTree>
    <p:extLst>
      <p:ext uri="{BB962C8B-B14F-4D97-AF65-F5344CB8AC3E}">
        <p14:creationId xmlns:p14="http://schemas.microsoft.com/office/powerpoint/2010/main" val="31572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Rectangle 5"/>
          <p:cNvSpPr/>
          <p:nvPr userDrawn="1"/>
        </p:nvSpPr>
        <p:spPr>
          <a:xfrm>
            <a:off x="0" y="-19050"/>
            <a:ext cx="9144000" cy="5168214"/>
          </a:xfrm>
          <a:prstGeom prst="rect">
            <a:avLst/>
          </a:prstGeom>
          <a:solidFill>
            <a:srgbClr val="F793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sp>
        <p:nvSpPr>
          <p:cNvPr id="2" name="Title 1"/>
          <p:cNvSpPr>
            <a:spLocks noGrp="1"/>
          </p:cNvSpPr>
          <p:nvPr>
            <p:ph type="title"/>
          </p:nvPr>
        </p:nvSpPr>
        <p:spPr>
          <a:xfrm>
            <a:off x="457200" y="2781300"/>
            <a:ext cx="6629400" cy="857250"/>
          </a:xfrm>
        </p:spPr>
        <p:txBody>
          <a:bodyPr>
            <a:normAutofit/>
          </a:bodyPr>
          <a:lstStyle>
            <a:lvl1pPr algn="l">
              <a:defRPr sz="2800">
                <a:solidFill>
                  <a:schemeClr val="bg1"/>
                </a:solidFill>
                <a:latin typeface="Arial" pitchFamily="34" charset="0"/>
                <a:cs typeface="Arial" pitchFamily="34" charset="0"/>
              </a:defRPr>
            </a:lvl1pPr>
          </a:lstStyle>
          <a:p>
            <a:r>
              <a:rPr lang="en-US" dirty="0" smtClean="0"/>
              <a:t>Click to edit Master title style</a:t>
            </a:r>
            <a:endParaRPr lang="en-CA"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9536" y="22139"/>
            <a:ext cx="1944463" cy="5114122"/>
          </a:xfrm>
          <a:prstGeom prst="rect">
            <a:avLst/>
          </a:prstGeom>
          <a:effectLst>
            <a:glow>
              <a:schemeClr val="accent1"/>
            </a:glow>
          </a:effectLst>
        </p:spPr>
      </p:pic>
    </p:spTree>
    <p:extLst>
      <p:ext uri="{BB962C8B-B14F-4D97-AF65-F5344CB8AC3E}">
        <p14:creationId xmlns:p14="http://schemas.microsoft.com/office/powerpoint/2010/main" val="3455569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E063360-6984-4294-9CD5-48FC4A02873D}" type="slidenum">
              <a:rPr lang="en-CA" smtClean="0"/>
              <a:pPr/>
              <a:t>‹#›</a:t>
            </a:fld>
            <a:endParaRPr lang="en-CA"/>
          </a:p>
        </p:txBody>
      </p:sp>
    </p:spTree>
    <p:extLst>
      <p:ext uri="{BB962C8B-B14F-4D97-AF65-F5344CB8AC3E}">
        <p14:creationId xmlns:p14="http://schemas.microsoft.com/office/powerpoint/2010/main" val="2289922871"/>
      </p:ext>
    </p:extLst>
  </p:cSld>
  <p:clrMap bg1="lt1" tx1="dk1" bg2="lt2" tx2="dk2" accent1="accent1" accent2="accent2" accent3="accent3" accent4="accent4" accent5="accent5" accent6="accent6" hlink="hlink" folHlink="folHlink"/>
  <p:sldLayoutIdLst>
    <p:sldLayoutId id="2147483660" r:id="rId1"/>
    <p:sldLayoutId id="2147483673" r:id="rId2"/>
    <p:sldLayoutId id="2147483650" r:id="rId3"/>
    <p:sldLayoutId id="2147483687" r:id="rId4"/>
    <p:sldLayoutId id="2147483658" r:id="rId5"/>
    <p:sldLayoutId id="2147483651" r:id="rId6"/>
    <p:sldLayoutId id="2147483675" r:id="rId7"/>
    <p:sldLayoutId id="2147483681" r:id="rId8"/>
    <p:sldLayoutId id="2147483682" r:id="rId9"/>
    <p:sldLayoutId id="2147483683" r:id="rId10"/>
    <p:sldLayoutId id="2147483684" r:id="rId11"/>
    <p:sldLayoutId id="2147483685" r:id="rId12"/>
    <p:sldLayoutId id="2147483686"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user@gmail.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preferRelativeResize="0">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6750"/>
            <a:ext cx="9144000" cy="3047999"/>
          </a:xfrm>
          <a:prstGeom prst="rect">
            <a:avLst/>
          </a:prstGeom>
        </p:spPr>
      </p:pic>
      <p:sp>
        <p:nvSpPr>
          <p:cNvPr id="2" name="Content Placeholder 2"/>
          <p:cNvSpPr txBox="1">
            <a:spLocks/>
          </p:cNvSpPr>
          <p:nvPr/>
        </p:nvSpPr>
        <p:spPr>
          <a:xfrm>
            <a:off x="4419600" y="4324350"/>
            <a:ext cx="45720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CA" sz="1600" dirty="0" smtClean="0">
                <a:solidFill>
                  <a:schemeClr val="bg1">
                    <a:lumMod val="50000"/>
                  </a:schemeClr>
                </a:solidFill>
                <a:latin typeface="Arial" pitchFamily="34" charset="0"/>
                <a:cs typeface="Arial" pitchFamily="34" charset="0"/>
              </a:rPr>
              <a:t>enterprise | education | public | home</a:t>
            </a:r>
            <a:endParaRPr lang="en-CA" sz="1600" dirty="0">
              <a:solidFill>
                <a:schemeClr val="bg1">
                  <a:lumMod val="50000"/>
                </a:schemeClr>
              </a:solidFill>
              <a:latin typeface="Arial" pitchFamily="34" charset="0"/>
              <a:cs typeface="Arial" pitchFamily="34" charset="0"/>
            </a:endParaRPr>
          </a:p>
        </p:txBody>
      </p:sp>
      <p:sp>
        <p:nvSpPr>
          <p:cNvPr id="4" name="Content Placeholder 2"/>
          <p:cNvSpPr txBox="1">
            <a:spLocks/>
          </p:cNvSpPr>
          <p:nvPr/>
        </p:nvSpPr>
        <p:spPr>
          <a:xfrm>
            <a:off x="76200" y="2190750"/>
            <a:ext cx="26670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800" dirty="0" smtClean="0">
                <a:solidFill>
                  <a:schemeClr val="bg1"/>
                </a:solidFill>
                <a:latin typeface="Arial" pitchFamily="34" charset="0"/>
                <a:cs typeface="Arial" pitchFamily="34" charset="0"/>
              </a:rPr>
              <a:t>PrinterOn </a:t>
            </a:r>
            <a:br>
              <a:rPr lang="en-CA" sz="2800" dirty="0" smtClean="0">
                <a:solidFill>
                  <a:schemeClr val="bg1"/>
                </a:solidFill>
                <a:latin typeface="Arial" pitchFamily="34" charset="0"/>
                <a:cs typeface="Arial" pitchFamily="34" charset="0"/>
              </a:rPr>
            </a:br>
            <a:r>
              <a:rPr lang="en-CA" sz="2800" dirty="0" smtClean="0">
                <a:solidFill>
                  <a:schemeClr val="bg1"/>
                </a:solidFill>
                <a:latin typeface="Arial" pitchFamily="34" charset="0"/>
                <a:cs typeface="Arial" pitchFamily="34" charset="0"/>
              </a:rPr>
              <a:t>Mobile Printing </a:t>
            </a:r>
            <a:br>
              <a:rPr lang="en-CA" sz="2800" dirty="0" smtClean="0">
                <a:solidFill>
                  <a:schemeClr val="bg1"/>
                </a:solidFill>
                <a:latin typeface="Arial" pitchFamily="34" charset="0"/>
                <a:cs typeface="Arial" pitchFamily="34" charset="0"/>
              </a:rPr>
            </a:br>
            <a:r>
              <a:rPr lang="en-CA" sz="2800" dirty="0" smtClean="0">
                <a:solidFill>
                  <a:schemeClr val="bg1"/>
                </a:solidFill>
                <a:latin typeface="Arial" pitchFamily="34" charset="0"/>
                <a:cs typeface="Arial" pitchFamily="34" charset="0"/>
              </a:rPr>
              <a:t>Platform</a:t>
            </a:r>
            <a:endParaRPr lang="en-CA" sz="2800" dirty="0">
              <a:solidFill>
                <a:schemeClr val="bg1"/>
              </a:solidFill>
              <a:latin typeface="Arial" pitchFamily="34" charset="0"/>
              <a:cs typeface="Arial" pitchFamily="34"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895350"/>
            <a:ext cx="1975826" cy="695120"/>
          </a:xfrm>
          <a:prstGeom prst="rect">
            <a:avLst/>
          </a:prstGeom>
        </p:spPr>
      </p:pic>
    </p:spTree>
    <p:extLst>
      <p:ext uri="{BB962C8B-B14F-4D97-AF65-F5344CB8AC3E}">
        <p14:creationId xmlns:p14="http://schemas.microsoft.com/office/powerpoint/2010/main" val="36489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61950"/>
            <a:ext cx="9067800" cy="523220"/>
          </a:xfrm>
          <a:prstGeom prst="rect">
            <a:avLst/>
          </a:prstGeom>
          <a:noFill/>
        </p:spPr>
        <p:txBody>
          <a:bodyPr wrap="square" rtlCol="0">
            <a:spAutoFit/>
          </a:bodyPr>
          <a:lstStyle/>
          <a:p>
            <a:r>
              <a:rPr lang="en-CA" sz="2800" b="1" dirty="0" smtClean="0">
                <a:solidFill>
                  <a:srgbClr val="00B0F0"/>
                </a:solidFill>
                <a:latin typeface="Arial" pitchFamily="34" charset="0"/>
                <a:cs typeface="Arial" pitchFamily="34" charset="0"/>
              </a:rPr>
              <a:t>Google Cloud Print &amp; </a:t>
            </a:r>
            <a:r>
              <a:rPr lang="en-CA" sz="2800" b="1" dirty="0" err="1" smtClean="0">
                <a:solidFill>
                  <a:srgbClr val="00B0F0"/>
                </a:solidFill>
                <a:latin typeface="Arial" pitchFamily="34" charset="0"/>
                <a:cs typeface="Arial" pitchFamily="34" charset="0"/>
              </a:rPr>
              <a:t>PrinterOn</a:t>
            </a:r>
            <a:r>
              <a:rPr lang="en-CA" sz="2800" b="1" dirty="0" smtClean="0">
                <a:solidFill>
                  <a:srgbClr val="00B0F0"/>
                </a:solidFill>
                <a:latin typeface="Arial" pitchFamily="34" charset="0"/>
                <a:cs typeface="Arial" pitchFamily="34" charset="0"/>
              </a:rPr>
              <a:t> Enterprise</a:t>
            </a:r>
            <a:endParaRPr lang="en-CA" sz="2800" b="1" dirty="0">
              <a:solidFill>
                <a:srgbClr val="00B0F0"/>
              </a:solidFill>
              <a:latin typeface="Arial" pitchFamily="34" charset="0"/>
              <a:cs typeface="Arial" pitchFamily="34" charset="0"/>
            </a:endParaRPr>
          </a:p>
        </p:txBody>
      </p:sp>
      <p:sp>
        <p:nvSpPr>
          <p:cNvPr id="3" name="Content Placeholder 2"/>
          <p:cNvSpPr txBox="1">
            <a:spLocks/>
          </p:cNvSpPr>
          <p:nvPr/>
        </p:nvSpPr>
        <p:spPr>
          <a:xfrm>
            <a:off x="304800" y="1123950"/>
            <a:ext cx="7543800" cy="3352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1400" b="1" dirty="0" smtClean="0">
                <a:solidFill>
                  <a:schemeClr val="bg1">
                    <a:lumMod val="50000"/>
                  </a:schemeClr>
                </a:solidFill>
                <a:latin typeface="Arial" panose="020B0604020202020204" pitchFamily="34" charset="0"/>
                <a:cs typeface="Arial" panose="020B0604020202020204" pitchFamily="34" charset="0"/>
              </a:rPr>
              <a:t>Native Google Cloud Print Fully Integrated with </a:t>
            </a:r>
            <a:r>
              <a:rPr lang="en-CA" sz="1400" b="1" dirty="0" err="1" smtClean="0">
                <a:solidFill>
                  <a:schemeClr val="bg1">
                    <a:lumMod val="50000"/>
                  </a:schemeClr>
                </a:solidFill>
                <a:latin typeface="Arial" panose="020B0604020202020204" pitchFamily="34" charset="0"/>
                <a:cs typeface="Arial" panose="020B0604020202020204" pitchFamily="34" charset="0"/>
              </a:rPr>
              <a:t>PrinterOn</a:t>
            </a:r>
            <a:r>
              <a:rPr lang="en-CA" sz="1400" b="1" dirty="0" smtClean="0">
                <a:solidFill>
                  <a:schemeClr val="bg1">
                    <a:lumMod val="50000"/>
                  </a:schemeClr>
                </a:solidFill>
                <a:latin typeface="Arial" panose="020B0604020202020204" pitchFamily="34" charset="0"/>
                <a:cs typeface="Arial" panose="020B0604020202020204" pitchFamily="34" charset="0"/>
              </a:rPr>
              <a:t> Enterprise</a:t>
            </a:r>
          </a:p>
          <a:p>
            <a:endParaRPr lang="en-CA" sz="1400" dirty="0" smtClean="0">
              <a:solidFill>
                <a:schemeClr val="bg1">
                  <a:lumMod val="50000"/>
                </a:schemeClr>
              </a:solidFill>
              <a:latin typeface="Arial" panose="020B0604020202020204" pitchFamily="34" charset="0"/>
              <a:cs typeface="Arial" panose="020B0604020202020204" pitchFamily="34" charset="0"/>
            </a:endParaRPr>
          </a:p>
          <a:p>
            <a:r>
              <a:rPr lang="en-CA" sz="1400" dirty="0" smtClean="0">
                <a:solidFill>
                  <a:schemeClr val="bg1">
                    <a:lumMod val="50000"/>
                  </a:schemeClr>
                </a:solidFill>
                <a:latin typeface="Arial" panose="020B0604020202020204" pitchFamily="34" charset="0"/>
                <a:cs typeface="Arial" panose="020B0604020202020204" pitchFamily="34" charset="0"/>
              </a:rPr>
              <a:t>Print from any Google Cloud Print Client</a:t>
            </a:r>
          </a:p>
          <a:p>
            <a:pPr lvl="1"/>
            <a:r>
              <a:rPr lang="en-CA" sz="1400" dirty="0" smtClean="0">
                <a:solidFill>
                  <a:schemeClr val="bg1">
                    <a:lumMod val="50000"/>
                  </a:schemeClr>
                </a:solidFill>
                <a:latin typeface="Arial" panose="020B0604020202020204" pitchFamily="34" charset="0"/>
                <a:cs typeface="Arial" panose="020B0604020202020204" pitchFamily="34" charset="0"/>
              </a:rPr>
              <a:t>Native Google </a:t>
            </a:r>
            <a:r>
              <a:rPr lang="en-CA" sz="1400" dirty="0" err="1" smtClean="0">
                <a:solidFill>
                  <a:schemeClr val="bg1">
                    <a:lumMod val="50000"/>
                  </a:schemeClr>
                </a:solidFill>
                <a:latin typeface="Arial" panose="020B0604020202020204" pitchFamily="34" charset="0"/>
                <a:cs typeface="Arial" panose="020B0604020202020204" pitchFamily="34" charset="0"/>
              </a:rPr>
              <a:t>Chromebooks</a:t>
            </a:r>
            <a:endParaRPr lang="en-CA" sz="1400" dirty="0" smtClean="0">
              <a:solidFill>
                <a:schemeClr val="bg1">
                  <a:lumMod val="50000"/>
                </a:schemeClr>
              </a:solidFill>
              <a:latin typeface="Arial" panose="020B0604020202020204" pitchFamily="34" charset="0"/>
              <a:cs typeface="Arial" panose="020B0604020202020204" pitchFamily="34" charset="0"/>
            </a:endParaRPr>
          </a:p>
          <a:p>
            <a:pPr lvl="1"/>
            <a:r>
              <a:rPr lang="en-CA" sz="1400" dirty="0" smtClean="0">
                <a:solidFill>
                  <a:schemeClr val="bg1">
                    <a:lumMod val="50000"/>
                  </a:schemeClr>
                </a:solidFill>
                <a:latin typeface="Arial" panose="020B0604020202020204" pitchFamily="34" charset="0"/>
                <a:cs typeface="Arial" panose="020B0604020202020204" pitchFamily="34" charset="0"/>
              </a:rPr>
              <a:t>Chrome Browser</a:t>
            </a:r>
          </a:p>
          <a:p>
            <a:pPr lvl="1"/>
            <a:r>
              <a:rPr lang="en-CA" sz="1400" dirty="0" err="1" smtClean="0">
                <a:solidFill>
                  <a:schemeClr val="bg1">
                    <a:lumMod val="50000"/>
                  </a:schemeClr>
                </a:solidFill>
                <a:latin typeface="Arial" panose="020B0604020202020204" pitchFamily="34" charset="0"/>
                <a:cs typeface="Arial" panose="020B0604020202020204" pitchFamily="34" charset="0"/>
              </a:rPr>
              <a:t>iOS</a:t>
            </a:r>
            <a:r>
              <a:rPr lang="en-CA" sz="1400" dirty="0" smtClean="0">
                <a:solidFill>
                  <a:schemeClr val="bg1">
                    <a:lumMod val="50000"/>
                  </a:schemeClr>
                </a:solidFill>
                <a:latin typeface="Arial" panose="020B0604020202020204" pitchFamily="34" charset="0"/>
                <a:cs typeface="Arial" panose="020B0604020202020204" pitchFamily="34" charset="0"/>
              </a:rPr>
              <a:t>, Android, Windows and Mac devices with Google Cloud Print app installed</a:t>
            </a:r>
          </a:p>
          <a:p>
            <a:pPr lvl="1"/>
            <a:r>
              <a:rPr lang="en-CA" sz="1400" dirty="0" smtClean="0">
                <a:solidFill>
                  <a:schemeClr val="bg1">
                    <a:lumMod val="50000"/>
                  </a:schemeClr>
                </a:solidFill>
                <a:latin typeface="Arial" panose="020B0604020202020204" pitchFamily="34" charset="0"/>
                <a:cs typeface="Arial" panose="020B0604020202020204" pitchFamily="34" charset="0"/>
              </a:rPr>
              <a:t>Google Apps including Google Docs, Drive and Gmail</a:t>
            </a:r>
            <a:endParaRPr lang="en-CA" sz="1400" dirty="0">
              <a:solidFill>
                <a:schemeClr val="bg1">
                  <a:lumMod val="50000"/>
                </a:schemeClr>
              </a:solidFill>
              <a:latin typeface="Arial" panose="020B0604020202020204" pitchFamily="34" charset="0"/>
              <a:cs typeface="Arial" panose="020B0604020202020204" pitchFamily="34" charset="0"/>
            </a:endParaRPr>
          </a:p>
          <a:p>
            <a:endParaRPr lang="en-CA" sz="1400" dirty="0" smtClean="0">
              <a:solidFill>
                <a:schemeClr val="bg1">
                  <a:lumMod val="50000"/>
                </a:schemeClr>
              </a:solidFill>
              <a:latin typeface="Arial" panose="020B0604020202020204" pitchFamily="34" charset="0"/>
              <a:cs typeface="Arial" panose="020B0604020202020204" pitchFamily="34" charset="0"/>
            </a:endParaRPr>
          </a:p>
          <a:p>
            <a:r>
              <a:rPr lang="en-CA" sz="1400" dirty="0" smtClean="0">
                <a:solidFill>
                  <a:schemeClr val="bg1">
                    <a:lumMod val="50000"/>
                  </a:schemeClr>
                </a:solidFill>
                <a:latin typeface="Arial" panose="020B0604020202020204" pitchFamily="34" charset="0"/>
                <a:cs typeface="Arial" panose="020B0604020202020204" pitchFamily="34" charset="0"/>
              </a:rPr>
              <a:t>Enable any printer with Google Cloud Print through the Enterprise </a:t>
            </a:r>
            <a:br>
              <a:rPr lang="en-CA" sz="1400" dirty="0" smtClean="0">
                <a:solidFill>
                  <a:schemeClr val="bg1">
                    <a:lumMod val="50000"/>
                  </a:schemeClr>
                </a:solidFill>
                <a:latin typeface="Arial" panose="020B0604020202020204" pitchFamily="34" charset="0"/>
                <a:cs typeface="Arial" panose="020B0604020202020204" pitchFamily="34" charset="0"/>
              </a:rPr>
            </a:br>
            <a:r>
              <a:rPr lang="en-CA" sz="1400" dirty="0" smtClean="0">
                <a:solidFill>
                  <a:schemeClr val="bg1">
                    <a:lumMod val="50000"/>
                  </a:schemeClr>
                </a:solidFill>
                <a:latin typeface="Arial" panose="020B0604020202020204" pitchFamily="34" charset="0"/>
                <a:cs typeface="Arial" panose="020B0604020202020204" pitchFamily="34" charset="0"/>
              </a:rPr>
              <a:t>Server</a:t>
            </a:r>
          </a:p>
          <a:p>
            <a:endParaRPr lang="en-CA" sz="1400" dirty="0" smtClean="0">
              <a:solidFill>
                <a:schemeClr val="bg1">
                  <a:lumMod val="50000"/>
                </a:schemeClr>
              </a:solidFill>
              <a:latin typeface="Arial" panose="020B0604020202020204" pitchFamily="34" charset="0"/>
              <a:cs typeface="Arial" panose="020B0604020202020204" pitchFamily="34" charset="0"/>
            </a:endParaRPr>
          </a:p>
          <a:p>
            <a:r>
              <a:rPr lang="en-CA" sz="1400" dirty="0" smtClean="0">
                <a:solidFill>
                  <a:schemeClr val="bg1">
                    <a:lumMod val="50000"/>
                  </a:schemeClr>
                </a:solidFill>
                <a:latin typeface="Arial" panose="020B0604020202020204" pitchFamily="34" charset="0"/>
                <a:cs typeface="Arial" panose="020B0604020202020204" pitchFamily="34" charset="0"/>
              </a:rPr>
              <a:t>Integrate Print Management with Google Cloud Print</a:t>
            </a:r>
          </a:p>
          <a:p>
            <a:pPr lvl="1"/>
            <a:r>
              <a:rPr lang="en-CA" sz="1400" dirty="0" err="1" smtClean="0">
                <a:solidFill>
                  <a:schemeClr val="bg1">
                    <a:lumMod val="50000"/>
                  </a:schemeClr>
                </a:solidFill>
                <a:latin typeface="Arial" panose="020B0604020202020204" pitchFamily="34" charset="0"/>
                <a:cs typeface="Arial" panose="020B0604020202020204" pitchFamily="34" charset="0"/>
              </a:rPr>
              <a:t>StreamlineNX</a:t>
            </a:r>
            <a:r>
              <a:rPr lang="en-CA" sz="1400" dirty="0" smtClean="0">
                <a:solidFill>
                  <a:schemeClr val="bg1">
                    <a:lumMod val="50000"/>
                  </a:schemeClr>
                </a:solidFill>
                <a:latin typeface="Arial" panose="020B0604020202020204" pitchFamily="34" charset="0"/>
                <a:cs typeface="Arial" panose="020B0604020202020204" pitchFamily="34" charset="0"/>
              </a:rPr>
              <a:t>, </a:t>
            </a:r>
            <a:r>
              <a:rPr lang="en-CA" sz="1400" dirty="0" err="1" smtClean="0">
                <a:solidFill>
                  <a:schemeClr val="bg1">
                    <a:lumMod val="50000"/>
                  </a:schemeClr>
                </a:solidFill>
                <a:latin typeface="Arial" panose="020B0604020202020204" pitchFamily="34" charset="0"/>
                <a:cs typeface="Arial" panose="020B0604020202020204" pitchFamily="34" charset="0"/>
              </a:rPr>
              <a:t>Equitrac</a:t>
            </a:r>
            <a:r>
              <a:rPr lang="en-CA" sz="1400" dirty="0" smtClean="0">
                <a:solidFill>
                  <a:schemeClr val="bg1">
                    <a:lumMod val="50000"/>
                  </a:schemeClr>
                </a:solidFill>
                <a:latin typeface="Arial" panose="020B0604020202020204" pitchFamily="34" charset="0"/>
                <a:cs typeface="Arial" panose="020B0604020202020204" pitchFamily="34" charset="0"/>
              </a:rPr>
              <a:t>, etc.</a:t>
            </a:r>
          </a:p>
          <a:p>
            <a:pPr lvl="1"/>
            <a:endParaRPr lang="en-CA" sz="1400" dirty="0" smtClean="0">
              <a:solidFill>
                <a:schemeClr val="bg1">
                  <a:lumMod val="50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6248400" y="3018902"/>
            <a:ext cx="2590800" cy="1841081"/>
          </a:xfrm>
          <a:prstGeom prst="rect">
            <a:avLst/>
          </a:prstGeom>
        </p:spPr>
      </p:pic>
    </p:spTree>
    <p:extLst>
      <p:ext uri="{BB962C8B-B14F-4D97-AF65-F5344CB8AC3E}">
        <p14:creationId xmlns:p14="http://schemas.microsoft.com/office/powerpoint/2010/main" val="261325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61950"/>
            <a:ext cx="9067800" cy="523220"/>
          </a:xfrm>
          <a:prstGeom prst="rect">
            <a:avLst/>
          </a:prstGeom>
          <a:noFill/>
        </p:spPr>
        <p:txBody>
          <a:bodyPr wrap="square" rtlCol="0">
            <a:spAutoFit/>
          </a:bodyPr>
          <a:lstStyle/>
          <a:p>
            <a:r>
              <a:rPr lang="en-CA" sz="2800" b="1" dirty="0" smtClean="0">
                <a:solidFill>
                  <a:srgbClr val="00B0F0"/>
                </a:solidFill>
                <a:latin typeface="Arial" pitchFamily="34" charset="0"/>
                <a:cs typeface="Arial" pitchFamily="34" charset="0"/>
              </a:rPr>
              <a:t>Google Cloud Print &amp; </a:t>
            </a:r>
            <a:r>
              <a:rPr lang="en-CA" sz="2800" b="1" dirty="0" err="1" smtClean="0">
                <a:solidFill>
                  <a:srgbClr val="00B0F0"/>
                </a:solidFill>
                <a:latin typeface="Arial" pitchFamily="34" charset="0"/>
                <a:cs typeface="Arial" pitchFamily="34" charset="0"/>
              </a:rPr>
              <a:t>PrinterOn</a:t>
            </a:r>
            <a:r>
              <a:rPr lang="en-CA" sz="2800" b="1" dirty="0" smtClean="0">
                <a:solidFill>
                  <a:srgbClr val="00B0F0"/>
                </a:solidFill>
                <a:latin typeface="Arial" pitchFamily="34" charset="0"/>
                <a:cs typeface="Arial" pitchFamily="34" charset="0"/>
              </a:rPr>
              <a:t> Enterprise</a:t>
            </a:r>
            <a:endParaRPr lang="en-CA" sz="2800" b="1" dirty="0">
              <a:solidFill>
                <a:srgbClr val="00B0F0"/>
              </a:solidFill>
              <a:latin typeface="Arial" pitchFamily="34" charset="0"/>
              <a:cs typeface="Arial" pitchFamily="34" charset="0"/>
            </a:endParaRPr>
          </a:p>
        </p:txBody>
      </p:sp>
      <p:sp>
        <p:nvSpPr>
          <p:cNvPr id="3" name="Content Placeholder 2"/>
          <p:cNvSpPr txBox="1">
            <a:spLocks/>
          </p:cNvSpPr>
          <p:nvPr/>
        </p:nvSpPr>
        <p:spPr>
          <a:xfrm>
            <a:off x="609600" y="1123950"/>
            <a:ext cx="7848600" cy="3810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solidFill>
                  <a:schemeClr val="tx1">
                    <a:lumMod val="50000"/>
                    <a:lumOff val="50000"/>
                  </a:schemeClr>
                </a:solidFill>
              </a:rPr>
              <a:t>How it Works</a:t>
            </a:r>
          </a:p>
          <a:p>
            <a:endParaRPr lang="en-US" sz="1400" dirty="0">
              <a:solidFill>
                <a:schemeClr val="tx1">
                  <a:lumMod val="50000"/>
                  <a:lumOff val="50000"/>
                </a:schemeClr>
              </a:solidFill>
            </a:endParaRPr>
          </a:p>
          <a:p>
            <a:pPr>
              <a:buFont typeface="+mj-lt"/>
              <a:buAutoNum type="arabicPeriod"/>
            </a:pPr>
            <a:r>
              <a:rPr lang="en-US" sz="1400" dirty="0" smtClean="0">
                <a:solidFill>
                  <a:schemeClr val="tx1">
                    <a:lumMod val="50000"/>
                    <a:lumOff val="50000"/>
                  </a:schemeClr>
                </a:solidFill>
              </a:rPr>
              <a:t>Make printers available to users by Publishing printers to Google </a:t>
            </a:r>
            <a:r>
              <a:rPr lang="en-US" sz="1400" dirty="0">
                <a:solidFill>
                  <a:schemeClr val="tx1">
                    <a:lumMod val="50000"/>
                    <a:lumOff val="50000"/>
                  </a:schemeClr>
                </a:solidFill>
              </a:rPr>
              <a:t>Cloud </a:t>
            </a:r>
            <a:r>
              <a:rPr lang="en-US" sz="1400" dirty="0" smtClean="0">
                <a:solidFill>
                  <a:schemeClr val="tx1">
                    <a:lumMod val="50000"/>
                    <a:lumOff val="50000"/>
                  </a:schemeClr>
                </a:solidFill>
              </a:rPr>
              <a:t>Print directly from PDG</a:t>
            </a:r>
          </a:p>
          <a:p>
            <a:pPr>
              <a:buFont typeface="+mj-lt"/>
              <a:buAutoNum type="arabicPeriod"/>
            </a:pPr>
            <a:r>
              <a:rPr lang="en-US" sz="1400" dirty="0" smtClean="0">
                <a:solidFill>
                  <a:schemeClr val="tx1">
                    <a:lumMod val="50000"/>
                    <a:lumOff val="50000"/>
                  </a:schemeClr>
                </a:solidFill>
              </a:rPr>
              <a:t>Printers are Shared with users to enable printing - support both individual Users and Google Groups</a:t>
            </a:r>
            <a:endParaRPr lang="en-US" sz="1400" dirty="0">
              <a:solidFill>
                <a:schemeClr val="tx1">
                  <a:lumMod val="50000"/>
                  <a:lumOff val="50000"/>
                </a:schemeClr>
              </a:solidFill>
            </a:endParaRPr>
          </a:p>
          <a:p>
            <a:pPr>
              <a:buFont typeface="+mj-lt"/>
              <a:buAutoNum type="arabicPeriod"/>
            </a:pPr>
            <a:r>
              <a:rPr lang="en-US" sz="1400" dirty="0" smtClean="0">
                <a:solidFill>
                  <a:schemeClr val="tx1">
                    <a:lumMod val="50000"/>
                    <a:lumOff val="50000"/>
                  </a:schemeClr>
                </a:solidFill>
              </a:rPr>
              <a:t>Users select a published printer from their mobile </a:t>
            </a:r>
            <a:r>
              <a:rPr lang="en-US" sz="1400" dirty="0">
                <a:solidFill>
                  <a:schemeClr val="tx1">
                    <a:lumMod val="50000"/>
                    <a:lumOff val="50000"/>
                  </a:schemeClr>
                </a:solidFill>
              </a:rPr>
              <a:t>or desktop </a:t>
            </a:r>
            <a:r>
              <a:rPr lang="en-US" sz="1400" dirty="0" smtClean="0">
                <a:solidFill>
                  <a:schemeClr val="tx1">
                    <a:lumMod val="50000"/>
                    <a:lumOff val="50000"/>
                  </a:schemeClr>
                </a:solidFill>
              </a:rPr>
              <a:t>device</a:t>
            </a:r>
            <a:endParaRPr lang="en-US" sz="1400" dirty="0">
              <a:solidFill>
                <a:schemeClr val="tx1">
                  <a:lumMod val="50000"/>
                  <a:lumOff val="50000"/>
                </a:schemeClr>
              </a:solidFill>
            </a:endParaRPr>
          </a:p>
          <a:p>
            <a:pPr>
              <a:buFont typeface="+mj-lt"/>
              <a:buAutoNum type="arabicPeriod"/>
            </a:pPr>
            <a:r>
              <a:rPr lang="en-US" sz="1400" dirty="0" smtClean="0">
                <a:solidFill>
                  <a:schemeClr val="tx1">
                    <a:lumMod val="50000"/>
                    <a:lumOff val="50000"/>
                  </a:schemeClr>
                </a:solidFill>
              </a:rPr>
              <a:t>HSE downloads the print via the PDG</a:t>
            </a:r>
            <a:endParaRPr lang="en-US" sz="1400" dirty="0">
              <a:solidFill>
                <a:schemeClr val="tx1">
                  <a:lumMod val="50000"/>
                  <a:lumOff val="50000"/>
                </a:schemeClr>
              </a:solidFill>
            </a:endParaRPr>
          </a:p>
          <a:p>
            <a:pPr>
              <a:buFont typeface="+mj-lt"/>
              <a:buAutoNum type="arabicPeriod"/>
            </a:pPr>
            <a:r>
              <a:rPr lang="en-US" sz="1400" dirty="0" smtClean="0">
                <a:solidFill>
                  <a:schemeClr val="tx1">
                    <a:lumMod val="50000"/>
                    <a:lumOff val="50000"/>
                  </a:schemeClr>
                </a:solidFill>
              </a:rPr>
              <a:t>Optionally HSE validates the user </a:t>
            </a:r>
            <a:r>
              <a:rPr lang="en-US" sz="1400" dirty="0">
                <a:solidFill>
                  <a:schemeClr val="tx1">
                    <a:lumMod val="50000"/>
                    <a:lumOff val="50000"/>
                  </a:schemeClr>
                </a:solidFill>
              </a:rPr>
              <a:t>sending the </a:t>
            </a:r>
            <a:r>
              <a:rPr lang="en-US" sz="1400" dirty="0" smtClean="0">
                <a:solidFill>
                  <a:schemeClr val="tx1">
                    <a:lumMod val="50000"/>
                    <a:lumOff val="50000"/>
                  </a:schemeClr>
                </a:solidFill>
              </a:rPr>
              <a:t>job via a local Active Directory or LDAP</a:t>
            </a:r>
          </a:p>
          <a:p>
            <a:pPr marL="685800" lvl="1" indent="-228600">
              <a:buFont typeface="+mj-lt"/>
              <a:buAutoNum type="arabicPeriod"/>
            </a:pPr>
            <a:r>
              <a:rPr lang="en-US" sz="1200" dirty="0" smtClean="0">
                <a:solidFill>
                  <a:schemeClr val="tx1">
                    <a:lumMod val="50000"/>
                    <a:lumOff val="50000"/>
                  </a:schemeClr>
                </a:solidFill>
              </a:rPr>
              <a:t>Match email addresses with internal users</a:t>
            </a:r>
          </a:p>
          <a:p>
            <a:pPr marL="685800" lvl="1" indent="-228600">
              <a:buFont typeface="+mj-lt"/>
              <a:buAutoNum type="arabicPeriod"/>
            </a:pPr>
            <a:r>
              <a:rPr lang="en-US" sz="1200" dirty="0" smtClean="0">
                <a:solidFill>
                  <a:schemeClr val="tx1">
                    <a:lumMod val="50000"/>
                    <a:lumOff val="50000"/>
                  </a:schemeClr>
                </a:solidFill>
              </a:rPr>
              <a:t>Allow access to Guest printers</a:t>
            </a:r>
          </a:p>
          <a:p>
            <a:pPr marL="685800" lvl="1" indent="-228600">
              <a:buFont typeface="+mj-lt"/>
              <a:buAutoNum type="arabicPeriod"/>
            </a:pPr>
            <a:r>
              <a:rPr lang="en-US" sz="1200" dirty="0" smtClean="0">
                <a:solidFill>
                  <a:schemeClr val="tx1">
                    <a:lumMod val="50000"/>
                    <a:lumOff val="50000"/>
                  </a:schemeClr>
                </a:solidFill>
              </a:rPr>
              <a:t>Example: </a:t>
            </a:r>
            <a:r>
              <a:rPr lang="en-US" sz="1200" dirty="0" smtClean="0">
                <a:solidFill>
                  <a:schemeClr val="tx1">
                    <a:lumMod val="50000"/>
                    <a:lumOff val="50000"/>
                  </a:schemeClr>
                </a:solidFill>
                <a:hlinkClick r:id="rId3"/>
              </a:rPr>
              <a:t>user@gmail.com</a:t>
            </a:r>
            <a:r>
              <a:rPr lang="en-US" sz="1200" dirty="0" smtClean="0">
                <a:solidFill>
                  <a:schemeClr val="tx1">
                    <a:lumMod val="50000"/>
                    <a:lumOff val="50000"/>
                  </a:schemeClr>
                </a:solidFill>
              </a:rPr>
              <a:t> -&gt; </a:t>
            </a:r>
            <a:r>
              <a:rPr lang="en-US" sz="1200" dirty="0" err="1" smtClean="0">
                <a:solidFill>
                  <a:schemeClr val="tx1">
                    <a:lumMod val="50000"/>
                    <a:lumOff val="50000"/>
                  </a:schemeClr>
                </a:solidFill>
              </a:rPr>
              <a:t>userA</a:t>
            </a:r>
            <a:r>
              <a:rPr lang="en-US" sz="1200" dirty="0" smtClean="0">
                <a:solidFill>
                  <a:schemeClr val="tx1">
                    <a:lumMod val="50000"/>
                    <a:lumOff val="50000"/>
                  </a:schemeClr>
                </a:solidFill>
              </a:rPr>
              <a:t> in LDAP/AD -&gt; becomes the job owner</a:t>
            </a:r>
            <a:endParaRPr lang="en-US" sz="1200" dirty="0">
              <a:solidFill>
                <a:schemeClr val="tx1">
                  <a:lumMod val="50000"/>
                  <a:lumOff val="50000"/>
                </a:schemeClr>
              </a:solidFill>
            </a:endParaRPr>
          </a:p>
          <a:p>
            <a:pPr>
              <a:buFont typeface="+mj-lt"/>
              <a:buAutoNum type="arabicPeriod"/>
            </a:pPr>
            <a:r>
              <a:rPr lang="en-US" sz="1400" dirty="0" smtClean="0">
                <a:solidFill>
                  <a:schemeClr val="tx1">
                    <a:lumMod val="50000"/>
                    <a:lumOff val="50000"/>
                  </a:schemeClr>
                </a:solidFill>
              </a:rPr>
              <a:t>HSE prepares the job and delivers to the printer, print queue or print management server</a:t>
            </a:r>
            <a:endParaRPr lang="en-US" sz="1400" dirty="0">
              <a:solidFill>
                <a:schemeClr val="tx1">
                  <a:lumMod val="50000"/>
                  <a:lumOff val="50000"/>
                </a:schemeClr>
              </a:solidFill>
            </a:endParaRPr>
          </a:p>
          <a:p>
            <a:pPr>
              <a:buFont typeface="+mj-lt"/>
              <a:buAutoNum type="arabicPeriod"/>
            </a:pPr>
            <a:r>
              <a:rPr lang="en-US" sz="1400" dirty="0" smtClean="0">
                <a:solidFill>
                  <a:schemeClr val="tx1">
                    <a:lumMod val="50000"/>
                    <a:lumOff val="50000"/>
                  </a:schemeClr>
                </a:solidFill>
              </a:rPr>
              <a:t>HSE notified Google </a:t>
            </a:r>
            <a:r>
              <a:rPr lang="en-US" sz="1400" dirty="0">
                <a:solidFill>
                  <a:schemeClr val="tx1">
                    <a:lumMod val="50000"/>
                    <a:lumOff val="50000"/>
                  </a:schemeClr>
                </a:solidFill>
              </a:rPr>
              <a:t>that the job is complete.</a:t>
            </a:r>
            <a:endParaRPr lang="en-CA" sz="1400" dirty="0" smtClean="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630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61950"/>
            <a:ext cx="9067800" cy="523220"/>
          </a:xfrm>
          <a:prstGeom prst="rect">
            <a:avLst/>
          </a:prstGeom>
          <a:noFill/>
        </p:spPr>
        <p:txBody>
          <a:bodyPr wrap="square" rtlCol="0">
            <a:spAutoFit/>
          </a:bodyPr>
          <a:lstStyle/>
          <a:p>
            <a:r>
              <a:rPr lang="en-CA" sz="2800" b="1" dirty="0" smtClean="0">
                <a:solidFill>
                  <a:srgbClr val="00B0F0"/>
                </a:solidFill>
                <a:latin typeface="Arial" pitchFamily="34" charset="0"/>
                <a:cs typeface="Arial" pitchFamily="34" charset="0"/>
              </a:rPr>
              <a:t>Google Cloud Print &amp; </a:t>
            </a:r>
            <a:r>
              <a:rPr lang="en-CA" sz="2800" b="1" dirty="0" err="1" smtClean="0">
                <a:solidFill>
                  <a:srgbClr val="00B0F0"/>
                </a:solidFill>
                <a:latin typeface="Arial" pitchFamily="34" charset="0"/>
                <a:cs typeface="Arial" pitchFamily="34" charset="0"/>
              </a:rPr>
              <a:t>HotSpot</a:t>
            </a:r>
            <a:r>
              <a:rPr lang="en-CA" sz="2800" b="1" dirty="0" smtClean="0">
                <a:solidFill>
                  <a:srgbClr val="00B0F0"/>
                </a:solidFill>
                <a:latin typeface="Arial" pitchFamily="34" charset="0"/>
                <a:cs typeface="Arial" pitchFamily="34" charset="0"/>
              </a:rPr>
              <a:t> Enterprise</a:t>
            </a:r>
            <a:endParaRPr lang="en-CA" sz="2800" b="1" dirty="0">
              <a:solidFill>
                <a:srgbClr val="00B0F0"/>
              </a:solidFill>
              <a:latin typeface="Arial" pitchFamily="34" charset="0"/>
              <a:cs typeface="Arial" pitchFamily="34" charset="0"/>
            </a:endParaRPr>
          </a:p>
        </p:txBody>
      </p:sp>
      <p:sp>
        <p:nvSpPr>
          <p:cNvPr id="3" name="Content Placeholder 2"/>
          <p:cNvSpPr txBox="1">
            <a:spLocks/>
          </p:cNvSpPr>
          <p:nvPr/>
        </p:nvSpPr>
        <p:spPr>
          <a:xfrm>
            <a:off x="609600" y="1047750"/>
            <a:ext cx="7848600" cy="3352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smtClean="0">
                <a:solidFill>
                  <a:schemeClr val="tx1">
                    <a:lumMod val="50000"/>
                    <a:lumOff val="50000"/>
                  </a:schemeClr>
                </a:solidFill>
              </a:rPr>
              <a:t>What is needed and other information</a:t>
            </a:r>
          </a:p>
          <a:p>
            <a:endParaRPr lang="en-US" sz="1400" dirty="0" smtClean="0">
              <a:solidFill>
                <a:schemeClr val="tx1">
                  <a:lumMod val="50000"/>
                  <a:lumOff val="50000"/>
                </a:schemeClr>
              </a:solidFill>
            </a:endParaRPr>
          </a:p>
          <a:p>
            <a:pPr marL="0" indent="0">
              <a:buNone/>
            </a:pPr>
            <a:r>
              <a:rPr lang="en-US" sz="1400" dirty="0" smtClean="0">
                <a:solidFill>
                  <a:schemeClr val="tx1">
                    <a:lumMod val="50000"/>
                    <a:lumOff val="50000"/>
                  </a:schemeClr>
                </a:solidFill>
              </a:rPr>
              <a:t>Sharing</a:t>
            </a:r>
            <a:endParaRPr lang="en-US" sz="1400" dirty="0">
              <a:solidFill>
                <a:schemeClr val="tx1">
                  <a:lumMod val="50000"/>
                  <a:lumOff val="50000"/>
                </a:schemeClr>
              </a:solidFill>
            </a:endParaRPr>
          </a:p>
          <a:p>
            <a:r>
              <a:rPr lang="en-US" sz="1400" dirty="0" smtClean="0">
                <a:solidFill>
                  <a:schemeClr val="tx1">
                    <a:lumMod val="50000"/>
                    <a:lumOff val="50000"/>
                  </a:schemeClr>
                </a:solidFill>
              </a:rPr>
              <a:t>A Gmail account for use with HSE to manage and share printers</a:t>
            </a:r>
          </a:p>
          <a:p>
            <a:r>
              <a:rPr lang="en-US" sz="1400" dirty="0" smtClean="0">
                <a:solidFill>
                  <a:schemeClr val="tx1">
                    <a:lumMod val="50000"/>
                    <a:lumOff val="50000"/>
                  </a:schemeClr>
                </a:solidFill>
              </a:rPr>
              <a:t>A list of Gmail users and a Google Group</a:t>
            </a:r>
          </a:p>
          <a:p>
            <a:pPr lvl="1"/>
            <a:r>
              <a:rPr lang="en-US" sz="1200" dirty="0" smtClean="0">
                <a:solidFill>
                  <a:schemeClr val="tx1">
                    <a:lumMod val="50000"/>
                    <a:lumOff val="50000"/>
                  </a:schemeClr>
                </a:solidFill>
              </a:rPr>
              <a:t>Printers may be shared with individual Gmail user accounts</a:t>
            </a:r>
          </a:p>
          <a:p>
            <a:pPr lvl="1"/>
            <a:r>
              <a:rPr lang="en-US" sz="1200" dirty="0" smtClean="0">
                <a:solidFill>
                  <a:schemeClr val="tx1">
                    <a:lumMod val="50000"/>
                    <a:lumOff val="50000"/>
                  </a:schemeClr>
                </a:solidFill>
              </a:rPr>
              <a:t>Printers may also be shared with Google Groups</a:t>
            </a:r>
          </a:p>
          <a:p>
            <a:pPr lvl="1"/>
            <a:r>
              <a:rPr lang="en-US" sz="1200" dirty="0" smtClean="0">
                <a:solidFill>
                  <a:schemeClr val="tx1">
                    <a:lumMod val="50000"/>
                    <a:lumOff val="50000"/>
                  </a:schemeClr>
                </a:solidFill>
              </a:rPr>
              <a:t>Google Groups are managed by the service administrator using Google tools</a:t>
            </a:r>
            <a:endParaRPr lang="en-US" sz="1200" dirty="0">
              <a:solidFill>
                <a:schemeClr val="tx1">
                  <a:lumMod val="50000"/>
                  <a:lumOff val="50000"/>
                </a:schemeClr>
              </a:solidFill>
            </a:endParaRPr>
          </a:p>
          <a:p>
            <a:endParaRPr lang="en-US" sz="1400" dirty="0" smtClean="0">
              <a:solidFill>
                <a:schemeClr val="tx1">
                  <a:lumMod val="50000"/>
                  <a:lumOff val="50000"/>
                </a:schemeClr>
              </a:solidFill>
            </a:endParaRPr>
          </a:p>
          <a:p>
            <a:pPr marL="0" indent="0">
              <a:buNone/>
            </a:pPr>
            <a:r>
              <a:rPr lang="en-US" sz="1400" dirty="0" smtClean="0">
                <a:solidFill>
                  <a:schemeClr val="tx1">
                    <a:lumMod val="50000"/>
                    <a:lumOff val="50000"/>
                  </a:schemeClr>
                </a:solidFill>
              </a:rPr>
              <a:t>Tracking Users</a:t>
            </a:r>
          </a:p>
          <a:p>
            <a:r>
              <a:rPr lang="en-US" sz="1400" dirty="0" smtClean="0">
                <a:solidFill>
                  <a:schemeClr val="tx1">
                    <a:lumMod val="50000"/>
                    <a:lumOff val="50000"/>
                  </a:schemeClr>
                </a:solidFill>
              </a:rPr>
              <a:t>User authentication occurs in Google.  Gmail accounts are used to verify users.</a:t>
            </a:r>
            <a:endParaRPr lang="en-US" sz="1400" dirty="0">
              <a:solidFill>
                <a:schemeClr val="tx1">
                  <a:lumMod val="50000"/>
                  <a:lumOff val="50000"/>
                </a:schemeClr>
              </a:solidFill>
            </a:endParaRPr>
          </a:p>
          <a:p>
            <a:r>
              <a:rPr lang="en-US" sz="1400" dirty="0" smtClean="0">
                <a:solidFill>
                  <a:schemeClr val="tx1">
                    <a:lumMod val="50000"/>
                    <a:lumOff val="50000"/>
                  </a:schemeClr>
                </a:solidFill>
              </a:rPr>
              <a:t>User information is delivered to HSE from Google</a:t>
            </a:r>
            <a:endParaRPr lang="en-US" sz="1400" dirty="0">
              <a:solidFill>
                <a:schemeClr val="tx1">
                  <a:lumMod val="50000"/>
                  <a:lumOff val="50000"/>
                </a:schemeClr>
              </a:solidFill>
            </a:endParaRPr>
          </a:p>
          <a:p>
            <a:r>
              <a:rPr lang="en-US" sz="1400" dirty="0" smtClean="0">
                <a:solidFill>
                  <a:schemeClr val="tx1">
                    <a:lumMod val="50000"/>
                    <a:lumOff val="50000"/>
                  </a:schemeClr>
                </a:solidFill>
              </a:rPr>
              <a:t>Optionally enforce the email to user account information in a local LDAP/AD</a:t>
            </a:r>
          </a:p>
          <a:p>
            <a:pPr lvl="1"/>
            <a:r>
              <a:rPr lang="en-US" sz="1200" dirty="0" smtClean="0">
                <a:solidFill>
                  <a:schemeClr val="tx1">
                    <a:lumMod val="50000"/>
                    <a:lumOff val="50000"/>
                  </a:schemeClr>
                </a:solidFill>
              </a:rPr>
              <a:t>Alternatively use email addresses to track users</a:t>
            </a:r>
          </a:p>
          <a:p>
            <a:pPr lvl="1"/>
            <a:r>
              <a:rPr lang="en-US" sz="1200" dirty="0" smtClean="0">
                <a:solidFill>
                  <a:schemeClr val="tx1">
                    <a:lumMod val="50000"/>
                    <a:lumOff val="50000"/>
                  </a:schemeClr>
                </a:solidFill>
              </a:rPr>
              <a:t>NOTE: HSE supports multiple email addresses looking when searching for user information </a:t>
            </a:r>
            <a:endParaRPr lang="en-US" sz="1200" dirty="0">
              <a:solidFill>
                <a:schemeClr val="tx1">
                  <a:lumMod val="50000"/>
                  <a:lumOff val="50000"/>
                </a:schemeClr>
              </a:solidFill>
            </a:endParaRPr>
          </a:p>
        </p:txBody>
      </p:sp>
    </p:spTree>
    <p:extLst>
      <p:ext uri="{BB962C8B-B14F-4D97-AF65-F5344CB8AC3E}">
        <p14:creationId xmlns:p14="http://schemas.microsoft.com/office/powerpoint/2010/main" val="404915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preferRelativeResize="0">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6750"/>
            <a:ext cx="9144000" cy="3047999"/>
          </a:xfrm>
          <a:prstGeom prst="rect">
            <a:avLst/>
          </a:prstGeom>
        </p:spPr>
      </p:pic>
      <p:sp>
        <p:nvSpPr>
          <p:cNvPr id="2" name="Content Placeholder 2"/>
          <p:cNvSpPr txBox="1">
            <a:spLocks/>
          </p:cNvSpPr>
          <p:nvPr/>
        </p:nvSpPr>
        <p:spPr>
          <a:xfrm>
            <a:off x="4419600" y="4095750"/>
            <a:ext cx="45720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CA" sz="4400" dirty="0" smtClean="0">
                <a:solidFill>
                  <a:schemeClr val="bg1">
                    <a:lumMod val="50000"/>
                  </a:schemeClr>
                </a:solidFill>
                <a:latin typeface="Arial" pitchFamily="34" charset="0"/>
                <a:cs typeface="Arial" pitchFamily="34" charset="0"/>
              </a:rPr>
              <a:t>Thank You</a:t>
            </a:r>
            <a:endParaRPr lang="en-CA" sz="4400" dirty="0">
              <a:solidFill>
                <a:schemeClr val="bg1">
                  <a:lumMod val="50000"/>
                </a:schemeClr>
              </a:solidFill>
              <a:latin typeface="Arial" pitchFamily="34" charset="0"/>
              <a:cs typeface="Arial" pitchFamily="34" charset="0"/>
            </a:endParaRPr>
          </a:p>
        </p:txBody>
      </p:sp>
      <p:sp>
        <p:nvSpPr>
          <p:cNvPr id="4" name="Content Placeholder 2"/>
          <p:cNvSpPr txBox="1">
            <a:spLocks/>
          </p:cNvSpPr>
          <p:nvPr/>
        </p:nvSpPr>
        <p:spPr>
          <a:xfrm>
            <a:off x="76200" y="2190750"/>
            <a:ext cx="26670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800" dirty="0" smtClean="0">
                <a:solidFill>
                  <a:schemeClr val="bg1"/>
                </a:solidFill>
                <a:latin typeface="Arial" pitchFamily="34" charset="0"/>
                <a:cs typeface="Arial" pitchFamily="34" charset="0"/>
              </a:rPr>
              <a:t>PrinterOn </a:t>
            </a:r>
            <a:br>
              <a:rPr lang="en-CA" sz="2800" dirty="0" smtClean="0">
                <a:solidFill>
                  <a:schemeClr val="bg1"/>
                </a:solidFill>
                <a:latin typeface="Arial" pitchFamily="34" charset="0"/>
                <a:cs typeface="Arial" pitchFamily="34" charset="0"/>
              </a:rPr>
            </a:br>
            <a:r>
              <a:rPr lang="en-CA" sz="2800" dirty="0" smtClean="0">
                <a:solidFill>
                  <a:schemeClr val="bg1"/>
                </a:solidFill>
                <a:latin typeface="Arial" pitchFamily="34" charset="0"/>
                <a:cs typeface="Arial" pitchFamily="34" charset="0"/>
              </a:rPr>
              <a:t>Mobile Printing </a:t>
            </a:r>
            <a:br>
              <a:rPr lang="en-CA" sz="2800" dirty="0" smtClean="0">
                <a:solidFill>
                  <a:schemeClr val="bg1"/>
                </a:solidFill>
                <a:latin typeface="Arial" pitchFamily="34" charset="0"/>
                <a:cs typeface="Arial" pitchFamily="34" charset="0"/>
              </a:rPr>
            </a:br>
            <a:r>
              <a:rPr lang="en-CA" sz="2800" dirty="0" smtClean="0">
                <a:solidFill>
                  <a:schemeClr val="bg1"/>
                </a:solidFill>
                <a:latin typeface="Arial" pitchFamily="34" charset="0"/>
                <a:cs typeface="Arial" pitchFamily="34" charset="0"/>
              </a:rPr>
              <a:t>Platform</a:t>
            </a:r>
            <a:endParaRPr lang="en-CA" sz="2800" dirty="0">
              <a:solidFill>
                <a:schemeClr val="bg1"/>
              </a:solidFill>
              <a:latin typeface="Arial" pitchFamily="34" charset="0"/>
              <a:cs typeface="Arial" pitchFamily="34"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895350"/>
            <a:ext cx="1975826" cy="695120"/>
          </a:xfrm>
          <a:prstGeom prst="rect">
            <a:avLst/>
          </a:prstGeom>
        </p:spPr>
      </p:pic>
    </p:spTree>
    <p:extLst>
      <p:ext uri="{BB962C8B-B14F-4D97-AF65-F5344CB8AC3E}">
        <p14:creationId xmlns:p14="http://schemas.microsoft.com/office/powerpoint/2010/main" val="382848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1042</Words>
  <Application>Microsoft Office PowerPoint</Application>
  <PresentationFormat>On-screen Show (16:9)</PresentationFormat>
  <Paragraphs>73</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2013-04-06T12:19:04Z</dcterms:created>
  <dcterms:modified xsi:type="dcterms:W3CDTF">2014-03-07T12:20:15Z</dcterms:modified>
</cp:coreProperties>
</file>