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96" r:id="rId2"/>
    <p:sldId id="280" r:id="rId3"/>
    <p:sldId id="282" r:id="rId4"/>
    <p:sldId id="260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Raisonne ExtraBold" panose="020B0903040202040103" pitchFamily="34" charset="0"/>
      <p:bold r:id="rId24"/>
    </p:embeddedFont>
    <p:embeddedFont>
      <p:font typeface="Scala Sans" pitchFamily="2" charset="77"/>
      <p:regular r:id="rId25"/>
      <p:bold r:id="rId26"/>
      <p:italic r:id="rId27"/>
      <p:boldItalic r:id="rId28"/>
    </p:embeddedFont>
    <p:embeddedFont>
      <p:font typeface="ScalaSans" pitchFamily="2" charset="77"/>
      <p:regular r:id="rId29"/>
      <p:bold r:id="rId30"/>
      <p:italic r:id="rId31"/>
    </p:embeddedFont>
  </p:embeddedFont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F68"/>
    <a:srgbClr val="FF3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1"/>
    <p:restoredTop sz="95701"/>
  </p:normalViewPr>
  <p:slideViewPr>
    <p:cSldViewPr snapToGrid="0" snapToObjects="1">
      <p:cViewPr varScale="1">
        <p:scale>
          <a:sx n="113" d="100"/>
          <a:sy n="113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C6FF-DB6F-2940-9DB6-521B762E24D1}" type="datetimeFigureOut">
              <a:rPr lang="it-IT" smtClean="0"/>
              <a:t>24/10/22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F104-4EC9-9A43-AE01-7ECDE19974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271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C6FF-DB6F-2940-9DB6-521B762E24D1}" type="datetimeFigureOut">
              <a:rPr lang="it-IT" smtClean="0"/>
              <a:t>24/10/22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F104-4EC9-9A43-AE01-7ECDE19974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342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C6FF-DB6F-2940-9DB6-521B762E24D1}" type="datetimeFigureOut">
              <a:rPr lang="it-IT" smtClean="0"/>
              <a:t>24/10/22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F104-4EC9-9A43-AE01-7ECDE19974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96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C6FF-DB6F-2940-9DB6-521B762E24D1}" type="datetimeFigureOut">
              <a:rPr lang="it-IT" smtClean="0"/>
              <a:t>24/10/22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F104-4EC9-9A43-AE01-7ECDE19974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856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C6FF-DB6F-2940-9DB6-521B762E24D1}" type="datetimeFigureOut">
              <a:rPr lang="it-IT" smtClean="0"/>
              <a:t>24/10/22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F104-4EC9-9A43-AE01-7ECDE19974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056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C6FF-DB6F-2940-9DB6-521B762E24D1}" type="datetimeFigureOut">
              <a:rPr lang="it-IT" smtClean="0"/>
              <a:t>24/10/22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F104-4EC9-9A43-AE01-7ECDE19974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773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C6FF-DB6F-2940-9DB6-521B762E24D1}" type="datetimeFigureOut">
              <a:rPr lang="it-IT" smtClean="0"/>
              <a:t>24/10/22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F104-4EC9-9A43-AE01-7ECDE19974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78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C6FF-DB6F-2940-9DB6-521B762E24D1}" type="datetimeFigureOut">
              <a:rPr lang="it-IT" smtClean="0"/>
              <a:t>24/10/22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F104-4EC9-9A43-AE01-7ECDE19974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244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C6FF-DB6F-2940-9DB6-521B762E24D1}" type="datetimeFigureOut">
              <a:rPr lang="it-IT" smtClean="0"/>
              <a:t>24/10/22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F104-4EC9-9A43-AE01-7ECDE19974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974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C6FF-DB6F-2940-9DB6-521B762E24D1}" type="datetimeFigureOut">
              <a:rPr lang="it-IT" smtClean="0"/>
              <a:t>24/10/22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F104-4EC9-9A43-AE01-7ECDE19974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014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C6FF-DB6F-2940-9DB6-521B762E24D1}" type="datetimeFigureOut">
              <a:rPr lang="it-IT" smtClean="0"/>
              <a:t>24/10/22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F104-4EC9-9A43-AE01-7ECDE19974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242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EC6FF-DB6F-2940-9DB6-521B762E24D1}" type="datetimeFigureOut">
              <a:rPr lang="it-IT" smtClean="0"/>
              <a:t>24/10/22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4F104-4EC9-9A43-AE01-7ECDE19974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31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C814D203-80CE-E208-ECAC-E01933506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5781223"/>
          </a:xfrm>
          <a:prstGeom prst="rect">
            <a:avLst/>
          </a:prstGeom>
        </p:spPr>
      </p:pic>
      <p:pic>
        <p:nvPicPr>
          <p:cNvPr id="3" name="Immagine 2" descr="Immagine che contiene testo, clipart, grafica vettoriale&#10;&#10;Descrizione generata automaticamente">
            <a:extLst>
              <a:ext uri="{FF2B5EF4-FFF2-40B4-BE49-F238E27FC236}">
                <a16:creationId xmlns:a16="http://schemas.microsoft.com/office/drawing/2014/main" id="{B37D3E62-3797-F571-0C35-C8C24E709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192" y="2025606"/>
            <a:ext cx="3208722" cy="1783796"/>
          </a:xfrm>
          <a:prstGeom prst="rect">
            <a:avLst/>
          </a:prstGeom>
        </p:spPr>
      </p:pic>
      <p:sp>
        <p:nvSpPr>
          <p:cNvPr id="5" name="Casella di testo 3">
            <a:extLst>
              <a:ext uri="{FF2B5EF4-FFF2-40B4-BE49-F238E27FC236}">
                <a16:creationId xmlns:a16="http://schemas.microsoft.com/office/drawing/2014/main" id="{62BD4847-6974-B781-9DF5-91BB159F6BF5}"/>
              </a:ext>
            </a:extLst>
          </p:cNvPr>
          <p:cNvSpPr txBox="1"/>
          <p:nvPr/>
        </p:nvSpPr>
        <p:spPr>
          <a:xfrm>
            <a:off x="200753" y="6104964"/>
            <a:ext cx="4022927" cy="389965"/>
          </a:xfrm>
          <a:prstGeom prst="rect">
            <a:avLst/>
          </a:prstGeom>
          <a:noFill/>
          <a:ln w="317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sz="2000" dirty="0">
                <a:ln>
                  <a:noFill/>
                </a:ln>
                <a:solidFill>
                  <a:srgbClr val="0F1F69"/>
                </a:solidFill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Didattica per</a:t>
            </a: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2000" dirty="0">
                <a:ln>
                  <a:noFill/>
                </a:ln>
                <a:solidFill>
                  <a:srgbClr val="0F1F69"/>
                </a:solidFill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esploratori di futuro</a:t>
            </a:r>
            <a:endParaRPr lang="it-I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sella di testo 4">
            <a:extLst>
              <a:ext uri="{FF2B5EF4-FFF2-40B4-BE49-F238E27FC236}">
                <a16:creationId xmlns:a16="http://schemas.microsoft.com/office/drawing/2014/main" id="{F491F135-529B-A795-82ED-0748A269E2E4}"/>
              </a:ext>
            </a:extLst>
          </p:cNvPr>
          <p:cNvSpPr txBox="1"/>
          <p:nvPr/>
        </p:nvSpPr>
        <p:spPr>
          <a:xfrm>
            <a:off x="4636716" y="6051241"/>
            <a:ext cx="1280160" cy="914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it-IT" sz="2700" b="1" dirty="0">
                <a:solidFill>
                  <a:srgbClr val="FF3859"/>
                </a:solidFill>
                <a:effectLst/>
                <a:latin typeface="Raisonne ExtraBold" panose="020B03030402020401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Napoli</a:t>
            </a:r>
            <a:endParaRPr lang="it-IT" sz="2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sella di testo 5">
            <a:extLst>
              <a:ext uri="{FF2B5EF4-FFF2-40B4-BE49-F238E27FC236}">
                <a16:creationId xmlns:a16="http://schemas.microsoft.com/office/drawing/2014/main" id="{073525C4-75D2-BF2D-AE4D-385FA2216E23}"/>
              </a:ext>
            </a:extLst>
          </p:cNvPr>
          <p:cNvSpPr txBox="1"/>
          <p:nvPr/>
        </p:nvSpPr>
        <p:spPr>
          <a:xfrm>
            <a:off x="5779319" y="6091517"/>
            <a:ext cx="2269659" cy="914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it-IT" sz="2400" b="1" dirty="0">
                <a:solidFill>
                  <a:srgbClr val="0F1F69"/>
                </a:solidFill>
                <a:effectLst/>
                <a:latin typeface="Raisonne ExtraBold" panose="020B03030402020401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2022/2024</a:t>
            </a: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sella di testo 53">
            <a:extLst>
              <a:ext uri="{FF2B5EF4-FFF2-40B4-BE49-F238E27FC236}">
                <a16:creationId xmlns:a16="http://schemas.microsoft.com/office/drawing/2014/main" id="{F1F80D78-5918-F2C7-7FA6-9A1BC8FE75E1}"/>
              </a:ext>
            </a:extLst>
          </p:cNvPr>
          <p:cNvSpPr txBox="1"/>
          <p:nvPr/>
        </p:nvSpPr>
        <p:spPr>
          <a:xfrm>
            <a:off x="8492200" y="6143060"/>
            <a:ext cx="3099435" cy="31051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sz="1500" dirty="0">
                <a:effectLst/>
                <a:latin typeface="Scala 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un progetto a cura di</a:t>
            </a:r>
            <a:endParaRPr lang="it-IT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D475F263-920F-E4C3-A31D-7DDD172F8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6668" y="6064623"/>
            <a:ext cx="1393638" cy="43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16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 di testo 53">
            <a:extLst>
              <a:ext uri="{FF2B5EF4-FFF2-40B4-BE49-F238E27FC236}">
                <a16:creationId xmlns:a16="http://schemas.microsoft.com/office/drawing/2014/main" id="{F1F80D78-5918-F2C7-7FA6-9A1BC8FE75E1}"/>
              </a:ext>
            </a:extLst>
          </p:cNvPr>
          <p:cNvSpPr txBox="1"/>
          <p:nvPr/>
        </p:nvSpPr>
        <p:spPr>
          <a:xfrm>
            <a:off x="4696576" y="6399787"/>
            <a:ext cx="2946609" cy="38035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sz="1200" b="1" dirty="0" err="1"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it-IT" sz="1200" b="1" dirty="0" err="1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ext-land</a:t>
            </a:r>
            <a:r>
              <a:rPr lang="it-IT" sz="1200" b="1" dirty="0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200" dirty="0">
                <a:effectLst/>
                <a:latin typeface="Scala 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è un progetto a cura di </a:t>
            </a:r>
            <a:r>
              <a:rPr lang="it-IT" sz="1200" b="1" dirty="0" err="1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next-level</a:t>
            </a:r>
            <a:endParaRPr lang="it-IT" sz="1200" b="1" dirty="0">
              <a:effectLst/>
              <a:latin typeface="ScalaSans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D475F263-920F-E4C3-A31D-7DDD172F8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99" y="6369106"/>
            <a:ext cx="1097840" cy="345776"/>
          </a:xfrm>
          <a:prstGeom prst="rect">
            <a:avLst/>
          </a:prstGeom>
        </p:spPr>
      </p:pic>
      <p:sp>
        <p:nvSpPr>
          <p:cNvPr id="21" name="Casella di testo 53">
            <a:extLst>
              <a:ext uri="{FF2B5EF4-FFF2-40B4-BE49-F238E27FC236}">
                <a16:creationId xmlns:a16="http://schemas.microsoft.com/office/drawing/2014/main" id="{EBF90D6F-8167-A99A-43B4-3ED97829DCD0}"/>
              </a:ext>
            </a:extLst>
          </p:cNvPr>
          <p:cNvSpPr txBox="1"/>
          <p:nvPr/>
        </p:nvSpPr>
        <p:spPr>
          <a:xfrm>
            <a:off x="11067724" y="6399787"/>
            <a:ext cx="936017" cy="38035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sz="1200" b="1" dirty="0" err="1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next-level.it</a:t>
            </a:r>
            <a:endParaRPr lang="it-IT" sz="1200" b="1" dirty="0">
              <a:effectLst/>
              <a:latin typeface="ScalaSans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3C2DC2BB-4218-A38F-839A-E2D6DE605815}"/>
              </a:ext>
            </a:extLst>
          </p:cNvPr>
          <p:cNvCxnSpPr>
            <a:cxnSpLocks/>
          </p:cNvCxnSpPr>
          <p:nvPr/>
        </p:nvCxnSpPr>
        <p:spPr>
          <a:xfrm>
            <a:off x="0" y="6282749"/>
            <a:ext cx="12192000" cy="0"/>
          </a:xfrm>
          <a:prstGeom prst="line">
            <a:avLst/>
          </a:prstGeom>
          <a:ln w="12700">
            <a:solidFill>
              <a:srgbClr val="0D1F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magine 25">
            <a:extLst>
              <a:ext uri="{FF2B5EF4-FFF2-40B4-BE49-F238E27FC236}">
                <a16:creationId xmlns:a16="http://schemas.microsoft.com/office/drawing/2014/main" id="{710B74E2-4494-1E16-9E45-EE7A4C49C6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48" r="17773"/>
          <a:stretch/>
        </p:blipFill>
        <p:spPr>
          <a:xfrm flipH="1" flipV="1">
            <a:off x="-5024" y="1381480"/>
            <a:ext cx="3844735" cy="4901269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78331B5F-4FE0-1481-C2B0-490834DC7D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78" b="41971"/>
          <a:stretch/>
        </p:blipFill>
        <p:spPr>
          <a:xfrm flipH="1" flipV="1">
            <a:off x="6054160" y="-20343"/>
            <a:ext cx="6137840" cy="2637715"/>
          </a:xfrm>
          <a:prstGeom prst="rect">
            <a:avLst/>
          </a:prstGeom>
        </p:spPr>
      </p:pic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8B790CB4-6B1E-89E4-9125-FDF2A4C39245}"/>
              </a:ext>
            </a:extLst>
          </p:cNvPr>
          <p:cNvCxnSpPr>
            <a:cxnSpLocks/>
          </p:cNvCxnSpPr>
          <p:nvPr/>
        </p:nvCxnSpPr>
        <p:spPr>
          <a:xfrm>
            <a:off x="4418914" y="2943557"/>
            <a:ext cx="3364700" cy="0"/>
          </a:xfrm>
          <a:prstGeom prst="line">
            <a:avLst/>
          </a:prstGeom>
          <a:ln w="12700">
            <a:solidFill>
              <a:srgbClr val="0D1F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FE85018-033A-149A-8116-9EE6E440A76E}"/>
              </a:ext>
            </a:extLst>
          </p:cNvPr>
          <p:cNvSpPr txBox="1"/>
          <p:nvPr/>
        </p:nvSpPr>
        <p:spPr>
          <a:xfrm>
            <a:off x="1625263" y="2466503"/>
            <a:ext cx="89520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500" b="1" dirty="0">
                <a:latin typeface="Raisonne ExtraBold" panose="020B0303040202040103" pitchFamily="34" charset="0"/>
                <a:ea typeface="Raisonne ExtraBold" charset="0"/>
                <a:cs typeface="Raisonne ExtraBold" charset="0"/>
              </a:rPr>
              <a:t>Titolo del Laboratorio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14F2489-5B6E-065E-8DF9-0E96C4612318}"/>
              </a:ext>
            </a:extLst>
          </p:cNvPr>
          <p:cNvSpPr txBox="1"/>
          <p:nvPr/>
        </p:nvSpPr>
        <p:spPr>
          <a:xfrm>
            <a:off x="1883340" y="3272291"/>
            <a:ext cx="850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ScalaSans" pitchFamily="2" charset="77"/>
                <a:ea typeface="Raisonne Light" charset="0"/>
                <a:cs typeface="Raisonne Light" charset="0"/>
              </a:rPr>
              <a:t>Referente attività: </a:t>
            </a:r>
            <a:r>
              <a:rPr lang="it-IT" dirty="0">
                <a:latin typeface="Scala Sans" pitchFamily="2" charset="77"/>
                <a:ea typeface="Raisonne Light" charset="0"/>
                <a:cs typeface="Raisonne Light" charset="0"/>
              </a:rPr>
              <a:t>prof.ssa </a:t>
            </a:r>
            <a:r>
              <a:rPr lang="it-IT" dirty="0" err="1">
                <a:latin typeface="Scala Sans" pitchFamily="2" charset="77"/>
                <a:ea typeface="Raisonne Light" charset="0"/>
                <a:cs typeface="Raisonne Light" charset="0"/>
              </a:rPr>
              <a:t>Lorem</a:t>
            </a:r>
            <a:r>
              <a:rPr lang="it-IT" dirty="0">
                <a:latin typeface="Scala Sans" pitchFamily="2" charset="77"/>
                <a:ea typeface="Raisonne Light" charset="0"/>
                <a:cs typeface="Raisonne Light" charset="0"/>
              </a:rPr>
              <a:t> </a:t>
            </a:r>
            <a:r>
              <a:rPr lang="it-IT" dirty="0" err="1">
                <a:latin typeface="Scala Sans" pitchFamily="2" charset="77"/>
                <a:ea typeface="Raisonne Light" charset="0"/>
                <a:cs typeface="Raisonne Light" charset="0"/>
              </a:rPr>
              <a:t>Ipsum</a:t>
            </a:r>
            <a:endParaRPr lang="it-IT" dirty="0">
              <a:latin typeface="Scala Sans" pitchFamily="2" charset="77"/>
              <a:ea typeface="Raisonne Light" charset="0"/>
              <a:cs typeface="Raisonne Light" charset="0"/>
            </a:endParaRPr>
          </a:p>
          <a:p>
            <a:pPr algn="ctr"/>
            <a:r>
              <a:rPr lang="it-IT" b="1" dirty="0">
                <a:latin typeface="ScalaSans" pitchFamily="2" charset="77"/>
                <a:ea typeface="Raisonne Light" charset="0"/>
                <a:cs typeface="Raisonne Light" charset="0"/>
              </a:rPr>
              <a:t>Ateneo/ente di ricerca: </a:t>
            </a:r>
            <a:r>
              <a:rPr lang="it-IT" dirty="0">
                <a:latin typeface="Scala Sans" pitchFamily="2" charset="77"/>
                <a:ea typeface="Raisonne Light" charset="0"/>
                <a:cs typeface="Raisonne Light" charset="0"/>
              </a:rPr>
              <a:t>dipartimento </a:t>
            </a:r>
            <a:r>
              <a:rPr lang="it-IT" dirty="0" err="1">
                <a:latin typeface="Scala Sans" pitchFamily="2" charset="77"/>
                <a:ea typeface="Raisonne Light" charset="0"/>
                <a:cs typeface="Raisonne Light" charset="0"/>
              </a:rPr>
              <a:t>Lorem</a:t>
            </a:r>
            <a:r>
              <a:rPr lang="it-IT" dirty="0">
                <a:latin typeface="Scala Sans" pitchFamily="2" charset="77"/>
                <a:ea typeface="Raisonne Light" charset="0"/>
                <a:cs typeface="Raisonne Light" charset="0"/>
              </a:rPr>
              <a:t> </a:t>
            </a:r>
            <a:r>
              <a:rPr lang="it-IT" dirty="0" err="1">
                <a:latin typeface="Scala Sans" pitchFamily="2" charset="77"/>
                <a:ea typeface="Raisonne Light" charset="0"/>
                <a:cs typeface="Raisonne Light" charset="0"/>
              </a:rPr>
              <a:t>Ipsum</a:t>
            </a:r>
            <a:endParaRPr lang="it-IT" dirty="0">
              <a:latin typeface="Scala Sans" pitchFamily="2" charset="77"/>
              <a:ea typeface="Raisonne Light" charset="0"/>
              <a:cs typeface="Raisonne Light" charset="0"/>
            </a:endParaRPr>
          </a:p>
          <a:p>
            <a:pPr algn="ctr"/>
            <a:r>
              <a:rPr lang="it-IT" b="1" dirty="0">
                <a:latin typeface="ScalaSans" pitchFamily="2" charset="77"/>
                <a:ea typeface="Raisonne Light" charset="0"/>
                <a:cs typeface="Raisonne Light" charset="0"/>
              </a:rPr>
              <a:t>Sede del laboratorio</a:t>
            </a:r>
            <a:r>
              <a:rPr lang="it-IT" dirty="0">
                <a:latin typeface="Scala Sans" pitchFamily="2" charset="77"/>
                <a:ea typeface="Raisonne Light" charset="0"/>
                <a:cs typeface="Raisonne Light" charset="0"/>
              </a:rPr>
              <a:t>: </a:t>
            </a:r>
            <a:r>
              <a:rPr lang="it-IT" dirty="0" err="1">
                <a:latin typeface="Scala Sans" pitchFamily="2" charset="77"/>
                <a:ea typeface="Raisonne Light" charset="0"/>
                <a:cs typeface="Raisonne Light" charset="0"/>
              </a:rPr>
              <a:t>Lorem</a:t>
            </a:r>
            <a:r>
              <a:rPr lang="it-IT" dirty="0">
                <a:latin typeface="Scala Sans" pitchFamily="2" charset="77"/>
                <a:ea typeface="Raisonne Light" charset="0"/>
                <a:cs typeface="Raisonne Light" charset="0"/>
              </a:rPr>
              <a:t> </a:t>
            </a:r>
            <a:r>
              <a:rPr lang="it-IT" dirty="0" err="1">
                <a:latin typeface="Scala Sans" pitchFamily="2" charset="77"/>
                <a:ea typeface="Raisonne Light" charset="0"/>
                <a:cs typeface="Raisonne Light" charset="0"/>
              </a:rPr>
              <a:t>Ipsum</a:t>
            </a:r>
            <a:endParaRPr lang="it-IT" dirty="0">
              <a:latin typeface="Scala Sans" pitchFamily="2" charset="77"/>
              <a:ea typeface="Raisonne Light" charset="0"/>
              <a:cs typeface="Raisonne Light" charset="0"/>
            </a:endParaRPr>
          </a:p>
          <a:p>
            <a:pPr algn="ctr"/>
            <a:endParaRPr lang="it-IT" dirty="0">
              <a:latin typeface="Scala Sans" pitchFamily="2" charset="77"/>
              <a:ea typeface="Raisonne Light" charset="0"/>
              <a:cs typeface="Raisonn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450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sellaDiTesto 34"/>
          <p:cNvSpPr txBox="1"/>
          <p:nvPr/>
        </p:nvSpPr>
        <p:spPr>
          <a:xfrm>
            <a:off x="4217157" y="1755446"/>
            <a:ext cx="73821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Lorem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ipsum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dolor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sit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amet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consectetur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adipiscing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elit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Vestibulum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facilisis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varius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tortor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Donec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id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sem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non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turpis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tincidunt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varius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sit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amet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eget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magna. Morbi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pellentesque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sem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non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elit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placerat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sit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amet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dictum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metus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lobortis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Donec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metus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arcu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tincidunt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imperdiet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mi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sit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amet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blandit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convallis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erat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Vestibulum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egestas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dictum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tincidunt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Pellentesque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vehicula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fermentum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dapibus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Praesent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nec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enim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erat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Mauris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ante ante.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Nam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a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dolor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vitae dui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tincidunt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tincidunt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vitae in mi.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Nullam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dolor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magna,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tincidunt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vitae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faucibus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ac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rutrum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vitae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lacus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Praesent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volutpat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nisl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lacus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eget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fermentum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ipsum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porttitor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eu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</a:t>
            </a:r>
          </a:p>
          <a:p>
            <a:pPr algn="just"/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Aliquam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eu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ligula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ac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elit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egestas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viverra.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Praesent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in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ipsum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ac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ex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pharetra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semper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Donec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vehicula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elit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Suspendisse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erat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urna,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imperdiet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ut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elit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et,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luctus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tincidunt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urna.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Nullam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sagittis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ut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felis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eu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porta.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Maecenas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molestie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blandit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fringilla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Nullam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vel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iaculis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elit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, vel lacinia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neque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315252" y="2435826"/>
            <a:ext cx="3235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FF3959"/>
                </a:solidFill>
                <a:latin typeface="ScalaSans" pitchFamily="2" charset="77"/>
                <a:ea typeface="Raisonne Light" charset="0"/>
                <a:cs typeface="Raisonne Light" charset="0"/>
              </a:rPr>
              <a:t>/</a:t>
            </a:r>
            <a:r>
              <a:rPr lang="it-IT" sz="2000" dirty="0">
                <a:latin typeface="ScalaSans" pitchFamily="2" charset="77"/>
                <a:ea typeface="Raisonne Light" charset="0"/>
                <a:cs typeface="Raisonne Light" charset="0"/>
              </a:rPr>
              <a:t> </a:t>
            </a:r>
            <a:r>
              <a:rPr lang="it-IT" sz="2000" dirty="0" err="1">
                <a:latin typeface="ScalaSans" pitchFamily="2" charset="77"/>
                <a:ea typeface="Raisonne Light" charset="0"/>
                <a:cs typeface="Raisonne Light" charset="0"/>
              </a:rPr>
              <a:t>Stem</a:t>
            </a:r>
            <a:br>
              <a:rPr lang="it-IT" sz="2000" dirty="0">
                <a:latin typeface="ScalaSans" pitchFamily="2" charset="77"/>
                <a:ea typeface="Raisonne Light" charset="0"/>
                <a:cs typeface="Raisonne Light" charset="0"/>
              </a:rPr>
            </a:br>
            <a:r>
              <a:rPr lang="it-IT" sz="2000" dirty="0">
                <a:solidFill>
                  <a:srgbClr val="FF3959"/>
                </a:solidFill>
                <a:latin typeface="ScalaSans" pitchFamily="2" charset="77"/>
                <a:ea typeface="Raisonne Light" charset="0"/>
                <a:cs typeface="Raisonne Light" charset="0"/>
              </a:rPr>
              <a:t>/ </a:t>
            </a:r>
            <a:r>
              <a:rPr lang="it-IT" sz="2000" dirty="0">
                <a:latin typeface="ScalaSans" pitchFamily="2" charset="77"/>
                <a:ea typeface="Raisonne Light" charset="0"/>
                <a:cs typeface="Raisonne Light" charset="0"/>
              </a:rPr>
              <a:t>Cittadinanza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414FE7E-EB9D-9B00-9EB8-BEF15CA0B044}"/>
              </a:ext>
            </a:extLst>
          </p:cNvPr>
          <p:cNvSpPr txBox="1"/>
          <p:nvPr/>
        </p:nvSpPr>
        <p:spPr>
          <a:xfrm>
            <a:off x="287811" y="1793349"/>
            <a:ext cx="34331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b="1" dirty="0">
                <a:latin typeface="Raisonne ExtraBold" panose="020B0303040202040103" pitchFamily="34" charset="0"/>
                <a:ea typeface="Raisonne ExtraBold" charset="0"/>
                <a:cs typeface="Raisonne ExtraBold" charset="0"/>
              </a:rPr>
              <a:t>Obiettivi didattici</a:t>
            </a:r>
          </a:p>
        </p:txBody>
      </p:sp>
      <p:sp>
        <p:nvSpPr>
          <p:cNvPr id="8" name="Casella di testo 53">
            <a:extLst>
              <a:ext uri="{FF2B5EF4-FFF2-40B4-BE49-F238E27FC236}">
                <a16:creationId xmlns:a16="http://schemas.microsoft.com/office/drawing/2014/main" id="{FE18401A-F8AE-1260-9873-FED057B0FD79}"/>
              </a:ext>
            </a:extLst>
          </p:cNvPr>
          <p:cNvSpPr txBox="1"/>
          <p:nvPr/>
        </p:nvSpPr>
        <p:spPr>
          <a:xfrm>
            <a:off x="4696576" y="6399787"/>
            <a:ext cx="2946609" cy="38035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sz="1200" b="1" dirty="0" err="1"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it-IT" sz="1200" b="1" dirty="0" err="1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ext-land</a:t>
            </a:r>
            <a:r>
              <a:rPr lang="it-IT" sz="1200" b="1" dirty="0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200" dirty="0">
                <a:effectLst/>
                <a:latin typeface="Scala 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è un progetto a cura di </a:t>
            </a:r>
            <a:r>
              <a:rPr lang="it-IT" sz="1200" b="1" dirty="0" err="1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next-level</a:t>
            </a:r>
            <a:endParaRPr lang="it-IT" sz="1200" b="1" dirty="0">
              <a:effectLst/>
              <a:latin typeface="ScalaSans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EF22A56-B107-2FB1-0CCF-1FCAAE7C4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99" y="6369106"/>
            <a:ext cx="1097840" cy="345776"/>
          </a:xfrm>
          <a:prstGeom prst="rect">
            <a:avLst/>
          </a:prstGeom>
        </p:spPr>
      </p:pic>
      <p:sp>
        <p:nvSpPr>
          <p:cNvPr id="14" name="Casella di testo 53">
            <a:extLst>
              <a:ext uri="{FF2B5EF4-FFF2-40B4-BE49-F238E27FC236}">
                <a16:creationId xmlns:a16="http://schemas.microsoft.com/office/drawing/2014/main" id="{0A4CEA09-13E4-ECB1-BC38-A810EA94F203}"/>
              </a:ext>
            </a:extLst>
          </p:cNvPr>
          <p:cNvSpPr txBox="1"/>
          <p:nvPr/>
        </p:nvSpPr>
        <p:spPr>
          <a:xfrm>
            <a:off x="11067724" y="6399787"/>
            <a:ext cx="936017" cy="38035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sz="1200" b="1" dirty="0" err="1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next-level.it</a:t>
            </a:r>
            <a:endParaRPr lang="it-IT" sz="1200" b="1" dirty="0">
              <a:effectLst/>
              <a:latin typeface="ScalaSans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" name="Connettore 1 19">
            <a:extLst>
              <a:ext uri="{FF2B5EF4-FFF2-40B4-BE49-F238E27FC236}">
                <a16:creationId xmlns:a16="http://schemas.microsoft.com/office/drawing/2014/main" id="{A5139007-D000-399D-66E1-F91495F0CC0C}"/>
              </a:ext>
            </a:extLst>
          </p:cNvPr>
          <p:cNvCxnSpPr>
            <a:cxnSpLocks/>
          </p:cNvCxnSpPr>
          <p:nvPr/>
        </p:nvCxnSpPr>
        <p:spPr>
          <a:xfrm>
            <a:off x="3969040" y="712694"/>
            <a:ext cx="0" cy="4837511"/>
          </a:xfrm>
          <a:prstGeom prst="line">
            <a:avLst/>
          </a:prstGeom>
          <a:ln w="12700">
            <a:solidFill>
              <a:srgbClr val="0D1F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3CE23EA-E564-02D2-E227-82F5FAD18E24}"/>
              </a:ext>
            </a:extLst>
          </p:cNvPr>
          <p:cNvSpPr txBox="1"/>
          <p:nvPr/>
        </p:nvSpPr>
        <p:spPr>
          <a:xfrm>
            <a:off x="322729" y="13043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cxnSp>
        <p:nvCxnSpPr>
          <p:cNvPr id="25" name="Connettore 1 24">
            <a:extLst>
              <a:ext uri="{FF2B5EF4-FFF2-40B4-BE49-F238E27FC236}">
                <a16:creationId xmlns:a16="http://schemas.microsoft.com/office/drawing/2014/main" id="{0AF357DC-18D5-2A4A-D8AF-5C48AFAA9F86}"/>
              </a:ext>
            </a:extLst>
          </p:cNvPr>
          <p:cNvCxnSpPr>
            <a:cxnSpLocks/>
          </p:cNvCxnSpPr>
          <p:nvPr/>
        </p:nvCxnSpPr>
        <p:spPr>
          <a:xfrm>
            <a:off x="0" y="6282749"/>
            <a:ext cx="12192000" cy="0"/>
          </a:xfrm>
          <a:prstGeom prst="line">
            <a:avLst/>
          </a:prstGeom>
          <a:ln w="12700">
            <a:solidFill>
              <a:srgbClr val="0D1F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magine 26">
            <a:extLst>
              <a:ext uri="{FF2B5EF4-FFF2-40B4-BE49-F238E27FC236}">
                <a16:creationId xmlns:a16="http://schemas.microsoft.com/office/drawing/2014/main" id="{A124FA70-D3E4-9FC6-5174-50E970910B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459"/>
          <a:stretch/>
        </p:blipFill>
        <p:spPr>
          <a:xfrm rot="10800000">
            <a:off x="10200597" y="0"/>
            <a:ext cx="3606288" cy="3285217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43D90DD3-2E2F-FBDD-9E28-830C1EA3B3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369" t="50000"/>
          <a:stretch/>
        </p:blipFill>
        <p:spPr>
          <a:xfrm>
            <a:off x="5053776" y="-102780"/>
            <a:ext cx="5146821" cy="92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67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sellaDiTesto 34"/>
          <p:cNvSpPr txBox="1"/>
          <p:nvPr/>
        </p:nvSpPr>
        <p:spPr>
          <a:xfrm>
            <a:off x="4217156" y="1507230"/>
            <a:ext cx="738218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Sed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sagittis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blandit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est et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semper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Nullam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posuere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augue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mollis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convallis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pretium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felis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diam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aliquam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leo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in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semper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ligula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velit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quis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dolor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Suspendisse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dignissim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ultrices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mauris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auctor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dignissim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Suspendisse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maximus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,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leo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in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luctus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accumsan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diam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quam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congue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diam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non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suscipit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velit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tellus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vel nunc.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Quisque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rutrum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dictum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nisi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porttitor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egestas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lacus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Fusce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hendrerit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non odio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nec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vehicula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Mauris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venenatis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eros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tempor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ultricies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massa a,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auctor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diam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 Sed vitae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rutrum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leo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Vestibulum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ante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ipsum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primis in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faucibus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orci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luctus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et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ultrices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posuere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cubilia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curae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; Morbi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hendrerit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libero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at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ex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euismod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ultrices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Pellentesque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habitant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morbi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tristique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senectus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et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netus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et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malesuada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fames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ac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turpis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egestas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 Ut vitae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hendrerit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erat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 Cras vitae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elit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blandit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placerat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velit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eu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faucibus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lacus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</a:t>
            </a:r>
          </a:p>
          <a:p>
            <a:pPr algn="just"/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Cras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tincidunt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commodo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libero,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ultrices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sagittis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purus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ultrices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non.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Vivamus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tincidunt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tempor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erat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eu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scelerisque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leo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consectetur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eu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 Sed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ipsum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neque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rhoncus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in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elit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rhoncus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porttitor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egestas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libero.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315252" y="2632702"/>
            <a:ext cx="3235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ScalaSans" pitchFamily="2" charset="77"/>
                <a:ea typeface="Raisonne Light" charset="0"/>
                <a:cs typeface="Raisonne Light" charset="0"/>
              </a:rPr>
              <a:t>Step 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414FE7E-EB9D-9B00-9EB8-BEF15CA0B044}"/>
              </a:ext>
            </a:extLst>
          </p:cNvPr>
          <p:cNvSpPr txBox="1"/>
          <p:nvPr/>
        </p:nvSpPr>
        <p:spPr>
          <a:xfrm>
            <a:off x="287811" y="1543194"/>
            <a:ext cx="34331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b="1" dirty="0">
                <a:latin typeface="Raisonne ExtraBold" panose="020B0303040202040103" pitchFamily="34" charset="0"/>
                <a:ea typeface="Raisonne ExtraBold" charset="0"/>
                <a:cs typeface="Raisonne ExtraBold" charset="0"/>
              </a:rPr>
              <a:t>Struttura sintetica dell’attività</a:t>
            </a:r>
          </a:p>
        </p:txBody>
      </p:sp>
      <p:sp>
        <p:nvSpPr>
          <p:cNvPr id="8" name="Casella di testo 53">
            <a:extLst>
              <a:ext uri="{FF2B5EF4-FFF2-40B4-BE49-F238E27FC236}">
                <a16:creationId xmlns:a16="http://schemas.microsoft.com/office/drawing/2014/main" id="{FE18401A-F8AE-1260-9873-FED057B0FD79}"/>
              </a:ext>
            </a:extLst>
          </p:cNvPr>
          <p:cNvSpPr txBox="1"/>
          <p:nvPr/>
        </p:nvSpPr>
        <p:spPr>
          <a:xfrm>
            <a:off x="4696576" y="6399787"/>
            <a:ext cx="2946609" cy="38035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sz="1200" b="1" dirty="0" err="1"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it-IT" sz="1200" b="1" dirty="0" err="1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ext-land</a:t>
            </a:r>
            <a:r>
              <a:rPr lang="it-IT" sz="1200" b="1" dirty="0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200" dirty="0">
                <a:effectLst/>
                <a:latin typeface="Scala 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è un progetto a cura di </a:t>
            </a:r>
            <a:r>
              <a:rPr lang="it-IT" sz="1200" b="1" dirty="0" err="1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next-level</a:t>
            </a:r>
            <a:endParaRPr lang="it-IT" sz="1200" b="1" dirty="0">
              <a:effectLst/>
              <a:latin typeface="ScalaSans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EF22A56-B107-2FB1-0CCF-1FCAAE7C4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99" y="6369106"/>
            <a:ext cx="1097840" cy="345776"/>
          </a:xfrm>
          <a:prstGeom prst="rect">
            <a:avLst/>
          </a:prstGeom>
        </p:spPr>
      </p:pic>
      <p:sp>
        <p:nvSpPr>
          <p:cNvPr id="14" name="Casella di testo 53">
            <a:extLst>
              <a:ext uri="{FF2B5EF4-FFF2-40B4-BE49-F238E27FC236}">
                <a16:creationId xmlns:a16="http://schemas.microsoft.com/office/drawing/2014/main" id="{0A4CEA09-13E4-ECB1-BC38-A810EA94F203}"/>
              </a:ext>
            </a:extLst>
          </p:cNvPr>
          <p:cNvSpPr txBox="1"/>
          <p:nvPr/>
        </p:nvSpPr>
        <p:spPr>
          <a:xfrm>
            <a:off x="11067724" y="6399787"/>
            <a:ext cx="936017" cy="38035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sz="1200" b="1" dirty="0" err="1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next-level.it</a:t>
            </a:r>
            <a:endParaRPr lang="it-IT" sz="1200" b="1" dirty="0">
              <a:effectLst/>
              <a:latin typeface="ScalaSans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3CE23EA-E564-02D2-E227-82F5FAD18E24}"/>
              </a:ext>
            </a:extLst>
          </p:cNvPr>
          <p:cNvSpPr txBox="1"/>
          <p:nvPr/>
        </p:nvSpPr>
        <p:spPr>
          <a:xfrm>
            <a:off x="322729" y="13043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cxnSp>
        <p:nvCxnSpPr>
          <p:cNvPr id="25" name="Connettore 1 24">
            <a:extLst>
              <a:ext uri="{FF2B5EF4-FFF2-40B4-BE49-F238E27FC236}">
                <a16:creationId xmlns:a16="http://schemas.microsoft.com/office/drawing/2014/main" id="{0AF357DC-18D5-2A4A-D8AF-5C48AFAA9F86}"/>
              </a:ext>
            </a:extLst>
          </p:cNvPr>
          <p:cNvCxnSpPr>
            <a:cxnSpLocks/>
          </p:cNvCxnSpPr>
          <p:nvPr/>
        </p:nvCxnSpPr>
        <p:spPr>
          <a:xfrm>
            <a:off x="0" y="6282749"/>
            <a:ext cx="12192000" cy="0"/>
          </a:xfrm>
          <a:prstGeom prst="line">
            <a:avLst/>
          </a:prstGeom>
          <a:ln w="12700">
            <a:solidFill>
              <a:srgbClr val="0D1F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magine 26">
            <a:extLst>
              <a:ext uri="{FF2B5EF4-FFF2-40B4-BE49-F238E27FC236}">
                <a16:creationId xmlns:a16="http://schemas.microsoft.com/office/drawing/2014/main" id="{A124FA70-D3E4-9FC6-5174-50E970910B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459"/>
          <a:stretch/>
        </p:blipFill>
        <p:spPr>
          <a:xfrm rot="10800000">
            <a:off x="10200597" y="0"/>
            <a:ext cx="3606288" cy="3285217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43D90DD3-2E2F-FBDD-9E28-830C1EA3B3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369" t="50000"/>
          <a:stretch/>
        </p:blipFill>
        <p:spPr>
          <a:xfrm>
            <a:off x="5053776" y="-102780"/>
            <a:ext cx="5146821" cy="921024"/>
          </a:xfrm>
          <a:prstGeom prst="rect">
            <a:avLst/>
          </a:prstGeom>
        </p:spPr>
      </p:pic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DC4329C1-6B43-83C1-4C07-B14FAA37F3A6}"/>
              </a:ext>
            </a:extLst>
          </p:cNvPr>
          <p:cNvCxnSpPr>
            <a:cxnSpLocks/>
          </p:cNvCxnSpPr>
          <p:nvPr/>
        </p:nvCxnSpPr>
        <p:spPr>
          <a:xfrm>
            <a:off x="3969040" y="712694"/>
            <a:ext cx="0" cy="4837511"/>
          </a:xfrm>
          <a:prstGeom prst="line">
            <a:avLst/>
          </a:prstGeom>
          <a:ln w="12700">
            <a:solidFill>
              <a:srgbClr val="0D1F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792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sellaDiTesto 34"/>
          <p:cNvSpPr txBox="1"/>
          <p:nvPr/>
        </p:nvSpPr>
        <p:spPr>
          <a:xfrm>
            <a:off x="4217156" y="1708442"/>
            <a:ext cx="73821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Cras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tincidunt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commodo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libero,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ultrices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sagittis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purus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ultrices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non.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Vivamus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tincidunt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tempor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erat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eu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scelerisque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leo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consectetur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eu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 Sed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ipsum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neque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rhoncus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in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elit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rhoncus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porttitor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egestas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libero.</a:t>
            </a:r>
          </a:p>
          <a:p>
            <a:pPr algn="just"/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Sed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sagittis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blandit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est et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semper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Nullam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posuere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augue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mollis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convallis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pretium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felis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diam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aliquam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leo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in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semper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ligula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velit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quis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dolor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Suspendisse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dignissim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ultrices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mauris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auctor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dignissim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Suspendisse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maximus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,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leo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in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luctus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accumsan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diam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quam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congue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diam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non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suscipit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velit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tellus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vel nunc.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Quisque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rutrum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dictum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nisi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porttitor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egestas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lacus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Fusce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hendrerit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non odio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nec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vehicula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Mauris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venenatis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eros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tempor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ultricies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massa a,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auctor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diam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</a:t>
            </a:r>
          </a:p>
          <a:p>
            <a:pPr algn="just"/>
            <a:endParaRPr lang="it-IT" sz="1600" dirty="0">
              <a:solidFill>
                <a:srgbClr val="000000"/>
              </a:solidFill>
              <a:latin typeface="Scala Sans" pitchFamily="2" charset="77"/>
            </a:endParaRPr>
          </a:p>
          <a:p>
            <a:pPr algn="just"/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Sed vitae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rutrum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leo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Vestibulum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ante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ipsum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primis in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faucibus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orci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luctus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et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ultrices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posuere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cubilia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curae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; Morbi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hendrerit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libero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at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ex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euismod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ultrices</a:t>
            </a:r>
            <a:endParaRPr lang="it-IT" sz="1600" dirty="0">
              <a:solidFill>
                <a:srgbClr val="000000"/>
              </a:solidFill>
              <a:effectLst/>
              <a:latin typeface="Scala Sans" pitchFamily="2" charset="77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315252" y="2824844"/>
            <a:ext cx="3235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ScalaSans" pitchFamily="2" charset="77"/>
                <a:ea typeface="Raisonne Light" charset="0"/>
                <a:cs typeface="Raisonne Light" charset="0"/>
              </a:rPr>
              <a:t>Step II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414FE7E-EB9D-9B00-9EB8-BEF15CA0B044}"/>
              </a:ext>
            </a:extLst>
          </p:cNvPr>
          <p:cNvSpPr txBox="1"/>
          <p:nvPr/>
        </p:nvSpPr>
        <p:spPr>
          <a:xfrm>
            <a:off x="287811" y="1735336"/>
            <a:ext cx="34331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b="1" dirty="0">
                <a:latin typeface="Raisonne ExtraBold" panose="020B0303040202040103" pitchFamily="34" charset="0"/>
                <a:ea typeface="Raisonne ExtraBold" charset="0"/>
                <a:cs typeface="Raisonne ExtraBold" charset="0"/>
              </a:rPr>
              <a:t>Struttura sintetica dell’attività</a:t>
            </a:r>
          </a:p>
        </p:txBody>
      </p:sp>
      <p:sp>
        <p:nvSpPr>
          <p:cNvPr id="8" name="Casella di testo 53">
            <a:extLst>
              <a:ext uri="{FF2B5EF4-FFF2-40B4-BE49-F238E27FC236}">
                <a16:creationId xmlns:a16="http://schemas.microsoft.com/office/drawing/2014/main" id="{FE18401A-F8AE-1260-9873-FED057B0FD79}"/>
              </a:ext>
            </a:extLst>
          </p:cNvPr>
          <p:cNvSpPr txBox="1"/>
          <p:nvPr/>
        </p:nvSpPr>
        <p:spPr>
          <a:xfrm>
            <a:off x="4696576" y="6399787"/>
            <a:ext cx="2946609" cy="38035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sz="1200" b="1" dirty="0" err="1"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it-IT" sz="1200" b="1" dirty="0" err="1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ext-land</a:t>
            </a:r>
            <a:r>
              <a:rPr lang="it-IT" sz="1200" b="1" dirty="0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200" dirty="0">
                <a:effectLst/>
                <a:latin typeface="Scala 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è un progetto a cura di </a:t>
            </a:r>
            <a:r>
              <a:rPr lang="it-IT" sz="1200" b="1" dirty="0" err="1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next-level</a:t>
            </a:r>
            <a:endParaRPr lang="it-IT" sz="1200" b="1" dirty="0">
              <a:effectLst/>
              <a:latin typeface="ScalaSans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EF22A56-B107-2FB1-0CCF-1FCAAE7C4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99" y="6369106"/>
            <a:ext cx="1097840" cy="345776"/>
          </a:xfrm>
          <a:prstGeom prst="rect">
            <a:avLst/>
          </a:prstGeom>
        </p:spPr>
      </p:pic>
      <p:sp>
        <p:nvSpPr>
          <p:cNvPr id="14" name="Casella di testo 53">
            <a:extLst>
              <a:ext uri="{FF2B5EF4-FFF2-40B4-BE49-F238E27FC236}">
                <a16:creationId xmlns:a16="http://schemas.microsoft.com/office/drawing/2014/main" id="{0A4CEA09-13E4-ECB1-BC38-A810EA94F203}"/>
              </a:ext>
            </a:extLst>
          </p:cNvPr>
          <p:cNvSpPr txBox="1"/>
          <p:nvPr/>
        </p:nvSpPr>
        <p:spPr>
          <a:xfrm>
            <a:off x="11067724" y="6399787"/>
            <a:ext cx="936017" cy="38035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sz="1200" b="1" dirty="0" err="1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next-level.it</a:t>
            </a:r>
            <a:endParaRPr lang="it-IT" sz="1200" b="1" dirty="0">
              <a:effectLst/>
              <a:latin typeface="ScalaSans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3CE23EA-E564-02D2-E227-82F5FAD18E24}"/>
              </a:ext>
            </a:extLst>
          </p:cNvPr>
          <p:cNvSpPr txBox="1"/>
          <p:nvPr/>
        </p:nvSpPr>
        <p:spPr>
          <a:xfrm>
            <a:off x="322729" y="13043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cxnSp>
        <p:nvCxnSpPr>
          <p:cNvPr id="25" name="Connettore 1 24">
            <a:extLst>
              <a:ext uri="{FF2B5EF4-FFF2-40B4-BE49-F238E27FC236}">
                <a16:creationId xmlns:a16="http://schemas.microsoft.com/office/drawing/2014/main" id="{0AF357DC-18D5-2A4A-D8AF-5C48AFAA9F86}"/>
              </a:ext>
            </a:extLst>
          </p:cNvPr>
          <p:cNvCxnSpPr>
            <a:cxnSpLocks/>
          </p:cNvCxnSpPr>
          <p:nvPr/>
        </p:nvCxnSpPr>
        <p:spPr>
          <a:xfrm>
            <a:off x="0" y="6282749"/>
            <a:ext cx="12192000" cy="0"/>
          </a:xfrm>
          <a:prstGeom prst="line">
            <a:avLst/>
          </a:prstGeom>
          <a:ln w="12700">
            <a:solidFill>
              <a:srgbClr val="0D1F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magine 26">
            <a:extLst>
              <a:ext uri="{FF2B5EF4-FFF2-40B4-BE49-F238E27FC236}">
                <a16:creationId xmlns:a16="http://schemas.microsoft.com/office/drawing/2014/main" id="{A124FA70-D3E4-9FC6-5174-50E970910B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459"/>
          <a:stretch/>
        </p:blipFill>
        <p:spPr>
          <a:xfrm rot="10800000">
            <a:off x="10200597" y="0"/>
            <a:ext cx="3606288" cy="3285217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43D90DD3-2E2F-FBDD-9E28-830C1EA3B3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369" t="50000"/>
          <a:stretch/>
        </p:blipFill>
        <p:spPr>
          <a:xfrm>
            <a:off x="5053776" y="-102780"/>
            <a:ext cx="5146821" cy="921024"/>
          </a:xfrm>
          <a:prstGeom prst="rect">
            <a:avLst/>
          </a:prstGeom>
        </p:spPr>
      </p:pic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DC4329C1-6B43-83C1-4C07-B14FAA37F3A6}"/>
              </a:ext>
            </a:extLst>
          </p:cNvPr>
          <p:cNvCxnSpPr>
            <a:cxnSpLocks/>
          </p:cNvCxnSpPr>
          <p:nvPr/>
        </p:nvCxnSpPr>
        <p:spPr>
          <a:xfrm>
            <a:off x="3969040" y="712694"/>
            <a:ext cx="0" cy="4837511"/>
          </a:xfrm>
          <a:prstGeom prst="line">
            <a:avLst/>
          </a:prstGeom>
          <a:ln w="12700">
            <a:solidFill>
              <a:srgbClr val="0D1F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384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C414FE7E-EB9D-9B00-9EB8-BEF15CA0B044}"/>
              </a:ext>
            </a:extLst>
          </p:cNvPr>
          <p:cNvSpPr txBox="1"/>
          <p:nvPr/>
        </p:nvSpPr>
        <p:spPr>
          <a:xfrm>
            <a:off x="287811" y="1755446"/>
            <a:ext cx="34331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b="1" dirty="0">
                <a:latin typeface="Raisonne ExtraBold" panose="020B0303040202040103" pitchFamily="34" charset="0"/>
                <a:ea typeface="Raisonne ExtraBold" charset="0"/>
                <a:cs typeface="Raisonne ExtraBold" charset="0"/>
              </a:rPr>
              <a:t>Temi</a:t>
            </a:r>
          </a:p>
          <a:p>
            <a:r>
              <a:rPr lang="it-IT" sz="2500" b="1" dirty="0">
                <a:latin typeface="Raisonne ExtraBold" panose="020B0303040202040103" pitchFamily="34" charset="0"/>
                <a:ea typeface="Raisonne ExtraBold" charset="0"/>
                <a:cs typeface="Raisonne ExtraBold" charset="0"/>
              </a:rPr>
              <a:t>di approfondimento</a:t>
            </a:r>
          </a:p>
        </p:txBody>
      </p:sp>
      <p:sp>
        <p:nvSpPr>
          <p:cNvPr id="8" name="Casella di testo 53">
            <a:extLst>
              <a:ext uri="{FF2B5EF4-FFF2-40B4-BE49-F238E27FC236}">
                <a16:creationId xmlns:a16="http://schemas.microsoft.com/office/drawing/2014/main" id="{FE18401A-F8AE-1260-9873-FED057B0FD79}"/>
              </a:ext>
            </a:extLst>
          </p:cNvPr>
          <p:cNvSpPr txBox="1"/>
          <p:nvPr/>
        </p:nvSpPr>
        <p:spPr>
          <a:xfrm>
            <a:off x="4696576" y="6399787"/>
            <a:ext cx="2946609" cy="38035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sz="1200" b="1" dirty="0" err="1"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it-IT" sz="1200" b="1" dirty="0" err="1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ext-land</a:t>
            </a:r>
            <a:r>
              <a:rPr lang="it-IT" sz="1200" b="1" dirty="0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200" dirty="0">
                <a:effectLst/>
                <a:latin typeface="Scala 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è un progetto a cura di </a:t>
            </a:r>
            <a:r>
              <a:rPr lang="it-IT" sz="1200" b="1" dirty="0" err="1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next-level</a:t>
            </a:r>
            <a:endParaRPr lang="it-IT" sz="1200" b="1" dirty="0">
              <a:effectLst/>
              <a:latin typeface="ScalaSans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EF22A56-B107-2FB1-0CCF-1FCAAE7C4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99" y="6369106"/>
            <a:ext cx="1097840" cy="345776"/>
          </a:xfrm>
          <a:prstGeom prst="rect">
            <a:avLst/>
          </a:prstGeom>
        </p:spPr>
      </p:pic>
      <p:sp>
        <p:nvSpPr>
          <p:cNvPr id="14" name="Casella di testo 53">
            <a:extLst>
              <a:ext uri="{FF2B5EF4-FFF2-40B4-BE49-F238E27FC236}">
                <a16:creationId xmlns:a16="http://schemas.microsoft.com/office/drawing/2014/main" id="{0A4CEA09-13E4-ECB1-BC38-A810EA94F203}"/>
              </a:ext>
            </a:extLst>
          </p:cNvPr>
          <p:cNvSpPr txBox="1"/>
          <p:nvPr/>
        </p:nvSpPr>
        <p:spPr>
          <a:xfrm>
            <a:off x="11067724" y="6399787"/>
            <a:ext cx="936017" cy="38035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sz="1200" b="1" dirty="0" err="1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next-level.it</a:t>
            </a:r>
            <a:endParaRPr lang="it-IT" sz="1200" b="1" dirty="0">
              <a:effectLst/>
              <a:latin typeface="ScalaSans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3CE23EA-E564-02D2-E227-82F5FAD18E24}"/>
              </a:ext>
            </a:extLst>
          </p:cNvPr>
          <p:cNvSpPr txBox="1"/>
          <p:nvPr/>
        </p:nvSpPr>
        <p:spPr>
          <a:xfrm>
            <a:off x="322729" y="13043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cxnSp>
        <p:nvCxnSpPr>
          <p:cNvPr id="25" name="Connettore 1 24">
            <a:extLst>
              <a:ext uri="{FF2B5EF4-FFF2-40B4-BE49-F238E27FC236}">
                <a16:creationId xmlns:a16="http://schemas.microsoft.com/office/drawing/2014/main" id="{0AF357DC-18D5-2A4A-D8AF-5C48AFAA9F86}"/>
              </a:ext>
            </a:extLst>
          </p:cNvPr>
          <p:cNvCxnSpPr>
            <a:cxnSpLocks/>
          </p:cNvCxnSpPr>
          <p:nvPr/>
        </p:nvCxnSpPr>
        <p:spPr>
          <a:xfrm>
            <a:off x="0" y="6282749"/>
            <a:ext cx="12192000" cy="0"/>
          </a:xfrm>
          <a:prstGeom prst="line">
            <a:avLst/>
          </a:prstGeom>
          <a:ln w="12700">
            <a:solidFill>
              <a:srgbClr val="0D1F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magine 26">
            <a:extLst>
              <a:ext uri="{FF2B5EF4-FFF2-40B4-BE49-F238E27FC236}">
                <a16:creationId xmlns:a16="http://schemas.microsoft.com/office/drawing/2014/main" id="{A124FA70-D3E4-9FC6-5174-50E970910B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459"/>
          <a:stretch/>
        </p:blipFill>
        <p:spPr>
          <a:xfrm rot="10800000">
            <a:off x="10200597" y="0"/>
            <a:ext cx="3606288" cy="3285217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43D90DD3-2E2F-FBDD-9E28-830C1EA3B3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369" t="50000"/>
          <a:stretch/>
        </p:blipFill>
        <p:spPr>
          <a:xfrm>
            <a:off x="5053776" y="-102780"/>
            <a:ext cx="5146821" cy="92102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9D985D7-EACE-851D-5F90-F487F550BC7C}"/>
              </a:ext>
            </a:extLst>
          </p:cNvPr>
          <p:cNvSpPr txBox="1"/>
          <p:nvPr/>
        </p:nvSpPr>
        <p:spPr>
          <a:xfrm>
            <a:off x="4217157" y="1755446"/>
            <a:ext cx="73821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Lorem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ipsum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dolor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sit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amet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consectetur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adipiscing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elit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Vestibulum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facilisis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varius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tortor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Donec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id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sem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non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turpis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tincidunt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varius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sit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amet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eget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magna. Morbi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pellentesque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sem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non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elit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placerat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sit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amet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dictum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metus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lobortis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Donec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metus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arcu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tincidunt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imperdiet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mi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sit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amet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blandit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convallis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erat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Vestibulum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egestas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dictum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tincidunt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Pellentesque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vehicula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fermentum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dapibus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Praesent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nec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enim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erat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Mauris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ante ante.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Nam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a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dolor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vitae dui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tincidunt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tincidunt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vitae in mi.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Nullam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dolor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magna,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tincidunt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vitae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faucibus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ac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rutrum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vitae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lacus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Praesent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volutpat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nisl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lacus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eget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fermentum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ipsum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porttitor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eu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</a:t>
            </a:r>
          </a:p>
          <a:p>
            <a:pPr algn="just"/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Aliquam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eu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ligula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ac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elit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egestas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viverra.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Praesent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in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ipsum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ac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ex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pharetra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semper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Donec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vehicula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elit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Suspendisse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erat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urna,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imperdiet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ut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elit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et,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luctus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tincidunt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urna.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Nullam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sagittis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ut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felis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eu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porta.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Maecenas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molestie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blandit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fringilla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Nullam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vel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iaculis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elit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, vel lacinia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neque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</a:t>
            </a:r>
          </a:p>
        </p:txBody>
      </p:sp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1A507ECF-F630-3D2C-3774-809140CF0876}"/>
              </a:ext>
            </a:extLst>
          </p:cNvPr>
          <p:cNvCxnSpPr>
            <a:cxnSpLocks/>
          </p:cNvCxnSpPr>
          <p:nvPr/>
        </p:nvCxnSpPr>
        <p:spPr>
          <a:xfrm>
            <a:off x="3969040" y="712694"/>
            <a:ext cx="0" cy="4837511"/>
          </a:xfrm>
          <a:prstGeom prst="line">
            <a:avLst/>
          </a:prstGeom>
          <a:ln w="12700">
            <a:solidFill>
              <a:srgbClr val="0D1F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924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C414FE7E-EB9D-9B00-9EB8-BEF15CA0B044}"/>
              </a:ext>
            </a:extLst>
          </p:cNvPr>
          <p:cNvSpPr txBox="1"/>
          <p:nvPr/>
        </p:nvSpPr>
        <p:spPr>
          <a:xfrm>
            <a:off x="287811" y="1507230"/>
            <a:ext cx="34331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b="1" dirty="0">
                <a:latin typeface="Raisonne ExtraBold" panose="020B0303040202040103" pitchFamily="34" charset="0"/>
                <a:ea typeface="Raisonne ExtraBold" charset="0"/>
                <a:cs typeface="Raisonne ExtraBold" charset="0"/>
              </a:rPr>
              <a:t>Risorse </a:t>
            </a:r>
          </a:p>
          <a:p>
            <a:r>
              <a:rPr lang="it-IT" sz="2500" b="1" dirty="0">
                <a:latin typeface="Raisonne ExtraBold" panose="020B0303040202040103" pitchFamily="34" charset="0"/>
                <a:ea typeface="Raisonne ExtraBold" charset="0"/>
                <a:cs typeface="Raisonne ExtraBold" charset="0"/>
              </a:rPr>
              <a:t>di approfondimento</a:t>
            </a:r>
          </a:p>
        </p:txBody>
      </p:sp>
      <p:sp>
        <p:nvSpPr>
          <p:cNvPr id="8" name="Casella di testo 53">
            <a:extLst>
              <a:ext uri="{FF2B5EF4-FFF2-40B4-BE49-F238E27FC236}">
                <a16:creationId xmlns:a16="http://schemas.microsoft.com/office/drawing/2014/main" id="{FE18401A-F8AE-1260-9873-FED057B0FD79}"/>
              </a:ext>
            </a:extLst>
          </p:cNvPr>
          <p:cNvSpPr txBox="1"/>
          <p:nvPr/>
        </p:nvSpPr>
        <p:spPr>
          <a:xfrm>
            <a:off x="4696576" y="6399787"/>
            <a:ext cx="2946609" cy="38035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sz="1200" b="1" dirty="0" err="1"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it-IT" sz="1200" b="1" dirty="0" err="1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ext-land</a:t>
            </a:r>
            <a:r>
              <a:rPr lang="it-IT" sz="1200" b="1" dirty="0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200" dirty="0">
                <a:effectLst/>
                <a:latin typeface="Scala 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è un progetto a cura di </a:t>
            </a:r>
            <a:r>
              <a:rPr lang="it-IT" sz="1200" b="1" dirty="0" err="1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next-level</a:t>
            </a:r>
            <a:endParaRPr lang="it-IT" sz="1200" b="1" dirty="0">
              <a:effectLst/>
              <a:latin typeface="ScalaSans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EF22A56-B107-2FB1-0CCF-1FCAAE7C4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99" y="6369106"/>
            <a:ext cx="1097840" cy="345776"/>
          </a:xfrm>
          <a:prstGeom prst="rect">
            <a:avLst/>
          </a:prstGeom>
        </p:spPr>
      </p:pic>
      <p:sp>
        <p:nvSpPr>
          <p:cNvPr id="14" name="Casella di testo 53">
            <a:extLst>
              <a:ext uri="{FF2B5EF4-FFF2-40B4-BE49-F238E27FC236}">
                <a16:creationId xmlns:a16="http://schemas.microsoft.com/office/drawing/2014/main" id="{0A4CEA09-13E4-ECB1-BC38-A810EA94F203}"/>
              </a:ext>
            </a:extLst>
          </p:cNvPr>
          <p:cNvSpPr txBox="1"/>
          <p:nvPr/>
        </p:nvSpPr>
        <p:spPr>
          <a:xfrm>
            <a:off x="11067724" y="6399787"/>
            <a:ext cx="936017" cy="38035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sz="1200" b="1" dirty="0" err="1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next-level.it</a:t>
            </a:r>
            <a:endParaRPr lang="it-IT" sz="1200" b="1" dirty="0">
              <a:effectLst/>
              <a:latin typeface="ScalaSans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3CE23EA-E564-02D2-E227-82F5FAD18E24}"/>
              </a:ext>
            </a:extLst>
          </p:cNvPr>
          <p:cNvSpPr txBox="1"/>
          <p:nvPr/>
        </p:nvSpPr>
        <p:spPr>
          <a:xfrm>
            <a:off x="322729" y="13043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cxnSp>
        <p:nvCxnSpPr>
          <p:cNvPr id="25" name="Connettore 1 24">
            <a:extLst>
              <a:ext uri="{FF2B5EF4-FFF2-40B4-BE49-F238E27FC236}">
                <a16:creationId xmlns:a16="http://schemas.microsoft.com/office/drawing/2014/main" id="{0AF357DC-18D5-2A4A-D8AF-5C48AFAA9F86}"/>
              </a:ext>
            </a:extLst>
          </p:cNvPr>
          <p:cNvCxnSpPr>
            <a:cxnSpLocks/>
          </p:cNvCxnSpPr>
          <p:nvPr/>
        </p:nvCxnSpPr>
        <p:spPr>
          <a:xfrm>
            <a:off x="0" y="6282749"/>
            <a:ext cx="12192000" cy="0"/>
          </a:xfrm>
          <a:prstGeom prst="line">
            <a:avLst/>
          </a:prstGeom>
          <a:ln w="12700">
            <a:solidFill>
              <a:srgbClr val="0D1F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magine 26">
            <a:extLst>
              <a:ext uri="{FF2B5EF4-FFF2-40B4-BE49-F238E27FC236}">
                <a16:creationId xmlns:a16="http://schemas.microsoft.com/office/drawing/2014/main" id="{A124FA70-D3E4-9FC6-5174-50E970910B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459"/>
          <a:stretch/>
        </p:blipFill>
        <p:spPr>
          <a:xfrm rot="10800000">
            <a:off x="10200597" y="0"/>
            <a:ext cx="3606288" cy="3285217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43D90DD3-2E2F-FBDD-9E28-830C1EA3B3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369" t="50000"/>
          <a:stretch/>
        </p:blipFill>
        <p:spPr>
          <a:xfrm>
            <a:off x="5053776" y="-102780"/>
            <a:ext cx="5146821" cy="92102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17604A-8D2F-B8B0-CF66-6C75FAA73419}"/>
              </a:ext>
            </a:extLst>
          </p:cNvPr>
          <p:cNvSpPr txBox="1"/>
          <p:nvPr/>
        </p:nvSpPr>
        <p:spPr>
          <a:xfrm>
            <a:off x="4217156" y="1507230"/>
            <a:ext cx="738218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Sed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sagittis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blandit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est et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semper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Nullam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posuere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augue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mollis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convallis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pretium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felis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diam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aliquam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leo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in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semper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ligula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velit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quis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dolor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Suspendisse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dignissim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ultrices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mauris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auctor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dignissim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Suspendisse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maximus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,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leo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in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luctus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accumsan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diam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quam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congue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diam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non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suscipit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velit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tellus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vel nunc.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Quisque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rutrum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dictum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nisi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porttitor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egestas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lacus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Fusce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hendrerit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non odio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nec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vehicula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Mauris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venenatis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eros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tempor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ultricies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massa a,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auctor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diam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 Sed vitae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rutrum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leo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Vestibulum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ante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ipsum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primis in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faucibus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orci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luctus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et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ultrices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posuere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cubilia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curae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; Morbi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hendrerit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libero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at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ex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euismod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ultrices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Pellentesque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habitant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morbi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tristique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senectus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et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netus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et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malesuada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fames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ac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turpis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egestas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 Ut vitae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hendrerit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erat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 Cras vitae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elit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blandit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placerat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velit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eu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faucibus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lacus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</a:t>
            </a:r>
          </a:p>
          <a:p>
            <a:pPr algn="just"/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Cras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tincidunt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commodo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libero,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ultrices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sagittis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purus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ultrices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non.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Vivamus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tincidunt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tempor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erat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eu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scelerisque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leo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consectetur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eu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 Sed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ipsum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neque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rhoncus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in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elit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rhoncus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porttitor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egestas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libero.</a:t>
            </a:r>
          </a:p>
        </p:txBody>
      </p: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D620BDFE-15E7-87D4-5556-C8C55D0DB896}"/>
              </a:ext>
            </a:extLst>
          </p:cNvPr>
          <p:cNvCxnSpPr>
            <a:cxnSpLocks/>
          </p:cNvCxnSpPr>
          <p:nvPr/>
        </p:nvCxnSpPr>
        <p:spPr>
          <a:xfrm>
            <a:off x="3969040" y="712694"/>
            <a:ext cx="0" cy="4837511"/>
          </a:xfrm>
          <a:prstGeom prst="line">
            <a:avLst/>
          </a:prstGeom>
          <a:ln w="12700">
            <a:solidFill>
              <a:srgbClr val="0D1F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93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C814D203-80CE-E208-ECAC-E01933506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2192000" cy="6235089"/>
          </a:xfrm>
          <a:prstGeom prst="rect">
            <a:avLst/>
          </a:prstGeom>
        </p:spPr>
      </p:pic>
      <p:sp>
        <p:nvSpPr>
          <p:cNvPr id="4" name="Casella di testo 53">
            <a:extLst>
              <a:ext uri="{FF2B5EF4-FFF2-40B4-BE49-F238E27FC236}">
                <a16:creationId xmlns:a16="http://schemas.microsoft.com/office/drawing/2014/main" id="{6047E4DC-AF12-E4F9-6397-4AE87F1917D5}"/>
              </a:ext>
            </a:extLst>
          </p:cNvPr>
          <p:cNvSpPr txBox="1"/>
          <p:nvPr/>
        </p:nvSpPr>
        <p:spPr>
          <a:xfrm>
            <a:off x="4696576" y="6399787"/>
            <a:ext cx="2946609" cy="38035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sz="1200" b="1" dirty="0" err="1"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it-IT" sz="1200" b="1" dirty="0" err="1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ext-land</a:t>
            </a:r>
            <a:r>
              <a:rPr lang="it-IT" sz="1200" b="1" dirty="0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200" dirty="0">
                <a:effectLst/>
                <a:latin typeface="Scala 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è un progetto a cura di </a:t>
            </a:r>
            <a:r>
              <a:rPr lang="it-IT" sz="1200" b="1" dirty="0" err="1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next-level</a:t>
            </a:r>
            <a:endParaRPr lang="it-IT" sz="1200" b="1" dirty="0">
              <a:effectLst/>
              <a:latin typeface="ScalaSans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67D5840D-8E1A-4BF2-7653-5941E6DCB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99" y="6369106"/>
            <a:ext cx="1097840" cy="345776"/>
          </a:xfrm>
          <a:prstGeom prst="rect">
            <a:avLst/>
          </a:prstGeom>
        </p:spPr>
      </p:pic>
      <p:sp>
        <p:nvSpPr>
          <p:cNvPr id="8" name="Casella di testo 53">
            <a:extLst>
              <a:ext uri="{FF2B5EF4-FFF2-40B4-BE49-F238E27FC236}">
                <a16:creationId xmlns:a16="http://schemas.microsoft.com/office/drawing/2014/main" id="{D709B20D-DEE6-5A67-0902-B393015E3D2F}"/>
              </a:ext>
            </a:extLst>
          </p:cNvPr>
          <p:cNvSpPr txBox="1"/>
          <p:nvPr/>
        </p:nvSpPr>
        <p:spPr>
          <a:xfrm>
            <a:off x="11067724" y="6399787"/>
            <a:ext cx="936017" cy="38035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sz="1200" b="1" dirty="0" err="1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next-level.it</a:t>
            </a:r>
            <a:endParaRPr lang="it-IT" sz="1200" b="1" dirty="0">
              <a:effectLst/>
              <a:latin typeface="ScalaSans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Immagine 10" descr="Immagine che contiene testo, clipart, grafica vettoriale&#10;&#10;Descrizione generata automaticamente">
            <a:extLst>
              <a:ext uri="{FF2B5EF4-FFF2-40B4-BE49-F238E27FC236}">
                <a16:creationId xmlns:a16="http://schemas.microsoft.com/office/drawing/2014/main" id="{4CCBC37A-E070-B39C-703C-955605112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192" y="2214372"/>
            <a:ext cx="3208722" cy="178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5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 di testo 53">
            <a:extLst>
              <a:ext uri="{FF2B5EF4-FFF2-40B4-BE49-F238E27FC236}">
                <a16:creationId xmlns:a16="http://schemas.microsoft.com/office/drawing/2014/main" id="{F1F80D78-5918-F2C7-7FA6-9A1BC8FE75E1}"/>
              </a:ext>
            </a:extLst>
          </p:cNvPr>
          <p:cNvSpPr txBox="1"/>
          <p:nvPr/>
        </p:nvSpPr>
        <p:spPr>
          <a:xfrm>
            <a:off x="4696576" y="6399787"/>
            <a:ext cx="2946609" cy="38035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sz="1200" b="1" dirty="0" err="1"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it-IT" sz="1200" b="1" dirty="0" err="1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ext-land</a:t>
            </a:r>
            <a:r>
              <a:rPr lang="it-IT" sz="1200" b="1" dirty="0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200" dirty="0">
                <a:effectLst/>
                <a:latin typeface="Scala 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è un progetto a cura di </a:t>
            </a:r>
            <a:r>
              <a:rPr lang="it-IT" sz="1200" b="1" dirty="0" err="1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next-level</a:t>
            </a:r>
            <a:endParaRPr lang="it-IT" sz="1200" b="1" dirty="0">
              <a:effectLst/>
              <a:latin typeface="ScalaSans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D475F263-920F-E4C3-A31D-7DDD172F8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99" y="6369106"/>
            <a:ext cx="1097840" cy="34577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063D0D0-C92E-5817-CFE4-05CA1AA8D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797" y="2607851"/>
            <a:ext cx="337638" cy="337638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0CFB6BC-4236-55E6-D16E-BBE20CE87F5F}"/>
              </a:ext>
            </a:extLst>
          </p:cNvPr>
          <p:cNvSpPr txBox="1"/>
          <p:nvPr/>
        </p:nvSpPr>
        <p:spPr>
          <a:xfrm>
            <a:off x="1619999" y="3152001"/>
            <a:ext cx="8952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b="1" dirty="0">
                <a:solidFill>
                  <a:srgbClr val="0D1F68"/>
                </a:solidFill>
                <a:latin typeface="Raisonne ExtraBold" charset="0"/>
                <a:ea typeface="Raisonne ExtraBold" charset="0"/>
                <a:cs typeface="Raisonne ExtraBold" charset="0"/>
              </a:rPr>
              <a:t>I laboratori all’università</a:t>
            </a:r>
          </a:p>
        </p:txBody>
      </p:sp>
      <p:sp>
        <p:nvSpPr>
          <p:cNvPr id="21" name="Casella di testo 53">
            <a:extLst>
              <a:ext uri="{FF2B5EF4-FFF2-40B4-BE49-F238E27FC236}">
                <a16:creationId xmlns:a16="http://schemas.microsoft.com/office/drawing/2014/main" id="{EBF90D6F-8167-A99A-43B4-3ED97829DCD0}"/>
              </a:ext>
            </a:extLst>
          </p:cNvPr>
          <p:cNvSpPr txBox="1"/>
          <p:nvPr/>
        </p:nvSpPr>
        <p:spPr>
          <a:xfrm>
            <a:off x="11067724" y="6399787"/>
            <a:ext cx="936017" cy="38035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sz="1200" b="1" dirty="0" err="1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next-level.it</a:t>
            </a:r>
            <a:endParaRPr lang="it-IT" sz="1200" b="1" dirty="0">
              <a:effectLst/>
              <a:latin typeface="ScalaSans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3C2DC2BB-4218-A38F-839A-E2D6DE605815}"/>
              </a:ext>
            </a:extLst>
          </p:cNvPr>
          <p:cNvCxnSpPr>
            <a:cxnSpLocks/>
          </p:cNvCxnSpPr>
          <p:nvPr/>
        </p:nvCxnSpPr>
        <p:spPr>
          <a:xfrm>
            <a:off x="0" y="6282749"/>
            <a:ext cx="12192000" cy="0"/>
          </a:xfrm>
          <a:prstGeom prst="line">
            <a:avLst/>
          </a:prstGeom>
          <a:ln w="12700">
            <a:solidFill>
              <a:srgbClr val="0D1F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magine 25">
            <a:extLst>
              <a:ext uri="{FF2B5EF4-FFF2-40B4-BE49-F238E27FC236}">
                <a16:creationId xmlns:a16="http://schemas.microsoft.com/office/drawing/2014/main" id="{710B74E2-4494-1E16-9E45-EE7A4C49C6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348" r="17773"/>
          <a:stretch/>
        </p:blipFill>
        <p:spPr>
          <a:xfrm flipV="1">
            <a:off x="8347265" y="1381480"/>
            <a:ext cx="3844735" cy="4901269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78331B5F-4FE0-1481-C2B0-490834DC7D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878" b="41971"/>
          <a:stretch/>
        </p:blipFill>
        <p:spPr>
          <a:xfrm flipV="1">
            <a:off x="0" y="-20343"/>
            <a:ext cx="6137840" cy="263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8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 di testo 53">
            <a:extLst>
              <a:ext uri="{FF2B5EF4-FFF2-40B4-BE49-F238E27FC236}">
                <a16:creationId xmlns:a16="http://schemas.microsoft.com/office/drawing/2014/main" id="{F1F80D78-5918-F2C7-7FA6-9A1BC8FE75E1}"/>
              </a:ext>
            </a:extLst>
          </p:cNvPr>
          <p:cNvSpPr txBox="1"/>
          <p:nvPr/>
        </p:nvSpPr>
        <p:spPr>
          <a:xfrm>
            <a:off x="4696576" y="6399787"/>
            <a:ext cx="2946609" cy="38035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sz="1200" b="1" dirty="0" err="1"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it-IT" sz="1200" b="1" dirty="0" err="1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ext-land</a:t>
            </a:r>
            <a:r>
              <a:rPr lang="it-IT" sz="1200" b="1" dirty="0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200" dirty="0">
                <a:effectLst/>
                <a:latin typeface="Scala 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è un progetto a cura di </a:t>
            </a:r>
            <a:r>
              <a:rPr lang="it-IT" sz="1200" b="1" dirty="0" err="1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next-level</a:t>
            </a:r>
            <a:endParaRPr lang="it-IT" sz="1200" b="1" dirty="0">
              <a:effectLst/>
              <a:latin typeface="ScalaSans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D475F263-920F-E4C3-A31D-7DDD172F8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99" y="6369106"/>
            <a:ext cx="1097840" cy="345776"/>
          </a:xfrm>
          <a:prstGeom prst="rect">
            <a:avLst/>
          </a:prstGeom>
        </p:spPr>
      </p:pic>
      <p:sp>
        <p:nvSpPr>
          <p:cNvPr id="21" name="Casella di testo 53">
            <a:extLst>
              <a:ext uri="{FF2B5EF4-FFF2-40B4-BE49-F238E27FC236}">
                <a16:creationId xmlns:a16="http://schemas.microsoft.com/office/drawing/2014/main" id="{EBF90D6F-8167-A99A-43B4-3ED97829DCD0}"/>
              </a:ext>
            </a:extLst>
          </p:cNvPr>
          <p:cNvSpPr txBox="1"/>
          <p:nvPr/>
        </p:nvSpPr>
        <p:spPr>
          <a:xfrm>
            <a:off x="11067724" y="6399787"/>
            <a:ext cx="936017" cy="38035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sz="1200" b="1" dirty="0" err="1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next-level.it</a:t>
            </a:r>
            <a:endParaRPr lang="it-IT" sz="1200" b="1" dirty="0">
              <a:effectLst/>
              <a:latin typeface="ScalaSans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3C2DC2BB-4218-A38F-839A-E2D6DE605815}"/>
              </a:ext>
            </a:extLst>
          </p:cNvPr>
          <p:cNvCxnSpPr>
            <a:cxnSpLocks/>
          </p:cNvCxnSpPr>
          <p:nvPr/>
        </p:nvCxnSpPr>
        <p:spPr>
          <a:xfrm>
            <a:off x="0" y="6282749"/>
            <a:ext cx="12192000" cy="0"/>
          </a:xfrm>
          <a:prstGeom prst="line">
            <a:avLst/>
          </a:prstGeom>
          <a:ln w="12700">
            <a:solidFill>
              <a:srgbClr val="0D1F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magine 25">
            <a:extLst>
              <a:ext uri="{FF2B5EF4-FFF2-40B4-BE49-F238E27FC236}">
                <a16:creationId xmlns:a16="http://schemas.microsoft.com/office/drawing/2014/main" id="{710B74E2-4494-1E16-9E45-EE7A4C49C6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48" r="17773"/>
          <a:stretch/>
        </p:blipFill>
        <p:spPr>
          <a:xfrm flipH="1" flipV="1">
            <a:off x="-5024" y="1381480"/>
            <a:ext cx="3844735" cy="4901269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78331B5F-4FE0-1481-C2B0-490834DC7D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78" b="41971"/>
          <a:stretch/>
        </p:blipFill>
        <p:spPr>
          <a:xfrm flipH="1" flipV="1">
            <a:off x="6054160" y="-20343"/>
            <a:ext cx="6137840" cy="2637715"/>
          </a:xfrm>
          <a:prstGeom prst="rect">
            <a:avLst/>
          </a:prstGeom>
        </p:spPr>
      </p:pic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8B790CB4-6B1E-89E4-9125-FDF2A4C39245}"/>
              </a:ext>
            </a:extLst>
          </p:cNvPr>
          <p:cNvCxnSpPr>
            <a:cxnSpLocks/>
          </p:cNvCxnSpPr>
          <p:nvPr/>
        </p:nvCxnSpPr>
        <p:spPr>
          <a:xfrm>
            <a:off x="4418914" y="2943557"/>
            <a:ext cx="3364700" cy="0"/>
          </a:xfrm>
          <a:prstGeom prst="line">
            <a:avLst/>
          </a:prstGeom>
          <a:ln w="12700">
            <a:solidFill>
              <a:srgbClr val="0D1F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FE85018-033A-149A-8116-9EE6E440A76E}"/>
              </a:ext>
            </a:extLst>
          </p:cNvPr>
          <p:cNvSpPr txBox="1"/>
          <p:nvPr/>
        </p:nvSpPr>
        <p:spPr>
          <a:xfrm>
            <a:off x="1625263" y="2466503"/>
            <a:ext cx="89520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500" b="1" dirty="0">
                <a:latin typeface="Raisonne ExtraBold" panose="020B0303040202040103" pitchFamily="34" charset="0"/>
                <a:ea typeface="Raisonne ExtraBold" charset="0"/>
                <a:cs typeface="Raisonne ExtraBold" charset="0"/>
              </a:rPr>
              <a:t>Titolo del Laboratorio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14F2489-5B6E-065E-8DF9-0E96C4612318}"/>
              </a:ext>
            </a:extLst>
          </p:cNvPr>
          <p:cNvSpPr txBox="1"/>
          <p:nvPr/>
        </p:nvSpPr>
        <p:spPr>
          <a:xfrm>
            <a:off x="1883340" y="3272291"/>
            <a:ext cx="850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ScalaSans" pitchFamily="2" charset="77"/>
                <a:ea typeface="Raisonne Light" charset="0"/>
                <a:cs typeface="Raisonne Light" charset="0"/>
              </a:rPr>
              <a:t>Referente attività: </a:t>
            </a:r>
            <a:r>
              <a:rPr lang="it-IT" dirty="0">
                <a:latin typeface="Scala Sans" pitchFamily="2" charset="77"/>
                <a:ea typeface="Raisonne Light" charset="0"/>
                <a:cs typeface="Raisonne Light" charset="0"/>
              </a:rPr>
              <a:t>prof.ssa </a:t>
            </a:r>
            <a:r>
              <a:rPr lang="it-IT" dirty="0" err="1">
                <a:latin typeface="Scala Sans" pitchFamily="2" charset="77"/>
                <a:ea typeface="Raisonne Light" charset="0"/>
                <a:cs typeface="Raisonne Light" charset="0"/>
              </a:rPr>
              <a:t>Lorem</a:t>
            </a:r>
            <a:r>
              <a:rPr lang="it-IT" dirty="0">
                <a:latin typeface="Scala Sans" pitchFamily="2" charset="77"/>
                <a:ea typeface="Raisonne Light" charset="0"/>
                <a:cs typeface="Raisonne Light" charset="0"/>
              </a:rPr>
              <a:t> </a:t>
            </a:r>
            <a:r>
              <a:rPr lang="it-IT" dirty="0" err="1">
                <a:latin typeface="Scala Sans" pitchFamily="2" charset="77"/>
                <a:ea typeface="Raisonne Light" charset="0"/>
                <a:cs typeface="Raisonne Light" charset="0"/>
              </a:rPr>
              <a:t>Ipsum</a:t>
            </a:r>
            <a:endParaRPr lang="it-IT" dirty="0">
              <a:latin typeface="Scala Sans" pitchFamily="2" charset="77"/>
              <a:ea typeface="Raisonne Light" charset="0"/>
              <a:cs typeface="Raisonne Light" charset="0"/>
            </a:endParaRPr>
          </a:p>
          <a:p>
            <a:pPr algn="ctr"/>
            <a:r>
              <a:rPr lang="it-IT" b="1" dirty="0">
                <a:latin typeface="ScalaSans" pitchFamily="2" charset="77"/>
                <a:ea typeface="Raisonne Light" charset="0"/>
                <a:cs typeface="Raisonne Light" charset="0"/>
              </a:rPr>
              <a:t>Ateneo/ente di ricerca: </a:t>
            </a:r>
            <a:r>
              <a:rPr lang="it-IT" dirty="0">
                <a:latin typeface="Scala Sans" pitchFamily="2" charset="77"/>
                <a:ea typeface="Raisonne Light" charset="0"/>
                <a:cs typeface="Raisonne Light" charset="0"/>
              </a:rPr>
              <a:t>dipartimento </a:t>
            </a:r>
            <a:r>
              <a:rPr lang="it-IT" dirty="0" err="1">
                <a:latin typeface="Scala Sans" pitchFamily="2" charset="77"/>
                <a:ea typeface="Raisonne Light" charset="0"/>
                <a:cs typeface="Raisonne Light" charset="0"/>
              </a:rPr>
              <a:t>Lorem</a:t>
            </a:r>
            <a:r>
              <a:rPr lang="it-IT" dirty="0">
                <a:latin typeface="Scala Sans" pitchFamily="2" charset="77"/>
                <a:ea typeface="Raisonne Light" charset="0"/>
                <a:cs typeface="Raisonne Light" charset="0"/>
              </a:rPr>
              <a:t> </a:t>
            </a:r>
            <a:r>
              <a:rPr lang="it-IT" dirty="0" err="1">
                <a:latin typeface="Scala Sans" pitchFamily="2" charset="77"/>
                <a:ea typeface="Raisonne Light" charset="0"/>
                <a:cs typeface="Raisonne Light" charset="0"/>
              </a:rPr>
              <a:t>Ipsum</a:t>
            </a:r>
            <a:endParaRPr lang="it-IT" dirty="0">
              <a:latin typeface="Scala Sans" pitchFamily="2" charset="77"/>
              <a:ea typeface="Raisonne Light" charset="0"/>
              <a:cs typeface="Raisonne Light" charset="0"/>
            </a:endParaRPr>
          </a:p>
          <a:p>
            <a:pPr algn="ctr"/>
            <a:r>
              <a:rPr lang="it-IT" b="1" dirty="0">
                <a:latin typeface="ScalaSans" pitchFamily="2" charset="77"/>
                <a:ea typeface="Raisonne Light" charset="0"/>
                <a:cs typeface="Raisonne Light" charset="0"/>
              </a:rPr>
              <a:t>Sede del laboratorio</a:t>
            </a:r>
            <a:r>
              <a:rPr lang="it-IT" dirty="0">
                <a:latin typeface="Scala Sans" pitchFamily="2" charset="77"/>
                <a:ea typeface="Raisonne Light" charset="0"/>
                <a:cs typeface="Raisonne Light" charset="0"/>
              </a:rPr>
              <a:t>: </a:t>
            </a:r>
            <a:r>
              <a:rPr lang="it-IT" dirty="0" err="1">
                <a:latin typeface="Scala Sans" pitchFamily="2" charset="77"/>
                <a:ea typeface="Raisonne Light" charset="0"/>
                <a:cs typeface="Raisonne Light" charset="0"/>
              </a:rPr>
              <a:t>Lorem</a:t>
            </a:r>
            <a:r>
              <a:rPr lang="it-IT" dirty="0">
                <a:latin typeface="Scala Sans" pitchFamily="2" charset="77"/>
                <a:ea typeface="Raisonne Light" charset="0"/>
                <a:cs typeface="Raisonne Light" charset="0"/>
              </a:rPr>
              <a:t> </a:t>
            </a:r>
            <a:r>
              <a:rPr lang="it-IT" dirty="0" err="1">
                <a:latin typeface="Scala Sans" pitchFamily="2" charset="77"/>
                <a:ea typeface="Raisonne Light" charset="0"/>
                <a:cs typeface="Raisonne Light" charset="0"/>
              </a:rPr>
              <a:t>Ipsum</a:t>
            </a:r>
            <a:endParaRPr lang="it-IT" dirty="0">
              <a:latin typeface="Scala Sans" pitchFamily="2" charset="77"/>
              <a:ea typeface="Raisonne Light" charset="0"/>
              <a:cs typeface="Raisonne Light" charset="0"/>
            </a:endParaRPr>
          </a:p>
          <a:p>
            <a:pPr algn="ctr"/>
            <a:endParaRPr lang="it-IT" dirty="0">
              <a:latin typeface="Scala Sans" pitchFamily="2" charset="77"/>
              <a:ea typeface="Raisonne Light" charset="0"/>
              <a:cs typeface="Raisonn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05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sellaDiTesto 34"/>
          <p:cNvSpPr txBox="1"/>
          <p:nvPr/>
        </p:nvSpPr>
        <p:spPr>
          <a:xfrm>
            <a:off x="4217157" y="1755446"/>
            <a:ext cx="73821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Lorem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ipsum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dolor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sit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amet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consectetur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adipiscing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elit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Vestibulum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facilisis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varius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tortor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Donec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id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sem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non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turpis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tincidunt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varius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sit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amet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eget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magna. Morbi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pellentesque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sem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non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elit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placerat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sit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amet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dictum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metus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lobortis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Donec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metus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arcu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tincidunt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imperdiet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mi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sit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amet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blandit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convallis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erat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Vestibulum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egestas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dictum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tincidunt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Pellentesque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vehicula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fermentum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dapibus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Praesent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nec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enim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erat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Mauris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ante ante.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Nam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a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dolor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vitae dui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tincidunt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tincidunt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vitae in mi.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Nullam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dolor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magna,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tincidunt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vitae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faucibus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ac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rutrum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vitae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lacus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Praesent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volutpat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nisl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lacus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eget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fermentum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ipsum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porttitor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eu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</a:t>
            </a:r>
          </a:p>
          <a:p>
            <a:pPr algn="just"/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Aliquam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eu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ligula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ac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elit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egestas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viverra.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Praesent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in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ipsum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ac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ex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pharetra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semper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Donec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vehicula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elit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Suspendisse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erat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urna,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imperdiet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ut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elit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et,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luctus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tincidunt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urna.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Nullam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sagittis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ut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felis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eu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porta.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Maecenas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molestie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blandit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fringilla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Nullam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vel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iaculis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elit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, vel lacinia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neque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315252" y="2435826"/>
            <a:ext cx="3235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FF3959"/>
                </a:solidFill>
                <a:latin typeface="ScalaSans" pitchFamily="2" charset="77"/>
                <a:ea typeface="Raisonne Light" charset="0"/>
                <a:cs typeface="Raisonne Light" charset="0"/>
              </a:rPr>
              <a:t>/</a:t>
            </a:r>
            <a:r>
              <a:rPr lang="it-IT" sz="2000" dirty="0">
                <a:latin typeface="ScalaSans" pitchFamily="2" charset="77"/>
                <a:ea typeface="Raisonne Light" charset="0"/>
                <a:cs typeface="Raisonne Light" charset="0"/>
              </a:rPr>
              <a:t> </a:t>
            </a:r>
            <a:r>
              <a:rPr lang="it-IT" sz="2000" dirty="0" err="1">
                <a:latin typeface="ScalaSans" pitchFamily="2" charset="77"/>
                <a:ea typeface="Raisonne Light" charset="0"/>
                <a:cs typeface="Raisonne Light" charset="0"/>
              </a:rPr>
              <a:t>Stem</a:t>
            </a:r>
            <a:br>
              <a:rPr lang="it-IT" sz="2000" dirty="0">
                <a:latin typeface="ScalaSans" pitchFamily="2" charset="77"/>
                <a:ea typeface="Raisonne Light" charset="0"/>
                <a:cs typeface="Raisonne Light" charset="0"/>
              </a:rPr>
            </a:br>
            <a:r>
              <a:rPr lang="it-IT" sz="2000" dirty="0">
                <a:solidFill>
                  <a:srgbClr val="FF3959"/>
                </a:solidFill>
                <a:latin typeface="ScalaSans" pitchFamily="2" charset="77"/>
                <a:ea typeface="Raisonne Light" charset="0"/>
                <a:cs typeface="Raisonne Light" charset="0"/>
              </a:rPr>
              <a:t>/ </a:t>
            </a:r>
            <a:r>
              <a:rPr lang="it-IT" sz="2000" dirty="0">
                <a:latin typeface="ScalaSans" pitchFamily="2" charset="77"/>
                <a:ea typeface="Raisonne Light" charset="0"/>
                <a:cs typeface="Raisonne Light" charset="0"/>
              </a:rPr>
              <a:t>Cittadinanza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414FE7E-EB9D-9B00-9EB8-BEF15CA0B044}"/>
              </a:ext>
            </a:extLst>
          </p:cNvPr>
          <p:cNvSpPr txBox="1"/>
          <p:nvPr/>
        </p:nvSpPr>
        <p:spPr>
          <a:xfrm>
            <a:off x="287811" y="1793349"/>
            <a:ext cx="34331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b="1" dirty="0">
                <a:latin typeface="Raisonne ExtraBold" panose="020B0303040202040103" pitchFamily="34" charset="0"/>
                <a:ea typeface="Raisonne ExtraBold" charset="0"/>
                <a:cs typeface="Raisonne ExtraBold" charset="0"/>
              </a:rPr>
              <a:t>Obiettivi didattici</a:t>
            </a:r>
          </a:p>
        </p:txBody>
      </p:sp>
      <p:sp>
        <p:nvSpPr>
          <p:cNvPr id="8" name="Casella di testo 53">
            <a:extLst>
              <a:ext uri="{FF2B5EF4-FFF2-40B4-BE49-F238E27FC236}">
                <a16:creationId xmlns:a16="http://schemas.microsoft.com/office/drawing/2014/main" id="{FE18401A-F8AE-1260-9873-FED057B0FD79}"/>
              </a:ext>
            </a:extLst>
          </p:cNvPr>
          <p:cNvSpPr txBox="1"/>
          <p:nvPr/>
        </p:nvSpPr>
        <p:spPr>
          <a:xfrm>
            <a:off x="4696576" y="6399787"/>
            <a:ext cx="2946609" cy="38035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sz="1200" b="1" dirty="0" err="1"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it-IT" sz="1200" b="1" dirty="0" err="1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ext-land</a:t>
            </a:r>
            <a:r>
              <a:rPr lang="it-IT" sz="1200" b="1" dirty="0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200" dirty="0">
                <a:effectLst/>
                <a:latin typeface="Scala 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è un progetto a cura di </a:t>
            </a:r>
            <a:r>
              <a:rPr lang="it-IT" sz="1200" b="1" dirty="0" err="1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next-level</a:t>
            </a:r>
            <a:endParaRPr lang="it-IT" sz="1200" b="1" dirty="0">
              <a:effectLst/>
              <a:latin typeface="ScalaSans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EF22A56-B107-2FB1-0CCF-1FCAAE7C4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99" y="6369106"/>
            <a:ext cx="1097840" cy="345776"/>
          </a:xfrm>
          <a:prstGeom prst="rect">
            <a:avLst/>
          </a:prstGeom>
        </p:spPr>
      </p:pic>
      <p:sp>
        <p:nvSpPr>
          <p:cNvPr id="14" name="Casella di testo 53">
            <a:extLst>
              <a:ext uri="{FF2B5EF4-FFF2-40B4-BE49-F238E27FC236}">
                <a16:creationId xmlns:a16="http://schemas.microsoft.com/office/drawing/2014/main" id="{0A4CEA09-13E4-ECB1-BC38-A810EA94F203}"/>
              </a:ext>
            </a:extLst>
          </p:cNvPr>
          <p:cNvSpPr txBox="1"/>
          <p:nvPr/>
        </p:nvSpPr>
        <p:spPr>
          <a:xfrm>
            <a:off x="11067724" y="6399787"/>
            <a:ext cx="936017" cy="38035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sz="1200" b="1" dirty="0" err="1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next-level.it</a:t>
            </a:r>
            <a:endParaRPr lang="it-IT" sz="1200" b="1" dirty="0">
              <a:effectLst/>
              <a:latin typeface="ScalaSans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" name="Connettore 1 19">
            <a:extLst>
              <a:ext uri="{FF2B5EF4-FFF2-40B4-BE49-F238E27FC236}">
                <a16:creationId xmlns:a16="http://schemas.microsoft.com/office/drawing/2014/main" id="{A5139007-D000-399D-66E1-F91495F0CC0C}"/>
              </a:ext>
            </a:extLst>
          </p:cNvPr>
          <p:cNvCxnSpPr>
            <a:cxnSpLocks/>
          </p:cNvCxnSpPr>
          <p:nvPr/>
        </p:nvCxnSpPr>
        <p:spPr>
          <a:xfrm>
            <a:off x="3969040" y="712694"/>
            <a:ext cx="0" cy="4837511"/>
          </a:xfrm>
          <a:prstGeom prst="line">
            <a:avLst/>
          </a:prstGeom>
          <a:ln w="12700">
            <a:solidFill>
              <a:srgbClr val="0D1F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3CE23EA-E564-02D2-E227-82F5FAD18E24}"/>
              </a:ext>
            </a:extLst>
          </p:cNvPr>
          <p:cNvSpPr txBox="1"/>
          <p:nvPr/>
        </p:nvSpPr>
        <p:spPr>
          <a:xfrm>
            <a:off x="322729" y="13043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cxnSp>
        <p:nvCxnSpPr>
          <p:cNvPr id="25" name="Connettore 1 24">
            <a:extLst>
              <a:ext uri="{FF2B5EF4-FFF2-40B4-BE49-F238E27FC236}">
                <a16:creationId xmlns:a16="http://schemas.microsoft.com/office/drawing/2014/main" id="{0AF357DC-18D5-2A4A-D8AF-5C48AFAA9F86}"/>
              </a:ext>
            </a:extLst>
          </p:cNvPr>
          <p:cNvCxnSpPr>
            <a:cxnSpLocks/>
          </p:cNvCxnSpPr>
          <p:nvPr/>
        </p:nvCxnSpPr>
        <p:spPr>
          <a:xfrm>
            <a:off x="0" y="6282749"/>
            <a:ext cx="12192000" cy="0"/>
          </a:xfrm>
          <a:prstGeom prst="line">
            <a:avLst/>
          </a:prstGeom>
          <a:ln w="12700">
            <a:solidFill>
              <a:srgbClr val="0D1F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magine 26">
            <a:extLst>
              <a:ext uri="{FF2B5EF4-FFF2-40B4-BE49-F238E27FC236}">
                <a16:creationId xmlns:a16="http://schemas.microsoft.com/office/drawing/2014/main" id="{A124FA70-D3E4-9FC6-5174-50E970910B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459"/>
          <a:stretch/>
        </p:blipFill>
        <p:spPr>
          <a:xfrm rot="10800000">
            <a:off x="10200597" y="0"/>
            <a:ext cx="3606288" cy="3285217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43D90DD3-2E2F-FBDD-9E28-830C1EA3B3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369" t="50000"/>
          <a:stretch/>
        </p:blipFill>
        <p:spPr>
          <a:xfrm>
            <a:off x="5053776" y="-102780"/>
            <a:ext cx="5146821" cy="92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2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sellaDiTesto 34"/>
          <p:cNvSpPr txBox="1"/>
          <p:nvPr/>
        </p:nvSpPr>
        <p:spPr>
          <a:xfrm>
            <a:off x="4217156" y="1507230"/>
            <a:ext cx="738218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Sed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sagittis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blandit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est et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semper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Nullam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posuere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augue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mollis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convallis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pretium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felis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diam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aliquam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leo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in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semper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ligula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velit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quis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dolor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Suspendisse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dignissim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ultrices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mauris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auctor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dignissim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Suspendisse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maximus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,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leo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in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luctus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accumsan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diam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quam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congue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diam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non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suscipit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velit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tellus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vel nunc.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Quisque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rutrum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dictum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nisi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porttitor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egestas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lacus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Fusce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hendrerit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non odio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nec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vehicula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Mauris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venenatis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eros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tempor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ultricies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massa a,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auctor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diam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 Sed vitae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rutrum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leo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Vestibulum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ante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ipsum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primis in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faucibus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orci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luctus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et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ultrices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posuere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cubilia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curae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; Morbi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hendrerit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libero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at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ex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euismod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ultrices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Pellentesque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habitant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morbi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tristique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senectus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et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netus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et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malesuada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fames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ac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turpis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egestas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 Ut vitae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hendrerit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erat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 Cras vitae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elit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blandit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placerat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velit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eu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faucibus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lacus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</a:t>
            </a:r>
          </a:p>
          <a:p>
            <a:pPr algn="just"/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Cras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tincidunt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commodo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libero,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ultrices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sagittis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purus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ultrices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non.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Vivamus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tincidunt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tempor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erat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eu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scelerisque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leo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consectetur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eu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 Sed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ipsum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neque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rhoncus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in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elit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rhoncus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porttitor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egestas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libero.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315252" y="2632702"/>
            <a:ext cx="3235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ScalaSans" pitchFamily="2" charset="77"/>
                <a:ea typeface="Raisonne Light" charset="0"/>
                <a:cs typeface="Raisonne Light" charset="0"/>
              </a:rPr>
              <a:t>Step 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414FE7E-EB9D-9B00-9EB8-BEF15CA0B044}"/>
              </a:ext>
            </a:extLst>
          </p:cNvPr>
          <p:cNvSpPr txBox="1"/>
          <p:nvPr/>
        </p:nvSpPr>
        <p:spPr>
          <a:xfrm>
            <a:off x="287811" y="1543194"/>
            <a:ext cx="34331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b="1" dirty="0">
                <a:latin typeface="Raisonne ExtraBold" panose="020B0303040202040103" pitchFamily="34" charset="0"/>
                <a:ea typeface="Raisonne ExtraBold" charset="0"/>
                <a:cs typeface="Raisonne ExtraBold" charset="0"/>
              </a:rPr>
              <a:t>Struttura sintetica dell’attività</a:t>
            </a:r>
          </a:p>
        </p:txBody>
      </p:sp>
      <p:sp>
        <p:nvSpPr>
          <p:cNvPr id="8" name="Casella di testo 53">
            <a:extLst>
              <a:ext uri="{FF2B5EF4-FFF2-40B4-BE49-F238E27FC236}">
                <a16:creationId xmlns:a16="http://schemas.microsoft.com/office/drawing/2014/main" id="{FE18401A-F8AE-1260-9873-FED057B0FD79}"/>
              </a:ext>
            </a:extLst>
          </p:cNvPr>
          <p:cNvSpPr txBox="1"/>
          <p:nvPr/>
        </p:nvSpPr>
        <p:spPr>
          <a:xfrm>
            <a:off x="4696576" y="6399787"/>
            <a:ext cx="2946609" cy="38035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sz="1200" b="1" dirty="0" err="1"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it-IT" sz="1200" b="1" dirty="0" err="1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ext-land</a:t>
            </a:r>
            <a:r>
              <a:rPr lang="it-IT" sz="1200" b="1" dirty="0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200" dirty="0">
                <a:effectLst/>
                <a:latin typeface="Scala 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è un progetto a cura di </a:t>
            </a:r>
            <a:r>
              <a:rPr lang="it-IT" sz="1200" b="1" dirty="0" err="1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next-level</a:t>
            </a:r>
            <a:endParaRPr lang="it-IT" sz="1200" b="1" dirty="0">
              <a:effectLst/>
              <a:latin typeface="ScalaSans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EF22A56-B107-2FB1-0CCF-1FCAAE7C4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99" y="6369106"/>
            <a:ext cx="1097840" cy="345776"/>
          </a:xfrm>
          <a:prstGeom prst="rect">
            <a:avLst/>
          </a:prstGeom>
        </p:spPr>
      </p:pic>
      <p:sp>
        <p:nvSpPr>
          <p:cNvPr id="14" name="Casella di testo 53">
            <a:extLst>
              <a:ext uri="{FF2B5EF4-FFF2-40B4-BE49-F238E27FC236}">
                <a16:creationId xmlns:a16="http://schemas.microsoft.com/office/drawing/2014/main" id="{0A4CEA09-13E4-ECB1-BC38-A810EA94F203}"/>
              </a:ext>
            </a:extLst>
          </p:cNvPr>
          <p:cNvSpPr txBox="1"/>
          <p:nvPr/>
        </p:nvSpPr>
        <p:spPr>
          <a:xfrm>
            <a:off x="11067724" y="6399787"/>
            <a:ext cx="936017" cy="38035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sz="1200" b="1" dirty="0" err="1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next-level.it</a:t>
            </a:r>
            <a:endParaRPr lang="it-IT" sz="1200" b="1" dirty="0">
              <a:effectLst/>
              <a:latin typeface="ScalaSans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3CE23EA-E564-02D2-E227-82F5FAD18E24}"/>
              </a:ext>
            </a:extLst>
          </p:cNvPr>
          <p:cNvSpPr txBox="1"/>
          <p:nvPr/>
        </p:nvSpPr>
        <p:spPr>
          <a:xfrm>
            <a:off x="322729" y="13043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cxnSp>
        <p:nvCxnSpPr>
          <p:cNvPr id="25" name="Connettore 1 24">
            <a:extLst>
              <a:ext uri="{FF2B5EF4-FFF2-40B4-BE49-F238E27FC236}">
                <a16:creationId xmlns:a16="http://schemas.microsoft.com/office/drawing/2014/main" id="{0AF357DC-18D5-2A4A-D8AF-5C48AFAA9F86}"/>
              </a:ext>
            </a:extLst>
          </p:cNvPr>
          <p:cNvCxnSpPr>
            <a:cxnSpLocks/>
          </p:cNvCxnSpPr>
          <p:nvPr/>
        </p:nvCxnSpPr>
        <p:spPr>
          <a:xfrm>
            <a:off x="0" y="6282749"/>
            <a:ext cx="12192000" cy="0"/>
          </a:xfrm>
          <a:prstGeom prst="line">
            <a:avLst/>
          </a:prstGeom>
          <a:ln w="12700">
            <a:solidFill>
              <a:srgbClr val="0D1F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magine 26">
            <a:extLst>
              <a:ext uri="{FF2B5EF4-FFF2-40B4-BE49-F238E27FC236}">
                <a16:creationId xmlns:a16="http://schemas.microsoft.com/office/drawing/2014/main" id="{A124FA70-D3E4-9FC6-5174-50E970910B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459"/>
          <a:stretch/>
        </p:blipFill>
        <p:spPr>
          <a:xfrm rot="10800000">
            <a:off x="10200597" y="0"/>
            <a:ext cx="3606288" cy="3285217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43D90DD3-2E2F-FBDD-9E28-830C1EA3B3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369" t="50000"/>
          <a:stretch/>
        </p:blipFill>
        <p:spPr>
          <a:xfrm>
            <a:off x="5053776" y="-102780"/>
            <a:ext cx="5146821" cy="921024"/>
          </a:xfrm>
          <a:prstGeom prst="rect">
            <a:avLst/>
          </a:prstGeom>
        </p:spPr>
      </p:pic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DC4329C1-6B43-83C1-4C07-B14FAA37F3A6}"/>
              </a:ext>
            </a:extLst>
          </p:cNvPr>
          <p:cNvCxnSpPr>
            <a:cxnSpLocks/>
          </p:cNvCxnSpPr>
          <p:nvPr/>
        </p:nvCxnSpPr>
        <p:spPr>
          <a:xfrm>
            <a:off x="3969040" y="712694"/>
            <a:ext cx="0" cy="4837511"/>
          </a:xfrm>
          <a:prstGeom prst="line">
            <a:avLst/>
          </a:prstGeom>
          <a:ln w="12700">
            <a:solidFill>
              <a:srgbClr val="0D1F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99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sellaDiTesto 34"/>
          <p:cNvSpPr txBox="1"/>
          <p:nvPr/>
        </p:nvSpPr>
        <p:spPr>
          <a:xfrm>
            <a:off x="4217156" y="1708442"/>
            <a:ext cx="73821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Cras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tincidunt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commodo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libero,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ultrices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sagittis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purus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ultrices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non.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Vivamus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tincidunt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tempor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erat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eu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scelerisque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leo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consectetur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eu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 Sed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ipsum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neque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rhoncus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in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elit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rhoncus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porttitor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egestas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libero.</a:t>
            </a:r>
          </a:p>
          <a:p>
            <a:pPr algn="just"/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Sed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sagittis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blandit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est et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semper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Nullam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posuere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augue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mollis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convallis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pretium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felis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diam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aliquam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leo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in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semper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ligula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velit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quis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dolor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Suspendisse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dignissim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ultrices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mauris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auctor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dignissim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Suspendisse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maximus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,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leo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in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luctus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accumsan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diam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quam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congue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diam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non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suscipit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velit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tellus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vel nunc.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Quisque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rutrum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dictum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nisi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porttitor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egestas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lacus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Fusce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hendrerit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non odio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nec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vehicula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Mauris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venenatis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eros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tempor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ultricies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massa a,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auctor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diam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</a:t>
            </a:r>
          </a:p>
          <a:p>
            <a:pPr algn="just"/>
            <a:endParaRPr lang="it-IT" sz="1600" dirty="0">
              <a:solidFill>
                <a:srgbClr val="000000"/>
              </a:solidFill>
              <a:latin typeface="Scala Sans" pitchFamily="2" charset="77"/>
            </a:endParaRPr>
          </a:p>
          <a:p>
            <a:pPr algn="just"/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Sed vitae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rutrum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leo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Vestibulum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ante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ipsum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primis in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faucibus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orci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luctus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et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ultrices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posuere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cubilia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curae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; Morbi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hendrerit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libero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at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ex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euismod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ultrices</a:t>
            </a:r>
            <a:endParaRPr lang="it-IT" sz="1600" dirty="0">
              <a:solidFill>
                <a:srgbClr val="000000"/>
              </a:solidFill>
              <a:effectLst/>
              <a:latin typeface="Scala Sans" pitchFamily="2" charset="77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315252" y="2824844"/>
            <a:ext cx="3235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ScalaSans" pitchFamily="2" charset="77"/>
                <a:ea typeface="Raisonne Light" charset="0"/>
                <a:cs typeface="Raisonne Light" charset="0"/>
              </a:rPr>
              <a:t>Step II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414FE7E-EB9D-9B00-9EB8-BEF15CA0B044}"/>
              </a:ext>
            </a:extLst>
          </p:cNvPr>
          <p:cNvSpPr txBox="1"/>
          <p:nvPr/>
        </p:nvSpPr>
        <p:spPr>
          <a:xfrm>
            <a:off x="287811" y="1735336"/>
            <a:ext cx="34331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b="1" dirty="0">
                <a:latin typeface="Raisonne ExtraBold" panose="020B0303040202040103" pitchFamily="34" charset="0"/>
                <a:ea typeface="Raisonne ExtraBold" charset="0"/>
                <a:cs typeface="Raisonne ExtraBold" charset="0"/>
              </a:rPr>
              <a:t>Struttura sintetica dell’attività</a:t>
            </a:r>
          </a:p>
        </p:txBody>
      </p:sp>
      <p:sp>
        <p:nvSpPr>
          <p:cNvPr id="8" name="Casella di testo 53">
            <a:extLst>
              <a:ext uri="{FF2B5EF4-FFF2-40B4-BE49-F238E27FC236}">
                <a16:creationId xmlns:a16="http://schemas.microsoft.com/office/drawing/2014/main" id="{FE18401A-F8AE-1260-9873-FED057B0FD79}"/>
              </a:ext>
            </a:extLst>
          </p:cNvPr>
          <p:cNvSpPr txBox="1"/>
          <p:nvPr/>
        </p:nvSpPr>
        <p:spPr>
          <a:xfrm>
            <a:off x="4696576" y="6399787"/>
            <a:ext cx="2946609" cy="38035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sz="1200" b="1" dirty="0" err="1"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it-IT" sz="1200" b="1" dirty="0" err="1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ext-land</a:t>
            </a:r>
            <a:r>
              <a:rPr lang="it-IT" sz="1200" b="1" dirty="0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200" dirty="0">
                <a:effectLst/>
                <a:latin typeface="Scala 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è un progetto a cura di </a:t>
            </a:r>
            <a:r>
              <a:rPr lang="it-IT" sz="1200" b="1" dirty="0" err="1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next-level</a:t>
            </a:r>
            <a:endParaRPr lang="it-IT" sz="1200" b="1" dirty="0">
              <a:effectLst/>
              <a:latin typeface="ScalaSans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EF22A56-B107-2FB1-0CCF-1FCAAE7C4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99" y="6369106"/>
            <a:ext cx="1097840" cy="345776"/>
          </a:xfrm>
          <a:prstGeom prst="rect">
            <a:avLst/>
          </a:prstGeom>
        </p:spPr>
      </p:pic>
      <p:sp>
        <p:nvSpPr>
          <p:cNvPr id="14" name="Casella di testo 53">
            <a:extLst>
              <a:ext uri="{FF2B5EF4-FFF2-40B4-BE49-F238E27FC236}">
                <a16:creationId xmlns:a16="http://schemas.microsoft.com/office/drawing/2014/main" id="{0A4CEA09-13E4-ECB1-BC38-A810EA94F203}"/>
              </a:ext>
            </a:extLst>
          </p:cNvPr>
          <p:cNvSpPr txBox="1"/>
          <p:nvPr/>
        </p:nvSpPr>
        <p:spPr>
          <a:xfrm>
            <a:off x="11067724" y="6399787"/>
            <a:ext cx="936017" cy="38035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sz="1200" b="1" dirty="0" err="1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next-level.it</a:t>
            </a:r>
            <a:endParaRPr lang="it-IT" sz="1200" b="1" dirty="0">
              <a:effectLst/>
              <a:latin typeface="ScalaSans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3CE23EA-E564-02D2-E227-82F5FAD18E24}"/>
              </a:ext>
            </a:extLst>
          </p:cNvPr>
          <p:cNvSpPr txBox="1"/>
          <p:nvPr/>
        </p:nvSpPr>
        <p:spPr>
          <a:xfrm>
            <a:off x="322729" y="13043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cxnSp>
        <p:nvCxnSpPr>
          <p:cNvPr id="25" name="Connettore 1 24">
            <a:extLst>
              <a:ext uri="{FF2B5EF4-FFF2-40B4-BE49-F238E27FC236}">
                <a16:creationId xmlns:a16="http://schemas.microsoft.com/office/drawing/2014/main" id="{0AF357DC-18D5-2A4A-D8AF-5C48AFAA9F86}"/>
              </a:ext>
            </a:extLst>
          </p:cNvPr>
          <p:cNvCxnSpPr>
            <a:cxnSpLocks/>
          </p:cNvCxnSpPr>
          <p:nvPr/>
        </p:nvCxnSpPr>
        <p:spPr>
          <a:xfrm>
            <a:off x="0" y="6282749"/>
            <a:ext cx="12192000" cy="0"/>
          </a:xfrm>
          <a:prstGeom prst="line">
            <a:avLst/>
          </a:prstGeom>
          <a:ln w="12700">
            <a:solidFill>
              <a:srgbClr val="0D1F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magine 26">
            <a:extLst>
              <a:ext uri="{FF2B5EF4-FFF2-40B4-BE49-F238E27FC236}">
                <a16:creationId xmlns:a16="http://schemas.microsoft.com/office/drawing/2014/main" id="{A124FA70-D3E4-9FC6-5174-50E970910B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459"/>
          <a:stretch/>
        </p:blipFill>
        <p:spPr>
          <a:xfrm rot="10800000">
            <a:off x="10200597" y="0"/>
            <a:ext cx="3606288" cy="3285217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43D90DD3-2E2F-FBDD-9E28-830C1EA3B3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369" t="50000"/>
          <a:stretch/>
        </p:blipFill>
        <p:spPr>
          <a:xfrm>
            <a:off x="5053776" y="-102780"/>
            <a:ext cx="5146821" cy="921024"/>
          </a:xfrm>
          <a:prstGeom prst="rect">
            <a:avLst/>
          </a:prstGeom>
        </p:spPr>
      </p:pic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DC4329C1-6B43-83C1-4C07-B14FAA37F3A6}"/>
              </a:ext>
            </a:extLst>
          </p:cNvPr>
          <p:cNvCxnSpPr>
            <a:cxnSpLocks/>
          </p:cNvCxnSpPr>
          <p:nvPr/>
        </p:nvCxnSpPr>
        <p:spPr>
          <a:xfrm>
            <a:off x="3969040" y="712694"/>
            <a:ext cx="0" cy="4837511"/>
          </a:xfrm>
          <a:prstGeom prst="line">
            <a:avLst/>
          </a:prstGeom>
          <a:ln w="12700">
            <a:solidFill>
              <a:srgbClr val="0D1F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91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C414FE7E-EB9D-9B00-9EB8-BEF15CA0B044}"/>
              </a:ext>
            </a:extLst>
          </p:cNvPr>
          <p:cNvSpPr txBox="1"/>
          <p:nvPr/>
        </p:nvSpPr>
        <p:spPr>
          <a:xfrm>
            <a:off x="287811" y="1755446"/>
            <a:ext cx="34331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b="1" dirty="0">
                <a:latin typeface="Raisonne ExtraBold" panose="020B0303040202040103" pitchFamily="34" charset="0"/>
                <a:ea typeface="Raisonne ExtraBold" charset="0"/>
                <a:cs typeface="Raisonne ExtraBold" charset="0"/>
              </a:rPr>
              <a:t>Temi</a:t>
            </a:r>
          </a:p>
          <a:p>
            <a:r>
              <a:rPr lang="it-IT" sz="2500" b="1" dirty="0">
                <a:latin typeface="Raisonne ExtraBold" panose="020B0303040202040103" pitchFamily="34" charset="0"/>
                <a:ea typeface="Raisonne ExtraBold" charset="0"/>
                <a:cs typeface="Raisonne ExtraBold" charset="0"/>
              </a:rPr>
              <a:t>di approfondimento</a:t>
            </a:r>
          </a:p>
        </p:txBody>
      </p:sp>
      <p:sp>
        <p:nvSpPr>
          <p:cNvPr id="8" name="Casella di testo 53">
            <a:extLst>
              <a:ext uri="{FF2B5EF4-FFF2-40B4-BE49-F238E27FC236}">
                <a16:creationId xmlns:a16="http://schemas.microsoft.com/office/drawing/2014/main" id="{FE18401A-F8AE-1260-9873-FED057B0FD79}"/>
              </a:ext>
            </a:extLst>
          </p:cNvPr>
          <p:cNvSpPr txBox="1"/>
          <p:nvPr/>
        </p:nvSpPr>
        <p:spPr>
          <a:xfrm>
            <a:off x="4696576" y="6399787"/>
            <a:ext cx="2946609" cy="38035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sz="1200" b="1" dirty="0" err="1"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it-IT" sz="1200" b="1" dirty="0" err="1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ext-land</a:t>
            </a:r>
            <a:r>
              <a:rPr lang="it-IT" sz="1200" b="1" dirty="0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200" dirty="0">
                <a:effectLst/>
                <a:latin typeface="Scala 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è un progetto a cura di </a:t>
            </a:r>
            <a:r>
              <a:rPr lang="it-IT" sz="1200" b="1" dirty="0" err="1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next-level</a:t>
            </a:r>
            <a:endParaRPr lang="it-IT" sz="1200" b="1" dirty="0">
              <a:effectLst/>
              <a:latin typeface="ScalaSans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EF22A56-B107-2FB1-0CCF-1FCAAE7C4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99" y="6369106"/>
            <a:ext cx="1097840" cy="345776"/>
          </a:xfrm>
          <a:prstGeom prst="rect">
            <a:avLst/>
          </a:prstGeom>
        </p:spPr>
      </p:pic>
      <p:sp>
        <p:nvSpPr>
          <p:cNvPr id="14" name="Casella di testo 53">
            <a:extLst>
              <a:ext uri="{FF2B5EF4-FFF2-40B4-BE49-F238E27FC236}">
                <a16:creationId xmlns:a16="http://schemas.microsoft.com/office/drawing/2014/main" id="{0A4CEA09-13E4-ECB1-BC38-A810EA94F203}"/>
              </a:ext>
            </a:extLst>
          </p:cNvPr>
          <p:cNvSpPr txBox="1"/>
          <p:nvPr/>
        </p:nvSpPr>
        <p:spPr>
          <a:xfrm>
            <a:off x="11067724" y="6399787"/>
            <a:ext cx="936017" cy="38035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sz="1200" b="1" dirty="0" err="1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next-level.it</a:t>
            </a:r>
            <a:endParaRPr lang="it-IT" sz="1200" b="1" dirty="0">
              <a:effectLst/>
              <a:latin typeface="ScalaSans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3CE23EA-E564-02D2-E227-82F5FAD18E24}"/>
              </a:ext>
            </a:extLst>
          </p:cNvPr>
          <p:cNvSpPr txBox="1"/>
          <p:nvPr/>
        </p:nvSpPr>
        <p:spPr>
          <a:xfrm>
            <a:off x="322729" y="13043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cxnSp>
        <p:nvCxnSpPr>
          <p:cNvPr id="25" name="Connettore 1 24">
            <a:extLst>
              <a:ext uri="{FF2B5EF4-FFF2-40B4-BE49-F238E27FC236}">
                <a16:creationId xmlns:a16="http://schemas.microsoft.com/office/drawing/2014/main" id="{0AF357DC-18D5-2A4A-D8AF-5C48AFAA9F86}"/>
              </a:ext>
            </a:extLst>
          </p:cNvPr>
          <p:cNvCxnSpPr>
            <a:cxnSpLocks/>
          </p:cNvCxnSpPr>
          <p:nvPr/>
        </p:nvCxnSpPr>
        <p:spPr>
          <a:xfrm>
            <a:off x="0" y="6282749"/>
            <a:ext cx="12192000" cy="0"/>
          </a:xfrm>
          <a:prstGeom prst="line">
            <a:avLst/>
          </a:prstGeom>
          <a:ln w="12700">
            <a:solidFill>
              <a:srgbClr val="0D1F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magine 26">
            <a:extLst>
              <a:ext uri="{FF2B5EF4-FFF2-40B4-BE49-F238E27FC236}">
                <a16:creationId xmlns:a16="http://schemas.microsoft.com/office/drawing/2014/main" id="{A124FA70-D3E4-9FC6-5174-50E970910B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459"/>
          <a:stretch/>
        </p:blipFill>
        <p:spPr>
          <a:xfrm rot="10800000">
            <a:off x="10200597" y="0"/>
            <a:ext cx="3606288" cy="3285217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43D90DD3-2E2F-FBDD-9E28-830C1EA3B3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369" t="50000"/>
          <a:stretch/>
        </p:blipFill>
        <p:spPr>
          <a:xfrm>
            <a:off x="5053776" y="-102780"/>
            <a:ext cx="5146821" cy="92102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9D985D7-EACE-851D-5F90-F487F550BC7C}"/>
              </a:ext>
            </a:extLst>
          </p:cNvPr>
          <p:cNvSpPr txBox="1"/>
          <p:nvPr/>
        </p:nvSpPr>
        <p:spPr>
          <a:xfrm>
            <a:off x="4217157" y="1755446"/>
            <a:ext cx="73821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Lorem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ipsum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dolor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sit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amet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consectetur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adipiscing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elit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Vestibulum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facilisis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varius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tortor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Donec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id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sem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non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turpis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tincidunt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varius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sit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amet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eget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magna. Morbi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pellentesque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sem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non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elit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placerat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sit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amet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dictum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metus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lobortis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Donec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metus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arcu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tincidunt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imperdiet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mi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sit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amet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blandit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convallis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erat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Vestibulum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egestas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dictum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tincidunt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Pellentesque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vehicula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fermentum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dapibus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Praesent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nec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enim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erat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Mauris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ante ante.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Nam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a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dolor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vitae dui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tincidunt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tincidunt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vitae in mi.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Nullam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dolor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magna,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tincidunt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vitae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faucibus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ac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rutrum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vitae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lacus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Praesent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volutpat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nisl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lacus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eget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fermentum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ipsum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porttitor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eu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</a:t>
            </a:r>
          </a:p>
          <a:p>
            <a:pPr algn="just"/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Aliquam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eu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ligula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ac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elit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egestas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viverra.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Praesent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in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ipsum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ac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ex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pharetra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semper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Donec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at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vehicula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elit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Suspendisse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erat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urna,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imperdiet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ut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elit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et,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luctus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tincidunt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urna.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Nullam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sagittis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ut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felis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eu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porta.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Maecenas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molestie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blandit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fringilla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Nullam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vel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iaculis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elit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, vel lacinia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Sans" pitchFamily="2" charset="77"/>
              </a:rPr>
              <a:t>neque</a:t>
            </a:r>
            <a:r>
              <a:rPr lang="it-IT" sz="1600" dirty="0">
                <a:solidFill>
                  <a:srgbClr val="000000"/>
                </a:solidFill>
                <a:effectLst/>
                <a:latin typeface="ScalaSans" pitchFamily="2" charset="77"/>
              </a:rPr>
              <a:t>.</a:t>
            </a:r>
          </a:p>
        </p:txBody>
      </p:sp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1A507ECF-F630-3D2C-3774-809140CF0876}"/>
              </a:ext>
            </a:extLst>
          </p:cNvPr>
          <p:cNvCxnSpPr>
            <a:cxnSpLocks/>
          </p:cNvCxnSpPr>
          <p:nvPr/>
        </p:nvCxnSpPr>
        <p:spPr>
          <a:xfrm>
            <a:off x="3969040" y="712694"/>
            <a:ext cx="0" cy="4837511"/>
          </a:xfrm>
          <a:prstGeom prst="line">
            <a:avLst/>
          </a:prstGeom>
          <a:ln w="12700">
            <a:solidFill>
              <a:srgbClr val="0D1F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60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C414FE7E-EB9D-9B00-9EB8-BEF15CA0B044}"/>
              </a:ext>
            </a:extLst>
          </p:cNvPr>
          <p:cNvSpPr txBox="1"/>
          <p:nvPr/>
        </p:nvSpPr>
        <p:spPr>
          <a:xfrm>
            <a:off x="287811" y="1507230"/>
            <a:ext cx="34331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b="1" dirty="0">
                <a:latin typeface="Raisonne ExtraBold" panose="020B0303040202040103" pitchFamily="34" charset="0"/>
                <a:ea typeface="Raisonne ExtraBold" charset="0"/>
                <a:cs typeface="Raisonne ExtraBold" charset="0"/>
              </a:rPr>
              <a:t>Risorse </a:t>
            </a:r>
          </a:p>
          <a:p>
            <a:r>
              <a:rPr lang="it-IT" sz="2500" b="1" dirty="0">
                <a:latin typeface="Raisonne ExtraBold" panose="020B0303040202040103" pitchFamily="34" charset="0"/>
                <a:ea typeface="Raisonne ExtraBold" charset="0"/>
                <a:cs typeface="Raisonne ExtraBold" charset="0"/>
              </a:rPr>
              <a:t>di approfondimento</a:t>
            </a:r>
          </a:p>
        </p:txBody>
      </p:sp>
      <p:sp>
        <p:nvSpPr>
          <p:cNvPr id="8" name="Casella di testo 53">
            <a:extLst>
              <a:ext uri="{FF2B5EF4-FFF2-40B4-BE49-F238E27FC236}">
                <a16:creationId xmlns:a16="http://schemas.microsoft.com/office/drawing/2014/main" id="{FE18401A-F8AE-1260-9873-FED057B0FD79}"/>
              </a:ext>
            </a:extLst>
          </p:cNvPr>
          <p:cNvSpPr txBox="1"/>
          <p:nvPr/>
        </p:nvSpPr>
        <p:spPr>
          <a:xfrm>
            <a:off x="4696576" y="6399787"/>
            <a:ext cx="2946609" cy="38035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sz="1200" b="1" dirty="0" err="1"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it-IT" sz="1200" b="1" dirty="0" err="1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ext-land</a:t>
            </a:r>
            <a:r>
              <a:rPr lang="it-IT" sz="1200" b="1" dirty="0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200" dirty="0">
                <a:effectLst/>
                <a:latin typeface="Scala 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è un progetto a cura di </a:t>
            </a:r>
            <a:r>
              <a:rPr lang="it-IT" sz="1200" b="1" dirty="0" err="1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next-level</a:t>
            </a:r>
            <a:endParaRPr lang="it-IT" sz="1200" b="1" dirty="0">
              <a:effectLst/>
              <a:latin typeface="ScalaSans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EF22A56-B107-2FB1-0CCF-1FCAAE7C4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99" y="6369106"/>
            <a:ext cx="1097840" cy="345776"/>
          </a:xfrm>
          <a:prstGeom prst="rect">
            <a:avLst/>
          </a:prstGeom>
        </p:spPr>
      </p:pic>
      <p:sp>
        <p:nvSpPr>
          <p:cNvPr id="14" name="Casella di testo 53">
            <a:extLst>
              <a:ext uri="{FF2B5EF4-FFF2-40B4-BE49-F238E27FC236}">
                <a16:creationId xmlns:a16="http://schemas.microsoft.com/office/drawing/2014/main" id="{0A4CEA09-13E4-ECB1-BC38-A810EA94F203}"/>
              </a:ext>
            </a:extLst>
          </p:cNvPr>
          <p:cNvSpPr txBox="1"/>
          <p:nvPr/>
        </p:nvSpPr>
        <p:spPr>
          <a:xfrm>
            <a:off x="11067724" y="6399787"/>
            <a:ext cx="936017" cy="38035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sz="1200" b="1" dirty="0" err="1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next-level.it</a:t>
            </a:r>
            <a:endParaRPr lang="it-IT" sz="1200" b="1" dirty="0">
              <a:effectLst/>
              <a:latin typeface="ScalaSans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3CE23EA-E564-02D2-E227-82F5FAD18E24}"/>
              </a:ext>
            </a:extLst>
          </p:cNvPr>
          <p:cNvSpPr txBox="1"/>
          <p:nvPr/>
        </p:nvSpPr>
        <p:spPr>
          <a:xfrm>
            <a:off x="322729" y="13043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cxnSp>
        <p:nvCxnSpPr>
          <p:cNvPr id="25" name="Connettore 1 24">
            <a:extLst>
              <a:ext uri="{FF2B5EF4-FFF2-40B4-BE49-F238E27FC236}">
                <a16:creationId xmlns:a16="http://schemas.microsoft.com/office/drawing/2014/main" id="{0AF357DC-18D5-2A4A-D8AF-5C48AFAA9F86}"/>
              </a:ext>
            </a:extLst>
          </p:cNvPr>
          <p:cNvCxnSpPr>
            <a:cxnSpLocks/>
          </p:cNvCxnSpPr>
          <p:nvPr/>
        </p:nvCxnSpPr>
        <p:spPr>
          <a:xfrm>
            <a:off x="0" y="6282749"/>
            <a:ext cx="12192000" cy="0"/>
          </a:xfrm>
          <a:prstGeom prst="line">
            <a:avLst/>
          </a:prstGeom>
          <a:ln w="12700">
            <a:solidFill>
              <a:srgbClr val="0D1F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magine 26">
            <a:extLst>
              <a:ext uri="{FF2B5EF4-FFF2-40B4-BE49-F238E27FC236}">
                <a16:creationId xmlns:a16="http://schemas.microsoft.com/office/drawing/2014/main" id="{A124FA70-D3E4-9FC6-5174-50E970910B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459"/>
          <a:stretch/>
        </p:blipFill>
        <p:spPr>
          <a:xfrm rot="10800000">
            <a:off x="10200597" y="0"/>
            <a:ext cx="3606288" cy="3285217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43D90DD3-2E2F-FBDD-9E28-830C1EA3B3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369" t="50000"/>
          <a:stretch/>
        </p:blipFill>
        <p:spPr>
          <a:xfrm>
            <a:off x="5053776" y="-102780"/>
            <a:ext cx="5146821" cy="92102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17604A-8D2F-B8B0-CF66-6C75FAA73419}"/>
              </a:ext>
            </a:extLst>
          </p:cNvPr>
          <p:cNvSpPr txBox="1"/>
          <p:nvPr/>
        </p:nvSpPr>
        <p:spPr>
          <a:xfrm>
            <a:off x="4217156" y="1507230"/>
            <a:ext cx="738218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Sed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sagittis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blandit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est et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semper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Nullam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posuere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augue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mollis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convallis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pretium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felis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diam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aliquam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leo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in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semper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ligula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velit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quis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dolor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Suspendisse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dignissim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ultrices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mauris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auctor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dignissim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.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Suspendisse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maximus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,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leo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in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luctus</a:t>
            </a:r>
            <a:r>
              <a:rPr lang="it-IT" sz="1600" b="1" dirty="0">
                <a:solidFill>
                  <a:srgbClr val="000000"/>
                </a:solidFill>
                <a:effectLst/>
                <a:latin typeface="ScalaSans" pitchFamily="2" charset="77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ScalaSans" pitchFamily="2" charset="77"/>
              </a:rPr>
              <a:t>accumsan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diam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quam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congue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diam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non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suscipit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velit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tellus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vel nunc.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Quisque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rutrum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dictum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nisi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porttitor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egestas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lacus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Fusce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hendrerit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non odio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nec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vehicula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Mauris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venenatis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eros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tempor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ultricies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massa a,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auctor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diam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 Sed vitae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rutrum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leo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Vestibulum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ante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ipsum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primis in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faucibus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orci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luctus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et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ultrices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posuere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cubilia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curae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; Morbi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hendrerit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libero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at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ex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euismod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ultrices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Pellentesque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habitant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morbi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tristique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senectus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et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netus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et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malesuada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fames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ac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turpis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egestas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 Ut vitae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hendrerit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erat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 Cras vitae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elit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blandit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placerat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velit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eu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faucibus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lacus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</a:t>
            </a:r>
          </a:p>
          <a:p>
            <a:pPr algn="just"/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Cras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tincidunt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commodo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libero,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ultrices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sagittis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purus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ultrices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non.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Vivamus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tincidunt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tempor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erat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eu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scelerisque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leo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consectetur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eu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. Sed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ipsum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neque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rhoncus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in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elit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rhoncus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porttitor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Scala Sans" pitchFamily="2" charset="77"/>
              </a:rPr>
              <a:t>egestas</a:t>
            </a:r>
            <a:r>
              <a:rPr lang="it-IT" sz="1600" dirty="0">
                <a:solidFill>
                  <a:srgbClr val="000000"/>
                </a:solidFill>
                <a:effectLst/>
                <a:latin typeface="Scala Sans" pitchFamily="2" charset="77"/>
              </a:rPr>
              <a:t> libero.</a:t>
            </a:r>
          </a:p>
        </p:txBody>
      </p: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D620BDFE-15E7-87D4-5556-C8C55D0DB896}"/>
              </a:ext>
            </a:extLst>
          </p:cNvPr>
          <p:cNvCxnSpPr>
            <a:cxnSpLocks/>
          </p:cNvCxnSpPr>
          <p:nvPr/>
        </p:nvCxnSpPr>
        <p:spPr>
          <a:xfrm>
            <a:off x="3969040" y="712694"/>
            <a:ext cx="0" cy="4837511"/>
          </a:xfrm>
          <a:prstGeom prst="line">
            <a:avLst/>
          </a:prstGeom>
          <a:ln w="12700">
            <a:solidFill>
              <a:srgbClr val="0D1F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72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 di testo 53">
            <a:extLst>
              <a:ext uri="{FF2B5EF4-FFF2-40B4-BE49-F238E27FC236}">
                <a16:creationId xmlns:a16="http://schemas.microsoft.com/office/drawing/2014/main" id="{F1F80D78-5918-F2C7-7FA6-9A1BC8FE75E1}"/>
              </a:ext>
            </a:extLst>
          </p:cNvPr>
          <p:cNvSpPr txBox="1"/>
          <p:nvPr/>
        </p:nvSpPr>
        <p:spPr>
          <a:xfrm>
            <a:off x="4696576" y="6399787"/>
            <a:ext cx="2946609" cy="38035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sz="1200" b="1" dirty="0" err="1"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it-IT" sz="1200" b="1" dirty="0" err="1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ext-land</a:t>
            </a:r>
            <a:r>
              <a:rPr lang="it-IT" sz="1200" b="1" dirty="0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200" dirty="0">
                <a:effectLst/>
                <a:latin typeface="Scala 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è un progetto a cura di </a:t>
            </a:r>
            <a:r>
              <a:rPr lang="it-IT" sz="1200" b="1" dirty="0" err="1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next-level</a:t>
            </a:r>
            <a:endParaRPr lang="it-IT" sz="1200" b="1" dirty="0">
              <a:effectLst/>
              <a:latin typeface="ScalaSans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D475F263-920F-E4C3-A31D-7DDD172F8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99" y="6369106"/>
            <a:ext cx="1097840" cy="34577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063D0D0-C92E-5817-CFE4-05CA1AA8D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797" y="2607851"/>
            <a:ext cx="337638" cy="337638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0CFB6BC-4236-55E6-D16E-BBE20CE87F5F}"/>
              </a:ext>
            </a:extLst>
          </p:cNvPr>
          <p:cNvSpPr txBox="1"/>
          <p:nvPr/>
        </p:nvSpPr>
        <p:spPr>
          <a:xfrm>
            <a:off x="1619999" y="3152001"/>
            <a:ext cx="8952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b="1" dirty="0">
                <a:solidFill>
                  <a:srgbClr val="0D1F68"/>
                </a:solidFill>
                <a:latin typeface="Raisonne ExtraBold" charset="0"/>
                <a:ea typeface="Raisonne ExtraBold" charset="0"/>
                <a:cs typeface="Raisonne ExtraBold" charset="0"/>
              </a:rPr>
              <a:t>I laboratori in museo</a:t>
            </a:r>
          </a:p>
        </p:txBody>
      </p:sp>
      <p:sp>
        <p:nvSpPr>
          <p:cNvPr id="21" name="Casella di testo 53">
            <a:extLst>
              <a:ext uri="{FF2B5EF4-FFF2-40B4-BE49-F238E27FC236}">
                <a16:creationId xmlns:a16="http://schemas.microsoft.com/office/drawing/2014/main" id="{EBF90D6F-8167-A99A-43B4-3ED97829DCD0}"/>
              </a:ext>
            </a:extLst>
          </p:cNvPr>
          <p:cNvSpPr txBox="1"/>
          <p:nvPr/>
        </p:nvSpPr>
        <p:spPr>
          <a:xfrm>
            <a:off x="11067724" y="6399787"/>
            <a:ext cx="936017" cy="38035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sz="1200" b="1" dirty="0" err="1">
                <a:effectLst/>
                <a:latin typeface="ScalaSans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next-level.it</a:t>
            </a:r>
            <a:endParaRPr lang="it-IT" sz="1200" b="1" dirty="0">
              <a:effectLst/>
              <a:latin typeface="ScalaSans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3C2DC2BB-4218-A38F-839A-E2D6DE605815}"/>
              </a:ext>
            </a:extLst>
          </p:cNvPr>
          <p:cNvCxnSpPr>
            <a:cxnSpLocks/>
          </p:cNvCxnSpPr>
          <p:nvPr/>
        </p:nvCxnSpPr>
        <p:spPr>
          <a:xfrm>
            <a:off x="0" y="6282749"/>
            <a:ext cx="12192000" cy="0"/>
          </a:xfrm>
          <a:prstGeom prst="line">
            <a:avLst/>
          </a:prstGeom>
          <a:ln w="12700">
            <a:solidFill>
              <a:srgbClr val="0D1F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magine 25">
            <a:extLst>
              <a:ext uri="{FF2B5EF4-FFF2-40B4-BE49-F238E27FC236}">
                <a16:creationId xmlns:a16="http://schemas.microsoft.com/office/drawing/2014/main" id="{710B74E2-4494-1E16-9E45-EE7A4C49C6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348" r="17773"/>
          <a:stretch/>
        </p:blipFill>
        <p:spPr>
          <a:xfrm flipV="1">
            <a:off x="8347265" y="1381480"/>
            <a:ext cx="3844735" cy="4901269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78331B5F-4FE0-1481-C2B0-490834DC7D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878" b="41971"/>
          <a:stretch/>
        </p:blipFill>
        <p:spPr>
          <a:xfrm flipV="1">
            <a:off x="0" y="-20343"/>
            <a:ext cx="6137840" cy="263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988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1924</Words>
  <Application>Microsoft Macintosh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3" baseType="lpstr">
      <vt:lpstr>Calibri</vt:lpstr>
      <vt:lpstr>Scala Sans</vt:lpstr>
      <vt:lpstr>Raisonne ExtraBold</vt:lpstr>
      <vt:lpstr>Arial</vt:lpstr>
      <vt:lpstr>Calibri Light</vt:lpstr>
      <vt:lpstr>ScalaSans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Utente di Microsoft Office</dc:creator>
  <cp:lastModifiedBy>Microsoft Office User</cp:lastModifiedBy>
  <cp:revision>73</cp:revision>
  <cp:lastPrinted>2020-06-03T16:18:56Z</cp:lastPrinted>
  <dcterms:created xsi:type="dcterms:W3CDTF">2020-05-29T12:35:33Z</dcterms:created>
  <dcterms:modified xsi:type="dcterms:W3CDTF">2022-10-24T11:12:22Z</dcterms:modified>
</cp:coreProperties>
</file>