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2+WgbrdU/1aJRHyQw4sAW/Ev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i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5781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clipart, grafica vettoriale&#10;&#10;Descrizione generata automaticamente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192" y="2025606"/>
            <a:ext cx="3208722" cy="17837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00753" y="6104964"/>
            <a:ext cx="4022927" cy="389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rgbClr val="0F1F69"/>
                </a:solidFill>
                <a:latin typeface="Arial"/>
                <a:ea typeface="Arial"/>
                <a:cs typeface="Arial"/>
                <a:sym typeface="Arial"/>
              </a:rPr>
              <a:t>Didattica per</a:t>
            </a: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000" u="none" cap="none" strike="noStrike">
                <a:solidFill>
                  <a:srgbClr val="0F1F69"/>
                </a:solidFill>
                <a:latin typeface="Arial"/>
                <a:ea typeface="Arial"/>
                <a:cs typeface="Arial"/>
                <a:sym typeface="Arial"/>
              </a:rPr>
              <a:t>esploratori di futuro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36716" y="6051241"/>
            <a:ext cx="128016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700">
                <a:solidFill>
                  <a:srgbClr val="FF3859"/>
                </a:solidFill>
                <a:latin typeface="Arial"/>
                <a:ea typeface="Arial"/>
                <a:cs typeface="Arial"/>
                <a:sym typeface="Arial"/>
              </a:rPr>
              <a:t>Napoli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779319" y="6091517"/>
            <a:ext cx="226965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0F1F69"/>
                </a:solidFill>
                <a:latin typeface="Arial"/>
                <a:ea typeface="Arial"/>
                <a:cs typeface="Arial"/>
                <a:sym typeface="Arial"/>
              </a:rPr>
              <a:t>2022/2024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492200" y="6143060"/>
            <a:ext cx="3099435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progetto a cura di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testo&#10;&#10;Descrizione generata automaticamente"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6668" y="6064623"/>
            <a:ext cx="1393638" cy="438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1797" y="2607851"/>
            <a:ext cx="337638" cy="3376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1619999" y="3152001"/>
            <a:ext cx="895200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000">
                <a:solidFill>
                  <a:srgbClr val="0D1F68"/>
                </a:solidFill>
                <a:latin typeface="Arial"/>
                <a:ea typeface="Arial"/>
                <a:cs typeface="Arial"/>
                <a:sym typeface="Arial"/>
              </a:rPr>
              <a:t>I laboratori all’università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17773" t="13348"/>
          <a:stretch/>
        </p:blipFill>
        <p:spPr>
          <a:xfrm flipH="1" rot="10800000">
            <a:off x="8347265" y="1381480"/>
            <a:ext cx="3844735" cy="490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6">
            <a:alphaModFix/>
          </a:blip>
          <a:srcRect b="41971" l="26877" r="0" t="0"/>
          <a:stretch/>
        </p:blipFill>
        <p:spPr>
          <a:xfrm flipH="1" rot="10800000">
            <a:off x="0" y="-20343"/>
            <a:ext cx="6137840" cy="263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17773" t="13348"/>
          <a:stretch/>
        </p:blipFill>
        <p:spPr>
          <a:xfrm rot="10800000">
            <a:off x="-5024" y="1381480"/>
            <a:ext cx="3844735" cy="490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41971" l="26877" r="0" t="0"/>
          <a:stretch/>
        </p:blipFill>
        <p:spPr>
          <a:xfrm rot="10800000">
            <a:off x="6054160" y="-20343"/>
            <a:ext cx="6137840" cy="2637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4418914" y="2943557"/>
            <a:ext cx="33647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1625263" y="2466503"/>
            <a:ext cx="895200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 e Pressione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1883340" y="3272291"/>
            <a:ext cx="8509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Referente attività: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prof.ssa Antigone Marino (CNR-ISASI), Miriam Cozzolino (PONYS)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Ateneo/ente di ricerca: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Università degli Studi di Napoli Federico 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Sede del laboratorio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Dipartimento di Fisica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4217157" y="1755446"/>
            <a:ext cx="7382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Il laboratorio è organizzato in diverse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1600">
                <a:solidFill>
                  <a:srgbClr val="000000"/>
                </a:solidFill>
              </a:rPr>
              <a:t>dimostrazioni scientifiche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 porteranno gli studenti alla comprensione di alcuni fenomeni fisici, come quello dell’aria e della sua pressione. Scopriranno</a:t>
            </a:r>
            <a:r>
              <a:rPr lang="it-IT" sz="1600"/>
              <a:t> in modo </a:t>
            </a:r>
            <a:r>
              <a:rPr b="1" lang="it-IT" sz="1600"/>
              <a:t>diretto</a:t>
            </a:r>
            <a:r>
              <a:rPr lang="it-IT" sz="1600"/>
              <a:t> e</a:t>
            </a:r>
            <a:r>
              <a:rPr b="1" lang="it-IT" sz="1600"/>
              <a:t> attivo</a:t>
            </a:r>
            <a:r>
              <a:rPr lang="it-IT" sz="1600"/>
              <a:t> 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cosa è la dilatazione termica dei gas, come avviene la trasmissione del calore, cosa è il calore specifico e l’agitazione termica dell’acqua</a:t>
            </a:r>
            <a:r>
              <a:rPr lang="it-IT" sz="1600"/>
              <a:t>.</a:t>
            </a:r>
            <a:endParaRPr sz="16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L’obiettivo principal</a:t>
            </a:r>
            <a:r>
              <a:rPr lang="it-IT" sz="1600"/>
              <a:t>e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è avvicinare i giovanissimi alla fisica con la sperimentazione e l’osservazione.  Saranno infatti stesso loro a condurre questi 4 esperimenti:</a:t>
            </a:r>
            <a:endParaRPr/>
          </a:p>
          <a:p>
            <a:pPr indent="265113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Dilatazione e contrazione dei gas in base alla temperatura. </a:t>
            </a:r>
            <a:endParaRPr/>
          </a:p>
          <a:p>
            <a:pPr indent="265113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Calore e superficie di contatto.</a:t>
            </a:r>
            <a:endParaRPr/>
          </a:p>
          <a:p>
            <a:pPr indent="265113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Calore specifico.</a:t>
            </a:r>
            <a:endParaRPr/>
          </a:p>
          <a:p>
            <a:pPr indent="265113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Agitazione termica.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15252" y="2435826"/>
            <a:ext cx="323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FF3959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it-IT" sz="2000">
                <a:solidFill>
                  <a:schemeClr val="dk1"/>
                </a:solidFill>
              </a:rPr>
              <a:t>TEM</a:t>
            </a:r>
            <a:b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solidFill>
                  <a:srgbClr val="FF3959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it-IT" sz="2000">
                <a:solidFill>
                  <a:schemeClr val="dk1"/>
                </a:solidFill>
              </a:rPr>
              <a:t>Nuove generazioni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287811" y="1793349"/>
            <a:ext cx="343311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Obiettivi didattici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3969040" y="712694"/>
            <a:ext cx="0" cy="4837511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26459" l="0" r="0" t="0"/>
          <a:stretch/>
        </p:blipFill>
        <p:spPr>
          <a:xfrm rot="10800000">
            <a:off x="10200597" y="54319"/>
            <a:ext cx="3606288" cy="32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19369" r="0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4217156" y="1507230"/>
            <a:ext cx="7382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spiegare agli studenti cosa sia l’aria e la pressione sono stati scelti quattro esperimenti, evidenziati in grassetto. L’incontro di svilupperà in 7 fasi: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1 – Introduzione al concetto di aria e pressione.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2 – Divisione in gruppi.  I ragazzi verranno divisi in gruppi di 3-4. Riceveranno delle schede che serviranno da guida per svolgere l’attività delle fasi 3-6.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3 – </a:t>
            </a:r>
            <a:r>
              <a:rPr b="1" lang="it-IT" sz="1600">
                <a:solidFill>
                  <a:srgbClr val="000000"/>
                </a:solidFill>
              </a:rPr>
              <a:t>Dilatazione e contrazione dei gas in base alla temperatura.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Verrà utilizzato un palloncino e delle vaschette con acqua a diverse temperature. Gli studenti osserveranno come il palloncino si sgonfierà e gonfierà al variare della temperatura dell’acqua.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315252" y="2632702"/>
            <a:ext cx="323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1-3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287811" y="1543194"/>
            <a:ext cx="343311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Struttura sintetica dell’attività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26459" l="0" r="0" t="0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19369" r="0" t="50000"/>
          <a:stretch/>
        </p:blipFill>
        <p:spPr>
          <a:xfrm>
            <a:off x="5053776" y="-5"/>
            <a:ext cx="5146821" cy="92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5"/>
          <p:cNvCxnSpPr/>
          <p:nvPr/>
        </p:nvCxnSpPr>
        <p:spPr>
          <a:xfrm>
            <a:off x="3969040" y="712694"/>
            <a:ext cx="0" cy="4837511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217156" y="1507230"/>
            <a:ext cx="73821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4 – </a:t>
            </a:r>
            <a:r>
              <a:rPr b="1" lang="it-IT" sz="1600">
                <a:solidFill>
                  <a:srgbClr val="000000"/>
                </a:solidFill>
              </a:rPr>
              <a:t>Calore e superficie di contatto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Con l’utilizzo di contenitori di uguale volume ma diversa superficie libera si farà vedere agli studenti come l’acqua, portata alla temperatura di ebollizione, perde il suo calore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diversamente a seconda della superficie di scambio termico. Questo esperimento verrà condotto con una pres</a:t>
            </a:r>
            <a:r>
              <a:rPr lang="it-IT" sz="1600"/>
              <a:t>a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misure su grafico.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5 – </a:t>
            </a:r>
            <a:r>
              <a:rPr b="1" lang="it-IT" sz="1600">
                <a:solidFill>
                  <a:srgbClr val="000000"/>
                </a:solidFill>
              </a:rPr>
              <a:t>Calore specifico. 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l’utilizzo di due palloncini, uno riempito di aria e uno di acqua, si farà vedere come una sorgente di calore può cedere diversamente calore ai due sistemi. Il palloncino con l’aria scoppierà presto, mentre quello ad acqua non scoppierà.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6 – </a:t>
            </a:r>
            <a:r>
              <a:rPr b="1" lang="it-IT" sz="1600">
                <a:solidFill>
                  <a:srgbClr val="000000"/>
                </a:solidFill>
              </a:rPr>
              <a:t>Agitazione termica. 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Prendendo tre bicchieri a diversa temperatura (calda, ambiente e fredda) e inserendo una goccia di colorante sul fond</a:t>
            </a:r>
            <a:r>
              <a:rPr lang="it-IT" sz="1600"/>
              <a:t>o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ogni bicchiere si osservano le differenze nella diffusione del colorante.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7 - Conclusioni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315252" y="2632702"/>
            <a:ext cx="32350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3-7 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287811" y="1543194"/>
            <a:ext cx="343311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Struttura sintetica dell’attività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26459" l="0" r="0" t="0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19369" r="0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>
            <a:off x="3969040" y="712694"/>
            <a:ext cx="0" cy="4837511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287811" y="1755446"/>
            <a:ext cx="343311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approfondimento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26459" l="0" r="0" t="0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5">
            <a:alphaModFix/>
          </a:blip>
          <a:srcRect b="0" l="19369" r="0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4217157" y="1755446"/>
            <a:ext cx="738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L'aria è una miscela di sostanze aeriformi che costituisce l'</a:t>
            </a:r>
            <a:r>
              <a:rPr b="1" lang="it-IT" sz="1600">
                <a:solidFill>
                  <a:srgbClr val="000000"/>
                </a:solidFill>
              </a:rPr>
              <a:t>atmosfera terrestre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È essenziale per la vita della maggior parte degli organismi animali e vegetali, in particolare per la vita umana. Scopriremo quali sono le leggi e le grandezze fisiche che descrivono l’aria. Partendo dalla Pressione, fino ad arrivare al calore, il calore specifico e l’agitazione termica.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tema di approfondimento trasversale è il </a:t>
            </a:r>
            <a:r>
              <a:rPr b="1" lang="it-IT" sz="1600">
                <a:solidFill>
                  <a:srgbClr val="000000"/>
                </a:solidFill>
              </a:rPr>
              <a:t>metodo scientifico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Ovvero come la scienza procede per raggiungere una conoscenza della realtà affidabile e verificabile. Saranno gli alunni stessi a raccogliere dei dati sperimentali </a:t>
            </a:r>
            <a:r>
              <a:rPr lang="it-IT" sz="1600"/>
              <a:t>e a verificare le leggi della fisica, che appariranno più </a:t>
            </a:r>
            <a:r>
              <a:rPr b="1" lang="it-IT" sz="1600"/>
              <a:t>vicine</a:t>
            </a:r>
            <a:r>
              <a:rPr lang="it-IT" sz="1600"/>
              <a:t> che mai. 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>
            <a:off x="3969040" y="712694"/>
            <a:ext cx="0" cy="4837511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287811" y="1507230"/>
            <a:ext cx="343311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Risorse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approfondimento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22729" y="130436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8"/>
          <p:cNvCxnSpPr/>
          <p:nvPr/>
        </p:nvCxnSpPr>
        <p:spPr>
          <a:xfrm>
            <a:off x="0" y="628274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 b="26459" l="0" r="0" t="0"/>
          <a:stretch/>
        </p:blipFill>
        <p:spPr>
          <a:xfrm rot="10800000">
            <a:off x="10200597" y="0"/>
            <a:ext cx="3606288" cy="32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5">
            <a:alphaModFix/>
          </a:blip>
          <a:srcRect b="0" l="19369" r="0" t="50000"/>
          <a:stretch/>
        </p:blipFill>
        <p:spPr>
          <a:xfrm>
            <a:off x="5053776" y="-102780"/>
            <a:ext cx="5146821" cy="9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4217156" y="1507230"/>
            <a:ext cx="7382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partecipanti riceveranno una scheda di laboratorio, che li guiderà attraverso i 4 esperimenti. La scheda potrà essere utilizzata per ripetere il percorso a casa così come a scuola. La scelta di quest</a:t>
            </a:r>
            <a:r>
              <a:rPr lang="it-IT" sz="1600"/>
              <a:t>i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esperimenti è infatti basata sull’utilizzo di </a:t>
            </a:r>
            <a:r>
              <a:rPr b="1" lang="it-IT" sz="1600">
                <a:solidFill>
                  <a:srgbClr val="000000"/>
                </a:solidFill>
              </a:rPr>
              <a:t>materiali poveri </a:t>
            </a:r>
            <a:r>
              <a:rPr lang="it-IT" sz="1600">
                <a:solidFill>
                  <a:srgbClr val="000000"/>
                </a:solidFill>
              </a:rPr>
              <a:t>o di</a:t>
            </a:r>
            <a:r>
              <a:rPr b="1" lang="it-IT" sz="1600">
                <a:solidFill>
                  <a:srgbClr val="000000"/>
                </a:solidFill>
              </a:rPr>
              <a:t> riciclo</a:t>
            </a:r>
            <a:r>
              <a:rPr lang="it-I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come palloncini, bottiglie, vaschette, termometri, righelli e candele.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/>
              <a:t>Un’altra risorsa importante viene dalla </a:t>
            </a:r>
            <a:r>
              <a:rPr i="1" lang="it-IT" sz="1600"/>
              <a:t>presa dati, </a:t>
            </a:r>
            <a:r>
              <a:rPr lang="it-IT" sz="1600"/>
              <a:t>per la quale i partecipanti saranno introdotti ad alcuni </a:t>
            </a:r>
            <a:r>
              <a:rPr b="1" lang="it-IT" sz="1600"/>
              <a:t>strumenti di calcolo</a:t>
            </a:r>
            <a:r>
              <a:rPr lang="it-IT" sz="1600"/>
              <a:t> che sono spesso utilizzati da scienziati e non solo.</a:t>
            </a:r>
            <a:endParaRPr sz="1600"/>
          </a:p>
        </p:txBody>
      </p:sp>
      <p:cxnSp>
        <p:nvCxnSpPr>
          <p:cNvPr id="188" name="Google Shape;188;p8"/>
          <p:cNvCxnSpPr/>
          <p:nvPr/>
        </p:nvCxnSpPr>
        <p:spPr>
          <a:xfrm>
            <a:off x="3969040" y="712694"/>
            <a:ext cx="0" cy="4837511"/>
          </a:xfrm>
          <a:prstGeom prst="straightConnector1">
            <a:avLst/>
          </a:prstGeom>
          <a:noFill/>
          <a:ln cap="flat" cmpd="sng" w="12700">
            <a:solidFill>
              <a:srgbClr val="0D1F6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"/>
            <a:ext cx="12192000" cy="62350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4696576" y="6399787"/>
            <a:ext cx="2946609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next-land </a:t>
            </a: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 un progetto a cura di </a:t>
            </a: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99" y="6369106"/>
            <a:ext cx="1097840" cy="3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1067724" y="6399787"/>
            <a:ext cx="936017" cy="380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next-level.it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clipart, grafica vettoriale&#10;&#10;Descrizione generata automaticamente" id="197" name="Google Shape;1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8192" y="2214372"/>
            <a:ext cx="3208722" cy="178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2020-05-29T12:35:33Z</dcterms:created>
  <dc:creator>Utente di Microsoft Office</dc:creator>
</cp:coreProperties>
</file>