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4353562-728E-49D7-9E66-9FBAE8099E73}" type="datetimeFigureOut">
              <a:rPr lang="es-EC" smtClean="0"/>
              <a:t>2/6/2024</a:t>
            </a:fld>
            <a:endParaRPr lang="es-EC"/>
          </a:p>
        </p:txBody>
      </p:sp>
      <p:sp>
        <p:nvSpPr>
          <p:cNvPr id="5" name="Footer Placeholder 4"/>
          <p:cNvSpPr>
            <a:spLocks noGrp="1"/>
          </p:cNvSpPr>
          <p:nvPr>
            <p:ph type="ftr" sz="quarter" idx="11"/>
          </p:nvPr>
        </p:nvSpPr>
        <p:spPr>
          <a:xfrm>
            <a:off x="1371600" y="4323845"/>
            <a:ext cx="6400800" cy="365125"/>
          </a:xfrm>
        </p:spPr>
        <p:txBody>
          <a:bodyPr/>
          <a:lstStyle/>
          <a:p>
            <a:endParaRPr lang="es-EC"/>
          </a:p>
        </p:txBody>
      </p:sp>
      <p:sp>
        <p:nvSpPr>
          <p:cNvPr id="6" name="Slide Number Placeholder 5"/>
          <p:cNvSpPr>
            <a:spLocks noGrp="1"/>
          </p:cNvSpPr>
          <p:nvPr>
            <p:ph type="sldNum" sz="quarter" idx="12"/>
          </p:nvPr>
        </p:nvSpPr>
        <p:spPr>
          <a:xfrm>
            <a:off x="8077200" y="1430866"/>
            <a:ext cx="2743200" cy="365125"/>
          </a:xfrm>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82683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39975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27969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C4AB659-05B4-4AA1-9F33-CDA14FB2F5B0}" type="slidenum">
              <a:rPr lang="es-EC" smtClean="0"/>
              <a:t>‹Nº›</a:t>
            </a:fld>
            <a:endParaRPr lang="es-EC"/>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5907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a:xfrm>
            <a:off x="685800" y="378883"/>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391040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4353562-728E-49D7-9E66-9FBAE8099E73}" type="datetimeFigureOut">
              <a:rPr lang="es-EC" smtClean="0"/>
              <a:t>2/6/2024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4166233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4353562-728E-49D7-9E66-9FBAE8099E73}" type="datetimeFigureOut">
              <a:rPr lang="es-EC" smtClean="0"/>
              <a:t>2/6/2024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482234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353562-728E-49D7-9E66-9FBAE8099E73}" type="datetimeFigureOut">
              <a:rPr lang="es-EC" smtClean="0"/>
              <a:t>2/6/2024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879913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4353562-728E-49D7-9E66-9FBAE8099E73}" type="datetimeFigureOut">
              <a:rPr lang="es-EC" smtClean="0"/>
              <a:t>2/6/2024</a:t>
            </a:fld>
            <a:endParaRPr lang="es-EC"/>
          </a:p>
        </p:txBody>
      </p:sp>
      <p:sp>
        <p:nvSpPr>
          <p:cNvPr id="5" name="Footer Placeholder 4"/>
          <p:cNvSpPr>
            <a:spLocks noGrp="1"/>
          </p:cNvSpPr>
          <p:nvPr>
            <p:ph type="ftr" sz="quarter" idx="11"/>
          </p:nvPr>
        </p:nvSpPr>
        <p:spPr>
          <a:xfrm>
            <a:off x="685800" y="381000"/>
            <a:ext cx="6991492" cy="36512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14353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353562-728E-49D7-9E66-9FBAE8099E73}" type="datetimeFigureOut">
              <a:rPr lang="es-EC" smtClean="0"/>
              <a:t>2/6/2024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04137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4353562-728E-49D7-9E66-9FBAE8099E73}" type="datetimeFigureOut">
              <a:rPr lang="es-EC" smtClean="0"/>
              <a:t>2/6/2024</a:t>
            </a:fld>
            <a:endParaRPr lang="es-EC"/>
          </a:p>
        </p:txBody>
      </p:sp>
      <p:sp>
        <p:nvSpPr>
          <p:cNvPr id="5" name="Footer Placeholder 4"/>
          <p:cNvSpPr>
            <a:spLocks noGrp="1"/>
          </p:cNvSpPr>
          <p:nvPr>
            <p:ph type="ftr" sz="quarter" idx="11"/>
          </p:nvPr>
        </p:nvSpPr>
        <p:spPr>
          <a:xfrm>
            <a:off x="685800" y="381001"/>
            <a:ext cx="6991492" cy="36406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241524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380796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353562-728E-49D7-9E66-9FBAE8099E73}" type="datetimeFigureOut">
              <a:rPr lang="es-EC" smtClean="0"/>
              <a:t>2/6/2024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361899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353562-728E-49D7-9E66-9FBAE8099E73}" type="datetimeFigureOut">
              <a:rPr lang="es-EC" smtClean="0"/>
              <a:t>2/6/2024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317529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53562-728E-49D7-9E66-9FBAE8099E73}" type="datetimeFigureOut">
              <a:rPr lang="es-EC" smtClean="0"/>
              <a:t>2/6/2024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298114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21179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353562-728E-49D7-9E66-9FBAE8099E73}" type="datetimeFigureOut">
              <a:rPr lang="es-EC" smtClean="0"/>
              <a:t>2/6/2024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C4AB659-05B4-4AA1-9F33-CDA14FB2F5B0}" type="slidenum">
              <a:rPr lang="es-EC" smtClean="0"/>
              <a:t>‹Nº›</a:t>
            </a:fld>
            <a:endParaRPr lang="es-EC"/>
          </a:p>
        </p:txBody>
      </p:sp>
    </p:spTree>
    <p:extLst>
      <p:ext uri="{BB962C8B-B14F-4D97-AF65-F5344CB8AC3E}">
        <p14:creationId xmlns:p14="http://schemas.microsoft.com/office/powerpoint/2010/main" val="16312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353562-728E-49D7-9E66-9FBAE8099E73}" type="datetimeFigureOut">
              <a:rPr lang="es-EC" smtClean="0"/>
              <a:t>2/6/2024</a:t>
            </a:fld>
            <a:endParaRPr lang="es-EC"/>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4AB659-05B4-4AA1-9F33-CDA14FB2F5B0}" type="slidenum">
              <a:rPr lang="es-EC" smtClean="0"/>
              <a:t>‹Nº›</a:t>
            </a:fld>
            <a:endParaRPr lang="es-EC"/>
          </a:p>
        </p:txBody>
      </p:sp>
    </p:spTree>
    <p:extLst>
      <p:ext uri="{BB962C8B-B14F-4D97-AF65-F5344CB8AC3E}">
        <p14:creationId xmlns:p14="http://schemas.microsoft.com/office/powerpoint/2010/main" val="1061820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F45E17-C021-B4CC-2993-9487BC9D1C0E}"/>
              </a:ext>
            </a:extLst>
          </p:cNvPr>
          <p:cNvPicPr>
            <a:picLocks noChangeAspect="1"/>
          </p:cNvPicPr>
          <p:nvPr/>
        </p:nvPicPr>
        <p:blipFill rotWithShape="1">
          <a:blip r:embed="rId2"/>
          <a:srcRect r="-1" b="20885"/>
          <a:stretch/>
        </p:blipFill>
        <p:spPr>
          <a:xfrm>
            <a:off x="3523488" y="10"/>
            <a:ext cx="8668512" cy="6857990"/>
          </a:xfrm>
          <a:prstGeom prst="rect">
            <a:avLst/>
          </a:prstGeom>
        </p:spPr>
      </p:pic>
      <p:sp>
        <p:nvSpPr>
          <p:cNvPr id="2" name="Título 1">
            <a:extLst>
              <a:ext uri="{FF2B5EF4-FFF2-40B4-BE49-F238E27FC236}">
                <a16:creationId xmlns:a16="http://schemas.microsoft.com/office/drawing/2014/main" id="{23E230B3-2290-4757-AE95-71FC893E4BC0}"/>
              </a:ext>
            </a:extLst>
          </p:cNvPr>
          <p:cNvSpPr>
            <a:spLocks noGrp="1"/>
          </p:cNvSpPr>
          <p:nvPr>
            <p:ph type="ctrTitle"/>
          </p:nvPr>
        </p:nvSpPr>
        <p:spPr>
          <a:xfrm>
            <a:off x="477981" y="1122363"/>
            <a:ext cx="4023360" cy="3204134"/>
          </a:xfrm>
        </p:spPr>
        <p:txBody>
          <a:bodyPr anchor="b">
            <a:normAutofit/>
          </a:bodyPr>
          <a:lstStyle/>
          <a:p>
            <a:pPr algn="l"/>
            <a:r>
              <a:rPr lang="es-ES" sz="4800" b="1" dirty="0">
                <a:latin typeface="Algerian" panose="04020705040A02060702" pitchFamily="82" charset="0"/>
              </a:rPr>
              <a:t>Proyecto Bimestral Grupal G#10</a:t>
            </a:r>
            <a:endParaRPr lang="es-EC" sz="4800" b="1" dirty="0">
              <a:latin typeface="Algerian" panose="04020705040A02060702" pitchFamily="82" charset="0"/>
            </a:endParaRPr>
          </a:p>
        </p:txBody>
      </p:sp>
      <p:sp>
        <p:nvSpPr>
          <p:cNvPr id="3" name="Subtítulo 2">
            <a:extLst>
              <a:ext uri="{FF2B5EF4-FFF2-40B4-BE49-F238E27FC236}">
                <a16:creationId xmlns:a16="http://schemas.microsoft.com/office/drawing/2014/main" id="{4A8E6419-AEB6-40B4-B6E0-58BF927F125E}"/>
              </a:ext>
            </a:extLst>
          </p:cNvPr>
          <p:cNvSpPr>
            <a:spLocks noGrp="1"/>
          </p:cNvSpPr>
          <p:nvPr>
            <p:ph type="subTitle" idx="1"/>
          </p:nvPr>
        </p:nvSpPr>
        <p:spPr>
          <a:xfrm>
            <a:off x="477980" y="4872922"/>
            <a:ext cx="4023359" cy="1208141"/>
          </a:xfrm>
        </p:spPr>
        <p:txBody>
          <a:bodyPr>
            <a:normAutofit/>
          </a:bodyPr>
          <a:lstStyle/>
          <a:p>
            <a:pPr algn="l"/>
            <a:r>
              <a:rPr lang="es-ES" sz="2000" b="1" dirty="0">
                <a:latin typeface="Algerian" panose="04020705040A02060702" pitchFamily="82" charset="0"/>
              </a:rPr>
              <a:t>Integrantes:</a:t>
            </a:r>
            <a:r>
              <a:rPr lang="es-EC" sz="2000" b="1" dirty="0">
                <a:latin typeface="Algerian" panose="04020705040A02060702" pitchFamily="82" charset="0"/>
              </a:rPr>
              <a:t> </a:t>
            </a:r>
          </a:p>
          <a:p>
            <a:pPr algn="l"/>
            <a:r>
              <a:rPr lang="es-EC" sz="2000" b="1" dirty="0">
                <a:solidFill>
                  <a:schemeClr val="accent2"/>
                </a:solidFill>
                <a:latin typeface="Algerian" panose="04020705040A02060702" pitchFamily="82" charset="0"/>
              </a:rPr>
              <a:t>Jonathan </a:t>
            </a:r>
            <a:r>
              <a:rPr lang="es-EC" sz="2000" b="1" dirty="0" err="1">
                <a:solidFill>
                  <a:schemeClr val="accent2"/>
                </a:solidFill>
                <a:latin typeface="Algerian" panose="04020705040A02060702" pitchFamily="82" charset="0"/>
              </a:rPr>
              <a:t>Guayllas</a:t>
            </a:r>
            <a:endParaRPr lang="es-EC" sz="2000" b="1" dirty="0">
              <a:solidFill>
                <a:schemeClr val="accent2"/>
              </a:solidFill>
              <a:latin typeface="Algerian" panose="04020705040A02060702" pitchFamily="82" charset="0"/>
            </a:endParaRPr>
          </a:p>
          <a:p>
            <a:pPr algn="l"/>
            <a:r>
              <a:rPr lang="es-EC" sz="2000" b="1" dirty="0">
                <a:solidFill>
                  <a:schemeClr val="accent2"/>
                </a:solidFill>
                <a:latin typeface="Algerian" panose="04020705040A02060702" pitchFamily="82" charset="0"/>
              </a:rPr>
              <a:t>Andy Veintimilla</a:t>
            </a:r>
          </a:p>
          <a:p>
            <a:pPr algn="l"/>
            <a:endParaRPr lang="es-ES" sz="2000" dirty="0">
              <a:solidFill>
                <a:schemeClr val="bg1"/>
              </a:solidFill>
            </a:endParaRPr>
          </a:p>
        </p:txBody>
      </p:sp>
    </p:spTree>
    <p:extLst>
      <p:ext uri="{BB962C8B-B14F-4D97-AF65-F5344CB8AC3E}">
        <p14:creationId xmlns:p14="http://schemas.microsoft.com/office/powerpoint/2010/main" val="40731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3E5FF-36FE-432E-92D8-71E6A1415063}"/>
              </a:ext>
            </a:extLst>
          </p:cNvPr>
          <p:cNvSpPr>
            <a:spLocks noGrp="1"/>
          </p:cNvSpPr>
          <p:nvPr>
            <p:ph type="title"/>
          </p:nvPr>
        </p:nvSpPr>
        <p:spPr/>
        <p:txBody>
          <a:bodyPr>
            <a:normAutofit/>
          </a:bodyPr>
          <a:lstStyle/>
          <a:p>
            <a:r>
              <a:rPr lang="es-ES" sz="5400" b="1" dirty="0">
                <a:latin typeface="Algerian" panose="04020705040A02060702" pitchFamily="82" charset="0"/>
              </a:rPr>
              <a:t>Introducción</a:t>
            </a:r>
            <a:endParaRPr lang="es-EC" sz="5400" b="1" dirty="0">
              <a:latin typeface="Algerian" panose="04020705040A02060702" pitchFamily="82" charset="0"/>
            </a:endParaRPr>
          </a:p>
        </p:txBody>
      </p:sp>
      <p:sp>
        <p:nvSpPr>
          <p:cNvPr id="3" name="Marcador de contenido 2">
            <a:extLst>
              <a:ext uri="{FF2B5EF4-FFF2-40B4-BE49-F238E27FC236}">
                <a16:creationId xmlns:a16="http://schemas.microsoft.com/office/drawing/2014/main" id="{1441B553-923E-4963-915B-0A49F9B20D1A}"/>
              </a:ext>
            </a:extLst>
          </p:cNvPr>
          <p:cNvSpPr>
            <a:spLocks noGrp="1"/>
          </p:cNvSpPr>
          <p:nvPr>
            <p:ph idx="1"/>
          </p:nvPr>
        </p:nvSpPr>
        <p:spPr/>
        <p:txBody>
          <a:bodyPr>
            <a:normAutofit fontScale="70000" lnSpcReduction="20000"/>
          </a:bodyPr>
          <a:lstStyle/>
          <a:p>
            <a:pPr marL="0" indent="0" algn="just">
              <a:buNone/>
            </a:pPr>
            <a:r>
              <a:rPr lang="es-ES" sz="2600" b="1" dirty="0">
                <a:solidFill>
                  <a:schemeClr val="accent2"/>
                </a:solidFill>
              </a:rPr>
              <a:t>En la era de la movilidad urbana, la eficiencia en el transporte público juega un papel fundamental en la calidad de vida de una comunidad. Con el objetivo de mejorar la experiencia de desplazamiento de los miembros de la comunidad universitaria y contribuir al desarrollo sostenible de la ciudad, se propone el proyecto de implementar un Sistema de Gestión de Buses para la Universidad Técnica Particular de Loja (UTPL).</a:t>
            </a:r>
          </a:p>
          <a:p>
            <a:pPr marL="0" indent="0" algn="just">
              <a:buNone/>
            </a:pPr>
            <a:r>
              <a:rPr lang="es-ES" sz="2600" b="1" dirty="0">
                <a:solidFill>
                  <a:schemeClr val="accent2"/>
                </a:solidFill>
              </a:rPr>
              <a:t>Este sistema aborda la necesidad de monitorear, registrar y optimizar los recorridos de los       autobuses que operan en toda la ciudad, brindando herramientas para una administración eficiente de paradas, horarios y rutas. Con un enfoque centrado en la calidad del servicio ofrecido a los usuarios, el proyecto se dirige a mejorar la accesibilidad, puntualidad y eficacia del transporte dentro y fuera del campus universitario.</a:t>
            </a:r>
          </a:p>
          <a:p>
            <a:pPr marL="0" indent="0" algn="just">
              <a:buNone/>
            </a:pPr>
            <a:r>
              <a:rPr lang="es-ES" sz="2600" b="1" dirty="0">
                <a:solidFill>
                  <a:schemeClr val="accent2"/>
                </a:solidFill>
              </a:rPr>
              <a:t>Entre las características clave del sistema se encuentran el registro detallado de paradas, la gestión precisa de horarios, la definición y administración de rutas, Además, se contempla el desarrollo de una interfaz de usuario accesible y amigable, que permita a los usuarios acceder de manera intuitiva a la información relevante sobre paradas, horarios y rutas de los autobuses.</a:t>
            </a:r>
          </a:p>
          <a:p>
            <a:pPr marL="0" indent="0" algn="just">
              <a:buNone/>
            </a:pPr>
            <a:r>
              <a:rPr lang="es-ES" sz="2600" b="1" dirty="0">
                <a:solidFill>
                  <a:schemeClr val="accent2"/>
                </a:solidFill>
              </a:rPr>
              <a:t>En resumen, el Sistema de Gestión de Buses UTPL se presenta como una herramienta integral para potenciar la movilidad dentro de la comunidad universitaria y contribuir al desarrollo de una ciudad más conectada, eficiente y sustentable.</a:t>
            </a:r>
          </a:p>
          <a:p>
            <a:endParaRPr lang="es-EC" dirty="0"/>
          </a:p>
        </p:txBody>
      </p:sp>
    </p:spTree>
    <p:extLst>
      <p:ext uri="{BB962C8B-B14F-4D97-AF65-F5344CB8AC3E}">
        <p14:creationId xmlns:p14="http://schemas.microsoft.com/office/powerpoint/2010/main" val="215005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851B8-9690-4920-BE6A-775331463F56}"/>
              </a:ext>
            </a:extLst>
          </p:cNvPr>
          <p:cNvSpPr>
            <a:spLocks noGrp="1"/>
          </p:cNvSpPr>
          <p:nvPr>
            <p:ph type="title"/>
          </p:nvPr>
        </p:nvSpPr>
        <p:spPr/>
        <p:txBody>
          <a:bodyPr>
            <a:normAutofit/>
          </a:bodyPr>
          <a:lstStyle/>
          <a:p>
            <a:r>
              <a:rPr lang="es-ES" sz="4800" b="1" dirty="0">
                <a:latin typeface="Algerian" panose="04020705040A02060702" pitchFamily="82" charset="0"/>
              </a:rPr>
              <a:t>Problemática</a:t>
            </a:r>
            <a:endParaRPr lang="es-EC" sz="4800" b="1" dirty="0">
              <a:latin typeface="Algerian" panose="04020705040A02060702" pitchFamily="82" charset="0"/>
            </a:endParaRPr>
          </a:p>
        </p:txBody>
      </p:sp>
      <p:sp>
        <p:nvSpPr>
          <p:cNvPr id="3" name="Marcador de contenido 2">
            <a:extLst>
              <a:ext uri="{FF2B5EF4-FFF2-40B4-BE49-F238E27FC236}">
                <a16:creationId xmlns:a16="http://schemas.microsoft.com/office/drawing/2014/main" id="{DE02FDDB-7BD7-4C7B-8F65-C5C8F621997F}"/>
              </a:ext>
            </a:extLst>
          </p:cNvPr>
          <p:cNvSpPr>
            <a:spLocks noGrp="1"/>
          </p:cNvSpPr>
          <p:nvPr>
            <p:ph idx="1"/>
          </p:nvPr>
        </p:nvSpPr>
        <p:spPr>
          <a:xfrm>
            <a:off x="685800" y="1815548"/>
            <a:ext cx="10820400" cy="4403137"/>
          </a:xfrm>
        </p:spPr>
        <p:txBody>
          <a:bodyPr>
            <a:normAutofit fontScale="62500" lnSpcReduction="20000"/>
          </a:bodyPr>
          <a:lstStyle/>
          <a:p>
            <a:pPr algn="just"/>
            <a:r>
              <a:rPr lang="es-ES" sz="3200" b="1" u="sng" dirty="0"/>
              <a:t>TEMA DE PROYECTOS NRO. 2: Sistema de gestión de buses UTPL </a:t>
            </a:r>
          </a:p>
          <a:p>
            <a:pPr marL="0" indent="0" algn="just">
              <a:buNone/>
            </a:pPr>
            <a:r>
              <a:rPr lang="es-ES" sz="2600" b="1" dirty="0">
                <a:solidFill>
                  <a:schemeClr val="accent2"/>
                </a:solidFill>
              </a:rPr>
              <a:t>Desarrollar un sistema de gestión que permita monitorear, registrar y optimizar los recorridos de los autobuses de la Universidad Técnica Particular de Loja (UTPL) en toda la ciudad. El sistema ayudará a administrar eficientemente las paradas, horarios y rutas de los autobuses para mejorar la calidad del servicio ofrecido a los usuarios. </a:t>
            </a:r>
          </a:p>
          <a:p>
            <a:pPr marL="0" indent="0" algn="just">
              <a:buNone/>
            </a:pPr>
            <a:r>
              <a:rPr lang="es-ES" sz="2600" b="1" dirty="0">
                <a:solidFill>
                  <a:schemeClr val="accent2"/>
                </a:solidFill>
              </a:rPr>
              <a:t>Características por considerar: </a:t>
            </a:r>
          </a:p>
          <a:p>
            <a:pPr marL="0" indent="0" algn="just">
              <a:buNone/>
            </a:pPr>
            <a:r>
              <a:rPr lang="es-ES" sz="2600" b="1" dirty="0">
                <a:solidFill>
                  <a:schemeClr val="accent2"/>
                </a:solidFill>
              </a:rPr>
              <a:t>Registro de paradas: Definir el modelado de clases para almacenar información sobre las paradas de autobús, incluyendo nombre de la parada, ubicación, horarios, etc. </a:t>
            </a:r>
          </a:p>
          <a:p>
            <a:pPr marL="0" indent="0" algn="just">
              <a:buNone/>
            </a:pPr>
            <a:r>
              <a:rPr lang="es-ES" sz="2600" b="1" dirty="0">
                <a:solidFill>
                  <a:schemeClr val="accent2"/>
                </a:solidFill>
              </a:rPr>
              <a:t>Registro de horarios: Registrar los horarios de salida y llegada de los autobuses en cada parada. Estos horarios deben poder ser consultados por los usuarios. </a:t>
            </a:r>
          </a:p>
          <a:p>
            <a:pPr marL="0" indent="0" algn="just">
              <a:buNone/>
            </a:pPr>
            <a:r>
              <a:rPr lang="es-ES" sz="2600" b="1" dirty="0">
                <a:solidFill>
                  <a:schemeClr val="accent2"/>
                </a:solidFill>
              </a:rPr>
              <a:t>Gestión de rutas: Implementar un mecanismo para definir y administrar las rutas que seguirán los autobuses. Esto puede lograrse utilizando arreglos u otras estructuras para representar las rutas. </a:t>
            </a:r>
          </a:p>
          <a:p>
            <a:pPr marL="0" indent="0" algn="just">
              <a:buNone/>
            </a:pPr>
            <a:r>
              <a:rPr lang="es-ES" sz="2600" b="1" dirty="0">
                <a:solidFill>
                  <a:schemeClr val="accent2"/>
                </a:solidFill>
              </a:rPr>
              <a:t>Optimización de rutas: Crear funciones que permitan optimizar las rutas de los autobuses. Esto podría incluir la minimización de tiempos de viaje y la maximización de la eficiencia en la cobertura de paradas. </a:t>
            </a:r>
          </a:p>
          <a:p>
            <a:pPr marL="0" indent="0" algn="just">
              <a:buNone/>
            </a:pPr>
            <a:r>
              <a:rPr lang="es-ES" sz="2600" b="1" dirty="0">
                <a:solidFill>
                  <a:schemeClr val="accent2"/>
                </a:solidFill>
              </a:rPr>
              <a:t>Interfaz de usuario: Desarrollar una interfaz de consola para que los usuarios puedan acceder a la información sobre las paradas, horarios y rutas de los autobuses</a:t>
            </a:r>
          </a:p>
          <a:p>
            <a:pPr marL="0" indent="0">
              <a:buNone/>
            </a:pPr>
            <a:endParaRPr lang="es-EC" dirty="0"/>
          </a:p>
        </p:txBody>
      </p:sp>
    </p:spTree>
    <p:extLst>
      <p:ext uri="{BB962C8B-B14F-4D97-AF65-F5344CB8AC3E}">
        <p14:creationId xmlns:p14="http://schemas.microsoft.com/office/powerpoint/2010/main" val="316188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869AE-A798-4585-84C8-219167FD563E}"/>
              </a:ext>
            </a:extLst>
          </p:cNvPr>
          <p:cNvSpPr>
            <a:spLocks noGrp="1"/>
          </p:cNvSpPr>
          <p:nvPr>
            <p:ph type="title"/>
          </p:nvPr>
        </p:nvSpPr>
        <p:spPr>
          <a:xfrm>
            <a:off x="2776330" y="104022"/>
            <a:ext cx="8610600" cy="1293028"/>
          </a:xfrm>
        </p:spPr>
        <p:txBody>
          <a:bodyPr/>
          <a:lstStyle/>
          <a:p>
            <a:r>
              <a:rPr lang="es-EC" b="1" dirty="0">
                <a:latin typeface="Algerian" panose="04020705040A02060702" pitchFamily="82" charset="0"/>
              </a:rPr>
              <a:t>SOLUCIÓN</a:t>
            </a:r>
            <a:endParaRPr lang="es-EC" dirty="0">
              <a:latin typeface="Algerian" panose="04020705040A02060702" pitchFamily="82" charset="0"/>
            </a:endParaRPr>
          </a:p>
        </p:txBody>
      </p:sp>
      <p:sp>
        <p:nvSpPr>
          <p:cNvPr id="4" name="Rectangle 1">
            <a:extLst>
              <a:ext uri="{FF2B5EF4-FFF2-40B4-BE49-F238E27FC236}">
                <a16:creationId xmlns:a16="http://schemas.microsoft.com/office/drawing/2014/main" id="{9E4F76B9-BC39-4FA9-8514-4ACC9348B2E0}"/>
              </a:ext>
            </a:extLst>
          </p:cNvPr>
          <p:cNvSpPr>
            <a:spLocks noGrp="1" noChangeArrowheads="1"/>
          </p:cNvSpPr>
          <p:nvPr>
            <p:ph idx="1"/>
          </p:nvPr>
        </p:nvSpPr>
        <p:spPr bwMode="auto">
          <a:xfrm>
            <a:off x="473765" y="1081992"/>
            <a:ext cx="10820400" cy="5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pPr>
            <a:r>
              <a:rPr lang="es-MX" sz="1500" b="1" u="sng" dirty="0">
                <a:solidFill>
                  <a:schemeClr val="accent2"/>
                </a:solidFill>
              </a:rPr>
              <a:t>Paso 1: Análisis de Requerimientos</a:t>
            </a:r>
          </a:p>
          <a:p>
            <a:pPr>
              <a:lnSpc>
                <a:spcPct val="100000"/>
              </a:lnSpc>
            </a:pPr>
            <a:r>
              <a:rPr lang="es-MX" sz="1500" b="1" dirty="0">
                <a:solidFill>
                  <a:schemeClr val="accent2"/>
                </a:solidFill>
              </a:rPr>
              <a:t>Queremos crear un sistema que gestione las líneas de autobús y permita interactuar con ellas mediante un menú. El sistema debe permitir:</a:t>
            </a:r>
          </a:p>
          <a:p>
            <a:pPr>
              <a:lnSpc>
                <a:spcPct val="100000"/>
              </a:lnSpc>
              <a:buFont typeface="+mj-lt"/>
              <a:buAutoNum type="arabicPeriod"/>
            </a:pPr>
            <a:r>
              <a:rPr lang="es-MX" sz="1500" b="1" dirty="0">
                <a:solidFill>
                  <a:schemeClr val="accent2"/>
                </a:solidFill>
              </a:rPr>
              <a:t>Mostrar las líneas de autobús desde un archivo.</a:t>
            </a:r>
          </a:p>
          <a:p>
            <a:pPr>
              <a:lnSpc>
                <a:spcPct val="100000"/>
              </a:lnSpc>
              <a:buFont typeface="+mj-lt"/>
              <a:buAutoNum type="arabicPeriod"/>
            </a:pPr>
            <a:r>
              <a:rPr lang="es-MX" sz="1500" b="1" dirty="0">
                <a:solidFill>
                  <a:schemeClr val="accent2"/>
                </a:solidFill>
              </a:rPr>
              <a:t>Guardar datos en un archivo.</a:t>
            </a:r>
          </a:p>
          <a:p>
            <a:pPr>
              <a:lnSpc>
                <a:spcPct val="100000"/>
              </a:lnSpc>
              <a:buFont typeface="+mj-lt"/>
              <a:buAutoNum type="arabicPeriod"/>
            </a:pPr>
            <a:r>
              <a:rPr lang="es-MX" sz="1500" b="1" dirty="0">
                <a:solidFill>
                  <a:schemeClr val="accent2"/>
                </a:solidFill>
              </a:rPr>
              <a:t>Cargar datos desde un archivo.</a:t>
            </a:r>
          </a:p>
          <a:p>
            <a:pPr>
              <a:lnSpc>
                <a:spcPct val="150000"/>
              </a:lnSpc>
            </a:pPr>
            <a:r>
              <a:rPr lang="es-MX" sz="1500" b="1" u="sng" dirty="0">
                <a:solidFill>
                  <a:schemeClr val="accent2"/>
                </a:solidFill>
              </a:rPr>
              <a:t>Paso 2: Identificación de Clases</a:t>
            </a:r>
          </a:p>
          <a:p>
            <a:pPr marR="0" lvl="0" algn="l" defTabSz="914400" rtl="0" eaLnBrk="0" fontAlgn="base" latinLnBrk="0" hangingPunct="0">
              <a:lnSpc>
                <a:spcPct val="150000"/>
              </a:lnSpc>
              <a:spcBef>
                <a:spcPct val="0"/>
              </a:spcBef>
              <a:spcAft>
                <a:spcPct val="0"/>
              </a:spcAft>
              <a:buClrTx/>
              <a:buSzTx/>
              <a:buAutoNum type="arabicPeriod"/>
              <a:tabLst/>
            </a:pPr>
            <a:r>
              <a:rPr lang="es-EC" altLang="es-EC" sz="1500" b="1" dirty="0">
                <a:solidFill>
                  <a:schemeClr val="accent2"/>
                </a:solidFill>
              </a:rPr>
              <a:t>Definimos todas las clases y los procesos que se realizará en cada uno, así mismo como las variables y procesos que tendrá cada una, además de definir </a:t>
            </a:r>
          </a:p>
          <a:p>
            <a:pPr marL="0" marR="0" lvl="0" indent="0" algn="l" defTabSz="914400" rtl="0" eaLnBrk="0" fontAlgn="base" latinLnBrk="0" hangingPunct="0">
              <a:lnSpc>
                <a:spcPct val="150000"/>
              </a:lnSpc>
              <a:spcBef>
                <a:spcPct val="0"/>
              </a:spcBef>
              <a:spcAft>
                <a:spcPct val="0"/>
              </a:spcAft>
              <a:buClrTx/>
              <a:buSzTx/>
              <a:buNone/>
              <a:tabLst/>
            </a:pPr>
            <a:r>
              <a:rPr kumimoji="0" lang="es-EC" altLang="es-EC" sz="1500" b="1" i="0" u="none" strike="noStrike" cap="none" normalizeH="0" baseline="0" dirty="0">
                <a:ln>
                  <a:noFill/>
                </a:ln>
                <a:solidFill>
                  <a:schemeClr val="accent2"/>
                </a:solidFill>
                <a:effectLst/>
              </a:rPr>
              <a:t>       en cual paquete ira cada una de nuestras clases.</a:t>
            </a:r>
          </a:p>
          <a:p>
            <a:pPr eaLnBrk="0" fontAlgn="base" hangingPunct="0">
              <a:lnSpc>
                <a:spcPct val="150000"/>
              </a:lnSpc>
              <a:spcBef>
                <a:spcPct val="0"/>
              </a:spcBef>
              <a:spcAft>
                <a:spcPct val="0"/>
              </a:spcAft>
            </a:pPr>
            <a:r>
              <a:rPr lang="es-MX" sz="1500" b="1" u="sng" dirty="0">
                <a:solidFill>
                  <a:schemeClr val="accent2"/>
                </a:solidFill>
              </a:rPr>
              <a:t>Paso 3: Creación del diagrama UML:</a:t>
            </a:r>
          </a:p>
          <a:p>
            <a:pPr eaLnBrk="0" fontAlgn="base" hangingPunct="0">
              <a:lnSpc>
                <a:spcPct val="150000"/>
              </a:lnSpc>
              <a:spcBef>
                <a:spcPct val="0"/>
              </a:spcBef>
              <a:spcAft>
                <a:spcPct val="0"/>
              </a:spcAft>
              <a:buAutoNum type="arabicPeriod"/>
            </a:pPr>
            <a:r>
              <a:rPr lang="es-MX" sz="1500" b="1" dirty="0">
                <a:solidFill>
                  <a:schemeClr val="accent2"/>
                </a:solidFill>
              </a:rPr>
              <a:t>Posteriormente luego de definir las clases y funciones de cada una, pasamos a la creación del diagrama UML, para tener una guía al momento de hacer el codigo.</a:t>
            </a:r>
          </a:p>
          <a:p>
            <a:pPr eaLnBrk="0" fontAlgn="base" hangingPunct="0">
              <a:lnSpc>
                <a:spcPct val="150000"/>
              </a:lnSpc>
              <a:spcBef>
                <a:spcPct val="0"/>
              </a:spcBef>
              <a:spcAft>
                <a:spcPct val="0"/>
              </a:spcAft>
            </a:pPr>
            <a:r>
              <a:rPr lang="es-MX" sz="1500" b="1" u="sng" dirty="0">
                <a:solidFill>
                  <a:schemeClr val="accent2"/>
                </a:solidFill>
              </a:rPr>
              <a:t>Paso 4: Creación del codigo:</a:t>
            </a:r>
          </a:p>
          <a:p>
            <a:pPr eaLnBrk="0" fontAlgn="base" hangingPunct="0">
              <a:lnSpc>
                <a:spcPct val="150000"/>
              </a:lnSpc>
              <a:spcBef>
                <a:spcPct val="0"/>
              </a:spcBef>
              <a:spcAft>
                <a:spcPct val="0"/>
              </a:spcAft>
              <a:buAutoNum type="arabicPeriod"/>
            </a:pPr>
            <a:r>
              <a:rPr lang="es-MX" sz="1500" b="1" dirty="0">
                <a:solidFill>
                  <a:schemeClr val="accent2"/>
                </a:solidFill>
              </a:rPr>
              <a:t>Teniendo como base el diagrama UML, podemos proceder a realizar el codigo, guiándonos en nuestro diagrama, para realizarlo de forma correcta.</a:t>
            </a:r>
          </a:p>
        </p:txBody>
      </p:sp>
    </p:spTree>
    <p:extLst>
      <p:ext uri="{BB962C8B-B14F-4D97-AF65-F5344CB8AC3E}">
        <p14:creationId xmlns:p14="http://schemas.microsoft.com/office/powerpoint/2010/main" val="69604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A731D-EF23-4741-8FB1-706855586431}"/>
              </a:ext>
            </a:extLst>
          </p:cNvPr>
          <p:cNvSpPr>
            <a:spLocks noGrp="1"/>
          </p:cNvSpPr>
          <p:nvPr>
            <p:ph type="title"/>
          </p:nvPr>
        </p:nvSpPr>
        <p:spPr>
          <a:xfrm>
            <a:off x="2922104" y="234286"/>
            <a:ext cx="8610600" cy="1293028"/>
          </a:xfrm>
        </p:spPr>
        <p:txBody>
          <a:bodyPr>
            <a:normAutofit/>
          </a:bodyPr>
          <a:lstStyle/>
          <a:p>
            <a:r>
              <a:rPr lang="es-MX" sz="4400" b="1" dirty="0">
                <a:latin typeface="Algerian" panose="04020705040A02060702" pitchFamily="82" charset="0"/>
              </a:rPr>
              <a:t>RESULTADOS</a:t>
            </a:r>
            <a:endParaRPr lang="es-EC" sz="4400" b="1" dirty="0">
              <a:latin typeface="Algerian" panose="04020705040A02060702" pitchFamily="82" charset="0"/>
            </a:endParaRPr>
          </a:p>
        </p:txBody>
      </p:sp>
      <p:sp>
        <p:nvSpPr>
          <p:cNvPr id="4" name="Rectangle 3">
            <a:extLst>
              <a:ext uri="{FF2B5EF4-FFF2-40B4-BE49-F238E27FC236}">
                <a16:creationId xmlns:a16="http://schemas.microsoft.com/office/drawing/2014/main" id="{597023F2-5CCF-4917-8DCF-DE5AE8E74ECE}"/>
              </a:ext>
            </a:extLst>
          </p:cNvPr>
          <p:cNvSpPr>
            <a:spLocks noGrp="1" noChangeArrowheads="1"/>
          </p:cNvSpPr>
          <p:nvPr>
            <p:ph idx="1"/>
          </p:nvPr>
        </p:nvSpPr>
        <p:spPr bwMode="auto">
          <a:xfrm>
            <a:off x="936608" y="1411070"/>
            <a:ext cx="10318783"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s-EC" altLang="es-EC" sz="1800" b="1" i="0" u="none" strike="noStrike" cap="none" normalizeH="0" baseline="0" dirty="0">
                <a:ln>
                  <a:noFill/>
                </a:ln>
                <a:solidFill>
                  <a:schemeClr val="accent2"/>
                </a:solidFill>
                <a:effectLst/>
              </a:rPr>
              <a:t>1. Diseño del Sistema: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s-EC" altLang="es-EC" sz="1400" b="1" i="0" u="none" strike="noStrike" cap="none" normalizeH="0" baseline="0" dirty="0">
                <a:ln>
                  <a:noFill/>
                </a:ln>
                <a:solidFill>
                  <a:schemeClr val="accent2"/>
                </a:solidFill>
                <a:effectLst/>
              </a:rPr>
              <a:t>     Se diseñaron</a:t>
            </a:r>
            <a:r>
              <a:rPr lang="es-EC" altLang="es-EC" sz="1400" b="1" dirty="0">
                <a:solidFill>
                  <a:schemeClr val="accent2"/>
                </a:solidFill>
              </a:rPr>
              <a:t> varias clases, para lograr resolver el problema.</a:t>
            </a:r>
          </a:p>
          <a:p>
            <a:pPr marL="0" indent="0" algn="just" eaLnBrk="0" fontAlgn="base" hangingPunct="0">
              <a:lnSpc>
                <a:spcPct val="150000"/>
              </a:lnSpc>
              <a:spcBef>
                <a:spcPct val="0"/>
              </a:spcBef>
              <a:spcAft>
                <a:spcPct val="0"/>
              </a:spcAft>
              <a:buFontTx/>
              <a:buChar char="•"/>
            </a:pPr>
            <a:r>
              <a:rPr kumimoji="0" lang="es-EC" altLang="es-EC" sz="1400" b="1" i="0" u="none" strike="noStrike" cap="none" normalizeH="0" baseline="0" dirty="0">
                <a:ln>
                  <a:noFill/>
                </a:ln>
                <a:solidFill>
                  <a:schemeClr val="accent2"/>
                </a:solidFill>
                <a:effectLst/>
              </a:rPr>
              <a:t>      La clase </a:t>
            </a:r>
            <a:r>
              <a:rPr kumimoji="0" lang="es-EC" altLang="es-EC" sz="1400" b="1" i="0" u="none" strike="noStrike" cap="none" normalizeH="0" baseline="0" dirty="0" err="1">
                <a:ln>
                  <a:noFill/>
                </a:ln>
                <a:solidFill>
                  <a:schemeClr val="accent2"/>
                </a:solidFill>
                <a:effectLst/>
              </a:rPr>
              <a:t>Gestion</a:t>
            </a:r>
            <a:r>
              <a:rPr lang="es-EC" altLang="es-EC" sz="1400" b="1" dirty="0" err="1">
                <a:solidFill>
                  <a:schemeClr val="accent2"/>
                </a:solidFill>
              </a:rPr>
              <a:t>Buses</a:t>
            </a:r>
            <a:r>
              <a:rPr lang="es-EC" altLang="es-EC" sz="1400" b="1" dirty="0">
                <a:solidFill>
                  <a:schemeClr val="accent2"/>
                </a:solidFill>
              </a:rPr>
              <a:t> </a:t>
            </a:r>
            <a:r>
              <a:rPr kumimoji="0" lang="es-EC" altLang="es-EC" sz="1400" b="1" i="0" u="none" strike="noStrike" cap="none" normalizeH="0" baseline="0" dirty="0">
                <a:ln>
                  <a:noFill/>
                </a:ln>
                <a:solidFill>
                  <a:schemeClr val="accent2"/>
                </a:solidFill>
                <a:effectLst/>
              </a:rPr>
              <a:t>se encarga de manejar la lógica de negocio, específicamente la gestión de datos de autobuses,   </a:t>
            </a:r>
          </a:p>
          <a:p>
            <a:pPr marL="0" indent="0" algn="just" eaLnBrk="0" fontAlgn="base" hangingPunct="0">
              <a:lnSpc>
                <a:spcPct val="150000"/>
              </a:lnSpc>
              <a:spcBef>
                <a:spcPct val="0"/>
              </a:spcBef>
              <a:spcAft>
                <a:spcPct val="0"/>
              </a:spcAft>
              <a:buNone/>
            </a:pPr>
            <a:r>
              <a:rPr kumimoji="0" lang="es-EC" altLang="es-EC" sz="1400" b="1" i="0" u="none" strike="noStrike" cap="none" normalizeH="0" baseline="0" dirty="0">
                <a:ln>
                  <a:noFill/>
                </a:ln>
                <a:solidFill>
                  <a:schemeClr val="accent2"/>
                </a:solidFill>
                <a:effectLst/>
              </a:rPr>
              <a:t>        incluyendo métodos para guardar y cargar datos desde archivos. </a:t>
            </a:r>
          </a:p>
          <a:p>
            <a:pPr marL="0" marR="0" lvl="0" indent="0" algn="just" defTabSz="914400" rtl="0" eaLnBrk="0" fontAlgn="base" latinLnBrk="0" hangingPunct="0">
              <a:lnSpc>
                <a:spcPct val="150000"/>
              </a:lnSpc>
              <a:spcBef>
                <a:spcPct val="0"/>
              </a:spcBef>
              <a:spcAft>
                <a:spcPct val="0"/>
              </a:spcAft>
              <a:buClrTx/>
              <a:buSzTx/>
              <a:buFontTx/>
              <a:buChar char="•"/>
              <a:tabLst/>
            </a:pPr>
            <a:r>
              <a:rPr lang="es-EC" altLang="es-EC" sz="1400" b="1" dirty="0">
                <a:solidFill>
                  <a:schemeClr val="accent2"/>
                </a:solidFill>
              </a:rPr>
              <a:t>      La clase </a:t>
            </a:r>
            <a:r>
              <a:rPr lang="es-EC" altLang="es-EC" sz="1400" b="1" dirty="0" err="1">
                <a:solidFill>
                  <a:schemeClr val="accent2"/>
                </a:solidFill>
              </a:rPr>
              <a:t>main</a:t>
            </a:r>
            <a:r>
              <a:rPr lang="es-EC" altLang="es-EC" sz="1400" b="1" dirty="0">
                <a:solidFill>
                  <a:schemeClr val="accent2"/>
                </a:solidFill>
              </a:rPr>
              <a:t> </a:t>
            </a:r>
            <a:r>
              <a:rPr lang="es-MX" sz="1400" b="1" dirty="0">
                <a:solidFill>
                  <a:schemeClr val="accent2"/>
                </a:solidFill>
              </a:rPr>
              <a:t>actúa como la interfaz de usuario, proporcionando un menú interactivo para que el usuario pueda interactuar con </a:t>
            </a:r>
          </a:p>
          <a:p>
            <a:pPr marL="0" marR="0" lvl="0" indent="0" algn="just" defTabSz="914400" rtl="0" eaLnBrk="0" fontAlgn="base" latinLnBrk="0" hangingPunct="0">
              <a:lnSpc>
                <a:spcPct val="150000"/>
              </a:lnSpc>
              <a:spcBef>
                <a:spcPct val="0"/>
              </a:spcBef>
              <a:spcAft>
                <a:spcPct val="0"/>
              </a:spcAft>
              <a:buClrTx/>
              <a:buSzTx/>
              <a:buNone/>
              <a:tabLst/>
            </a:pPr>
            <a:r>
              <a:rPr lang="es-MX" sz="1400" b="1" dirty="0">
                <a:solidFill>
                  <a:schemeClr val="accent2"/>
                </a:solidFill>
              </a:rPr>
              <a:t>         el sistema, mostrando las líneas de autobús, y permitiendo guardar y cargar datos.</a:t>
            </a:r>
          </a:p>
          <a:p>
            <a:pPr algn="just" eaLnBrk="0" fontAlgn="base" hangingPunct="0">
              <a:lnSpc>
                <a:spcPct val="150000"/>
              </a:lnSpc>
              <a:spcBef>
                <a:spcPct val="0"/>
              </a:spcBef>
              <a:spcAft>
                <a:spcPct val="0"/>
              </a:spcAft>
            </a:pPr>
            <a:r>
              <a:rPr lang="es-MX" altLang="es-EC" sz="1400" b="1" dirty="0">
                <a:solidFill>
                  <a:schemeClr val="accent2"/>
                </a:solidFill>
              </a:rPr>
              <a:t>  El resto de clases se encargan de </a:t>
            </a:r>
            <a:r>
              <a:rPr lang="es-MX" altLang="es-EC" sz="1400" b="1" dirty="0" err="1">
                <a:solidFill>
                  <a:schemeClr val="accent2"/>
                </a:solidFill>
              </a:rPr>
              <a:t>de</a:t>
            </a:r>
            <a:r>
              <a:rPr lang="es-MX" altLang="es-EC" sz="1400" b="1" dirty="0">
                <a:solidFill>
                  <a:schemeClr val="accent2"/>
                </a:solidFill>
              </a:rPr>
              <a:t> obtener los datos en caso de que se ingrese una nueva ruta nueva a la lista.</a:t>
            </a:r>
          </a:p>
          <a:p>
            <a:pPr marL="0" indent="0" algn="just" eaLnBrk="0" fontAlgn="base" hangingPunct="0">
              <a:lnSpc>
                <a:spcPct val="150000"/>
              </a:lnSpc>
              <a:spcBef>
                <a:spcPct val="0"/>
              </a:spcBef>
              <a:spcAft>
                <a:spcPct val="0"/>
              </a:spcAft>
              <a:buNone/>
            </a:pPr>
            <a:r>
              <a:rPr lang="es-MX" altLang="es-EC" sz="1800" b="1" dirty="0">
                <a:solidFill>
                  <a:schemeClr val="accent2"/>
                </a:solidFill>
                <a:cs typeface="Arial" panose="020B0604020202020204" pitchFamily="34" charset="0"/>
              </a:rPr>
              <a:t>2. Diagrama UML:</a:t>
            </a:r>
          </a:p>
          <a:p>
            <a:pPr algn="just" eaLnBrk="0" fontAlgn="base" hangingPunct="0">
              <a:lnSpc>
                <a:spcPct val="150000"/>
              </a:lnSpc>
              <a:spcBef>
                <a:spcPct val="0"/>
              </a:spcBef>
              <a:spcAft>
                <a:spcPct val="0"/>
              </a:spcAft>
            </a:pPr>
            <a:r>
              <a:rPr lang="es-MX" sz="1400" b="1" dirty="0">
                <a:solidFill>
                  <a:schemeClr val="accent2"/>
                </a:solidFill>
              </a:rPr>
              <a:t>  El diagrama UML ayudó a visualizar la estructura y las relaciones entre las clases, así como los métodos y propiedades de cada  </a:t>
            </a:r>
          </a:p>
          <a:p>
            <a:pPr marL="0" indent="0" algn="just" eaLnBrk="0" fontAlgn="base" hangingPunct="0">
              <a:lnSpc>
                <a:spcPct val="150000"/>
              </a:lnSpc>
              <a:spcBef>
                <a:spcPct val="0"/>
              </a:spcBef>
              <a:spcAft>
                <a:spcPct val="0"/>
              </a:spcAft>
              <a:buNone/>
            </a:pPr>
            <a:r>
              <a:rPr lang="es-MX" sz="1400" b="1" dirty="0">
                <a:solidFill>
                  <a:schemeClr val="accent2"/>
                </a:solidFill>
              </a:rPr>
              <a:t>         una.</a:t>
            </a:r>
          </a:p>
          <a:p>
            <a:pPr algn="just" eaLnBrk="0" fontAlgn="base" hangingPunct="0">
              <a:lnSpc>
                <a:spcPct val="150000"/>
              </a:lnSpc>
              <a:spcBef>
                <a:spcPct val="0"/>
              </a:spcBef>
              <a:spcAft>
                <a:spcPct val="0"/>
              </a:spcAft>
            </a:pPr>
            <a:r>
              <a:rPr lang="es-MX" altLang="es-EC" sz="1400" b="1" dirty="0">
                <a:solidFill>
                  <a:schemeClr val="accent2"/>
                </a:solidFill>
                <a:cs typeface="Arial" panose="020B0604020202020204" pitchFamily="34" charset="0"/>
              </a:rPr>
              <a:t>  Nos permite observar de forma clara la relación que existe entre las clases existentes.</a:t>
            </a:r>
          </a:p>
          <a:p>
            <a:pPr marL="0" indent="0" eaLnBrk="0" fontAlgn="base" hangingPunct="0">
              <a:lnSpc>
                <a:spcPct val="100000"/>
              </a:lnSpc>
              <a:spcBef>
                <a:spcPct val="0"/>
              </a:spcBef>
              <a:spcAft>
                <a:spcPct val="0"/>
              </a:spcAft>
              <a:buNone/>
            </a:pPr>
            <a:endParaRPr lang="es-EC" altLang="es-EC" sz="18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774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CA799-127F-4ACA-A62D-D49B11DBC17A}"/>
              </a:ext>
            </a:extLst>
          </p:cNvPr>
          <p:cNvSpPr>
            <a:spLocks noGrp="1"/>
          </p:cNvSpPr>
          <p:nvPr>
            <p:ph type="title"/>
          </p:nvPr>
        </p:nvSpPr>
        <p:spPr>
          <a:xfrm>
            <a:off x="2908852" y="101765"/>
            <a:ext cx="8610600" cy="1293028"/>
          </a:xfrm>
        </p:spPr>
        <p:txBody>
          <a:bodyPr>
            <a:normAutofit/>
          </a:bodyPr>
          <a:lstStyle/>
          <a:p>
            <a:r>
              <a:rPr lang="es-MX" sz="4400" b="1" dirty="0">
                <a:latin typeface="Algerian" panose="04020705040A02060702" pitchFamily="82" charset="0"/>
              </a:rPr>
              <a:t>CONCLUSIONES</a:t>
            </a:r>
            <a:endParaRPr lang="es-EC" sz="4400" b="1" dirty="0">
              <a:latin typeface="Algerian" panose="04020705040A02060702" pitchFamily="82" charset="0"/>
            </a:endParaRPr>
          </a:p>
        </p:txBody>
      </p:sp>
      <p:sp>
        <p:nvSpPr>
          <p:cNvPr id="4" name="Rectangle 1">
            <a:extLst>
              <a:ext uri="{FF2B5EF4-FFF2-40B4-BE49-F238E27FC236}">
                <a16:creationId xmlns:a16="http://schemas.microsoft.com/office/drawing/2014/main" id="{AFE7793C-FF1B-45B4-948D-616E42A930AF}"/>
              </a:ext>
            </a:extLst>
          </p:cNvPr>
          <p:cNvSpPr>
            <a:spLocks noGrp="1" noChangeArrowheads="1"/>
          </p:cNvSpPr>
          <p:nvPr>
            <p:ph idx="1"/>
          </p:nvPr>
        </p:nvSpPr>
        <p:spPr bwMode="auto">
          <a:xfrm>
            <a:off x="838200" y="1034804"/>
            <a:ext cx="10515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s-EC" altLang="es-EC" sz="1600" b="1" u="sng" dirty="0">
                <a:solidFill>
                  <a:schemeClr val="accent2"/>
                </a:solidFill>
              </a:rPr>
              <a:t>1. </a:t>
            </a:r>
            <a:r>
              <a:rPr kumimoji="0" lang="es-EC" altLang="es-EC" sz="1600" b="1" i="0" u="sng" strike="noStrike" cap="none" normalizeH="0" baseline="0" dirty="0">
                <a:ln>
                  <a:noFill/>
                </a:ln>
                <a:solidFill>
                  <a:schemeClr val="accent2"/>
                </a:solidFill>
                <a:effectLst/>
              </a:rPr>
              <a:t>Claridad en el Diseño: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La separación de responsabilidades entre las clases facilitó la implementación y la comprensión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del sistema.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Definir las clases y sus responsabilidades antes de la implementación es crucial para un desarrollo </a:t>
            </a:r>
          </a:p>
          <a:p>
            <a:pPr marL="0" marR="0" lvl="0" indent="0" algn="just" defTabSz="914400" rtl="0" eaLnBrk="0" fontAlgn="base" latinLnBrk="0" hangingPunct="0">
              <a:lnSpc>
                <a:spcPct val="100000"/>
              </a:lnSpc>
              <a:spcBef>
                <a:spcPct val="0"/>
              </a:spcBef>
              <a:spcAft>
                <a:spcPct val="0"/>
              </a:spcAft>
              <a:buClrTx/>
              <a:buSzTx/>
              <a:buNone/>
              <a:tabLst/>
            </a:pPr>
            <a:r>
              <a:rPr kumimoji="0" lang="es-EC" altLang="es-EC" sz="1600" b="1" i="0" u="none" strike="noStrike" cap="none" normalizeH="0" baseline="0" dirty="0">
                <a:ln>
                  <a:noFill/>
                </a:ln>
                <a:solidFill>
                  <a:schemeClr val="accent2"/>
                </a:solidFill>
                <a:effectLst/>
              </a:rPr>
              <a:t>    organizado y eficiente.</a:t>
            </a:r>
          </a:p>
          <a:p>
            <a:pPr marL="0" marR="0" lvl="0" indent="0" algn="just" defTabSz="914400" rtl="0" eaLnBrk="0" fontAlgn="base" latinLnBrk="0" hangingPunct="0">
              <a:lnSpc>
                <a:spcPct val="100000"/>
              </a:lnSpc>
              <a:spcBef>
                <a:spcPct val="0"/>
              </a:spcBef>
              <a:spcAft>
                <a:spcPct val="0"/>
              </a:spcAft>
              <a:buClrTx/>
              <a:buSzTx/>
              <a:buNone/>
              <a:tabLst/>
            </a:pPr>
            <a:r>
              <a:rPr kumimoji="0" lang="es-EC" altLang="es-EC" sz="1600" b="1" i="0" u="sng" strike="noStrike" cap="none" normalizeH="0" baseline="0" dirty="0">
                <a:ln>
                  <a:noFill/>
                </a:ln>
                <a:solidFill>
                  <a:schemeClr val="accent2"/>
                </a:solidFill>
                <a:effectLst/>
              </a:rPr>
              <a:t>2. Uso de UML: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La creación de diagramas UML antes de la implementación ayuda a visualizar y planificar el diseño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del software, asegurando que todas las partes del sistema estén claramente definidas y </a:t>
            </a:r>
            <a:r>
              <a:rPr lang="es-EC" altLang="es-EC" sz="1600" b="1" dirty="0">
                <a:solidFill>
                  <a:schemeClr val="accent2"/>
                </a:solidFill>
              </a:rPr>
              <a:t>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relacionadas.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El diagrama UML proporcionó una referencia clara durante el desarrollo, asegurando que la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implementación se mantuviera alineada con el diseño.</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u="sng" dirty="0">
                <a:solidFill>
                  <a:schemeClr val="accent2"/>
                </a:solidFill>
              </a:rPr>
              <a:t>3. </a:t>
            </a:r>
            <a:r>
              <a:rPr kumimoji="0" lang="es-EC" altLang="es-EC" sz="1600" b="1" i="0" u="sng" strike="noStrike" cap="none" normalizeH="0" baseline="0" dirty="0">
                <a:ln>
                  <a:noFill/>
                </a:ln>
                <a:solidFill>
                  <a:schemeClr val="accent2"/>
                </a:solidFill>
                <a:effectLst/>
              </a:rPr>
              <a:t>Interfaz de Usuario: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La interfaz de usuario basada en consola, aunque simple, demostró ser efectiva para interactuar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con el sistema y verificar su funcionalidad.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El menú interactivo permitió probar fácilmente las diferentes funcionalidades del sistema, como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mostrar las líneas de autobús y cargar y guardar datos.</a:t>
            </a:r>
          </a:p>
          <a:p>
            <a:pPr marL="0" marR="0" lvl="0" indent="0" algn="just" defTabSz="914400" rtl="0" eaLnBrk="0" fontAlgn="base" latinLnBrk="0" hangingPunct="0">
              <a:lnSpc>
                <a:spcPct val="100000"/>
              </a:lnSpc>
              <a:spcBef>
                <a:spcPct val="0"/>
              </a:spcBef>
              <a:spcAft>
                <a:spcPct val="0"/>
              </a:spcAft>
              <a:buClrTx/>
              <a:buSzTx/>
              <a:buNone/>
              <a:tabLst/>
            </a:pPr>
            <a:r>
              <a:rPr kumimoji="0" lang="es-EC" altLang="es-EC" sz="1600" b="1" i="0" u="sng" strike="noStrike" cap="none" normalizeH="0" baseline="0" dirty="0">
                <a:ln>
                  <a:noFill/>
                </a:ln>
                <a:solidFill>
                  <a:schemeClr val="accent2"/>
                </a:solidFill>
                <a:effectLst/>
              </a:rPr>
              <a:t>4. Gestión de Archivos: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La implementación de métodos para leer y escribir archivos de texto fue esencial para la funcionalidad del +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sistema.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C" altLang="es-EC" sz="1600" b="1" i="0" u="none" strike="noStrike" cap="none" normalizeH="0" baseline="0" dirty="0">
                <a:ln>
                  <a:noFill/>
                </a:ln>
                <a:solidFill>
                  <a:schemeClr val="accent2"/>
                </a:solidFill>
                <a:effectLst/>
              </a:rPr>
              <a:t>    Manejar adecuadamente las excepciones durante la lectura y escritura de archivos es crucial para </a:t>
            </a:r>
          </a:p>
          <a:p>
            <a:pPr marL="0" marR="0" lvl="0" indent="0" algn="just" defTabSz="914400" rtl="0" eaLnBrk="0" fontAlgn="base" latinLnBrk="0" hangingPunct="0">
              <a:lnSpc>
                <a:spcPct val="100000"/>
              </a:lnSpc>
              <a:spcBef>
                <a:spcPct val="0"/>
              </a:spcBef>
              <a:spcAft>
                <a:spcPct val="0"/>
              </a:spcAft>
              <a:buClrTx/>
              <a:buSzTx/>
              <a:buNone/>
              <a:tabLst/>
            </a:pPr>
            <a:r>
              <a:rPr lang="es-EC" altLang="es-EC" sz="1600" b="1" dirty="0">
                <a:solidFill>
                  <a:schemeClr val="accent2"/>
                </a:solidFill>
              </a:rPr>
              <a:t>     </a:t>
            </a:r>
            <a:r>
              <a:rPr kumimoji="0" lang="es-EC" altLang="es-EC" sz="1600" b="1" i="0" u="none" strike="noStrike" cap="none" normalizeH="0" baseline="0" dirty="0">
                <a:ln>
                  <a:noFill/>
                </a:ln>
                <a:solidFill>
                  <a:schemeClr val="accent2"/>
                </a:solidFill>
                <a:effectLst/>
              </a:rPr>
              <a:t>proporcionar una buena experiencia de usuario y evitar que el programa falle inesperadamente.</a:t>
            </a:r>
          </a:p>
        </p:txBody>
      </p:sp>
    </p:spTree>
    <p:extLst>
      <p:ext uri="{BB962C8B-B14F-4D97-AF65-F5344CB8AC3E}">
        <p14:creationId xmlns:p14="http://schemas.microsoft.com/office/powerpoint/2010/main" val="3135603038"/>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509ACFF0D7EB4CAEA54384FCD7D97C" ma:contentTypeVersion="10" ma:contentTypeDescription="Crear nuevo documento." ma:contentTypeScope="" ma:versionID="a3f39751b87d4b5b921fe85be3c21811">
  <xsd:schema xmlns:xsd="http://www.w3.org/2001/XMLSchema" xmlns:xs="http://www.w3.org/2001/XMLSchema" xmlns:p="http://schemas.microsoft.com/office/2006/metadata/properties" xmlns:ns3="197e9409-2786-48c1-bf94-1ebcf320807f" targetNamespace="http://schemas.microsoft.com/office/2006/metadata/properties" ma:root="true" ma:fieldsID="1a35a7f55292c1a1bb90447c20441211" ns3:_="">
    <xsd:import namespace="197e9409-2786-48c1-bf94-1ebcf320807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7e9409-2786-48c1-bf94-1ebcf32080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1448BD-22CA-48DD-9774-DAE8CE159C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7e9409-2786-48c1-bf94-1ebcf32080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5682F3-748E-44D2-9175-A18F5F1F1B17}">
  <ds:schemaRefs>
    <ds:schemaRef ds:uri="http://schemas.microsoft.com/sharepoint/v3/contenttype/forms"/>
  </ds:schemaRefs>
</ds:datastoreItem>
</file>

<file path=customXml/itemProps3.xml><?xml version="1.0" encoding="utf-8"?>
<ds:datastoreItem xmlns:ds="http://schemas.openxmlformats.org/officeDocument/2006/customXml" ds:itemID="{51736588-1DFD-40D8-A299-33C99018DA4E}">
  <ds:schemaRefs>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197e9409-2786-48c1-bf94-1ebcf320807f"/>
    <ds:schemaRef ds:uri="http://purl.org/dc/dcmitype/"/>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TotalTime>187</TotalTime>
  <Words>1052</Words>
  <Application>Microsoft Office PowerPoint</Application>
  <PresentationFormat>Panorámica</PresentationFormat>
  <Paragraphs>65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Algerian</vt:lpstr>
      <vt:lpstr>Arial</vt:lpstr>
      <vt:lpstr>Century Gothic</vt:lpstr>
      <vt:lpstr>Estela de condensación</vt:lpstr>
      <vt:lpstr>Proyecto Bimestral Grupal G#10</vt:lpstr>
      <vt:lpstr>Introducción</vt:lpstr>
      <vt:lpstr>Problemática</vt:lpstr>
      <vt:lpstr>SOLUCIÓN</vt:lpstr>
      <vt:lpstr>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Bimestral Grupal G#10</dc:title>
  <dc:creator>ANDY JUNIOR VEINTIMILLA QUEZADA</dc:creator>
  <cp:lastModifiedBy>ANDY JUNIOR VEINTIMILLA QUEZADA</cp:lastModifiedBy>
  <cp:revision>4</cp:revision>
  <dcterms:created xsi:type="dcterms:W3CDTF">2024-06-03T02:54:31Z</dcterms:created>
  <dcterms:modified xsi:type="dcterms:W3CDTF">2024-06-03T06:01:45Z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0x0101002A509ACFF0D7EB4CAEA54384FCD7D97C</vt:lpwstr>
  </property>
</Properties>
</file>