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78" r:id="rId7"/>
    <p:sldId id="279" r:id="rId8"/>
    <p:sldId id="258" r:id="rId9"/>
    <p:sldId id="280" r:id="rId10"/>
    <p:sldId id="281" r:id="rId11"/>
    <p:sldId id="28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0655" autoAdjust="0"/>
  </p:normalViewPr>
  <p:slideViewPr>
    <p:cSldViewPr snapToGrid="0">
      <p:cViewPr varScale="1">
        <p:scale>
          <a:sx n="86" d="100"/>
          <a:sy n="86" d="100"/>
        </p:scale>
        <p:origin x="331"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Proyecto </a:t>
            </a:r>
            <a:r>
              <a:rPr lang="en-US" dirty="0" err="1"/>
              <a:t>bimestral</a:t>
            </a:r>
            <a:r>
              <a:rPr lang="en-US" dirty="0"/>
              <a:t> poo</a:t>
            </a:r>
            <a:br>
              <a:rPr lang="en-US" dirty="0"/>
            </a:br>
            <a:r>
              <a:rPr lang="en-US" sz="1600" dirty="0"/>
              <a:t>By: </a:t>
            </a:r>
            <a:br>
              <a:rPr lang="en-US" sz="1600" dirty="0"/>
            </a:br>
            <a:r>
              <a:rPr lang="en-US" sz="1600" dirty="0"/>
              <a:t>Nathan Moreno</a:t>
            </a:r>
            <a:br>
              <a:rPr lang="en-US" sz="1600" dirty="0"/>
            </a:br>
            <a:r>
              <a:rPr lang="en-US" sz="1600" dirty="0"/>
              <a:t>Emilio Pena</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err="1"/>
              <a:t>Indice</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s-ES" dirty="0"/>
              <a:t>INTRODUCCIÓN</a:t>
            </a:r>
          </a:p>
          <a:p>
            <a:r>
              <a:rPr lang="es-ES" dirty="0"/>
              <a:t>PROBLEMÁTICA </a:t>
            </a:r>
          </a:p>
          <a:p>
            <a:r>
              <a:rPr lang="es-ES" dirty="0"/>
              <a:t>SOLUCIÓN </a:t>
            </a:r>
          </a:p>
          <a:p>
            <a:r>
              <a:rPr lang="es-ES" dirty="0"/>
              <a:t>RESULTADOS</a:t>
            </a:r>
          </a:p>
          <a:p>
            <a:r>
              <a:rPr lang="es-ES" dirty="0"/>
              <a:t>CONCLUSIONES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err="1"/>
              <a:t>introduccion</a:t>
            </a:r>
            <a:endParaRPr lang="en-US"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012430" y="-2266286"/>
            <a:ext cx="4179570" cy="3376691"/>
          </a:xfrm>
        </p:spPr>
        <p:txBody>
          <a:bodyPr/>
          <a:lstStyle/>
          <a:p>
            <a:r>
              <a:rPr lang="en-US" dirty="0"/>
              <a:t>Intro</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7F5F2D-EB50-2FE6-2696-1877D6E1DFA8}"/>
              </a:ext>
            </a:extLst>
          </p:cNvPr>
          <p:cNvSpPr txBox="1"/>
          <p:nvPr/>
        </p:nvSpPr>
        <p:spPr>
          <a:xfrm>
            <a:off x="6576291" y="2391508"/>
            <a:ext cx="4589940" cy="3139321"/>
          </a:xfrm>
          <a:prstGeom prst="rect">
            <a:avLst/>
          </a:prstGeom>
          <a:noFill/>
        </p:spPr>
        <p:txBody>
          <a:bodyPr wrap="square" rtlCol="0">
            <a:spAutoFit/>
          </a:bodyPr>
          <a:lstStyle/>
          <a:p>
            <a:r>
              <a:rPr lang="en-US" dirty="0"/>
              <a:t>Vamos a </a:t>
            </a:r>
            <a:r>
              <a:rPr lang="en-US" dirty="0" err="1"/>
              <a:t>crear</a:t>
            </a:r>
            <a:r>
              <a:rPr lang="en-US" dirty="0"/>
              <a:t> un </a:t>
            </a:r>
            <a:r>
              <a:rPr lang="en-US" dirty="0" err="1"/>
              <a:t>codigo</a:t>
            </a:r>
            <a:r>
              <a:rPr lang="en-US" dirty="0"/>
              <a:t> para </a:t>
            </a:r>
            <a:r>
              <a:rPr lang="en-US" dirty="0" err="1"/>
              <a:t>desarrollar</a:t>
            </a:r>
            <a:r>
              <a:rPr lang="en-US" dirty="0"/>
              <a:t> </a:t>
            </a:r>
            <a:r>
              <a:rPr lang="en-US" dirty="0" err="1"/>
              <a:t>una</a:t>
            </a:r>
            <a:r>
              <a:rPr lang="en-US" dirty="0"/>
              <a:t> web de </a:t>
            </a:r>
            <a:r>
              <a:rPr lang="en-US" dirty="0" err="1"/>
              <a:t>admiciones</a:t>
            </a:r>
            <a:r>
              <a:rPr lang="en-US" dirty="0"/>
              <a:t> de la UTPL la </a:t>
            </a:r>
            <a:r>
              <a:rPr lang="en-US" dirty="0" err="1"/>
              <a:t>cual</a:t>
            </a:r>
            <a:r>
              <a:rPr lang="en-US" dirty="0"/>
              <a:t> </a:t>
            </a:r>
            <a:r>
              <a:rPr lang="en-US" dirty="0" err="1"/>
              <a:t>tiene</a:t>
            </a:r>
            <a:r>
              <a:rPr lang="en-US" dirty="0"/>
              <a:t> </a:t>
            </a:r>
            <a:r>
              <a:rPr lang="en-US" dirty="0" err="1"/>
              <a:t>como</a:t>
            </a:r>
            <a:r>
              <a:rPr lang="en-US" dirty="0"/>
              <a:t> </a:t>
            </a:r>
            <a:r>
              <a:rPr lang="en-US" dirty="0" err="1"/>
              <a:t>funcionalidad</a:t>
            </a:r>
            <a:r>
              <a:rPr lang="en-US" dirty="0"/>
              <a:t> </a:t>
            </a:r>
            <a:r>
              <a:rPr lang="en-US" dirty="0" err="1"/>
              <a:t>los</a:t>
            </a:r>
            <a:r>
              <a:rPr lang="en-US" dirty="0"/>
              <a:t> </a:t>
            </a:r>
            <a:r>
              <a:rPr lang="en-US" dirty="0" err="1"/>
              <a:t>siguientes</a:t>
            </a:r>
            <a:r>
              <a:rPr lang="en-US" dirty="0"/>
              <a:t> puntos</a:t>
            </a:r>
            <a:br>
              <a:rPr lang="en-US" dirty="0"/>
            </a:br>
            <a:endParaRPr lang="en-US" dirty="0"/>
          </a:p>
          <a:p>
            <a:pPr marL="285750" indent="-285750">
              <a:buFont typeface="Arial" panose="020B0604020202020204" pitchFamily="34" charset="0"/>
              <a:buChar char="•"/>
            </a:pPr>
            <a:r>
              <a:rPr lang="en-US" dirty="0" err="1"/>
              <a:t>Mostrar</a:t>
            </a:r>
            <a:r>
              <a:rPr lang="en-US" dirty="0"/>
              <a:t> </a:t>
            </a:r>
            <a:r>
              <a:rPr lang="en-US" dirty="0" err="1"/>
              <a:t>todas</a:t>
            </a:r>
            <a:r>
              <a:rPr lang="en-US" dirty="0"/>
              <a:t> las </a:t>
            </a:r>
            <a:r>
              <a:rPr lang="en-US" dirty="0" err="1"/>
              <a:t>carreras</a:t>
            </a:r>
            <a:r>
              <a:rPr lang="en-US" dirty="0"/>
              <a:t> </a:t>
            </a:r>
            <a:r>
              <a:rPr lang="en-US" dirty="0" err="1"/>
              <a:t>disponibles</a:t>
            </a:r>
            <a:r>
              <a:rPr lang="en-US" dirty="0"/>
              <a:t> </a:t>
            </a:r>
            <a:r>
              <a:rPr lang="en-US" dirty="0" err="1"/>
              <a:t>en</a:t>
            </a:r>
            <a:r>
              <a:rPr lang="en-US" dirty="0"/>
              <a:t> la </a:t>
            </a:r>
            <a:r>
              <a:rPr lang="en-US" dirty="0" err="1"/>
              <a:t>Presencialidad</a:t>
            </a:r>
            <a:r>
              <a:rPr lang="en-US" dirty="0"/>
              <a:t> y la </a:t>
            </a:r>
            <a:r>
              <a:rPr lang="en-US" dirty="0" err="1"/>
              <a:t>Virtualidad</a:t>
            </a:r>
            <a:endParaRPr lang="en-US" dirty="0"/>
          </a:p>
          <a:p>
            <a:pPr marL="285750" indent="-285750">
              <a:buFont typeface="Arial" panose="020B0604020202020204" pitchFamily="34" charset="0"/>
              <a:buChar char="•"/>
            </a:pPr>
            <a:r>
              <a:rPr lang="en-US" dirty="0" err="1"/>
              <a:t>Crear</a:t>
            </a:r>
            <a:r>
              <a:rPr lang="en-US" dirty="0"/>
              <a:t> </a:t>
            </a:r>
            <a:r>
              <a:rPr lang="en-US" dirty="0" err="1"/>
              <a:t>una</a:t>
            </a:r>
            <a:r>
              <a:rPr lang="en-US" dirty="0"/>
              <a:t> </a:t>
            </a:r>
            <a:r>
              <a:rPr lang="en-US" dirty="0" err="1"/>
              <a:t>cuenta</a:t>
            </a:r>
            <a:r>
              <a:rPr lang="en-US" dirty="0"/>
              <a:t> </a:t>
            </a:r>
            <a:r>
              <a:rPr lang="en-US" dirty="0" err="1"/>
              <a:t>en</a:t>
            </a:r>
            <a:r>
              <a:rPr lang="en-US" dirty="0"/>
              <a:t> la </a:t>
            </a:r>
            <a:r>
              <a:rPr lang="en-US" dirty="0" err="1"/>
              <a:t>pagina</a:t>
            </a:r>
            <a:r>
              <a:rPr lang="en-US" dirty="0"/>
              <a:t> de la Universidad</a:t>
            </a:r>
          </a:p>
          <a:p>
            <a:pPr marL="285750" indent="-285750">
              <a:buFont typeface="Arial" panose="020B0604020202020204" pitchFamily="34" charset="0"/>
              <a:buChar char="•"/>
            </a:pPr>
            <a:r>
              <a:rPr lang="en-US" dirty="0" err="1"/>
              <a:t>Mostrar</a:t>
            </a:r>
            <a:r>
              <a:rPr lang="en-US" dirty="0"/>
              <a:t> la </a:t>
            </a:r>
            <a:r>
              <a:rPr lang="en-US" dirty="0" err="1"/>
              <a:t>informacion</a:t>
            </a:r>
            <a:r>
              <a:rPr lang="en-US" dirty="0"/>
              <a:t> de </a:t>
            </a:r>
            <a:r>
              <a:rPr lang="en-US" dirty="0" err="1"/>
              <a:t>los</a:t>
            </a:r>
            <a:r>
              <a:rPr lang="en-US" dirty="0"/>
              <a:t> </a:t>
            </a:r>
            <a:r>
              <a:rPr lang="en-US" dirty="0" err="1"/>
              <a:t>Usuarios</a:t>
            </a:r>
            <a:endParaRPr lang="en-US" dirty="0"/>
          </a:p>
          <a:p>
            <a:pPr marL="285750" indent="-285750">
              <a:buFont typeface="Arial" panose="020B0604020202020204" pitchFamily="34" charset="0"/>
              <a:buChar char="•"/>
            </a:pPr>
            <a:r>
              <a:rPr lang="en-US" dirty="0" err="1"/>
              <a:t>Controlar</a:t>
            </a:r>
            <a:r>
              <a:rPr lang="en-US" dirty="0"/>
              <a:t> las </a:t>
            </a:r>
            <a:r>
              <a:rPr lang="en-US" dirty="0" err="1"/>
              <a:t>admisiones</a:t>
            </a:r>
            <a:endParaRPr lang="en-US" dirty="0"/>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80928" y="1591133"/>
            <a:ext cx="7288282" cy="2121177"/>
          </a:xfrm>
        </p:spPr>
        <p:txBody>
          <a:bodyPr/>
          <a:lstStyle/>
          <a:p>
            <a:r>
              <a:rPr lang="en-US" dirty="0" err="1"/>
              <a:t>Problematica</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29207" y="1232023"/>
            <a:ext cx="4179570" cy="3457971"/>
          </a:xfrm>
        </p:spPr>
        <p:txBody>
          <a:bodyPr/>
          <a:lstStyle/>
          <a:p>
            <a:r>
              <a:rPr lang="en-US" dirty="0"/>
              <a:t>PROBLEMATICA</a:t>
            </a:r>
            <a:br>
              <a:rPr lang="en-US" dirty="0"/>
            </a:br>
            <a:br>
              <a:rPr lang="en-US" sz="1600" dirty="0"/>
            </a:br>
            <a:r>
              <a:rPr lang="en-US" sz="1600" dirty="0"/>
              <a:t>La </a:t>
            </a:r>
            <a:r>
              <a:rPr lang="en-US" sz="1600" dirty="0" err="1"/>
              <a:t>utpl</a:t>
            </a:r>
            <a:r>
              <a:rPr lang="en-US" sz="1600" dirty="0"/>
              <a:t> </a:t>
            </a:r>
            <a:r>
              <a:rPr lang="es-ES" sz="1600" b="0" i="0" dirty="0">
                <a:effectLst/>
                <a:latin typeface="ui-sans-serif"/>
              </a:rPr>
              <a:t>ha visto un aumento significativo en el número de solicitudes de admisión, lo que ha llevado a un procesamiento lento y demoras en la comunicación con los aspirantes.</a:t>
            </a:r>
            <a:endParaRPr lang="en-US" sz="1600" dirty="0"/>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4407393" y="-602891"/>
            <a:ext cx="8420100" cy="1780860"/>
          </a:xfrm>
        </p:spPr>
        <p:txBody>
          <a:bodyPr/>
          <a:lstStyle/>
          <a:p>
            <a:r>
              <a:rPr lang="en-US" dirty="0" err="1"/>
              <a:t>Solucion</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7DEC54B8-601D-118C-24F8-9BCE83DFD3A5}"/>
              </a:ext>
            </a:extLst>
          </p:cNvPr>
          <p:cNvSpPr>
            <a:spLocks noGrp="1"/>
          </p:cNvSpPr>
          <p:nvPr>
            <p:ph sz="half" idx="13"/>
          </p:nvPr>
        </p:nvSpPr>
        <p:spPr/>
        <p:txBody>
          <a:bodyPr/>
          <a:lstStyle/>
          <a:p>
            <a:endParaRPr lang="en-US"/>
          </a:p>
        </p:txBody>
      </p:sp>
      <p:sp>
        <p:nvSpPr>
          <p:cNvPr id="6" name="Text Placeholder 5">
            <a:extLst>
              <a:ext uri="{FF2B5EF4-FFF2-40B4-BE49-F238E27FC236}">
                <a16:creationId xmlns:a16="http://schemas.microsoft.com/office/drawing/2014/main" id="{0FDDB136-EEF3-C45A-DDD4-7BBF6FD93E8B}"/>
              </a:ext>
            </a:extLst>
          </p:cNvPr>
          <p:cNvSpPr>
            <a:spLocks noGrp="1"/>
          </p:cNvSpPr>
          <p:nvPr>
            <p:ph type="body" idx="1"/>
          </p:nvPr>
        </p:nvSpPr>
        <p:spPr/>
        <p:txBody>
          <a:bodyPr/>
          <a:lstStyle/>
          <a:p>
            <a:endParaRPr lang="en-US"/>
          </a:p>
        </p:txBody>
      </p:sp>
      <p:sp>
        <p:nvSpPr>
          <p:cNvPr id="9" name="Content Placeholder 8">
            <a:extLst>
              <a:ext uri="{FF2B5EF4-FFF2-40B4-BE49-F238E27FC236}">
                <a16:creationId xmlns:a16="http://schemas.microsoft.com/office/drawing/2014/main" id="{EF24690D-86C9-2000-87FA-F78024516746}"/>
              </a:ext>
            </a:extLst>
          </p:cNvPr>
          <p:cNvSpPr>
            <a:spLocks noGrp="1"/>
          </p:cNvSpPr>
          <p:nvPr>
            <p:ph sz="half" idx="14"/>
          </p:nvPr>
        </p:nvSpPr>
        <p:spPr/>
        <p:txBody>
          <a:bodyPr/>
          <a:lstStyle/>
          <a:p>
            <a:endParaRPr lang="en-US"/>
          </a:p>
        </p:txBody>
      </p:sp>
      <p:sp>
        <p:nvSpPr>
          <p:cNvPr id="11" name="Text Placeholder 10">
            <a:extLst>
              <a:ext uri="{FF2B5EF4-FFF2-40B4-BE49-F238E27FC236}">
                <a16:creationId xmlns:a16="http://schemas.microsoft.com/office/drawing/2014/main" id="{5CE410F4-6C81-3D68-5790-0A98F3FBD1E5}"/>
              </a:ext>
            </a:extLst>
          </p:cNvPr>
          <p:cNvSpPr>
            <a:spLocks noGrp="1"/>
          </p:cNvSpPr>
          <p:nvPr>
            <p:ph type="body" sz="quarter" idx="3"/>
          </p:nvPr>
        </p:nvSpPr>
        <p:spPr/>
        <p:txBody>
          <a:bodyPr/>
          <a:lstStyle/>
          <a:p>
            <a:endParaRPr lang="en-US"/>
          </a:p>
        </p:txBody>
      </p:sp>
      <p:pic>
        <p:nvPicPr>
          <p:cNvPr id="15" name="Picture 14">
            <a:extLst>
              <a:ext uri="{FF2B5EF4-FFF2-40B4-BE49-F238E27FC236}">
                <a16:creationId xmlns:a16="http://schemas.microsoft.com/office/drawing/2014/main" id="{2DCDD4DF-AC57-8F4B-EC9F-236D22C3A632}"/>
              </a:ext>
            </a:extLst>
          </p:cNvPr>
          <p:cNvPicPr>
            <a:picLocks noChangeAspect="1"/>
          </p:cNvPicPr>
          <p:nvPr/>
        </p:nvPicPr>
        <p:blipFill>
          <a:blip r:embed="rId3"/>
          <a:stretch>
            <a:fillRect/>
          </a:stretch>
        </p:blipFill>
        <p:spPr>
          <a:xfrm>
            <a:off x="390646" y="1726869"/>
            <a:ext cx="5286110" cy="4674657"/>
          </a:xfrm>
          <a:prstGeom prst="rect">
            <a:avLst/>
          </a:prstGeom>
        </p:spPr>
      </p:pic>
      <p:pic>
        <p:nvPicPr>
          <p:cNvPr id="17" name="Picture 16">
            <a:extLst>
              <a:ext uri="{FF2B5EF4-FFF2-40B4-BE49-F238E27FC236}">
                <a16:creationId xmlns:a16="http://schemas.microsoft.com/office/drawing/2014/main" id="{12156194-ECF9-0562-5A23-B2873DA4A9C3}"/>
              </a:ext>
            </a:extLst>
          </p:cNvPr>
          <p:cNvPicPr>
            <a:picLocks noChangeAspect="1"/>
          </p:cNvPicPr>
          <p:nvPr/>
        </p:nvPicPr>
        <p:blipFill>
          <a:blip r:embed="rId4"/>
          <a:stretch>
            <a:fillRect/>
          </a:stretch>
        </p:blipFill>
        <p:spPr>
          <a:xfrm>
            <a:off x="5952150" y="1806705"/>
            <a:ext cx="6003140" cy="4549644"/>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4861916" y="-185325"/>
            <a:ext cx="9953308" cy="1780860"/>
          </a:xfrm>
        </p:spPr>
        <p:txBody>
          <a:bodyPr/>
          <a:lstStyle/>
          <a:p>
            <a:r>
              <a:rPr lang="en-US" dirty="0" err="1"/>
              <a:t>resultado</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445D3F3C-16AF-D2E6-2520-31471670FDE4}"/>
              </a:ext>
            </a:extLst>
          </p:cNvPr>
          <p:cNvSpPr>
            <a:spLocks noGrp="1"/>
          </p:cNvSpPr>
          <p:nvPr>
            <p:ph sz="half" idx="15"/>
          </p:nvPr>
        </p:nvSpPr>
        <p:spPr>
          <a:xfrm>
            <a:off x="1286827" y="2960877"/>
            <a:ext cx="2722880" cy="2907164"/>
          </a:xfrm>
        </p:spPr>
        <p:txBody>
          <a:bodyPr>
            <a:normAutofit fontScale="85000" lnSpcReduction="20000"/>
          </a:bodyPr>
          <a:lstStyle/>
          <a:p>
            <a:r>
              <a:rPr lang="en-US" dirty="0"/>
              <a:t>Como </a:t>
            </a:r>
            <a:r>
              <a:rPr lang="en-US" dirty="0" err="1"/>
              <a:t>resultado</a:t>
            </a:r>
            <a:r>
              <a:rPr lang="en-US" dirty="0"/>
              <a:t> </a:t>
            </a:r>
            <a:r>
              <a:rPr lang="en-US" dirty="0" err="1"/>
              <a:t>tuvimos</a:t>
            </a:r>
            <a:r>
              <a:rPr lang="en-US" dirty="0"/>
              <a:t> </a:t>
            </a:r>
            <a:r>
              <a:rPr lang="en-US" dirty="0" err="1"/>
              <a:t>el</a:t>
            </a:r>
            <a:r>
              <a:rPr lang="en-US" dirty="0"/>
              <a:t> </a:t>
            </a:r>
            <a:r>
              <a:rPr lang="en-US" dirty="0" err="1"/>
              <a:t>ingreso</a:t>
            </a:r>
            <a:r>
              <a:rPr lang="en-US" dirty="0"/>
              <a:t> de </a:t>
            </a:r>
            <a:r>
              <a:rPr lang="en-US" dirty="0" err="1"/>
              <a:t>los</a:t>
            </a:r>
            <a:r>
              <a:rPr lang="en-US" dirty="0"/>
              <a:t> </a:t>
            </a:r>
            <a:r>
              <a:rPr lang="en-US" dirty="0" err="1"/>
              <a:t>datos</a:t>
            </a:r>
            <a:r>
              <a:rPr lang="en-US" dirty="0"/>
              <a:t> e </a:t>
            </a:r>
            <a:r>
              <a:rPr lang="en-US" dirty="0" err="1"/>
              <a:t>informacion</a:t>
            </a:r>
            <a:r>
              <a:rPr lang="en-US" dirty="0"/>
              <a:t> personal del Usuario y la </a:t>
            </a:r>
            <a:r>
              <a:rPr lang="en-US" dirty="0" err="1"/>
              <a:t>automatizacion</a:t>
            </a:r>
            <a:r>
              <a:rPr lang="en-US" dirty="0"/>
              <a:t> de la </a:t>
            </a:r>
            <a:r>
              <a:rPr lang="en-US" dirty="0" err="1"/>
              <a:t>creacion</a:t>
            </a:r>
            <a:r>
              <a:rPr lang="en-US" dirty="0"/>
              <a:t> de un </a:t>
            </a:r>
            <a:r>
              <a:rPr lang="en-US" dirty="0" err="1"/>
              <a:t>correo</a:t>
            </a:r>
            <a:r>
              <a:rPr lang="en-US" dirty="0"/>
              <a:t> </a:t>
            </a:r>
            <a:r>
              <a:rPr lang="en-US" dirty="0" err="1"/>
              <a:t>institucional</a:t>
            </a:r>
            <a:r>
              <a:rPr lang="en-US" dirty="0"/>
              <a:t> y a </a:t>
            </a:r>
            <a:r>
              <a:rPr lang="en-US" dirty="0" err="1"/>
              <a:t>su</a:t>
            </a:r>
            <a:r>
              <a:rPr lang="en-US" dirty="0"/>
              <a:t> </a:t>
            </a:r>
            <a:r>
              <a:rPr lang="en-US" dirty="0" err="1"/>
              <a:t>vez</a:t>
            </a:r>
            <a:r>
              <a:rPr lang="en-US" dirty="0"/>
              <a:t> la </a:t>
            </a:r>
            <a:r>
              <a:rPr lang="en-US" dirty="0" err="1"/>
              <a:t>imprecion</a:t>
            </a:r>
            <a:r>
              <a:rPr lang="en-US" dirty="0"/>
              <a:t> de la Carrera </a:t>
            </a:r>
            <a:r>
              <a:rPr lang="en-US" dirty="0" err="1"/>
              <a:t>anteriormente</a:t>
            </a:r>
            <a:r>
              <a:rPr lang="en-US" dirty="0"/>
              <a:t> </a:t>
            </a:r>
            <a:r>
              <a:rPr lang="en-US" dirty="0" err="1"/>
              <a:t>seleccionada</a:t>
            </a:r>
            <a:r>
              <a:rPr lang="en-US" dirty="0"/>
              <a:t>, </a:t>
            </a:r>
            <a:r>
              <a:rPr lang="en-US" dirty="0" err="1"/>
              <a:t>su</a:t>
            </a:r>
            <a:r>
              <a:rPr lang="en-US" dirty="0"/>
              <a:t> </a:t>
            </a:r>
            <a:r>
              <a:rPr lang="en-US" dirty="0" err="1"/>
              <a:t>discapacidad</a:t>
            </a:r>
            <a:r>
              <a:rPr lang="en-US" dirty="0"/>
              <a:t> y </a:t>
            </a:r>
            <a:r>
              <a:rPr lang="en-US" dirty="0" err="1"/>
              <a:t>su</a:t>
            </a:r>
            <a:r>
              <a:rPr lang="en-US" dirty="0"/>
              <a:t> </a:t>
            </a:r>
            <a:r>
              <a:rPr lang="en-US" dirty="0" err="1"/>
              <a:t>reconocimiento</a:t>
            </a:r>
            <a:r>
              <a:rPr lang="en-US" dirty="0"/>
              <a:t> de </a:t>
            </a:r>
            <a:r>
              <a:rPr lang="en-US" dirty="0" err="1"/>
              <a:t>abanderado</a:t>
            </a:r>
            <a:r>
              <a:rPr lang="en-US" dirty="0"/>
              <a:t> </a:t>
            </a:r>
            <a:r>
              <a:rPr lang="en-US" dirty="0" err="1"/>
              <a:t>por</a:t>
            </a:r>
            <a:r>
              <a:rPr lang="en-US" dirty="0"/>
              <a:t> </a:t>
            </a:r>
            <a:r>
              <a:rPr lang="en-US" dirty="0" err="1"/>
              <a:t>el</a:t>
            </a:r>
            <a:r>
              <a:rPr lang="en-US" dirty="0"/>
              <a:t> </a:t>
            </a:r>
            <a:r>
              <a:rPr lang="en-US" dirty="0" err="1"/>
              <a:t>pabellon</a:t>
            </a:r>
            <a:r>
              <a:rPr lang="en-US" dirty="0"/>
              <a:t> </a:t>
            </a:r>
            <a:r>
              <a:rPr lang="en-US" dirty="0" err="1"/>
              <a:t>nacional</a:t>
            </a:r>
            <a:endParaRPr lang="en-US" dirty="0"/>
          </a:p>
        </p:txBody>
      </p:sp>
      <p:sp>
        <p:nvSpPr>
          <p:cNvPr id="8" name="Text Placeholder 7">
            <a:extLst>
              <a:ext uri="{FF2B5EF4-FFF2-40B4-BE49-F238E27FC236}">
                <a16:creationId xmlns:a16="http://schemas.microsoft.com/office/drawing/2014/main" id="{69C71C92-C772-C36E-FD1E-051B61E35605}"/>
              </a:ext>
            </a:extLst>
          </p:cNvPr>
          <p:cNvSpPr>
            <a:spLocks noGrp="1"/>
          </p:cNvSpPr>
          <p:nvPr>
            <p:ph type="body" idx="10"/>
          </p:nvPr>
        </p:nvSpPr>
        <p:spPr/>
        <p:txBody>
          <a:bodyPr/>
          <a:lstStyle/>
          <a:p>
            <a:endParaRPr lang="en-US"/>
          </a:p>
        </p:txBody>
      </p:sp>
      <p:sp>
        <p:nvSpPr>
          <p:cNvPr id="10" name="Content Placeholder 9">
            <a:extLst>
              <a:ext uri="{FF2B5EF4-FFF2-40B4-BE49-F238E27FC236}">
                <a16:creationId xmlns:a16="http://schemas.microsoft.com/office/drawing/2014/main" id="{6B36166A-201D-9F91-1E7A-8239140C4CBD}"/>
              </a:ext>
            </a:extLst>
          </p:cNvPr>
          <p:cNvSpPr>
            <a:spLocks noGrp="1"/>
          </p:cNvSpPr>
          <p:nvPr>
            <p:ph sz="half" idx="14"/>
          </p:nvPr>
        </p:nvSpPr>
        <p:spPr/>
        <p:txBody>
          <a:bodyPr/>
          <a:lstStyle/>
          <a:p>
            <a:endParaRPr lang="en-US"/>
          </a:p>
        </p:txBody>
      </p:sp>
      <p:pic>
        <p:nvPicPr>
          <p:cNvPr id="12" name="Picture 11">
            <a:extLst>
              <a:ext uri="{FF2B5EF4-FFF2-40B4-BE49-F238E27FC236}">
                <a16:creationId xmlns:a16="http://schemas.microsoft.com/office/drawing/2014/main" id="{037FCE48-E7CA-49A3-5A92-CA6C7BF6DD4B}"/>
              </a:ext>
            </a:extLst>
          </p:cNvPr>
          <p:cNvPicPr>
            <a:picLocks noChangeAspect="1"/>
          </p:cNvPicPr>
          <p:nvPr/>
        </p:nvPicPr>
        <p:blipFill>
          <a:blip r:embed="rId3"/>
          <a:stretch>
            <a:fillRect/>
          </a:stretch>
        </p:blipFill>
        <p:spPr>
          <a:xfrm>
            <a:off x="5210079" y="2048576"/>
            <a:ext cx="5163271" cy="4067743"/>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7086599" cy="2850181"/>
          </a:xfrm>
        </p:spPr>
        <p:txBody>
          <a:bodyPr>
            <a:noAutofit/>
          </a:bodyPr>
          <a:lstStyle/>
          <a:p>
            <a:r>
              <a:rPr lang="es-ES" sz="1050" dirty="0"/>
              <a:t>La creación de la aplicación de admisiones para la UTPL fue un proyecto extremadamente desafiante debido al tiempo limitado, la presión y la necesidad de aplicar una amplia gama de conocimientos. A pesar de estos desafíos, nos esforzamos al máximo para lograrlo. Reconocemos que hay áreas que requieren mejoras significativas, como la lógica de programación, la optimización de procesos, la gestión de datos ingresados y la interfaz de usuario, para que los usuarios puedan comprender mejor la información presentada.</a:t>
            </a:r>
          </a:p>
          <a:p>
            <a:endParaRPr lang="es-ES" sz="1050" dirty="0"/>
          </a:p>
          <a:p>
            <a:r>
              <a:rPr lang="es-ES" sz="1050" dirty="0"/>
              <a:t>Este proyecto fue muy interesante y nos permitió aprender mucho. Ahora sabemos en qué aspectos debemos mejorar para poder entregar una versión superior en el futuro. Aprender de nuestros errores y ofrecer una mejor versión es nuestro objetivo. Agradecemos la oportunidad de haber trabajado en este proyecto.</a:t>
            </a:r>
            <a:endParaRPr lang="en-US" sz="1050"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FFFFFF"/>
      </a:dk1>
      <a:lt1>
        <a:sysClr val="window" lastClr="202020"/>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{A34AEC60-6277-420C-8F8C-9A85BC9D3B52}tf67328976_win32</Template>
  <TotalTime>19</TotalTime>
  <Words>311</Words>
  <Application>Microsoft Office PowerPoint</Application>
  <PresentationFormat>Widescreen</PresentationFormat>
  <Paragraphs>37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ui-sans-serif</vt:lpstr>
      <vt:lpstr>Custom</vt:lpstr>
      <vt:lpstr>Proyecto bimestral poo By:  Nathan Moreno Emilio Pena</vt:lpstr>
      <vt:lpstr>Indice</vt:lpstr>
      <vt:lpstr>introduccion</vt:lpstr>
      <vt:lpstr>Intro</vt:lpstr>
      <vt:lpstr>Problematica</vt:lpstr>
      <vt:lpstr>PROBLEMATICA  La utpl ha visto un aumento significativo en el número de solicitudes de admisión, lo que ha llevado a un procesamiento lento y demoras en la comunicación con los aspirantes.</vt:lpstr>
      <vt:lpstr>Solucion</vt:lpstr>
      <vt:lpstr>resultado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bimestral poo By:  Nathan Moreno Emilio Pena</dc:title>
  <dc:creator>Emilio Peña Armijos</dc:creator>
  <cp:lastModifiedBy>Emilio Peña Armijos</cp:lastModifiedBy>
  <cp:revision>1</cp:revision>
  <dcterms:created xsi:type="dcterms:W3CDTF">2024-06-03T04:29:50Z</dcterms:created>
  <dcterms:modified xsi:type="dcterms:W3CDTF">2024-06-03T04:49:27Z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