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urier Prime" charset="1" panose="00000509000000000000"/>
      <p:regular r:id="rId17"/>
    </p:embeddedFont>
    <p:embeddedFont>
      <p:font typeface="Courier Prime Bold" charset="1" panose="00000809000000000000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45478" y="1085850"/>
            <a:ext cx="13616525" cy="525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Sistema de gestión de entradas para la Feria internacional de Loja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709119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5478" y="6617063"/>
            <a:ext cx="10747189" cy="240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"Leandro Saquisari"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"Anthony Romero"/&gt;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1043" y="424450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&lt;!--GRUPAL--&gt;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4366" y="2666509"/>
            <a:ext cx="14558676" cy="5398348"/>
            <a:chOff x="0" y="0"/>
            <a:chExt cx="6198887" cy="22985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8888" cy="2298543"/>
            </a:xfrm>
            <a:custGeom>
              <a:avLst/>
              <a:gdLst/>
              <a:ahLst/>
              <a:cxnLst/>
              <a:rect r="r" b="b" t="t" l="l"/>
              <a:pathLst>
                <a:path h="2298543" w="6198888">
                  <a:moveTo>
                    <a:pt x="0" y="0"/>
                  </a:moveTo>
                  <a:lnTo>
                    <a:pt x="6198888" y="0"/>
                  </a:lnTo>
                  <a:lnTo>
                    <a:pt x="6198888" y="2298543"/>
                  </a:lnTo>
                  <a:lnTo>
                    <a:pt x="0" y="229854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15865" y="3333242"/>
            <a:ext cx="13295679" cy="357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599">
                <a:solidFill>
                  <a:srgbClr val="FFFFFF"/>
                </a:solidFill>
                <a:latin typeface="Courier Prime Bold"/>
              </a:rPr>
              <a:t>El sistema de gestión de entradas para la Feria Internacional de Loja es funcional y cumple con los requisitos básicos de compra, facturación y registro de asistencia de boletos. La implementación de descuentos y la generación de estadísticas proporcionan un valor añadido significativo, facilitando una mejor gestión y toma de decisiones. Sin embargo, se debe seguir mejorando y testeando el sistema para garantizar su robustez y fiabilidad en un entorno real.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1204" y="1068129"/>
            <a:ext cx="758250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Conclusión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415791" y="3886218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653690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&lt;!--GRUPAL-&gt;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56332" y="4706303"/>
            <a:ext cx="5179073" cy="89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</a:rPr>
              <a:t>Contenidos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40310" y="2753042"/>
            <a:ext cx="5321958" cy="454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Introducción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Problemática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Solución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Resultados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Conclusiones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20995" y="2753042"/>
            <a:ext cx="1167193" cy="454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</a:rPr>
              <a:t>03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</a:rPr>
              <a:t>04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14150976" cy="10389870"/>
            <a:chOff x="0" y="0"/>
            <a:chExt cx="5162314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314" cy="3790253"/>
            </a:xfrm>
            <a:custGeom>
              <a:avLst/>
              <a:gdLst/>
              <a:ahLst/>
              <a:cxnLst/>
              <a:rect r="r" b="b" t="t" l="l"/>
              <a:pathLst>
                <a:path h="3790253" w="5162314">
                  <a:moveTo>
                    <a:pt x="0" y="0"/>
                  </a:moveTo>
                  <a:lnTo>
                    <a:pt x="5162314" y="0"/>
                  </a:lnTo>
                  <a:lnTo>
                    <a:pt x="5162314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36871" y="157722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Introducción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9035" y="927100"/>
            <a:ext cx="16220265" cy="935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5"/>
              </a:lnSpc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El proyecto "Sistema de gestión de entradas para la Feria Internacional de Loja", tiene como objetivo modernizar la venta y control de boletos para este evento anual. Este sistema, desarrollado en Java, permite gestionar entradas normales y para funciones especiales, realizadas los jueves, viernes y sábados, del 30 de agosto al 8 de septiembre de 2024.</a:t>
            </a:r>
          </a:p>
          <a:p>
            <a:pPr algn="just">
              <a:lnSpc>
                <a:spcPts val="3535"/>
              </a:lnSpc>
            </a:pPr>
          </a:p>
          <a:p>
            <a:pPr algn="just">
              <a:lnSpc>
                <a:spcPts val="3535"/>
              </a:lnSpc>
            </a:pPr>
            <a:r>
              <a:rPr lang="en-US" sz="2599">
                <a:solidFill>
                  <a:srgbClr val="FFFFFF"/>
                </a:solidFill>
                <a:latin typeface="Courier Prime Bold"/>
              </a:rPr>
              <a:t>Las principales características incluyen:</a:t>
            </a:r>
          </a:p>
          <a:p>
            <a:pPr algn="just" marL="561339" indent="-280669" lvl="1">
              <a:lnSpc>
                <a:spcPts val="3535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Gestión de boletos: Compra de entradas normales y especiales según las fechas de la feria.</a:t>
            </a:r>
          </a:p>
          <a:p>
            <a:pPr algn="just">
              <a:lnSpc>
                <a:spcPts val="3535"/>
              </a:lnSpc>
            </a:pPr>
          </a:p>
          <a:p>
            <a:pPr algn="just" marL="561339" indent="-280669" lvl="1">
              <a:lnSpc>
                <a:spcPts val="3535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Facturación: Cálculo del monto a pagar, considerando tarifas y promociones.</a:t>
            </a:r>
          </a:p>
          <a:p>
            <a:pPr algn="just">
              <a:lnSpc>
                <a:spcPts val="3535"/>
              </a:lnSpc>
            </a:pPr>
          </a:p>
          <a:p>
            <a:pPr algn="just" marL="561339" indent="-280669" lvl="1">
              <a:lnSpc>
                <a:spcPts val="3535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Registro de asistencia: Almacenamiento de la cantidad de asistentes a cada evento.</a:t>
            </a:r>
          </a:p>
          <a:p>
            <a:pPr algn="just">
              <a:lnSpc>
                <a:spcPts val="3535"/>
              </a:lnSpc>
            </a:pPr>
          </a:p>
          <a:p>
            <a:pPr algn="just" marL="561339" indent="-280669" lvl="1">
              <a:lnSpc>
                <a:spcPts val="3535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Generación de estadísticas: Datos sobre afluencia, ganancias y asistencia para decisiones informadas.</a:t>
            </a:r>
          </a:p>
          <a:p>
            <a:pPr algn="just">
              <a:lnSpc>
                <a:spcPts val="3535"/>
              </a:lnSpc>
            </a:pPr>
          </a:p>
          <a:p>
            <a:pPr algn="just">
              <a:lnSpc>
                <a:spcPts val="3535"/>
              </a:lnSpc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Este sistema mejora la experiencia del usuario y proporciona a los organizadores herramientas para una gestión eficiente.</a:t>
            </a:r>
          </a:p>
          <a:p>
            <a:pPr algn="just">
              <a:lnSpc>
                <a:spcPts val="3264"/>
              </a:lnSpc>
            </a:pPr>
          </a:p>
        </p:txBody>
      </p:sp>
      <p:sp>
        <p:nvSpPr>
          <p:cNvPr name="AutoShape 7" id="7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24348" y="1329819"/>
            <a:ext cx="8204262" cy="2591505"/>
          </a:xfrm>
          <a:custGeom>
            <a:avLst/>
            <a:gdLst/>
            <a:ahLst/>
            <a:cxnLst/>
            <a:rect r="r" b="b" t="t" l="l"/>
            <a:pathLst>
              <a:path h="2591505" w="8204262">
                <a:moveTo>
                  <a:pt x="0" y="0"/>
                </a:moveTo>
                <a:lnTo>
                  <a:pt x="8204263" y="0"/>
                </a:lnTo>
                <a:lnTo>
                  <a:pt x="8204263" y="2591505"/>
                </a:lnTo>
                <a:lnTo>
                  <a:pt x="0" y="2591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24348" y="4470352"/>
            <a:ext cx="8204262" cy="2459832"/>
          </a:xfrm>
          <a:custGeom>
            <a:avLst/>
            <a:gdLst/>
            <a:ahLst/>
            <a:cxnLst/>
            <a:rect r="r" b="b" t="t" l="l"/>
            <a:pathLst>
              <a:path h="2459832" w="8204262">
                <a:moveTo>
                  <a:pt x="0" y="0"/>
                </a:moveTo>
                <a:lnTo>
                  <a:pt x="8204263" y="0"/>
                </a:lnTo>
                <a:lnTo>
                  <a:pt x="8204263" y="2459832"/>
                </a:lnTo>
                <a:lnTo>
                  <a:pt x="0" y="245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71517" y="7479212"/>
            <a:ext cx="8909925" cy="2067372"/>
          </a:xfrm>
          <a:custGeom>
            <a:avLst/>
            <a:gdLst/>
            <a:ahLst/>
            <a:cxnLst/>
            <a:rect r="r" b="b" t="t" l="l"/>
            <a:pathLst>
              <a:path h="2067372" w="8909925">
                <a:moveTo>
                  <a:pt x="0" y="0"/>
                </a:moveTo>
                <a:lnTo>
                  <a:pt x="8909925" y="0"/>
                </a:lnTo>
                <a:lnTo>
                  <a:pt x="8909925" y="2067372"/>
                </a:lnTo>
                <a:lnTo>
                  <a:pt x="0" y="2067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35029" y="19050"/>
            <a:ext cx="781794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Problemática y </a:t>
            </a:r>
            <a:r>
              <a:rPr lang="en-US" sz="3999">
                <a:solidFill>
                  <a:srgbClr val="FFFFFF"/>
                </a:solidFill>
                <a:latin typeface="Courier Prime Bold"/>
              </a:rPr>
              <a:t>Solución</a:t>
            </a:r>
            <a:r>
              <a:rPr lang="en-US" sz="3999">
                <a:solidFill>
                  <a:srgbClr val="FFFFFF"/>
                </a:solidFill>
                <a:latin typeface="Courier Prime"/>
              </a:rPr>
              <a:t>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31077" y="2048132"/>
            <a:ext cx="8266726" cy="846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3750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ourier Prime"/>
              </a:rPr>
              <a:t>Problema: Modelar adecuadamente la compra de boletos, diferenciando entre entradas normales y especiales.</a:t>
            </a:r>
          </a:p>
          <a:p>
            <a:pPr algn="l">
              <a:lnSpc>
                <a:spcPts val="3750"/>
              </a:lnSpc>
            </a:pPr>
          </a:p>
          <a:p>
            <a:pPr algn="l" marL="669286" indent="-334643" lvl="1">
              <a:lnSpc>
                <a:spcPts val="3750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ourier Prime"/>
              </a:rPr>
              <a:t>Solución: La clase Ticket modela los boletos con atributos para tipo, fecha, precio, nombre y cédula. La clase TicketManager maneja la venta y almacenamiento de boletos. La lógica para la compra de boletos se implementa en el método sellTicket en TicketController, que verifica si el tipo es "Especial" y si la fecha es válida para eventos especiales.</a:t>
            </a:r>
          </a:p>
          <a:p>
            <a:pPr algn="l">
              <a:lnSpc>
                <a:spcPts val="29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31077" y="791345"/>
            <a:ext cx="8004572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09147" indent="-604574" lvl="1">
              <a:lnSpc>
                <a:spcPts val="7840"/>
              </a:lnSpc>
              <a:buAutoNum type="arabicPeriod" startAt="1"/>
            </a:pPr>
            <a:r>
              <a:rPr lang="en-US" sz="5600">
                <a:solidFill>
                  <a:srgbClr val="FFFFFF"/>
                </a:solidFill>
                <a:latin typeface="Open Sans Bold"/>
              </a:rPr>
              <a:t>Gestión de boletos: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49" y="6815963"/>
            <a:ext cx="18262951" cy="2242301"/>
          </a:xfrm>
          <a:custGeom>
            <a:avLst/>
            <a:gdLst/>
            <a:ahLst/>
            <a:cxnLst/>
            <a:rect r="r" b="b" t="t" l="l"/>
            <a:pathLst>
              <a:path h="2242301" w="18262951">
                <a:moveTo>
                  <a:pt x="0" y="0"/>
                </a:moveTo>
                <a:lnTo>
                  <a:pt x="18262951" y="0"/>
                </a:lnTo>
                <a:lnTo>
                  <a:pt x="18262951" y="2242301"/>
                </a:lnTo>
                <a:lnTo>
                  <a:pt x="0" y="2242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294" y="1733893"/>
            <a:ext cx="17684462" cy="417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23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</a:rPr>
              <a:t>Problema: Calcular el monto a pagar por cada tipo de entrada, considerando tarifas y promociones.</a:t>
            </a:r>
          </a:p>
          <a:p>
            <a:pPr algn="l">
              <a:lnSpc>
                <a:spcPts val="4234"/>
              </a:lnSpc>
            </a:pPr>
          </a:p>
          <a:p>
            <a:pPr algn="l">
              <a:lnSpc>
                <a:spcPts val="4234"/>
              </a:lnSpc>
            </a:pPr>
          </a:p>
          <a:p>
            <a:pPr algn="l" marL="755644" indent="-377822" lvl="1">
              <a:lnSpc>
                <a:spcPts val="423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</a:rPr>
              <a:t>Solución: El método calculateTicketPrice en TicketManager determina el precio del boleto, aplicando un descuento del 10% para eventos especiales los viernes, sábados y domingos.</a:t>
            </a:r>
          </a:p>
          <a:p>
            <a:pPr algn="l">
              <a:lnSpc>
                <a:spcPts val="33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-114300"/>
            <a:ext cx="9339018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Open Sans Bold"/>
              </a:rPr>
              <a:t>2.Facturación de boletos: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6325" y="5911367"/>
            <a:ext cx="10485385" cy="3686558"/>
          </a:xfrm>
          <a:custGeom>
            <a:avLst/>
            <a:gdLst/>
            <a:ahLst/>
            <a:cxnLst/>
            <a:rect r="r" b="b" t="t" l="l"/>
            <a:pathLst>
              <a:path h="3686558" w="10485385">
                <a:moveTo>
                  <a:pt x="0" y="0"/>
                </a:moveTo>
                <a:lnTo>
                  <a:pt x="10485386" y="0"/>
                </a:lnTo>
                <a:lnTo>
                  <a:pt x="10485386" y="3686558"/>
                </a:lnTo>
                <a:lnTo>
                  <a:pt x="0" y="3686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6787" y="1733893"/>
            <a:ext cx="17684462" cy="417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23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</a:rPr>
              <a:t>Problema: Registrar la asistencia a funciones especiales.</a:t>
            </a:r>
          </a:p>
          <a:p>
            <a:pPr algn="l">
              <a:lnSpc>
                <a:spcPts val="4234"/>
              </a:lnSpc>
            </a:pPr>
          </a:p>
          <a:p>
            <a:pPr algn="l">
              <a:lnSpc>
                <a:spcPts val="4234"/>
              </a:lnSpc>
            </a:pPr>
          </a:p>
          <a:p>
            <a:pPr algn="l" marL="755644" indent="-377822" lvl="1">
              <a:lnSpc>
                <a:spcPts val="423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</a:rPr>
              <a:t>Solución: El método getAttendanceByEvent en TicketManager cuenta la cantidad de boletos vendidos para un evento específico, almacenados en la lista de boletos de cada evento.</a:t>
            </a:r>
          </a:p>
          <a:p>
            <a:pPr algn="l">
              <a:lnSpc>
                <a:spcPts val="4234"/>
              </a:lnSpc>
            </a:pPr>
          </a:p>
          <a:p>
            <a:pPr algn="l">
              <a:lnSpc>
                <a:spcPts val="33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-114300"/>
            <a:ext cx="9339018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Open Sans Bold"/>
              </a:rPr>
              <a:t>3. Registro de asistencia: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930" y="3785927"/>
            <a:ext cx="17707719" cy="6354031"/>
          </a:xfrm>
          <a:custGeom>
            <a:avLst/>
            <a:gdLst/>
            <a:ahLst/>
            <a:cxnLst/>
            <a:rect r="r" b="b" t="t" l="l"/>
            <a:pathLst>
              <a:path h="6354031" w="17707719">
                <a:moveTo>
                  <a:pt x="0" y="0"/>
                </a:moveTo>
                <a:lnTo>
                  <a:pt x="17707719" y="0"/>
                </a:lnTo>
                <a:lnTo>
                  <a:pt x="17707719" y="6354031"/>
                </a:lnTo>
                <a:lnTo>
                  <a:pt x="0" y="6354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580" y="1387763"/>
            <a:ext cx="17924420" cy="239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917" indent="-248958" lvl="1">
              <a:lnSpc>
                <a:spcPts val="2790"/>
              </a:lnSpc>
              <a:buFont typeface="Arial"/>
              <a:buChar char="•"/>
            </a:pPr>
            <a:r>
              <a:rPr lang="en-US" sz="2306">
                <a:solidFill>
                  <a:srgbClr val="FFFFFF"/>
                </a:solidFill>
                <a:latin typeface="Courier Prime"/>
              </a:rPr>
              <a:t>Problema: Generar estadísticas de la feria como la afluencia total de visitantes, ganancias, y asistencia por día o semana.</a:t>
            </a:r>
          </a:p>
          <a:p>
            <a:pPr algn="l">
              <a:lnSpc>
                <a:spcPts val="2790"/>
              </a:lnSpc>
            </a:pPr>
          </a:p>
          <a:p>
            <a:pPr algn="l" marL="497917" indent="-248958" lvl="1">
              <a:lnSpc>
                <a:spcPts val="2790"/>
              </a:lnSpc>
              <a:buFont typeface="Arial"/>
              <a:buChar char="•"/>
            </a:pPr>
            <a:r>
              <a:rPr lang="en-US" sz="2306">
                <a:solidFill>
                  <a:srgbClr val="FFFFFF"/>
                </a:solidFill>
                <a:latin typeface="Courier Prime"/>
              </a:rPr>
              <a:t>Solución: El método displayStatistics en TicketController calcula y muestra las ganancias totales, asistencia por evento, día y semana utilizando las colecciones y métodos de agrupamiento.</a:t>
            </a:r>
          </a:p>
          <a:p>
            <a:pPr algn="l">
              <a:lnSpc>
                <a:spcPts val="2790"/>
              </a:lnSpc>
            </a:pPr>
          </a:p>
          <a:p>
            <a:pPr algn="l">
              <a:lnSpc>
                <a:spcPts val="223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-114300"/>
            <a:ext cx="11222565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Open Sans Bold"/>
              </a:rPr>
              <a:t>4. Generación de estadísticas: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169" y="5269190"/>
            <a:ext cx="16507661" cy="3989110"/>
          </a:xfrm>
          <a:custGeom>
            <a:avLst/>
            <a:gdLst/>
            <a:ahLst/>
            <a:cxnLst/>
            <a:rect r="r" b="b" t="t" l="l"/>
            <a:pathLst>
              <a:path h="3989110" w="16507661">
                <a:moveTo>
                  <a:pt x="0" y="0"/>
                </a:moveTo>
                <a:lnTo>
                  <a:pt x="16507662" y="0"/>
                </a:lnTo>
                <a:lnTo>
                  <a:pt x="16507662" y="3989110"/>
                </a:lnTo>
                <a:lnTo>
                  <a:pt x="0" y="3989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790" y="1862258"/>
            <a:ext cx="17924420" cy="298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686" indent="-281343" lvl="1">
              <a:lnSpc>
                <a:spcPts val="3153"/>
              </a:lnSpc>
              <a:buFont typeface="Arial"/>
              <a:buChar char="•"/>
            </a:pPr>
            <a:r>
              <a:rPr lang="en-US" sz="2606">
                <a:solidFill>
                  <a:srgbClr val="FFFFFF"/>
                </a:solidFill>
                <a:latin typeface="Courier Prime"/>
              </a:rPr>
              <a:t>Descripción: Los datos deben ser guardados y cargados para no perder la información entre sesiones.</a:t>
            </a:r>
          </a:p>
          <a:p>
            <a:pPr algn="l">
              <a:lnSpc>
                <a:spcPts val="3153"/>
              </a:lnSpc>
            </a:pPr>
          </a:p>
          <a:p>
            <a:pPr algn="l" marL="562686" indent="-281343" lvl="1">
              <a:lnSpc>
                <a:spcPts val="3153"/>
              </a:lnSpc>
              <a:buFont typeface="Arial"/>
              <a:buChar char="•"/>
            </a:pPr>
            <a:r>
              <a:rPr lang="en-US" sz="2606">
                <a:solidFill>
                  <a:srgbClr val="FFFFFF"/>
                </a:solidFill>
                <a:latin typeface="Courier Prime"/>
              </a:rPr>
              <a:t>Solución Aplicada: Se implementaron métodos para guardar (saveToFile) y cargar (loadFromFile) el estado del TicketManager utilizando serialización</a:t>
            </a:r>
          </a:p>
          <a:p>
            <a:pPr algn="l">
              <a:lnSpc>
                <a:spcPts val="2790"/>
              </a:lnSpc>
            </a:pPr>
          </a:p>
          <a:p>
            <a:pPr algn="l">
              <a:lnSpc>
                <a:spcPts val="2790"/>
              </a:lnSpc>
            </a:pPr>
          </a:p>
          <a:p>
            <a:pPr algn="l">
              <a:lnSpc>
                <a:spcPts val="223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993519" y="490226"/>
            <a:ext cx="11222565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Open Sans Bold"/>
              </a:rPr>
              <a:t>5. Persistencia de Datos: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9216" y="746760"/>
            <a:ext cx="758250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Resultados{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63795" y="4457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09216" y="2133265"/>
            <a:ext cx="17669568" cy="6522953"/>
            <a:chOff x="0" y="0"/>
            <a:chExt cx="7523463" cy="27773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523463" cy="2777385"/>
            </a:xfrm>
            <a:custGeom>
              <a:avLst/>
              <a:gdLst/>
              <a:ahLst/>
              <a:cxnLst/>
              <a:rect r="r" b="b" t="t" l="l"/>
              <a:pathLst>
                <a:path h="2777385" w="7523463">
                  <a:moveTo>
                    <a:pt x="0" y="0"/>
                  </a:moveTo>
                  <a:lnTo>
                    <a:pt x="7523463" y="0"/>
                  </a:lnTo>
                  <a:lnTo>
                    <a:pt x="7523463" y="2777385"/>
                  </a:lnTo>
                  <a:lnTo>
                    <a:pt x="0" y="277738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9216" y="2560174"/>
            <a:ext cx="17343479" cy="609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19"/>
              </a:lnSpc>
            </a:pPr>
            <a:r>
              <a:rPr lang="en-US" sz="2203">
                <a:solidFill>
                  <a:srgbClr val="FFFFFF"/>
                </a:solidFill>
                <a:latin typeface="Courier Prime Bold"/>
              </a:rPr>
              <a:t>Resultados del Sistema de Gestión de Entradas</a:t>
            </a:r>
          </a:p>
          <a:p>
            <a:pPr algn="just" marL="475807" indent="-237903" lvl="1">
              <a:lnSpc>
                <a:spcPts val="3019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ourier Prime Bold"/>
              </a:rPr>
              <a:t>Gestión de Boletos: Permite la compra de boletos para eventos normales y funciones especiales, con validación de fechas y horarios específicos para funciones especiales.</a:t>
            </a:r>
          </a:p>
          <a:p>
            <a:pPr algn="just">
              <a:lnSpc>
                <a:spcPts val="3019"/>
              </a:lnSpc>
            </a:pPr>
          </a:p>
          <a:p>
            <a:pPr algn="just" marL="475807" indent="-237903" lvl="1">
              <a:lnSpc>
                <a:spcPts val="3019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ourier Prime Bold"/>
              </a:rPr>
              <a:t>Facturación: Calcula correctamente los precios de los boletos, aplicando descuentos del 10% para funciones especiales los viernes, sábados y domingos.</a:t>
            </a:r>
          </a:p>
          <a:p>
            <a:pPr algn="just">
              <a:lnSpc>
                <a:spcPts val="3019"/>
              </a:lnSpc>
            </a:pPr>
          </a:p>
          <a:p>
            <a:pPr algn="just" marL="475807" indent="-237903" lvl="1">
              <a:lnSpc>
                <a:spcPts val="3019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ourier Prime Bold"/>
              </a:rPr>
              <a:t>Registro de Asistencia: Los boletos vendidos se asocian correctamente a los eventos, actualizando el número de boletos vendidos y la asistencia a cada evento.</a:t>
            </a:r>
          </a:p>
          <a:p>
            <a:pPr algn="just">
              <a:lnSpc>
                <a:spcPts val="3019"/>
              </a:lnSpc>
            </a:pPr>
          </a:p>
          <a:p>
            <a:pPr algn="just" marL="475807" indent="-237903" lvl="1">
              <a:lnSpc>
                <a:spcPts val="3019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ourier Prime Bold"/>
              </a:rPr>
              <a:t>Estadísticas: Genera estadísticas detalladas, incluyendo afluencia total de visitantes, ganancias generadas y asistencia por día y semana, facilitando la toma de decisiones.</a:t>
            </a:r>
          </a:p>
          <a:p>
            <a:pPr algn="just">
              <a:lnSpc>
                <a:spcPts val="3019"/>
              </a:lnSpc>
            </a:pPr>
          </a:p>
          <a:p>
            <a:pPr algn="just" marL="475807" indent="-237903" lvl="1">
              <a:lnSpc>
                <a:spcPts val="3019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ourier Prime Bold"/>
              </a:rPr>
              <a:t>Persistencia de Datos: Guarda y carga datos de manera confiable, asegurando que la información se mantenga entre sesiones.</a:t>
            </a:r>
          </a:p>
          <a:p>
            <a:pPr algn="just">
              <a:lnSpc>
                <a:spcPts val="30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DAGHA-WWDrY</dc:identifier>
  <dcterms:modified xsi:type="dcterms:W3CDTF">2011-08-01T06:04:30Z</dcterms:modified>
  <cp:revision>1</cp:revision>
  <dc:title>Presentación propuesta técnica desarrollo código programación fondo oscuro</dc:title>
</cp:coreProperties>
</file>