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8926B-2C58-48CF-9F67-2EDA2A6A1E76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245E8-E06C-491A-A06D-FCDE855FF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127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245E8-E06C-491A-A06D-FCDE855FF1A4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733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672B7-E543-B4C2-467B-E8618A64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4CD76-1633-7599-0FBE-005A0A2C6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BD5914-71F0-B3C6-958B-02AAD42D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48BD5-F5BA-2F26-2DB0-8665E29B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1E061-8639-F8ED-4B8C-0AABC652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25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633AB-81F3-4FD6-82EF-F7F0F6E3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8A50D0-8E98-E3F0-47CB-FD58E7A1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025A6-F235-65A7-2F6F-8D08D556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C9157-C6EF-6890-C82E-C6B5F572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744E6-61D5-A038-D13C-94528E00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976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9715B1-1EB7-AA66-AA77-B1684A560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F6E54-00A8-7DFE-A059-BD2B7774B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7067-A888-00BC-13FC-4B54106A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7A7A6-5207-E7BD-3229-DB003429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150C6-4D6F-2236-F7C4-5F7D98C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208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CBC50-76B6-7924-4BE6-9406844C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A0CA1-37EE-DC71-A9B0-6EA7B1DC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72A51-E405-900D-BB12-48FBAADC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FE65B-7ACC-3999-7EBB-6B2F8794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4974A-72EC-59DF-49B3-F33C0395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775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D155B-AFAA-EA71-991B-57136997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8D8E01-E088-09AD-3A3B-BAE16A71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D2391-317F-229B-D3DD-1E3115AA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9D183-4B47-F204-CE78-B8925A16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7C17B4-1C0D-3EBB-0B80-61FA6573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744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97AE7-A590-4BA8-DB8B-5D93C8AC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19B3-D55F-63D0-2693-C8759C87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0E658-051D-99C9-CFF3-9760456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BEBFFB-4D18-C4FF-73CB-444E6B24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73F40-D8DB-F2D9-0E99-7351369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FBA7D-B462-048D-856C-A314BA75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809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3D11D-F86C-CB56-086F-8D569513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618BF0-2FBF-B8D6-B71E-0A34265D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B50AF-EA35-6AF5-B0B7-9FEE88A57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AE3B57-3D1D-C96E-65C0-179499F00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699805-5848-5E09-F0D2-FDC661214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03D23F-F044-39B9-2B38-35A468A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FC282C-974F-0BC9-D5CC-55B4095E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95422D-8712-5038-1186-2EF5B9A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3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68E1-0255-780F-9A8E-A83A4247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B86AF6-8BF3-1434-B371-B0211F1A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97BB90-E04C-6768-3AA2-8C2D135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63C92B-BBAB-5A1C-DA7E-2A0AB76A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682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48C278-385E-0B09-A3CF-891D6DCC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5B69FE-F403-D5C7-02B6-8CC3BB2D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4FBB0C-FF24-4C15-D78D-923C379E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203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27645-F3A8-E416-FB75-38C7C714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797F3-F2D9-2E66-0737-D5EAA597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29002-E5AC-6075-D712-CF28B2F23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25EAA-F8C8-2BD6-916F-6482A094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F3DEA8-D28F-B746-F46D-F88DFD88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6453F-8025-4AC3-A649-F7CFCDE6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108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B660E-7FC7-834B-4BAC-9F82716D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30E892-97C5-4B06-3797-29B34710C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D634A3-D6DD-1328-4310-A86BD5C07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C3DD3-FB94-4571-9BD0-CBB59E4A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57416-066D-ED4D-66D7-8DA7F9A8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AA387-72BB-1BB1-BD99-B740113F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725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8585E0-2802-C607-F32E-8591F4F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BD458-91BD-A8DD-E8E1-F1BEF48F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D9226-A75F-5B93-CB58-28D8DEFB7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1C7042-6C9E-47D5-AE5E-8F91E140D7FF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A1A20-02BC-F27A-D664-040B9CB52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7E1EE-81BA-DA91-C366-5C4F8AA9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B962A-AAEE-4F65-A6F2-B1D17533CA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796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8" b="204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A7637B-460B-EAE7-FA98-9F3B0712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4" y="2833519"/>
            <a:ext cx="6237515" cy="2036144"/>
          </a:xfrm>
        </p:spPr>
        <p:txBody>
          <a:bodyPr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Programación Orientada a Objetos</a:t>
            </a:r>
            <a:br>
              <a:rPr lang="es-EC" sz="3600" dirty="0">
                <a:solidFill>
                  <a:schemeClr val="bg1"/>
                </a:solidFill>
              </a:rPr>
            </a:br>
            <a:br>
              <a:rPr lang="es-EC" sz="3600" dirty="0">
                <a:solidFill>
                  <a:schemeClr val="bg1"/>
                </a:solidFill>
              </a:rPr>
            </a:br>
            <a:r>
              <a:rPr lang="es-EC" sz="2800" dirty="0">
                <a:solidFill>
                  <a:schemeClr val="bg1"/>
                </a:solidFill>
              </a:rPr>
              <a:t>Proyecto 2B</a:t>
            </a:r>
            <a:endParaRPr lang="es-EC" sz="3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7918C2-CCBE-9AB4-7BEF-F232AAFFA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593" y="4869663"/>
            <a:ext cx="6237515" cy="1220055"/>
          </a:xfrm>
        </p:spPr>
        <p:txBody>
          <a:bodyPr/>
          <a:lstStyle/>
          <a:p>
            <a:pPr algn="l"/>
            <a:r>
              <a:rPr lang="es-EC" dirty="0">
                <a:solidFill>
                  <a:schemeClr val="bg1"/>
                </a:solidFill>
              </a:rPr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bg1"/>
                </a:solidFill>
              </a:rPr>
              <a:t>Jhon Anthony Giron Ch.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00CCD38-75C8-E33A-238F-9DD3E47F6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7" y="714233"/>
            <a:ext cx="5092701" cy="22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6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50" b="204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751241B-A803-4FF6-CD63-7A0E4867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240" y="204954"/>
            <a:ext cx="6237515" cy="809292"/>
          </a:xfrm>
        </p:spPr>
        <p:txBody>
          <a:bodyPr anchor="t"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015C5-877F-EDE5-37B4-33CC878A6FA3}"/>
              </a:ext>
            </a:extLst>
          </p:cNvPr>
          <p:cNvSpPr txBox="1">
            <a:spLocks/>
          </p:cNvSpPr>
          <p:nvPr/>
        </p:nvSpPr>
        <p:spPr>
          <a:xfrm>
            <a:off x="416709" y="1014246"/>
            <a:ext cx="4144406" cy="80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C" sz="2400" b="1" dirty="0">
                <a:solidFill>
                  <a:schemeClr val="bg1"/>
                </a:solidFill>
              </a:rPr>
              <a:t>Principios SOLID</a:t>
            </a:r>
            <a:r>
              <a:rPr lang="es-EC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BDDA5B-623C-6C90-644D-11DDA22C4D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6709" y="1575900"/>
            <a:ext cx="42423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C" sz="1800" b="1" dirty="0">
                <a:solidFill>
                  <a:schemeClr val="bg1"/>
                </a:solidFill>
              </a:rPr>
              <a:t>Responsabilidad Única</a:t>
            </a:r>
            <a:r>
              <a:rPr lang="es-EC" sz="1800" dirty="0">
                <a:solidFill>
                  <a:schemeClr val="bg1"/>
                </a:solidFill>
              </a:rPr>
              <a:t>: </a:t>
            </a:r>
            <a:r>
              <a:rPr lang="es-MX" sz="1800" dirty="0">
                <a:solidFill>
                  <a:schemeClr val="bg1"/>
                </a:solidFill>
              </a:rPr>
              <a:t>La mayoría de las clases parecen seguir el principio de responsabilidad única, ya que cada clase tiene una función específica,</a:t>
            </a:r>
            <a:endParaRPr lang="es-EC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6B084CC-010F-2B7B-6B70-59DCCE633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9" y="3343109"/>
            <a:ext cx="42423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C" sz="1800" b="1" dirty="0">
                <a:solidFill>
                  <a:schemeClr val="bg1"/>
                </a:solidFill>
              </a:rPr>
              <a:t>Abierto/Cerrado: </a:t>
            </a:r>
            <a:r>
              <a:rPr lang="es-MX" sz="1800" dirty="0">
                <a:solidFill>
                  <a:schemeClr val="bg1"/>
                </a:solidFill>
              </a:rPr>
              <a:t>El código sigue el principio al permitir la extensión de funcionalidades a través de interfaces y clases abstractas sin modificar el código existente.</a:t>
            </a:r>
            <a:endParaRPr lang="es-EC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8C74701-72FE-C99A-B6BC-B6F844A6F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623" y="1714400"/>
            <a:ext cx="42423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C" sz="1800" b="1" dirty="0">
                <a:solidFill>
                  <a:schemeClr val="bg1"/>
                </a:solidFill>
              </a:rPr>
              <a:t>Sustitución de liskov: </a:t>
            </a:r>
            <a:r>
              <a:rPr lang="es-MX" sz="1800" dirty="0">
                <a:solidFill>
                  <a:schemeClr val="bg1"/>
                </a:solidFill>
              </a:rPr>
              <a:t>Las subclases Gastos e Ingresos pueden sustituir a la clase base DeclaracionImpuestos.</a:t>
            </a:r>
            <a:endParaRPr lang="es-EC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018433E-FB35-766B-8DB6-95C03890D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66" y="3620107"/>
            <a:ext cx="42423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C" sz="1800" b="1" dirty="0">
                <a:solidFill>
                  <a:schemeClr val="bg1"/>
                </a:solidFill>
              </a:rPr>
              <a:t>Segregación de interfaces</a:t>
            </a:r>
            <a:r>
              <a:rPr lang="es-EC" sz="1800" dirty="0">
                <a:solidFill>
                  <a:schemeClr val="bg1"/>
                </a:solidFill>
              </a:rPr>
              <a:t>: </a:t>
            </a:r>
            <a:r>
              <a:rPr lang="es-MX" sz="1800" dirty="0">
                <a:solidFill>
                  <a:schemeClr val="bg1"/>
                </a:solidFill>
              </a:rPr>
              <a:t>La interfaz deducción se puede considerar una interfaz especifica.</a:t>
            </a:r>
            <a:endParaRPr lang="es-EC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BD41404-2D84-BE1F-7A24-E432C97BE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4808" y="5197423"/>
            <a:ext cx="42423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C" sz="1800" b="1" dirty="0">
                <a:solidFill>
                  <a:schemeClr val="bg1"/>
                </a:solidFill>
              </a:rPr>
              <a:t>Inversión de Dependencias: </a:t>
            </a:r>
            <a:r>
              <a:rPr lang="es-MX" sz="1800" dirty="0">
                <a:solidFill>
                  <a:schemeClr val="bg1"/>
                </a:solidFill>
              </a:rPr>
              <a:t>Usa interfaces en lugar de clases concretas.</a:t>
            </a:r>
            <a:endParaRPr lang="es-EC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8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50" b="204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751241B-A803-4FF6-CD63-7A0E4867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240" y="204954"/>
            <a:ext cx="6237515" cy="809292"/>
          </a:xfrm>
        </p:spPr>
        <p:txBody>
          <a:bodyPr anchor="t"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BDDA5B-623C-6C90-644D-11DDA22C4D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6709" y="1374843"/>
            <a:ext cx="424237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C" b="1" dirty="0">
                <a:solidFill>
                  <a:schemeClr val="bg1"/>
                </a:solidFill>
              </a:rPr>
              <a:t>Abstracción: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C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C" sz="1800" dirty="0">
                <a:solidFill>
                  <a:schemeClr val="bg1"/>
                </a:solidFill>
                <a:latin typeface="Arial" panose="020B0604020202020204" pitchFamily="34" charset="0"/>
              </a:rPr>
              <a:t>La clase DeclaraciónImpuestos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2F2834-C645-E73C-D29E-E2902F80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9" y="2729170"/>
            <a:ext cx="424237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C" b="1" dirty="0">
                <a:solidFill>
                  <a:schemeClr val="bg1"/>
                </a:solidFill>
              </a:rPr>
              <a:t>Polimorfismo: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C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C" sz="1800" dirty="0">
                <a:solidFill>
                  <a:schemeClr val="bg1"/>
                </a:solidFill>
                <a:latin typeface="Arial" panose="020B0604020202020204" pitchFamily="34" charset="0"/>
              </a:rPr>
              <a:t>Se aplica en los métodos de las clases Gastos e Ingresos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E02997-E69D-59BD-E22C-0FBC3F8B721A}"/>
              </a:ext>
            </a:extLst>
          </p:cNvPr>
          <p:cNvSpPr txBox="1"/>
          <p:nvPr/>
        </p:nvSpPr>
        <p:spPr>
          <a:xfrm>
            <a:off x="5679291" y="31829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 err="1">
                <a:solidFill>
                  <a:schemeClr val="bg1"/>
                </a:solidFill>
              </a:rPr>
              <a:t>public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abstract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StringBuilder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ValoresMensuales</a:t>
            </a:r>
            <a:r>
              <a:rPr lang="es-EC" dirty="0">
                <a:solidFill>
                  <a:schemeClr val="bg1"/>
                </a:solidFill>
              </a:rPr>
              <a:t>();</a:t>
            </a:r>
          </a:p>
          <a:p>
            <a:r>
              <a:rPr lang="es-EC" dirty="0" err="1">
                <a:solidFill>
                  <a:schemeClr val="bg1"/>
                </a:solidFill>
              </a:rPr>
              <a:t>public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StringBuilder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obtenerDatosComoString</a:t>
            </a:r>
            <a:r>
              <a:rPr lang="es-EC" dirty="0">
                <a:solidFill>
                  <a:schemeClr val="bg1"/>
                </a:solidFill>
              </a:rPr>
              <a:t>() 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74DD32-D348-59BC-282A-D3B39C45E07E}"/>
              </a:ext>
            </a:extLst>
          </p:cNvPr>
          <p:cNvSpPr txBox="1"/>
          <p:nvPr/>
        </p:nvSpPr>
        <p:spPr>
          <a:xfrm>
            <a:off x="5679291" y="1634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 err="1">
                <a:solidFill>
                  <a:schemeClr val="bg1"/>
                </a:solidFill>
              </a:rPr>
              <a:t>public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abstract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class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DeclaracionImpuestos</a:t>
            </a:r>
            <a:r>
              <a:rPr lang="es-EC" dirty="0">
                <a:solidFill>
                  <a:schemeClr val="bg1"/>
                </a:solidFill>
              </a:rPr>
              <a:t> {}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76A37BB-17C0-29F3-CC4D-61E88858B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9" y="4526928"/>
            <a:ext cx="424237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C" b="1" dirty="0">
                <a:solidFill>
                  <a:schemeClr val="bg1"/>
                </a:solidFill>
              </a:rPr>
              <a:t>Herencia: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C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C" sz="1800" dirty="0">
                <a:solidFill>
                  <a:schemeClr val="bg1"/>
                </a:solidFill>
                <a:latin typeface="Arial" panose="020B0604020202020204" pitchFamily="34" charset="0"/>
              </a:rPr>
              <a:t>DeclaraciónImpuestos Hereda a Gastos e Ingresos.</a:t>
            </a:r>
          </a:p>
        </p:txBody>
      </p:sp>
      <p:pic>
        <p:nvPicPr>
          <p:cNvPr id="16" name="Imagen 15" descr="Diagrama&#10;&#10;Descripción generada automáticamente">
            <a:extLst>
              <a:ext uri="{FF2B5EF4-FFF2-40B4-BE49-F238E27FC236}">
                <a16:creationId xmlns:a16="http://schemas.microsoft.com/office/drawing/2014/main" id="{A80CCB7D-DAFB-F82D-FD2C-CCC068EC0B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" t="22333" r="38062" b="24633"/>
          <a:stretch/>
        </p:blipFill>
        <p:spPr>
          <a:xfrm>
            <a:off x="5912693" y="4184115"/>
            <a:ext cx="4559363" cy="23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2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50" b="204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751241B-A803-4FF6-CD63-7A0E4867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228" y="2121777"/>
            <a:ext cx="8425543" cy="2614446"/>
          </a:xfrm>
        </p:spPr>
        <p:txBody>
          <a:bodyPr anchor="t">
            <a:normAutofit fontScale="90000"/>
          </a:bodyPr>
          <a:lstStyle/>
          <a:p>
            <a:r>
              <a:rPr lang="es-EC" sz="19900" dirty="0">
                <a:solidFill>
                  <a:schemeClr val="bg1"/>
                </a:solidFill>
              </a:rPr>
              <a:t>Gracias</a:t>
            </a:r>
            <a:endParaRPr lang="es-EC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8" b="2040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C5E7935C-A124-8CBB-F054-A2441B6F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4700" y="1511300"/>
            <a:ext cx="4650588" cy="5067300"/>
          </a:xfrm>
        </p:spPr>
        <p:txBody>
          <a:bodyPr>
            <a:normAutofit/>
          </a:bodyPr>
          <a:lstStyle/>
          <a:p>
            <a:pPr algn="l"/>
            <a:r>
              <a:rPr lang="es-EC" dirty="0">
                <a:solidFill>
                  <a:schemeClr val="bg1"/>
                </a:solidFill>
              </a:rPr>
              <a:t>En este caso se trabajará el mismo proyecto del bimestre pasado implementando los nuevos temas aprendidos.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Temas implementados: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bg1"/>
                </a:solidFill>
              </a:rPr>
              <a:t>Abstracción.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bg1"/>
                </a:solidFill>
              </a:rPr>
              <a:t>Herencia.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bg1"/>
                </a:solidFill>
              </a:rPr>
              <a:t>Principios de diseño SOLID.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F90A133-AD8D-F77C-1A57-7C8ED49F0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0615" y="422608"/>
            <a:ext cx="3118757" cy="809292"/>
          </a:xfrm>
        </p:spPr>
        <p:txBody>
          <a:bodyPr anchor="t"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67426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50" b="204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751241B-A803-4FF6-CD63-7A0E4867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240" y="204954"/>
            <a:ext cx="6237515" cy="809292"/>
          </a:xfrm>
        </p:spPr>
        <p:txBody>
          <a:bodyPr anchor="t"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Problemática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015C5-877F-EDE5-37B4-33CC878A6FA3}"/>
              </a:ext>
            </a:extLst>
          </p:cNvPr>
          <p:cNvSpPr txBox="1">
            <a:spLocks/>
          </p:cNvSpPr>
          <p:nvPr/>
        </p:nvSpPr>
        <p:spPr>
          <a:xfrm>
            <a:off x="416708" y="1014246"/>
            <a:ext cx="11358579" cy="80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C" sz="3600" dirty="0">
                <a:solidFill>
                  <a:schemeClr val="bg1"/>
                </a:solidFill>
              </a:rPr>
              <a:t>Sistema de declaración de impuestos anuales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BDDA5B-623C-6C90-644D-11DDA22C4D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6708" y="1601370"/>
            <a:ext cx="11358579" cy="478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El objetivo del proyecto es desarrollar un sistema que facilite la declaración de impuestos a la renta para calcular la rebaja correspondiente. Este sistema consultará la tabla de impuestos a la renta del 2023 para personas naturales. La información de entrada serán los sueldos mensuales y las facturas generadas por el usuario en el año, considerando conceptos como Vivienda, Educación, Alimentación, Vestimenta, Salud y Turismo, siguiendo las reglas y montos máximos establecidos por la normativa fiscal.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C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Características por considerar:</a:t>
            </a:r>
          </a:p>
          <a:p>
            <a:pPr algn="l"/>
            <a:r>
              <a:rPr lang="es-MX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· </a:t>
            </a:r>
            <a:r>
              <a:rPr lang="es-MX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Registro de información: </a:t>
            </a:r>
            <a:r>
              <a:rPr lang="es-MX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Diseñe el modelado de clases que permitan al usuario ingresar los sueldos mensuales y las facturas generadas por categoría, como Vivienda, Educación, Alimentación, Vestimenta, Salud y Turismo.</a:t>
            </a:r>
          </a:p>
          <a:p>
            <a:pPr algn="l"/>
            <a:r>
              <a:rPr lang="es-MX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· </a:t>
            </a:r>
            <a:r>
              <a:rPr lang="es-MX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Cálculo de impuestos: </a:t>
            </a:r>
            <a:r>
              <a:rPr lang="es-MX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Desarrollar un sistema que consulte la tabla de impuestos a la renta del 2023 para personas naturales y realice el cálculo de los impuestos anuales considerando las deducciones permitidas por las facturas generadas y los sueldos mensuales.</a:t>
            </a:r>
          </a:p>
          <a:p>
            <a:pPr algn="l"/>
            <a:r>
              <a:rPr lang="es-MX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· </a:t>
            </a:r>
            <a:r>
              <a:rPr lang="es-MX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Generación de declaración: </a:t>
            </a:r>
            <a:r>
              <a:rPr lang="es-MX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Crear la funcionalidad que genere una declaración de impuestos detallada que muestre el cálculo de los impuestos a pagar o la devolución correspondiente, en base a las deducciones y la tabla de impuestos.</a:t>
            </a:r>
          </a:p>
          <a:p>
            <a:pPr algn="l"/>
            <a:r>
              <a:rPr lang="es-MX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· </a:t>
            </a:r>
            <a:r>
              <a:rPr lang="es-MX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Validación de datos: </a:t>
            </a:r>
            <a:r>
              <a:rPr lang="es-MX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Implementar validaciones para garantizar que los sueldos mensuales y las facturas ingresadas por el usuario estén dentro de los límites establecidos y cumplan con las reglas fiscales.</a:t>
            </a:r>
            <a:endParaRPr lang="es-EC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6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B0C8A8A8-DC53-E072-8DC9-F210DDFF2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9" y="973223"/>
            <a:ext cx="9695400" cy="578082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CFE719D-3DED-E136-57BA-A721DB34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242" y="103951"/>
            <a:ext cx="6237515" cy="809292"/>
          </a:xfrm>
        </p:spPr>
        <p:txBody>
          <a:bodyPr anchor="t">
            <a:normAutofit/>
          </a:bodyPr>
          <a:lstStyle/>
          <a:p>
            <a:r>
              <a:rPr lang="es-EC" sz="3600" dirty="0"/>
              <a:t>Solución-UML</a:t>
            </a:r>
          </a:p>
        </p:txBody>
      </p:sp>
    </p:spTree>
    <p:extLst>
      <p:ext uri="{BB962C8B-B14F-4D97-AF65-F5344CB8AC3E}">
        <p14:creationId xmlns:p14="http://schemas.microsoft.com/office/powerpoint/2010/main" val="313103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8" b="204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C8EF398E-A781-87AB-5DEE-90238510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929" y="439295"/>
            <a:ext cx="6417127" cy="6081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C" dirty="0">
                <a:solidFill>
                  <a:schemeClr val="bg1"/>
                </a:solidFill>
              </a:rPr>
              <a:t>Registro de información: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Ejecutor: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generar.generarIngresos</a:t>
            </a:r>
            <a:r>
              <a:rPr lang="es-EC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generar.generarFacturas</a:t>
            </a:r>
            <a:r>
              <a:rPr lang="es-EC" dirty="0">
                <a:solidFill>
                  <a:schemeClr val="bg1"/>
                </a:solidFill>
              </a:rPr>
              <a:t>();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GenerarDatos</a:t>
            </a:r>
            <a:r>
              <a:rPr lang="es-EC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generarIngresos</a:t>
            </a:r>
            <a:r>
              <a:rPr lang="es-EC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generarFacturas</a:t>
            </a:r>
            <a:r>
              <a:rPr lang="es-EC" dirty="0">
                <a:solidFill>
                  <a:schemeClr val="bg1"/>
                </a:solidFill>
              </a:rPr>
              <a:t>();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Gastos: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public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StringBuilder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ValoresMensuales</a:t>
            </a:r>
            <a:r>
              <a:rPr lang="es-EC" dirty="0">
                <a:solidFill>
                  <a:schemeClr val="bg1"/>
                </a:solidFill>
              </a:rPr>
              <a:t>()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Ingresos: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public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StringBuilder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ValoresMensuales</a:t>
            </a:r>
            <a:r>
              <a:rPr lang="es-EC" dirty="0">
                <a:solidFill>
                  <a:schemeClr val="bg1"/>
                </a:solidFill>
              </a:rPr>
              <a:t>()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5B9B99C-806A-B89F-738C-53550F78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9550" y="101838"/>
            <a:ext cx="4152900" cy="712478"/>
          </a:xfrm>
        </p:spPr>
        <p:txBody>
          <a:bodyPr anchor="t"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Solución-Código</a:t>
            </a:r>
          </a:p>
        </p:txBody>
      </p:sp>
    </p:spTree>
    <p:extLst>
      <p:ext uri="{BB962C8B-B14F-4D97-AF65-F5344CB8AC3E}">
        <p14:creationId xmlns:p14="http://schemas.microsoft.com/office/powerpoint/2010/main" val="125967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8" b="204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C8EF398E-A781-87AB-5DEE-90238510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929" y="439295"/>
            <a:ext cx="6417127" cy="6081248"/>
          </a:xfrm>
        </p:spPr>
        <p:txBody>
          <a:bodyPr>
            <a:normAutofit lnSpcReduction="10000"/>
          </a:bodyPr>
          <a:lstStyle/>
          <a:p>
            <a:pPr algn="l"/>
            <a:r>
              <a:rPr lang="es-EC" dirty="0">
                <a:solidFill>
                  <a:schemeClr val="bg1"/>
                </a:solidFill>
              </a:rPr>
              <a:t>Cálculo de impuestos: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Ejecutor: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generar.calcularTotal</a:t>
            </a:r>
            <a:r>
              <a:rPr lang="es-EC" dirty="0">
                <a:solidFill>
                  <a:schemeClr val="bg1"/>
                </a:solidFill>
              </a:rPr>
              <a:t>(); 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GenerarDatos</a:t>
            </a:r>
            <a:r>
              <a:rPr lang="es-EC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gastos.TotalAnual</a:t>
            </a:r>
            <a:r>
              <a:rPr lang="es-EC" dirty="0">
                <a:solidFill>
                  <a:schemeClr val="bg1"/>
                </a:solidFill>
              </a:rPr>
              <a:t>() ;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ingresos.TotalAnual</a:t>
            </a:r>
            <a:r>
              <a:rPr lang="es-EC" dirty="0">
                <a:solidFill>
                  <a:schemeClr val="bg1"/>
                </a:solidFill>
              </a:rPr>
              <a:t>();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Gastos: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public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double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TotalAnual</a:t>
            </a:r>
            <a:r>
              <a:rPr lang="es-EC" dirty="0">
                <a:solidFill>
                  <a:schemeClr val="bg1"/>
                </a:solidFill>
              </a:rPr>
              <a:t>()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Ingresos: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public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double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TotalAnual</a:t>
            </a:r>
            <a:r>
              <a:rPr lang="es-EC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5B9B99C-806A-B89F-738C-53550F78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9550" y="101838"/>
            <a:ext cx="4152900" cy="712478"/>
          </a:xfrm>
        </p:spPr>
        <p:txBody>
          <a:bodyPr anchor="t"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Solución-Código</a:t>
            </a:r>
          </a:p>
        </p:txBody>
      </p:sp>
    </p:spTree>
    <p:extLst>
      <p:ext uri="{BB962C8B-B14F-4D97-AF65-F5344CB8AC3E}">
        <p14:creationId xmlns:p14="http://schemas.microsoft.com/office/powerpoint/2010/main" val="363013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8" b="204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C8EF398E-A781-87AB-5DEE-90238510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71" y="556048"/>
            <a:ext cx="8833758" cy="6081248"/>
          </a:xfrm>
        </p:spPr>
        <p:txBody>
          <a:bodyPr>
            <a:normAutofit lnSpcReduction="10000"/>
          </a:bodyPr>
          <a:lstStyle/>
          <a:p>
            <a:pPr algn="l"/>
            <a:r>
              <a:rPr lang="es-EC" dirty="0">
                <a:solidFill>
                  <a:schemeClr val="bg1"/>
                </a:solidFill>
              </a:rPr>
              <a:t>Generación de declaración: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Ejecutor: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generar.escribirDocumento</a:t>
            </a:r>
            <a:r>
              <a:rPr lang="es-EC" dirty="0">
                <a:solidFill>
                  <a:schemeClr val="bg1"/>
                </a:solidFill>
              </a:rPr>
              <a:t>();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GenerarDatos</a:t>
            </a:r>
            <a:r>
              <a:rPr lang="es-EC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escribirDocumento</a:t>
            </a:r>
            <a:r>
              <a:rPr lang="es-EC" dirty="0">
                <a:solidFill>
                  <a:schemeClr val="bg1"/>
                </a:solidFill>
              </a:rPr>
              <a:t>();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EscritorDatos</a:t>
            </a:r>
            <a:r>
              <a:rPr lang="es-EC" dirty="0">
                <a:solidFill>
                  <a:schemeClr val="bg1"/>
                </a:solidFill>
              </a:rPr>
              <a:t> 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escribirObjetosEmp</a:t>
            </a:r>
            <a:r>
              <a:rPr lang="en-US" dirty="0">
                <a:solidFill>
                  <a:schemeClr val="bg1"/>
                </a:solidFill>
              </a:rPr>
              <a:t>(StringBuilder </a:t>
            </a:r>
            <a:r>
              <a:rPr lang="en-US" dirty="0" err="1">
                <a:solidFill>
                  <a:schemeClr val="bg1"/>
                </a:solidFill>
              </a:rPr>
              <a:t>datos</a:t>
            </a:r>
            <a:r>
              <a:rPr lang="en-US" dirty="0">
                <a:solidFill>
                  <a:schemeClr val="bg1"/>
                </a:solidFill>
              </a:rPr>
              <a:t>, String </a:t>
            </a:r>
            <a:r>
              <a:rPr lang="en-US" dirty="0" err="1">
                <a:solidFill>
                  <a:schemeClr val="bg1"/>
                </a:solidFill>
              </a:rPr>
              <a:t>nombreArchivo</a:t>
            </a:r>
            <a:r>
              <a:rPr lang="en-US" dirty="0">
                <a:solidFill>
                  <a:schemeClr val="bg1"/>
                </a:solidFill>
              </a:rPr>
              <a:t>) throws </a:t>
            </a:r>
            <a:r>
              <a:rPr lang="en-US" dirty="0" err="1">
                <a:solidFill>
                  <a:schemeClr val="bg1"/>
                </a:solidFill>
              </a:rPr>
              <a:t>IOException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EscrituraDeclaracion</a:t>
            </a:r>
            <a:r>
              <a:rPr lang="es-EC" dirty="0">
                <a:solidFill>
                  <a:schemeClr val="bg1"/>
                </a:solidFill>
              </a:rPr>
              <a:t> 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escribirObjetosEmp</a:t>
            </a:r>
            <a:r>
              <a:rPr lang="en-US" dirty="0">
                <a:solidFill>
                  <a:schemeClr val="bg1"/>
                </a:solidFill>
              </a:rPr>
              <a:t>(StringBuilder </a:t>
            </a:r>
            <a:r>
              <a:rPr lang="en-US" dirty="0" err="1">
                <a:solidFill>
                  <a:schemeClr val="bg1"/>
                </a:solidFill>
              </a:rPr>
              <a:t>datos</a:t>
            </a:r>
            <a:r>
              <a:rPr lang="en-US" dirty="0">
                <a:solidFill>
                  <a:schemeClr val="bg1"/>
                </a:solidFill>
              </a:rPr>
              <a:t>, String </a:t>
            </a:r>
            <a:r>
              <a:rPr lang="en-US" dirty="0" err="1">
                <a:solidFill>
                  <a:schemeClr val="bg1"/>
                </a:solidFill>
              </a:rPr>
              <a:t>nombreArchivo</a:t>
            </a:r>
            <a:r>
              <a:rPr lang="en-US" dirty="0">
                <a:solidFill>
                  <a:schemeClr val="bg1"/>
                </a:solidFill>
              </a:rPr>
              <a:t>) throws </a:t>
            </a:r>
            <a:r>
              <a:rPr lang="en-US" dirty="0" err="1">
                <a:solidFill>
                  <a:schemeClr val="bg1"/>
                </a:solidFill>
              </a:rPr>
              <a:t>IOException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5B9B99C-806A-B89F-738C-53550F78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9550" y="101838"/>
            <a:ext cx="4152900" cy="712478"/>
          </a:xfrm>
        </p:spPr>
        <p:txBody>
          <a:bodyPr anchor="t"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Solución-Código</a:t>
            </a:r>
          </a:p>
        </p:txBody>
      </p:sp>
    </p:spTree>
    <p:extLst>
      <p:ext uri="{BB962C8B-B14F-4D97-AF65-F5344CB8AC3E}">
        <p14:creationId xmlns:p14="http://schemas.microsoft.com/office/powerpoint/2010/main" val="343795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ogramación (lógica y creatividad))">
            <a:extLst>
              <a:ext uri="{FF2B5EF4-FFF2-40B4-BE49-F238E27FC236}">
                <a16:creationId xmlns:a16="http://schemas.microsoft.com/office/drawing/2014/main" id="{DD1EE09D-B91B-ACB0-D1B6-238CE2401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8" b="204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C8EF398E-A781-87AB-5DEE-90238510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70" y="556048"/>
            <a:ext cx="9682843" cy="6403790"/>
          </a:xfrm>
        </p:spPr>
        <p:txBody>
          <a:bodyPr>
            <a:normAutofit lnSpcReduction="10000"/>
          </a:bodyPr>
          <a:lstStyle/>
          <a:p>
            <a:pPr algn="l"/>
            <a:r>
              <a:rPr lang="es-EC" dirty="0">
                <a:solidFill>
                  <a:schemeClr val="bg1"/>
                </a:solidFill>
              </a:rPr>
              <a:t>Validación de datos: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Ingresos :</a:t>
            </a:r>
          </a:p>
          <a:p>
            <a:pPr algn="l"/>
            <a:r>
              <a:rPr lang="es-EC" dirty="0">
                <a:solidFill>
                  <a:schemeClr val="bg1"/>
                </a:solidFill>
              </a:rPr>
              <a:t>mensual[i] = (</a:t>
            </a:r>
            <a:r>
              <a:rPr lang="es-EC" dirty="0" err="1">
                <a:solidFill>
                  <a:schemeClr val="bg1"/>
                </a:solidFill>
              </a:rPr>
              <a:t>Math.random</a:t>
            </a:r>
            <a:r>
              <a:rPr lang="es-EC" dirty="0">
                <a:solidFill>
                  <a:schemeClr val="bg1"/>
                </a:solidFill>
              </a:rPr>
              <a:t>() * (2000 - 900 + 1) + 900);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GenerarDatos</a:t>
            </a:r>
            <a:r>
              <a:rPr lang="es-EC" dirty="0">
                <a:solidFill>
                  <a:schemeClr val="bg1"/>
                </a:solidFill>
              </a:rPr>
              <a:t> 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calcularImpuesto</a:t>
            </a:r>
            <a:r>
              <a:rPr lang="es-EC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s-MX" dirty="0">
                <a:solidFill>
                  <a:schemeClr val="bg1"/>
                </a:solidFill>
              </a:rPr>
              <a:t>	</a:t>
            </a:r>
            <a:r>
              <a:rPr lang="es-MX" dirty="0" err="1">
                <a:solidFill>
                  <a:schemeClr val="bg1"/>
                </a:solidFill>
              </a:rPr>
              <a:t>if</a:t>
            </a:r>
            <a:r>
              <a:rPr lang="es-MX" dirty="0">
                <a:solidFill>
                  <a:schemeClr val="bg1"/>
                </a:solidFill>
              </a:rPr>
              <a:t> (</a:t>
            </a:r>
            <a:r>
              <a:rPr lang="es-MX" dirty="0" err="1">
                <a:solidFill>
                  <a:schemeClr val="bg1"/>
                </a:solidFill>
              </a:rPr>
              <a:t>deduccionesTotales</a:t>
            </a:r>
            <a:r>
              <a:rPr lang="es-MX" dirty="0">
                <a:solidFill>
                  <a:schemeClr val="bg1"/>
                </a:solidFill>
              </a:rPr>
              <a:t> &gt; </a:t>
            </a:r>
            <a:r>
              <a:rPr lang="es-MX" dirty="0" err="1">
                <a:solidFill>
                  <a:schemeClr val="bg1"/>
                </a:solidFill>
              </a:rPr>
              <a:t>Maximo</a:t>
            </a:r>
            <a:r>
              <a:rPr lang="es-MX" dirty="0">
                <a:solidFill>
                  <a:schemeClr val="bg1"/>
                </a:solidFill>
              </a:rPr>
              <a:t>) {</a:t>
            </a:r>
          </a:p>
          <a:p>
            <a:pPr algn="l"/>
            <a:r>
              <a:rPr lang="es-MX" dirty="0">
                <a:solidFill>
                  <a:schemeClr val="bg1"/>
                </a:solidFill>
              </a:rPr>
              <a:t>       	 </a:t>
            </a:r>
            <a:r>
              <a:rPr lang="es-MX" dirty="0" err="1">
                <a:solidFill>
                  <a:schemeClr val="bg1"/>
                </a:solidFill>
              </a:rPr>
              <a:t>deduccionesTotales</a:t>
            </a:r>
            <a:r>
              <a:rPr lang="es-MX" dirty="0">
                <a:solidFill>
                  <a:schemeClr val="bg1"/>
                </a:solidFill>
              </a:rPr>
              <a:t> = </a:t>
            </a:r>
            <a:r>
              <a:rPr lang="es-MX" dirty="0" err="1">
                <a:solidFill>
                  <a:schemeClr val="bg1"/>
                </a:solidFill>
              </a:rPr>
              <a:t>Maximo</a:t>
            </a:r>
            <a:r>
              <a:rPr lang="es-MX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s-MX" dirty="0">
                <a:solidFill>
                  <a:schemeClr val="bg1"/>
                </a:solidFill>
              </a:rPr>
              <a:t>        	}</a:t>
            </a:r>
          </a:p>
          <a:p>
            <a:pPr algn="l"/>
            <a:endParaRPr lang="es-EC" dirty="0">
              <a:solidFill>
                <a:schemeClr val="bg1"/>
              </a:solidFill>
            </a:endParaRPr>
          </a:p>
          <a:p>
            <a:pPr algn="l"/>
            <a:r>
              <a:rPr lang="es-EC" dirty="0">
                <a:solidFill>
                  <a:schemeClr val="bg1"/>
                </a:solidFill>
              </a:rPr>
              <a:t>Gastos:</a:t>
            </a:r>
          </a:p>
          <a:p>
            <a:pPr algn="l"/>
            <a:r>
              <a:rPr lang="es-EC" dirty="0" err="1">
                <a:solidFill>
                  <a:schemeClr val="bg1"/>
                </a:solidFill>
              </a:rPr>
              <a:t>ValoresMensuales</a:t>
            </a:r>
            <a:r>
              <a:rPr lang="es-EC" dirty="0">
                <a:solidFill>
                  <a:schemeClr val="bg1"/>
                </a:solidFill>
              </a:rPr>
              <a:t>(){</a:t>
            </a:r>
          </a:p>
          <a:p>
            <a:pPr algn="l"/>
            <a:r>
              <a:rPr lang="es-EC" dirty="0">
                <a:solidFill>
                  <a:schemeClr val="bg1"/>
                </a:solidFill>
              </a:rPr>
              <a:t>	</a:t>
            </a:r>
            <a:r>
              <a:rPr lang="es-EC" dirty="0" err="1">
                <a:solidFill>
                  <a:schemeClr val="bg1"/>
                </a:solidFill>
              </a:rPr>
              <a:t>double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err="1">
                <a:solidFill>
                  <a:schemeClr val="bg1"/>
                </a:solidFill>
              </a:rPr>
              <a:t>gastoMes</a:t>
            </a:r>
            <a:r>
              <a:rPr lang="es-EC" dirty="0">
                <a:solidFill>
                  <a:schemeClr val="bg1"/>
                </a:solidFill>
              </a:rPr>
              <a:t> = (</a:t>
            </a:r>
            <a:r>
              <a:rPr lang="es-EC" dirty="0" err="1">
                <a:solidFill>
                  <a:schemeClr val="bg1"/>
                </a:solidFill>
              </a:rPr>
              <a:t>Math.random</a:t>
            </a:r>
            <a:r>
              <a:rPr lang="es-EC" dirty="0">
                <a:solidFill>
                  <a:schemeClr val="bg1"/>
                </a:solidFill>
              </a:rPr>
              <a:t>() * (40 - 9 + 1) + 9);</a:t>
            </a:r>
          </a:p>
          <a:p>
            <a:pPr algn="l"/>
            <a:r>
              <a:rPr lang="es-EC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5B9B99C-806A-B89F-738C-53550F78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9550" y="101838"/>
            <a:ext cx="4152900" cy="712478"/>
          </a:xfrm>
        </p:spPr>
        <p:txBody>
          <a:bodyPr anchor="t"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Solución-Código</a:t>
            </a:r>
          </a:p>
        </p:txBody>
      </p:sp>
    </p:spTree>
    <p:extLst>
      <p:ext uri="{BB962C8B-B14F-4D97-AF65-F5344CB8AC3E}">
        <p14:creationId xmlns:p14="http://schemas.microsoft.com/office/powerpoint/2010/main" val="241748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751241B-A803-4FF6-CD63-7A0E4867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240" y="204954"/>
            <a:ext cx="6237515" cy="809292"/>
          </a:xfrm>
        </p:spPr>
        <p:txBody>
          <a:bodyPr anchor="t"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AEEB96-7791-9DF3-B9CD-9A6F1F0B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8" y="1166646"/>
            <a:ext cx="4490021" cy="48982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E6F3A8-302D-0194-CE90-77403B8E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642" y="1693149"/>
            <a:ext cx="4689047" cy="324170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A9F8D0A-A14B-F133-2B70-6E0925B194BC}"/>
              </a:ext>
            </a:extLst>
          </p:cNvPr>
          <p:cNvSpPr txBox="1">
            <a:spLocks/>
          </p:cNvSpPr>
          <p:nvPr/>
        </p:nvSpPr>
        <p:spPr>
          <a:xfrm>
            <a:off x="3129640" y="357354"/>
            <a:ext cx="6237515" cy="809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6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936928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628</Words>
  <Application>Microsoft Office PowerPoint</Application>
  <PresentationFormat>Panorámica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Tema de Office</vt:lpstr>
      <vt:lpstr>Programación Orientada a Objetos  Proyecto 2B</vt:lpstr>
      <vt:lpstr>Introducción</vt:lpstr>
      <vt:lpstr>Problemática</vt:lpstr>
      <vt:lpstr>Solución-UML</vt:lpstr>
      <vt:lpstr>Solución-Código</vt:lpstr>
      <vt:lpstr>Solución-Código</vt:lpstr>
      <vt:lpstr>Solución-Código</vt:lpstr>
      <vt:lpstr>Solución-Código</vt:lpstr>
      <vt:lpstr>Resultados</vt:lpstr>
      <vt:lpstr>Conclusiones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 antoni</dc:creator>
  <cp:lastModifiedBy>jhon antoni</cp:lastModifiedBy>
  <cp:revision>1</cp:revision>
  <dcterms:created xsi:type="dcterms:W3CDTF">2024-07-29T16:08:44Z</dcterms:created>
  <dcterms:modified xsi:type="dcterms:W3CDTF">2024-07-29T17:52:43Z</dcterms:modified>
</cp:coreProperties>
</file>