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70" r:id="rId6"/>
    <p:sldId id="261" r:id="rId7"/>
    <p:sldId id="262" r:id="rId8"/>
    <p:sldId id="271" r:id="rId9"/>
    <p:sldId id="273" r:id="rId10"/>
    <p:sldId id="264" r:id="rId11"/>
    <p:sldId id="265" r:id="rId12"/>
    <p:sldId id="268" r:id="rId13"/>
    <p:sldId id="272"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20" Type="http://schemas.microsoft.com/office/2016/11/relationships/changesInfo" Target="changesInfos/changesInfo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chart1.xlsx]Sheet2!PivotTable2</c:name>
    <c:fmtId val="-1"/>
  </c:pivotSource>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dirty="0"/>
              <a:t>Employee</a:t>
            </a:r>
            <a:r>
              <a:rPr lang="en-US" baseline="0" dirty="0"/>
              <a:t> Performance Rating Under Department</a:t>
            </a:r>
            <a:endParaRPr lang="en-US" dirty="0"/>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ivotFmts>
      <c:pivotFmt>
        <c:idx val="0"/>
      </c:pivotFmt>
      <c:pivotFmt>
        <c:idx val="1"/>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2"/>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3"/>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4"/>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5"/>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6"/>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7"/>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8"/>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9"/>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0"/>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1"/>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2"/>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3"/>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4"/>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5"/>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6"/>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7"/>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8"/>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s>
    <c:plotArea>
      <c:layout>
        <c:manualLayout>
          <c:layoutTarget val="inner"/>
          <c:xMode val="edge"/>
          <c:yMode val="edge"/>
          <c:x val="6.4451122353667151E-2"/>
          <c:y val="0.16044994375703037"/>
          <c:w val="0.65849733291159451"/>
          <c:h val="0.4148979906923399"/>
        </c:manualLayout>
      </c:layout>
      <c:barChart>
        <c:barDir val="col"/>
        <c:grouping val="stacked"/>
        <c:varyColors val="0"/>
        <c:ser>
          <c:idx val="0"/>
          <c:order val="0"/>
          <c:tx>
            <c:strRef>
              <c:f>Sheet2!$B$4:$B$6</c:f>
              <c:strCache>
                <c:ptCount val="1"/>
                <c:pt idx="0">
                  <c:v>Production        - Zone A</c:v>
                </c:pt>
              </c:strCache>
            </c:strRef>
          </c:tx>
          <c:spPr>
            <a:gradFill rotWithShape="1">
              <a:gsLst>
                <a:gs pos="0">
                  <a:schemeClr val="accent1">
                    <a:tint val="96000"/>
                    <a:lumMod val="100000"/>
                  </a:schemeClr>
                </a:gs>
                <a:gs pos="78000">
                  <a:schemeClr val="accent1">
                    <a:shade val="94000"/>
                    <a:lumMod val="94000"/>
                  </a:schemeClr>
                </a:gs>
              </a:gsLst>
              <a:lin ang="5400000" scaled="0"/>
            </a:gradFill>
            <a:ln>
              <a:noFill/>
            </a:ln>
            <a:effectLst/>
          </c:spPr>
          <c:invertIfNegative val="0"/>
          <c:cat>
            <c:multiLvlStrRef>
              <c:f>Sheet2!$A$7:$A$29</c:f>
              <c:multiLvlStrCache>
                <c:ptCount val="11"/>
                <c:lvl>
                  <c:pt idx="0">
                    <c:v>Uriah</c:v>
                  </c:pt>
                  <c:pt idx="1">
                    <c:v>Paula</c:v>
                  </c:pt>
                  <c:pt idx="2">
                    <c:v>Edward</c:v>
                  </c:pt>
                  <c:pt idx="3">
                    <c:v>Michael</c:v>
                  </c:pt>
                  <c:pt idx="4">
                    <c:v>Jasmine</c:v>
                  </c:pt>
                  <c:pt idx="5">
                    <c:v>Maruk</c:v>
                  </c:pt>
                  <c:pt idx="6">
                    <c:v>Latia</c:v>
                  </c:pt>
                  <c:pt idx="7">
                    <c:v>Sharlene</c:v>
                  </c:pt>
                  <c:pt idx="8">
                    <c:v>Jac</c:v>
                  </c:pt>
                  <c:pt idx="9">
                    <c:v>Joseph</c:v>
                  </c:pt>
                  <c:pt idx="10">
                    <c:v>(blank)</c:v>
                  </c:pt>
                </c:lvl>
                <c:lvl>
                  <c:pt idx="0">
                    <c:v>3427</c:v>
                  </c:pt>
                  <c:pt idx="1">
                    <c:v>3428</c:v>
                  </c:pt>
                  <c:pt idx="2">
                    <c:v>3429</c:v>
                  </c:pt>
                  <c:pt idx="3">
                    <c:v>3430</c:v>
                  </c:pt>
                  <c:pt idx="4">
                    <c:v>3431</c:v>
                  </c:pt>
                  <c:pt idx="5">
                    <c:v>3432</c:v>
                  </c:pt>
                  <c:pt idx="6">
                    <c:v>3433</c:v>
                  </c:pt>
                  <c:pt idx="7">
                    <c:v>3434</c:v>
                  </c:pt>
                  <c:pt idx="8">
                    <c:v>3435</c:v>
                  </c:pt>
                  <c:pt idx="9">
                    <c:v>3436</c:v>
                  </c:pt>
                  <c:pt idx="10">
                    <c:v>(blank)</c:v>
                  </c:pt>
                </c:lvl>
              </c:multiLvlStrCache>
            </c:multiLvlStrRef>
          </c:cat>
          <c:val>
            <c:numRef>
              <c:f>Sheet2!$B$7:$B$29</c:f>
              <c:numCache>
                <c:formatCode>General</c:formatCode>
                <c:ptCount val="11"/>
                <c:pt idx="1">
                  <c:v>3</c:v>
                </c:pt>
              </c:numCache>
            </c:numRef>
          </c:val>
          <c:extLst>
            <c:ext xmlns:c16="http://schemas.microsoft.com/office/drawing/2014/chart" uri="{C3380CC4-5D6E-409C-BE32-E72D297353CC}">
              <c16:uniqueId val="{00000000-9AFE-FC42-8451-C573BCCD3504}"/>
            </c:ext>
          </c:extLst>
        </c:ser>
        <c:ser>
          <c:idx val="1"/>
          <c:order val="1"/>
          <c:tx>
            <c:strRef>
              <c:f>Sheet2!$C$4:$C$6</c:f>
              <c:strCache>
                <c:ptCount val="1"/>
                <c:pt idx="0">
                  <c:v>Production        - Zone C</c:v>
                </c:pt>
              </c:strCache>
            </c:strRef>
          </c:tx>
          <c:spPr>
            <a:gradFill rotWithShape="1">
              <a:gsLst>
                <a:gs pos="0">
                  <a:schemeClr val="accent3">
                    <a:tint val="96000"/>
                    <a:lumMod val="100000"/>
                  </a:schemeClr>
                </a:gs>
                <a:gs pos="78000">
                  <a:schemeClr val="accent3">
                    <a:shade val="94000"/>
                    <a:lumMod val="94000"/>
                  </a:schemeClr>
                </a:gs>
              </a:gsLst>
              <a:lin ang="5400000" scaled="0"/>
            </a:gradFill>
            <a:ln>
              <a:noFill/>
            </a:ln>
            <a:effectLst/>
          </c:spPr>
          <c:invertIfNegative val="0"/>
          <c:cat>
            <c:multiLvlStrRef>
              <c:f>Sheet2!$A$7:$A$29</c:f>
              <c:multiLvlStrCache>
                <c:ptCount val="11"/>
                <c:lvl>
                  <c:pt idx="0">
                    <c:v>Uriah</c:v>
                  </c:pt>
                  <c:pt idx="1">
                    <c:v>Paula</c:v>
                  </c:pt>
                  <c:pt idx="2">
                    <c:v>Edward</c:v>
                  </c:pt>
                  <c:pt idx="3">
                    <c:v>Michael</c:v>
                  </c:pt>
                  <c:pt idx="4">
                    <c:v>Jasmine</c:v>
                  </c:pt>
                  <c:pt idx="5">
                    <c:v>Maruk</c:v>
                  </c:pt>
                  <c:pt idx="6">
                    <c:v>Latia</c:v>
                  </c:pt>
                  <c:pt idx="7">
                    <c:v>Sharlene</c:v>
                  </c:pt>
                  <c:pt idx="8">
                    <c:v>Jac</c:v>
                  </c:pt>
                  <c:pt idx="9">
                    <c:v>Joseph</c:v>
                  </c:pt>
                  <c:pt idx="10">
                    <c:v>(blank)</c:v>
                  </c:pt>
                </c:lvl>
                <c:lvl>
                  <c:pt idx="0">
                    <c:v>3427</c:v>
                  </c:pt>
                  <c:pt idx="1">
                    <c:v>3428</c:v>
                  </c:pt>
                  <c:pt idx="2">
                    <c:v>3429</c:v>
                  </c:pt>
                  <c:pt idx="3">
                    <c:v>3430</c:v>
                  </c:pt>
                  <c:pt idx="4">
                    <c:v>3431</c:v>
                  </c:pt>
                  <c:pt idx="5">
                    <c:v>3432</c:v>
                  </c:pt>
                  <c:pt idx="6">
                    <c:v>3433</c:v>
                  </c:pt>
                  <c:pt idx="7">
                    <c:v>3434</c:v>
                  </c:pt>
                  <c:pt idx="8">
                    <c:v>3435</c:v>
                  </c:pt>
                  <c:pt idx="9">
                    <c:v>3436</c:v>
                  </c:pt>
                  <c:pt idx="10">
                    <c:v>(blank)</c:v>
                  </c:pt>
                </c:lvl>
              </c:multiLvlStrCache>
            </c:multiLvlStrRef>
          </c:cat>
          <c:val>
            <c:numRef>
              <c:f>Sheet2!$C$7:$C$29</c:f>
              <c:numCache>
                <c:formatCode>General</c:formatCode>
                <c:ptCount val="11"/>
                <c:pt idx="0">
                  <c:v>4</c:v>
                </c:pt>
              </c:numCache>
            </c:numRef>
          </c:val>
          <c:extLst>
            <c:ext xmlns:c16="http://schemas.microsoft.com/office/drawing/2014/chart" uri="{C3380CC4-5D6E-409C-BE32-E72D297353CC}">
              <c16:uniqueId val="{00000001-9AFE-FC42-8451-C573BCCD3504}"/>
            </c:ext>
          </c:extLst>
        </c:ser>
        <c:ser>
          <c:idx val="2"/>
          <c:order val="2"/>
          <c:tx>
            <c:strRef>
              <c:f>Sheet2!$E$4:$E$6</c:f>
              <c:strCache>
                <c:ptCount val="1"/>
                <c:pt idx="0">
                  <c:v>Sales - Zone A</c:v>
                </c:pt>
              </c:strCache>
            </c:strRef>
          </c:tx>
          <c:spPr>
            <a:gradFill rotWithShape="1">
              <a:gsLst>
                <a:gs pos="0">
                  <a:schemeClr val="accent5">
                    <a:tint val="96000"/>
                    <a:lumMod val="100000"/>
                  </a:schemeClr>
                </a:gs>
                <a:gs pos="78000">
                  <a:schemeClr val="accent5">
                    <a:shade val="94000"/>
                    <a:lumMod val="94000"/>
                  </a:schemeClr>
                </a:gs>
              </a:gsLst>
              <a:lin ang="5400000" scaled="0"/>
            </a:gradFill>
            <a:ln>
              <a:noFill/>
            </a:ln>
            <a:effectLst/>
          </c:spPr>
          <c:invertIfNegative val="0"/>
          <c:cat>
            <c:multiLvlStrRef>
              <c:f>Sheet2!$A$7:$A$29</c:f>
              <c:multiLvlStrCache>
                <c:ptCount val="11"/>
                <c:lvl>
                  <c:pt idx="0">
                    <c:v>Uriah</c:v>
                  </c:pt>
                  <c:pt idx="1">
                    <c:v>Paula</c:v>
                  </c:pt>
                  <c:pt idx="2">
                    <c:v>Edward</c:v>
                  </c:pt>
                  <c:pt idx="3">
                    <c:v>Michael</c:v>
                  </c:pt>
                  <c:pt idx="4">
                    <c:v>Jasmine</c:v>
                  </c:pt>
                  <c:pt idx="5">
                    <c:v>Maruk</c:v>
                  </c:pt>
                  <c:pt idx="6">
                    <c:v>Latia</c:v>
                  </c:pt>
                  <c:pt idx="7">
                    <c:v>Sharlene</c:v>
                  </c:pt>
                  <c:pt idx="8">
                    <c:v>Jac</c:v>
                  </c:pt>
                  <c:pt idx="9">
                    <c:v>Joseph</c:v>
                  </c:pt>
                  <c:pt idx="10">
                    <c:v>(blank)</c:v>
                  </c:pt>
                </c:lvl>
                <c:lvl>
                  <c:pt idx="0">
                    <c:v>3427</c:v>
                  </c:pt>
                  <c:pt idx="1">
                    <c:v>3428</c:v>
                  </c:pt>
                  <c:pt idx="2">
                    <c:v>3429</c:v>
                  </c:pt>
                  <c:pt idx="3">
                    <c:v>3430</c:v>
                  </c:pt>
                  <c:pt idx="4">
                    <c:v>3431</c:v>
                  </c:pt>
                  <c:pt idx="5">
                    <c:v>3432</c:v>
                  </c:pt>
                  <c:pt idx="6">
                    <c:v>3433</c:v>
                  </c:pt>
                  <c:pt idx="7">
                    <c:v>3434</c:v>
                  </c:pt>
                  <c:pt idx="8">
                    <c:v>3435</c:v>
                  </c:pt>
                  <c:pt idx="9">
                    <c:v>3436</c:v>
                  </c:pt>
                  <c:pt idx="10">
                    <c:v>(blank)</c:v>
                  </c:pt>
                </c:lvl>
              </c:multiLvlStrCache>
            </c:multiLvlStrRef>
          </c:cat>
          <c:val>
            <c:numRef>
              <c:f>Sheet2!$E$7:$E$29</c:f>
              <c:numCache>
                <c:formatCode>General</c:formatCode>
                <c:ptCount val="11"/>
                <c:pt idx="3">
                  <c:v>2</c:v>
                </c:pt>
                <c:pt idx="4">
                  <c:v>3</c:v>
                </c:pt>
              </c:numCache>
            </c:numRef>
          </c:val>
          <c:extLst>
            <c:ext xmlns:c16="http://schemas.microsoft.com/office/drawing/2014/chart" uri="{C3380CC4-5D6E-409C-BE32-E72D297353CC}">
              <c16:uniqueId val="{00000002-9AFE-FC42-8451-C573BCCD3504}"/>
            </c:ext>
          </c:extLst>
        </c:ser>
        <c:ser>
          <c:idx val="3"/>
          <c:order val="3"/>
          <c:tx>
            <c:strRef>
              <c:f>Sheet2!$F$4:$F$6</c:f>
              <c:strCache>
                <c:ptCount val="1"/>
                <c:pt idx="0">
                  <c:v>Sales - Zone B</c:v>
                </c:pt>
              </c:strCache>
            </c:strRef>
          </c:tx>
          <c:spPr>
            <a:gradFill rotWithShape="1">
              <a:gsLst>
                <a:gs pos="0">
                  <a:schemeClr val="accent1">
                    <a:lumMod val="60000"/>
                    <a:tint val="96000"/>
                    <a:lumMod val="100000"/>
                  </a:schemeClr>
                </a:gs>
                <a:gs pos="78000">
                  <a:schemeClr val="accent1">
                    <a:lumMod val="60000"/>
                    <a:shade val="94000"/>
                    <a:lumMod val="94000"/>
                  </a:schemeClr>
                </a:gs>
              </a:gsLst>
              <a:lin ang="5400000" scaled="0"/>
            </a:gradFill>
            <a:ln>
              <a:noFill/>
            </a:ln>
            <a:effectLst/>
          </c:spPr>
          <c:invertIfNegative val="0"/>
          <c:cat>
            <c:multiLvlStrRef>
              <c:f>Sheet2!$A$7:$A$29</c:f>
              <c:multiLvlStrCache>
                <c:ptCount val="11"/>
                <c:lvl>
                  <c:pt idx="0">
                    <c:v>Uriah</c:v>
                  </c:pt>
                  <c:pt idx="1">
                    <c:v>Paula</c:v>
                  </c:pt>
                  <c:pt idx="2">
                    <c:v>Edward</c:v>
                  </c:pt>
                  <c:pt idx="3">
                    <c:v>Michael</c:v>
                  </c:pt>
                  <c:pt idx="4">
                    <c:v>Jasmine</c:v>
                  </c:pt>
                  <c:pt idx="5">
                    <c:v>Maruk</c:v>
                  </c:pt>
                  <c:pt idx="6">
                    <c:v>Latia</c:v>
                  </c:pt>
                  <c:pt idx="7">
                    <c:v>Sharlene</c:v>
                  </c:pt>
                  <c:pt idx="8">
                    <c:v>Jac</c:v>
                  </c:pt>
                  <c:pt idx="9">
                    <c:v>Joseph</c:v>
                  </c:pt>
                  <c:pt idx="10">
                    <c:v>(blank)</c:v>
                  </c:pt>
                </c:lvl>
                <c:lvl>
                  <c:pt idx="0">
                    <c:v>3427</c:v>
                  </c:pt>
                  <c:pt idx="1">
                    <c:v>3428</c:v>
                  </c:pt>
                  <c:pt idx="2">
                    <c:v>3429</c:v>
                  </c:pt>
                  <c:pt idx="3">
                    <c:v>3430</c:v>
                  </c:pt>
                  <c:pt idx="4">
                    <c:v>3431</c:v>
                  </c:pt>
                  <c:pt idx="5">
                    <c:v>3432</c:v>
                  </c:pt>
                  <c:pt idx="6">
                    <c:v>3433</c:v>
                  </c:pt>
                  <c:pt idx="7">
                    <c:v>3434</c:v>
                  </c:pt>
                  <c:pt idx="8">
                    <c:v>3435</c:v>
                  </c:pt>
                  <c:pt idx="9">
                    <c:v>3436</c:v>
                  </c:pt>
                  <c:pt idx="10">
                    <c:v>(blank)</c:v>
                  </c:pt>
                </c:lvl>
              </c:multiLvlStrCache>
            </c:multiLvlStrRef>
          </c:cat>
          <c:val>
            <c:numRef>
              <c:f>Sheet2!$F$7:$F$29</c:f>
              <c:numCache>
                <c:formatCode>General</c:formatCode>
                <c:ptCount val="11"/>
                <c:pt idx="2">
                  <c:v>4</c:v>
                </c:pt>
                <c:pt idx="5">
                  <c:v>3</c:v>
                </c:pt>
                <c:pt idx="6">
                  <c:v>4</c:v>
                </c:pt>
                <c:pt idx="8">
                  <c:v>3</c:v>
                </c:pt>
                <c:pt idx="9">
                  <c:v>5</c:v>
                </c:pt>
              </c:numCache>
            </c:numRef>
          </c:val>
          <c:extLst>
            <c:ext xmlns:c16="http://schemas.microsoft.com/office/drawing/2014/chart" uri="{C3380CC4-5D6E-409C-BE32-E72D297353CC}">
              <c16:uniqueId val="{00000003-9AFE-FC42-8451-C573BCCD3504}"/>
            </c:ext>
          </c:extLst>
        </c:ser>
        <c:ser>
          <c:idx val="4"/>
          <c:order val="4"/>
          <c:tx>
            <c:strRef>
              <c:f>Sheet2!$G$4:$G$6</c:f>
              <c:strCache>
                <c:ptCount val="1"/>
                <c:pt idx="0">
                  <c:v>Sales - Zone C</c:v>
                </c:pt>
              </c:strCache>
            </c:strRef>
          </c:tx>
          <c:spPr>
            <a:gradFill rotWithShape="1">
              <a:gsLst>
                <a:gs pos="0">
                  <a:schemeClr val="accent3">
                    <a:lumMod val="60000"/>
                    <a:tint val="96000"/>
                    <a:lumMod val="100000"/>
                  </a:schemeClr>
                </a:gs>
                <a:gs pos="78000">
                  <a:schemeClr val="accent3">
                    <a:lumMod val="60000"/>
                    <a:shade val="94000"/>
                    <a:lumMod val="94000"/>
                  </a:schemeClr>
                </a:gs>
              </a:gsLst>
              <a:lin ang="5400000" scaled="0"/>
            </a:gradFill>
            <a:ln>
              <a:noFill/>
            </a:ln>
            <a:effectLst/>
          </c:spPr>
          <c:invertIfNegative val="0"/>
          <c:cat>
            <c:multiLvlStrRef>
              <c:f>Sheet2!$A$7:$A$29</c:f>
              <c:multiLvlStrCache>
                <c:ptCount val="11"/>
                <c:lvl>
                  <c:pt idx="0">
                    <c:v>Uriah</c:v>
                  </c:pt>
                  <c:pt idx="1">
                    <c:v>Paula</c:v>
                  </c:pt>
                  <c:pt idx="2">
                    <c:v>Edward</c:v>
                  </c:pt>
                  <c:pt idx="3">
                    <c:v>Michael</c:v>
                  </c:pt>
                  <c:pt idx="4">
                    <c:v>Jasmine</c:v>
                  </c:pt>
                  <c:pt idx="5">
                    <c:v>Maruk</c:v>
                  </c:pt>
                  <c:pt idx="6">
                    <c:v>Latia</c:v>
                  </c:pt>
                  <c:pt idx="7">
                    <c:v>Sharlene</c:v>
                  </c:pt>
                  <c:pt idx="8">
                    <c:v>Jac</c:v>
                  </c:pt>
                  <c:pt idx="9">
                    <c:v>Joseph</c:v>
                  </c:pt>
                  <c:pt idx="10">
                    <c:v>(blank)</c:v>
                  </c:pt>
                </c:lvl>
                <c:lvl>
                  <c:pt idx="0">
                    <c:v>3427</c:v>
                  </c:pt>
                  <c:pt idx="1">
                    <c:v>3428</c:v>
                  </c:pt>
                  <c:pt idx="2">
                    <c:v>3429</c:v>
                  </c:pt>
                  <c:pt idx="3">
                    <c:v>3430</c:v>
                  </c:pt>
                  <c:pt idx="4">
                    <c:v>3431</c:v>
                  </c:pt>
                  <c:pt idx="5">
                    <c:v>3432</c:v>
                  </c:pt>
                  <c:pt idx="6">
                    <c:v>3433</c:v>
                  </c:pt>
                  <c:pt idx="7">
                    <c:v>3434</c:v>
                  </c:pt>
                  <c:pt idx="8">
                    <c:v>3435</c:v>
                  </c:pt>
                  <c:pt idx="9">
                    <c:v>3436</c:v>
                  </c:pt>
                  <c:pt idx="10">
                    <c:v>(blank)</c:v>
                  </c:pt>
                </c:lvl>
              </c:multiLvlStrCache>
            </c:multiLvlStrRef>
          </c:cat>
          <c:val>
            <c:numRef>
              <c:f>Sheet2!$G$7:$G$29</c:f>
              <c:numCache>
                <c:formatCode>General</c:formatCode>
                <c:ptCount val="11"/>
                <c:pt idx="7">
                  <c:v>2</c:v>
                </c:pt>
              </c:numCache>
            </c:numRef>
          </c:val>
          <c:extLst>
            <c:ext xmlns:c16="http://schemas.microsoft.com/office/drawing/2014/chart" uri="{C3380CC4-5D6E-409C-BE32-E72D297353CC}">
              <c16:uniqueId val="{00000004-9AFE-FC42-8451-C573BCCD3504}"/>
            </c:ext>
          </c:extLst>
        </c:ser>
        <c:ser>
          <c:idx val="5"/>
          <c:order val="5"/>
          <c:tx>
            <c:strRef>
              <c:f>Sheet2!$I$4:$I$6</c:f>
              <c:strCache>
                <c:ptCount val="1"/>
                <c:pt idx="0">
                  <c:v>(blank) - (blank)</c:v>
                </c:pt>
              </c:strCache>
            </c:strRef>
          </c:tx>
          <c:spPr>
            <a:gradFill rotWithShape="1">
              <a:gsLst>
                <a:gs pos="0">
                  <a:schemeClr val="accent5">
                    <a:lumMod val="60000"/>
                    <a:tint val="96000"/>
                    <a:lumMod val="100000"/>
                  </a:schemeClr>
                </a:gs>
                <a:gs pos="78000">
                  <a:schemeClr val="accent5">
                    <a:lumMod val="60000"/>
                    <a:shade val="94000"/>
                    <a:lumMod val="94000"/>
                  </a:schemeClr>
                </a:gs>
              </a:gsLst>
              <a:lin ang="5400000" scaled="0"/>
            </a:gradFill>
            <a:ln>
              <a:noFill/>
            </a:ln>
            <a:effectLst/>
          </c:spPr>
          <c:invertIfNegative val="0"/>
          <c:cat>
            <c:multiLvlStrRef>
              <c:f>Sheet2!$A$7:$A$29</c:f>
              <c:multiLvlStrCache>
                <c:ptCount val="11"/>
                <c:lvl>
                  <c:pt idx="0">
                    <c:v>Uriah</c:v>
                  </c:pt>
                  <c:pt idx="1">
                    <c:v>Paula</c:v>
                  </c:pt>
                  <c:pt idx="2">
                    <c:v>Edward</c:v>
                  </c:pt>
                  <c:pt idx="3">
                    <c:v>Michael</c:v>
                  </c:pt>
                  <c:pt idx="4">
                    <c:v>Jasmine</c:v>
                  </c:pt>
                  <c:pt idx="5">
                    <c:v>Maruk</c:v>
                  </c:pt>
                  <c:pt idx="6">
                    <c:v>Latia</c:v>
                  </c:pt>
                  <c:pt idx="7">
                    <c:v>Sharlene</c:v>
                  </c:pt>
                  <c:pt idx="8">
                    <c:v>Jac</c:v>
                  </c:pt>
                  <c:pt idx="9">
                    <c:v>Joseph</c:v>
                  </c:pt>
                  <c:pt idx="10">
                    <c:v>(blank)</c:v>
                  </c:pt>
                </c:lvl>
                <c:lvl>
                  <c:pt idx="0">
                    <c:v>3427</c:v>
                  </c:pt>
                  <c:pt idx="1">
                    <c:v>3428</c:v>
                  </c:pt>
                  <c:pt idx="2">
                    <c:v>3429</c:v>
                  </c:pt>
                  <c:pt idx="3">
                    <c:v>3430</c:v>
                  </c:pt>
                  <c:pt idx="4">
                    <c:v>3431</c:v>
                  </c:pt>
                  <c:pt idx="5">
                    <c:v>3432</c:v>
                  </c:pt>
                  <c:pt idx="6">
                    <c:v>3433</c:v>
                  </c:pt>
                  <c:pt idx="7">
                    <c:v>3434</c:v>
                  </c:pt>
                  <c:pt idx="8">
                    <c:v>3435</c:v>
                  </c:pt>
                  <c:pt idx="9">
                    <c:v>3436</c:v>
                  </c:pt>
                  <c:pt idx="10">
                    <c:v>(blank)</c:v>
                  </c:pt>
                </c:lvl>
              </c:multiLvlStrCache>
            </c:multiLvlStrRef>
          </c:cat>
          <c:val>
            <c:numRef>
              <c:f>Sheet2!$I$7:$I$29</c:f>
              <c:numCache>
                <c:formatCode>General</c:formatCode>
                <c:ptCount val="11"/>
              </c:numCache>
            </c:numRef>
          </c:val>
          <c:extLst>
            <c:ext xmlns:c16="http://schemas.microsoft.com/office/drawing/2014/chart" uri="{C3380CC4-5D6E-409C-BE32-E72D297353CC}">
              <c16:uniqueId val="{00000005-9AFE-FC42-8451-C573BCCD3504}"/>
            </c:ext>
          </c:extLst>
        </c:ser>
        <c:dLbls>
          <c:showLegendKey val="0"/>
          <c:showVal val="0"/>
          <c:showCatName val="0"/>
          <c:showSerName val="0"/>
          <c:showPercent val="0"/>
          <c:showBubbleSize val="0"/>
        </c:dLbls>
        <c:gapWidth val="150"/>
        <c:overlap val="100"/>
        <c:serLines>
          <c:spPr>
            <a:ln w="9525">
              <a:solidFill>
                <a:schemeClr val="tx2">
                  <a:lumMod val="60000"/>
                  <a:lumOff val="40000"/>
                </a:schemeClr>
              </a:solidFill>
              <a:prstDash val="dash"/>
            </a:ln>
            <a:effectLst/>
          </c:spPr>
        </c:serLines>
        <c:axId val="1386987984"/>
        <c:axId val="1386562816"/>
      </c:barChart>
      <c:catAx>
        <c:axId val="1386987984"/>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386562816"/>
        <c:crosses val="autoZero"/>
        <c:auto val="1"/>
        <c:lblAlgn val="ctr"/>
        <c:lblOffset val="100"/>
        <c:noMultiLvlLbl val="0"/>
      </c:catAx>
      <c:valAx>
        <c:axId val="1386562816"/>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386987984"/>
        <c:crosses val="autoZero"/>
        <c:crossBetween val="between"/>
      </c:valAx>
      <c:spPr>
        <a:noFill/>
        <a:ln>
          <a:noFill/>
        </a:ln>
        <a:effectLst/>
      </c:spPr>
    </c:plotArea>
    <c:legend>
      <c:legendPos val="r"/>
      <c:layout>
        <c:manualLayout>
          <c:xMode val="edge"/>
          <c:yMode val="edge"/>
          <c:x val="0.73131694591507068"/>
          <c:y val="0.15178183954442515"/>
          <c:w val="0.25405782837278434"/>
          <c:h val="0.6896914485763090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chemeClr val="accent5">
                    <a:lumMod val="75000"/>
                  </a:schemeClr>
                </a:solidFill>
                <a:latin typeface="Times New Roman" panose="02020603050405020304" pitchFamily="18" charset="0"/>
                <a:cs typeface="Times New Roman" panose="02020603050405020304" pitchFamily="18" charset="0"/>
              </a:rPr>
              <a:t>Employee Data Analysis using Excel</a:t>
            </a:r>
            <a:r>
              <a:rPr lang="en-US" b="1" i="0" dirty="0">
                <a:solidFill>
                  <a:schemeClr val="accent5">
                    <a:lumMod val="75000"/>
                  </a:schemeClr>
                </a:solidFill>
                <a:effectLst/>
                <a:latin typeface="Times New Roman" panose="02020603050405020304" pitchFamily="18" charset="0"/>
                <a:cs typeface="Times New Roman" panose="02020603050405020304" pitchFamily="18" charset="0"/>
              </a:rPr>
              <a:t> </a:t>
            </a:r>
            <a:br>
              <a:rPr lang="en-US" b="1" i="0" dirty="0">
                <a:solidFill>
                  <a:schemeClr val="accent5">
                    <a:lumMod val="75000"/>
                  </a:schemeClr>
                </a:solidFill>
                <a:effectLst/>
                <a:latin typeface="Roboto" panose="020F0502020204030204" pitchFamily="2" charset="0"/>
              </a:rPr>
            </a:br>
            <a:endParaRPr spc="15" dirty="0">
              <a:solidFill>
                <a:schemeClr val="accent5">
                  <a:lumMod val="75000"/>
                </a:schemeClr>
              </a:solidFill>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57491" y="2693653"/>
            <a:ext cx="11491740" cy="2308324"/>
          </a:xfrm>
          <a:prstGeom prst="rect">
            <a:avLst/>
          </a:prstGeom>
          <a:noFill/>
        </p:spPr>
        <p:txBody>
          <a:bodyPr wrap="square" rtlCol="0">
            <a:spAutoFit/>
          </a:bodyPr>
          <a:lstStyle/>
          <a:p>
            <a:r>
              <a:rPr lang="en-US" sz="2400" dirty="0"/>
              <a:t>STUDENT NAME:</a:t>
            </a:r>
            <a:r>
              <a:rPr lang="en-IN" sz="2400" dirty="0"/>
              <a:t> POOJA M </a:t>
            </a:r>
            <a:endParaRPr lang="en-US" sz="2400" dirty="0"/>
          </a:p>
          <a:p>
            <a:r>
              <a:rPr lang="en-US" sz="2400" dirty="0"/>
              <a:t>REGISTER NO:</a:t>
            </a:r>
            <a:r>
              <a:rPr lang="en-IN" sz="2400" dirty="0"/>
              <a:t> 312214638</a:t>
            </a:r>
          </a:p>
          <a:p>
            <a:r>
              <a:rPr lang="en-IN" sz="2400" dirty="0"/>
              <a:t>USERNAME: asunm1475312214638.</a:t>
            </a:r>
            <a:endParaRPr lang="en-US" sz="2400" dirty="0"/>
          </a:p>
          <a:p>
            <a:r>
              <a:rPr lang="en-US" sz="2400" dirty="0"/>
              <a:t>DEPARTMENT:</a:t>
            </a:r>
            <a:r>
              <a:rPr lang="en-IN" sz="2400" dirty="0"/>
              <a:t>  PG &amp; Research department of Commerce. </a:t>
            </a:r>
            <a:endParaRPr lang="en-US" sz="2400" dirty="0"/>
          </a:p>
          <a:p>
            <a:r>
              <a:rPr lang="en-US" sz="2400" dirty="0"/>
              <a:t>COLLEGE</a:t>
            </a:r>
            <a:r>
              <a:rPr lang="en-IN" sz="2400" dirty="0"/>
              <a:t>: Sri </a:t>
            </a:r>
            <a:r>
              <a:rPr lang="en-IN" sz="2400" dirty="0" err="1"/>
              <a:t>kanyaka</a:t>
            </a:r>
            <a:r>
              <a:rPr lang="en-IN" sz="2400" dirty="0"/>
              <a:t> </a:t>
            </a:r>
            <a:r>
              <a:rPr lang="en-IN" sz="2400" dirty="0" err="1"/>
              <a:t>Parameswari</a:t>
            </a:r>
            <a:r>
              <a:rPr lang="en-IN" sz="2400" dirty="0"/>
              <a:t> Arts and Science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A6FD42BC-A4AE-F42E-BDD1-FDE39A33A59D}"/>
              </a:ext>
            </a:extLst>
          </p:cNvPr>
          <p:cNvSpPr txBox="1"/>
          <p:nvPr/>
        </p:nvSpPr>
        <p:spPr>
          <a:xfrm>
            <a:off x="1303262" y="1166842"/>
            <a:ext cx="7912485" cy="4893647"/>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solidFill>
                  <a:schemeClr val="accent2">
                    <a:lumMod val="75000"/>
                  </a:schemeClr>
                </a:solidFill>
              </a:rPr>
              <a:t>R</a:t>
            </a:r>
            <a:r>
              <a:rPr spc="-40" dirty="0">
                <a:solidFill>
                  <a:schemeClr val="accent2">
                    <a:lumMod val="75000"/>
                  </a:schemeClr>
                </a:solidFill>
              </a:rPr>
              <a:t>E</a:t>
            </a:r>
            <a:r>
              <a:rPr spc="15" dirty="0">
                <a:solidFill>
                  <a:schemeClr val="accent2">
                    <a:lumMod val="75000"/>
                  </a:schemeClr>
                </a:solidFill>
              </a:rPr>
              <a:t>S</a:t>
            </a:r>
            <a:r>
              <a:rPr spc="-30" dirty="0">
                <a:solidFill>
                  <a:schemeClr val="accent2">
                    <a:lumMod val="75000"/>
                  </a:schemeClr>
                </a:solidFill>
              </a:rPr>
              <a:t>U</a:t>
            </a:r>
            <a:r>
              <a:rPr spc="-405" dirty="0">
                <a:solidFill>
                  <a:schemeClr val="accent2">
                    <a:lumMod val="75000"/>
                  </a:schemeClr>
                </a:solidFill>
              </a:rPr>
              <a:t>L</a:t>
            </a:r>
            <a:r>
              <a:rPr dirty="0">
                <a:solidFill>
                  <a:schemeClr val="accent2">
                    <a:lumMod val="75000"/>
                  </a:schemeClr>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DAE3B2F8-9EAA-8C4B-05D3-65EC33DD7F9C}"/>
              </a:ext>
            </a:extLst>
          </p:cNvPr>
          <p:cNvGraphicFramePr>
            <a:graphicFrameLocks/>
          </p:cNvGraphicFramePr>
          <p:nvPr>
            <p:extLst>
              <p:ext uri="{D42A27DB-BD31-4B8C-83A1-F6EECF244321}">
                <p14:modId xmlns:p14="http://schemas.microsoft.com/office/powerpoint/2010/main" val="535525814"/>
              </p:ext>
            </p:extLst>
          </p:nvPr>
        </p:nvGraphicFramePr>
        <p:xfrm>
          <a:off x="1034166" y="1039091"/>
          <a:ext cx="6944140" cy="503785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solidFill>
                  <a:schemeClr val="accent4">
                    <a:lumMod val="75000"/>
                  </a:schemeClr>
                </a:solidFill>
                <a:latin typeface="Times New Roman" panose="02020603050405020304" pitchFamily="18" charset="0"/>
                <a:cs typeface="Times New Roman" panose="02020603050405020304" pitchFamily="18" charset="0"/>
              </a:rPr>
              <a:t>conclusion</a:t>
            </a:r>
            <a:endParaRPr lang="en-IN"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3C50BC5-C2C5-471E-7DD6-D20693949D87}"/>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2986442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AD55A-9BBA-00D6-73D8-661C40DCBB91}"/>
              </a:ext>
            </a:extLst>
          </p:cNvPr>
          <p:cNvSpPr>
            <a:spLocks noGrp="1"/>
          </p:cNvSpPr>
          <p:nvPr>
            <p:ph type="title"/>
          </p:nvPr>
        </p:nvSpPr>
        <p:spPr>
          <a:xfrm>
            <a:off x="197922" y="385444"/>
            <a:ext cx="11994078" cy="5170646"/>
          </a:xfrm>
        </p:spPr>
        <p:style>
          <a:lnRef idx="2">
            <a:schemeClr val="accent5">
              <a:shade val="15000"/>
            </a:schemeClr>
          </a:lnRef>
          <a:fillRef idx="1">
            <a:schemeClr val="accent5"/>
          </a:fillRef>
          <a:effectRef idx="0">
            <a:schemeClr val="accent5"/>
          </a:effectRef>
          <a:fontRef idx="minor">
            <a:schemeClr val="lt1"/>
          </a:fontRef>
        </p:style>
        <p:txBody>
          <a:bodyPr/>
          <a:lstStyle/>
          <a:p>
            <a:r>
              <a:rPr lang="en-IN" dirty="0"/>
              <a:t>Reference. </a:t>
            </a:r>
            <a:br>
              <a:rPr lang="en-IN" dirty="0"/>
            </a:br>
            <a:br>
              <a:rPr lang="en-IN" dirty="0"/>
            </a:br>
            <a:r>
              <a:rPr lang="en-IN" dirty="0" err="1"/>
              <a:t>Dr.G</a:t>
            </a:r>
            <a:r>
              <a:rPr lang="en-IN" dirty="0"/>
              <a:t> . </a:t>
            </a:r>
            <a:r>
              <a:rPr lang="en-IN" dirty="0" err="1"/>
              <a:t>Anitha</a:t>
            </a:r>
            <a:r>
              <a:rPr lang="en-IN" dirty="0"/>
              <a:t> Devi.</a:t>
            </a:r>
            <a:br>
              <a:rPr lang="en-IN" dirty="0"/>
            </a:br>
            <a:r>
              <a:rPr lang="en-IN" dirty="0"/>
              <a:t>Assistant professor,</a:t>
            </a:r>
            <a:br>
              <a:rPr lang="en-IN" dirty="0"/>
            </a:br>
            <a:r>
              <a:rPr lang="en-IN" dirty="0"/>
              <a:t> Sri </a:t>
            </a:r>
            <a:r>
              <a:rPr lang="en-IN" dirty="0" err="1"/>
              <a:t>kanyaka</a:t>
            </a:r>
            <a:r>
              <a:rPr lang="en-IN" dirty="0"/>
              <a:t> </a:t>
            </a:r>
            <a:r>
              <a:rPr lang="en-IN" dirty="0" err="1"/>
              <a:t>parameswari</a:t>
            </a:r>
            <a:r>
              <a:rPr lang="en-IN" dirty="0"/>
              <a:t> arts and      science college for women.</a:t>
            </a:r>
            <a:br>
              <a:rPr lang="en-IN" dirty="0"/>
            </a:br>
            <a:r>
              <a:rPr lang="en-IN" dirty="0"/>
              <a:t>Chennai Tamil Nadu. </a:t>
            </a:r>
            <a:endParaRPr lang="en-US" dirty="0"/>
          </a:p>
        </p:txBody>
      </p:sp>
    </p:spTree>
    <p:extLst>
      <p:ext uri="{BB962C8B-B14F-4D97-AF65-F5344CB8AC3E}">
        <p14:creationId xmlns:p14="http://schemas.microsoft.com/office/powerpoint/2010/main" val="334507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6741581" y="7539989"/>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a:ln>
            <a:solidFill>
              <a:schemeClr val="tx2">
                <a:lumMod val="40000"/>
                <a:lumOff val="60000"/>
              </a:schemeClr>
            </a:solidFill>
          </a:ln>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accent4">
                    <a:lumMod val="75000"/>
                  </a:schemeClr>
                </a:solidFill>
              </a:rPr>
              <a:t>A</a:t>
            </a:r>
            <a:r>
              <a:rPr spc="-5" dirty="0">
                <a:solidFill>
                  <a:schemeClr val="accent4">
                    <a:lumMod val="75000"/>
                  </a:schemeClr>
                </a:solidFill>
              </a:rPr>
              <a:t>G</a:t>
            </a:r>
            <a:r>
              <a:rPr spc="-35" dirty="0">
                <a:solidFill>
                  <a:schemeClr val="accent4">
                    <a:lumMod val="75000"/>
                  </a:schemeClr>
                </a:solidFill>
              </a:rPr>
              <a:t>E</a:t>
            </a:r>
            <a:r>
              <a:rPr spc="15" dirty="0">
                <a:solidFill>
                  <a:schemeClr val="accent4">
                    <a:lumMod val="75000"/>
                  </a:schemeClr>
                </a:solidFill>
              </a:rPr>
              <a:t>N</a:t>
            </a:r>
            <a:r>
              <a:rPr dirty="0">
                <a:solidFill>
                  <a:schemeClr val="accent4">
                    <a:lumMod val="75000"/>
                  </a:schemeClr>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rot="10800000" flipV="1">
            <a:off x="0" y="10564"/>
            <a:ext cx="11581905" cy="6654543"/>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tx2"/>
                </a:solidFill>
              </a:rPr>
              <a:t>P</a:t>
            </a:r>
            <a:r>
              <a:rPr sz="4250" spc="15" dirty="0">
                <a:solidFill>
                  <a:schemeClr val="tx2"/>
                </a:solidFill>
              </a:rPr>
              <a:t>ROB</a:t>
            </a:r>
            <a:r>
              <a:rPr sz="4250" spc="55" dirty="0">
                <a:solidFill>
                  <a:schemeClr val="tx2"/>
                </a:solidFill>
              </a:rPr>
              <a:t>L</a:t>
            </a:r>
            <a:r>
              <a:rPr sz="4250" spc="-20" dirty="0">
                <a:solidFill>
                  <a:schemeClr val="tx2"/>
                </a:solidFill>
              </a:rPr>
              <a:t>E</a:t>
            </a:r>
            <a:r>
              <a:rPr sz="4250" spc="20" dirty="0">
                <a:solidFill>
                  <a:schemeClr val="tx2"/>
                </a:solidFill>
              </a:rPr>
              <a:t>M</a:t>
            </a:r>
            <a:r>
              <a:rPr sz="4250" dirty="0">
                <a:solidFill>
                  <a:schemeClr val="tx2"/>
                </a:solidFill>
              </a:rPr>
              <a:t>	</a:t>
            </a:r>
            <a:r>
              <a:rPr sz="4250" spc="10" dirty="0">
                <a:solidFill>
                  <a:schemeClr val="tx2"/>
                </a:solidFill>
              </a:rPr>
              <a:t>S</a:t>
            </a:r>
            <a:r>
              <a:rPr sz="4250" spc="-370" dirty="0">
                <a:solidFill>
                  <a:schemeClr val="tx2"/>
                </a:solidFill>
              </a:rPr>
              <a:t>T</a:t>
            </a:r>
            <a:r>
              <a:rPr sz="4250" spc="-375" dirty="0">
                <a:solidFill>
                  <a:schemeClr val="tx2"/>
                </a:solidFill>
              </a:rPr>
              <a:t>A</a:t>
            </a:r>
            <a:r>
              <a:rPr sz="4250" spc="15" dirty="0">
                <a:solidFill>
                  <a:schemeClr val="tx2"/>
                </a:solidFill>
              </a:rPr>
              <a:t>T</a:t>
            </a:r>
            <a:r>
              <a:rPr sz="4250" spc="-10" dirty="0">
                <a:solidFill>
                  <a:schemeClr val="tx2"/>
                </a:solidFill>
              </a:rPr>
              <a:t>E</a:t>
            </a:r>
            <a:r>
              <a:rPr sz="4250" spc="-20" dirty="0">
                <a:solidFill>
                  <a:schemeClr val="tx2"/>
                </a:solidFill>
              </a:rPr>
              <a:t>ME</a:t>
            </a:r>
            <a:r>
              <a:rPr sz="4250" spc="10" dirty="0">
                <a:solidFill>
                  <a:schemeClr val="tx2"/>
                </a:solidFill>
              </a:rPr>
              <a:t>NT</a:t>
            </a:r>
            <a:br>
              <a:rPr lang="en-IN" sz="4250" spc="10" dirty="0">
                <a:solidFill>
                  <a:schemeClr val="tx2"/>
                </a:solidFill>
              </a:rPr>
            </a:br>
            <a:r>
              <a:rPr lang="en-IN" sz="4250" spc="10" dirty="0">
                <a:solidFill>
                  <a:schemeClr val="tx2"/>
                </a:solidFill>
              </a:rPr>
              <a:t>The problem is to identify the human resources (HR) department of ABC corporation Aims to evaluate &amp; improve employee performance across various departments.</a:t>
            </a:r>
            <a:br>
              <a:rPr lang="en-IN" sz="4250" spc="10" dirty="0">
                <a:solidFill>
                  <a:schemeClr val="tx2"/>
                </a:solidFill>
              </a:rPr>
            </a:br>
            <a:r>
              <a:rPr lang="en-IN" sz="4250" spc="10" dirty="0">
                <a:solidFill>
                  <a:schemeClr val="tx2"/>
                </a:solidFill>
              </a:rPr>
              <a:t>        1. Imbalanced ratings in department. </a:t>
            </a:r>
            <a:br>
              <a:rPr lang="en-IN" sz="4250" spc="10" dirty="0">
                <a:solidFill>
                  <a:schemeClr val="tx2"/>
                </a:solidFill>
              </a:rPr>
            </a:br>
            <a:r>
              <a:rPr lang="en-IN" sz="4250" spc="10" dirty="0">
                <a:solidFill>
                  <a:schemeClr val="tx2"/>
                </a:solidFill>
              </a:rPr>
              <a:t>        2. Departmental distribution &amp; size.</a:t>
            </a:r>
            <a:br>
              <a:rPr lang="en-IN" sz="4250" spc="10" dirty="0">
                <a:solidFill>
                  <a:schemeClr val="tx2"/>
                </a:solidFill>
              </a:rPr>
            </a:br>
            <a:r>
              <a:rPr lang="en-IN" sz="4250" spc="10" dirty="0">
                <a:solidFill>
                  <a:schemeClr val="tx2"/>
                </a:solidFill>
              </a:rPr>
              <a:t>        3. Employee development needs.</a:t>
            </a:r>
            <a:br>
              <a:rPr lang="en-IN" sz="4250" spc="10" dirty="0">
                <a:solidFill>
                  <a:schemeClr val="tx2"/>
                </a:solidFill>
              </a:rPr>
            </a:br>
            <a:r>
              <a:rPr lang="en-IN" sz="4250" spc="10" dirty="0">
                <a:solidFill>
                  <a:schemeClr val="tx2"/>
                </a:solidFill>
              </a:rPr>
              <a:t>        4. Employee satisfaction.      </a:t>
            </a:r>
            <a:endParaRPr sz="4250" dirty="0">
              <a:solidFill>
                <a:schemeClr val="tx2"/>
              </a:solidFill>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D2EA4-B11C-A4E1-6ED1-07CAA304DD10}"/>
              </a:ext>
            </a:extLst>
          </p:cNvPr>
          <p:cNvSpPr>
            <a:spLocks noGrp="1"/>
          </p:cNvSpPr>
          <p:nvPr>
            <p:ph type="title"/>
          </p:nvPr>
        </p:nvSpPr>
        <p:spPr>
          <a:xfrm>
            <a:off x="-259773" y="353026"/>
            <a:ext cx="13508183" cy="5355312"/>
          </a:xfrm>
        </p:spPr>
        <p:txBody>
          <a:bodyPr/>
          <a:lstStyle/>
          <a:p>
            <a:pPr marL="685800" indent="-685800">
              <a:buFont typeface="Arial" panose="020B0604020202020204" pitchFamily="34" charset="0"/>
              <a:buChar char="•"/>
            </a:pPr>
            <a:r>
              <a:rPr lang="en-IN" i="1" dirty="0"/>
              <a:t>PROJECT OVERVIEW.</a:t>
            </a:r>
            <a:br>
              <a:rPr lang="en-IN" i="1" dirty="0"/>
            </a:br>
            <a:r>
              <a:rPr lang="en-IN" i="1" dirty="0"/>
              <a:t> .</a:t>
            </a:r>
            <a:r>
              <a:rPr lang="en-IN" sz="2800" i="1" dirty="0" err="1"/>
              <a:t>Analyze</a:t>
            </a:r>
            <a:r>
              <a:rPr lang="en-IN" sz="2800" i="1" dirty="0"/>
              <a:t> employee performance metrics to identify strength, Areas </a:t>
            </a:r>
            <a:br>
              <a:rPr lang="en-IN" sz="2800" i="1" dirty="0"/>
            </a:br>
            <a:r>
              <a:rPr lang="en-IN" sz="2800" i="1" dirty="0"/>
              <a:t>      for improvement, and overall trends.</a:t>
            </a:r>
            <a:br>
              <a:rPr lang="en-IN" sz="2800" i="1" dirty="0"/>
            </a:br>
            <a:r>
              <a:rPr lang="en-IN" sz="2800" i="1" dirty="0"/>
              <a:t> • Implement pivot tables to summarise &amp; categorize performance</a:t>
            </a:r>
            <a:br>
              <a:rPr lang="en-IN" sz="2800" i="1" dirty="0"/>
            </a:br>
            <a:r>
              <a:rPr lang="en-IN" sz="2800" i="1" dirty="0"/>
              <a:t>     Data.</a:t>
            </a:r>
            <a:br>
              <a:rPr lang="en-IN" sz="2800" i="1" dirty="0"/>
            </a:br>
            <a:r>
              <a:rPr lang="en-IN" sz="2800" i="1" dirty="0"/>
              <a:t> • compare individual employee performance against bench marks or</a:t>
            </a:r>
            <a:br>
              <a:rPr lang="en-IN" sz="2800" i="1" dirty="0"/>
            </a:br>
            <a:r>
              <a:rPr lang="en-IN" sz="2800" i="1" dirty="0"/>
              <a:t>    targets.</a:t>
            </a:r>
            <a:br>
              <a:rPr lang="en-IN" sz="2800" i="1" dirty="0"/>
            </a:br>
            <a:r>
              <a:rPr lang="en-IN" sz="2800" i="1" dirty="0"/>
              <a:t> • </a:t>
            </a:r>
            <a:r>
              <a:rPr lang="en-IN" sz="2800" i="1" dirty="0" err="1"/>
              <a:t>Analyze</a:t>
            </a:r>
            <a:r>
              <a:rPr lang="en-IN" sz="2800" i="1" dirty="0"/>
              <a:t> seasonal or project specific performance variations.</a:t>
            </a:r>
            <a:br>
              <a:rPr lang="en-IN" sz="2800" i="1" dirty="0"/>
            </a:br>
            <a:r>
              <a:rPr lang="en-IN" sz="2800" i="1" dirty="0"/>
              <a:t> • Design dashboard for easy for easy visualization of performance </a:t>
            </a:r>
            <a:br>
              <a:rPr lang="en-IN" sz="2800" i="1" dirty="0"/>
            </a:br>
            <a:r>
              <a:rPr lang="en-IN" sz="2800" i="1" dirty="0"/>
              <a:t>    Metrics. </a:t>
            </a:r>
            <a:br>
              <a:rPr lang="en-IN" sz="2800" i="1" dirty="0"/>
            </a:br>
            <a:r>
              <a:rPr lang="en-IN" sz="2800" i="1" dirty="0"/>
              <a:t> • Share Analysis results with management for decision making. </a:t>
            </a:r>
            <a:endParaRPr lang="en-US" i="1" dirty="0"/>
          </a:p>
        </p:txBody>
      </p:sp>
    </p:spTree>
    <p:extLst>
      <p:ext uri="{BB962C8B-B14F-4D97-AF65-F5344CB8AC3E}">
        <p14:creationId xmlns:p14="http://schemas.microsoft.com/office/powerpoint/2010/main" val="34836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24939" y="294322"/>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solidFill>
                  <a:schemeClr val="accent1"/>
                </a:solidFill>
              </a:rPr>
              <a:t>W</a:t>
            </a:r>
            <a:r>
              <a:rPr sz="3200" spc="-20" dirty="0">
                <a:solidFill>
                  <a:schemeClr val="accent1"/>
                </a:solidFill>
              </a:rPr>
              <a:t>H</a:t>
            </a:r>
            <a:r>
              <a:rPr sz="3200" spc="20" dirty="0">
                <a:solidFill>
                  <a:schemeClr val="accent1"/>
                </a:solidFill>
              </a:rPr>
              <a:t>O</a:t>
            </a:r>
            <a:r>
              <a:rPr sz="3200" spc="-235" dirty="0">
                <a:solidFill>
                  <a:schemeClr val="accent1"/>
                </a:solidFill>
              </a:rPr>
              <a:t> </a:t>
            </a:r>
            <a:r>
              <a:rPr sz="3200" spc="-10" dirty="0">
                <a:solidFill>
                  <a:schemeClr val="accent1"/>
                </a:solidFill>
              </a:rPr>
              <a:t>AR</a:t>
            </a:r>
            <a:r>
              <a:rPr sz="3200" spc="15" dirty="0">
                <a:solidFill>
                  <a:schemeClr val="accent1"/>
                </a:solidFill>
              </a:rPr>
              <a:t>E</a:t>
            </a:r>
            <a:r>
              <a:rPr sz="3200" spc="-35" dirty="0">
                <a:solidFill>
                  <a:schemeClr val="accent1"/>
                </a:solidFill>
              </a:rPr>
              <a:t> </a:t>
            </a:r>
            <a:r>
              <a:rPr sz="3200" spc="-10" dirty="0">
                <a:solidFill>
                  <a:schemeClr val="accent1"/>
                </a:solidFill>
              </a:rPr>
              <a:t>T</a:t>
            </a:r>
            <a:r>
              <a:rPr sz="3200" spc="-15" dirty="0">
                <a:solidFill>
                  <a:schemeClr val="accent1"/>
                </a:solidFill>
              </a:rPr>
              <a:t>H</a:t>
            </a:r>
            <a:r>
              <a:rPr sz="3200" spc="15" dirty="0">
                <a:solidFill>
                  <a:schemeClr val="accent1"/>
                </a:solidFill>
              </a:rPr>
              <a:t>E</a:t>
            </a:r>
            <a:r>
              <a:rPr sz="3200" spc="-35" dirty="0">
                <a:solidFill>
                  <a:schemeClr val="accent1"/>
                </a:solidFill>
              </a:rPr>
              <a:t> </a:t>
            </a:r>
            <a:r>
              <a:rPr sz="3200" spc="-20" dirty="0">
                <a:solidFill>
                  <a:schemeClr val="accent1"/>
                </a:solidFill>
              </a:rPr>
              <a:t>E</a:t>
            </a:r>
            <a:r>
              <a:rPr sz="3200" spc="30" dirty="0">
                <a:solidFill>
                  <a:schemeClr val="accent1"/>
                </a:solidFill>
              </a:rPr>
              <a:t>N</a:t>
            </a:r>
            <a:r>
              <a:rPr sz="3200" spc="15" dirty="0">
                <a:solidFill>
                  <a:schemeClr val="accent1"/>
                </a:solidFill>
              </a:rPr>
              <a:t>D</a:t>
            </a:r>
            <a:r>
              <a:rPr sz="3200" spc="-45" dirty="0">
                <a:solidFill>
                  <a:schemeClr val="accent1"/>
                </a:solidFill>
              </a:rPr>
              <a:t> </a:t>
            </a:r>
            <a:r>
              <a:rPr sz="3200" dirty="0">
                <a:solidFill>
                  <a:schemeClr val="accent1"/>
                </a:solidFill>
              </a:rPr>
              <a:t>U</a:t>
            </a:r>
            <a:r>
              <a:rPr sz="3200" spc="10" dirty="0">
                <a:solidFill>
                  <a:schemeClr val="accent1"/>
                </a:solidFill>
              </a:rPr>
              <a:t>S</a:t>
            </a:r>
            <a:r>
              <a:rPr sz="3200" spc="-25" dirty="0">
                <a:solidFill>
                  <a:schemeClr val="accent1"/>
                </a:solidFill>
              </a:rPr>
              <a:t>E</a:t>
            </a:r>
            <a:r>
              <a:rPr sz="3200" spc="-10" dirty="0">
                <a:solidFill>
                  <a:schemeClr val="accent1"/>
                </a:solidFill>
              </a:rPr>
              <a:t>R</a:t>
            </a:r>
            <a:r>
              <a:rPr sz="3200" spc="5" dirty="0">
                <a:solidFill>
                  <a:schemeClr val="accent1"/>
                </a:solidFill>
              </a:rPr>
              <a:t>S?</a:t>
            </a:r>
            <a:endParaRPr sz="3200">
              <a:solidFill>
                <a:schemeClr val="accent1"/>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C83B3CC-5640-E20A-44A8-5ED302784A7A}"/>
              </a:ext>
            </a:extLst>
          </p:cNvPr>
          <p:cNvSpPr txBox="1"/>
          <p:nvPr/>
        </p:nvSpPr>
        <p:spPr>
          <a:xfrm>
            <a:off x="1157046" y="3265110"/>
            <a:ext cx="7944715" cy="3416320"/>
          </a:xfrm>
          <a:prstGeom prst="rect">
            <a:avLst/>
          </a:prstGeom>
          <a:noFill/>
        </p:spPr>
        <p:txBody>
          <a:bodyPr wrap="square">
            <a:spAutoFit/>
          </a:bodyPr>
          <a:lstStyle/>
          <a:p>
            <a:pPr marL="342900" indent="-342900">
              <a:buFont typeface="+mj-lt"/>
              <a:buAutoNum type="arabicPeriod"/>
            </a:pPr>
            <a:r>
              <a:rPr lang="en-GB" sz="18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1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18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1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18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1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18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1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1800" dirty="0">
                <a:latin typeface="Times New Roman" panose="02020603050405020304" pitchFamily="18" charset="0"/>
                <a:cs typeface="Times New Roman" panose="02020603050405020304" pitchFamily="18" charset="0"/>
              </a:rPr>
              <a:t>Compensation and Benefits Teams </a:t>
            </a:r>
          </a:p>
          <a:p>
            <a:r>
              <a:rPr lang="en-GB" sz="1800" dirty="0">
                <a:latin typeface="Times New Roman" panose="02020603050405020304" pitchFamily="18" charset="0"/>
                <a:cs typeface="Times New Roman" panose="02020603050405020304" pitchFamily="18" charset="0"/>
              </a:rPr>
              <a:t>                                                                                                                         6.    </a:t>
            </a:r>
            <a:r>
              <a:rPr lang="en-IN" sz="1800" dirty="0">
                <a:latin typeface="Times New Roman" panose="02020603050405020304" pitchFamily="18" charset="0"/>
                <a:cs typeface="Times New Roman" panose="02020603050405020304" pitchFamily="18" charset="0"/>
              </a:rPr>
              <a:t> 6.  </a:t>
            </a:r>
            <a:r>
              <a:rPr lang="en-IN" sz="1800">
                <a:latin typeface="Times New Roman" panose="02020603050405020304" pitchFamily="18" charset="0"/>
                <a:cs typeface="Times New Roman" panose="02020603050405020304" pitchFamily="18" charset="0"/>
              </a:rPr>
              <a:t>6.   </a:t>
            </a:r>
            <a:r>
              <a:rPr lang="en-GB" sz="1800">
                <a:latin typeface="Times New Roman" panose="02020603050405020304" pitchFamily="18" charset="0"/>
                <a:cs typeface="Times New Roman" panose="02020603050405020304" pitchFamily="18" charset="0"/>
              </a:rPr>
              <a:t>Performance </a:t>
            </a:r>
            <a:r>
              <a:rPr lang="en-GB" sz="1800" dirty="0">
                <a:latin typeface="Times New Roman" panose="02020603050405020304" pitchFamily="18" charset="0"/>
                <a:cs typeface="Times New Roman" panose="02020603050405020304" pitchFamily="18" charset="0"/>
              </a:rPr>
              <a:t>Review Committees</a:t>
            </a:r>
          </a:p>
          <a:p>
            <a:pPr marL="457200" indent="-457200">
              <a:buFont typeface="+mj-lt"/>
              <a:buAutoNum type="arabicPeriod"/>
            </a:pPr>
            <a:endParaRPr lang="en-GB" sz="1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6622719-A456-292C-28E5-0C74CA549311}"/>
              </a:ext>
            </a:extLst>
          </p:cNvPr>
          <p:cNvSpPr txBox="1"/>
          <p:nvPr/>
        </p:nvSpPr>
        <p:spPr>
          <a:xfrm>
            <a:off x="426583" y="1416057"/>
            <a:ext cx="8358246" cy="1569660"/>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It is used by organizational management to know the utility of employee and to check  how effectively they have participated to achieve organizational goal which is attached with their personal goal and growth.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321290" y="-7015604"/>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73652" y="101472"/>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solidFill>
                  <a:schemeClr val="accent2"/>
                </a:solidFill>
              </a:rPr>
              <a:t>O</a:t>
            </a:r>
            <a:r>
              <a:rPr sz="3600" spc="25" dirty="0">
                <a:solidFill>
                  <a:schemeClr val="accent2"/>
                </a:solidFill>
              </a:rPr>
              <a:t>U</a:t>
            </a:r>
            <a:r>
              <a:rPr sz="3600" dirty="0">
                <a:solidFill>
                  <a:schemeClr val="accent2"/>
                </a:solidFill>
              </a:rPr>
              <a:t>R</a:t>
            </a:r>
            <a:r>
              <a:rPr sz="3600" spc="5" dirty="0">
                <a:solidFill>
                  <a:schemeClr val="accent2"/>
                </a:solidFill>
              </a:rPr>
              <a:t> </a:t>
            </a:r>
            <a:r>
              <a:rPr sz="3600" spc="25" dirty="0">
                <a:solidFill>
                  <a:schemeClr val="accent2"/>
                </a:solidFill>
              </a:rPr>
              <a:t>S</a:t>
            </a:r>
            <a:r>
              <a:rPr sz="3600" spc="10" dirty="0">
                <a:solidFill>
                  <a:schemeClr val="accent2"/>
                </a:solidFill>
              </a:rPr>
              <a:t>O</a:t>
            </a:r>
            <a:r>
              <a:rPr sz="3600" spc="25" dirty="0">
                <a:solidFill>
                  <a:schemeClr val="accent2"/>
                </a:solidFill>
              </a:rPr>
              <a:t>LU</a:t>
            </a:r>
            <a:r>
              <a:rPr sz="3600" spc="-35" dirty="0">
                <a:solidFill>
                  <a:schemeClr val="accent2"/>
                </a:solidFill>
              </a:rPr>
              <a:t>T</a:t>
            </a:r>
            <a:r>
              <a:rPr sz="3600" spc="-30" dirty="0">
                <a:solidFill>
                  <a:schemeClr val="accent2"/>
                </a:solidFill>
              </a:rPr>
              <a:t>I</a:t>
            </a:r>
            <a:r>
              <a:rPr sz="3600" spc="10" dirty="0">
                <a:solidFill>
                  <a:schemeClr val="accent2"/>
                </a:solidFill>
              </a:rPr>
              <a:t>O</a:t>
            </a:r>
            <a:r>
              <a:rPr sz="3600" dirty="0">
                <a:solidFill>
                  <a:schemeClr val="accent2"/>
                </a:solidFill>
              </a:rPr>
              <a:t>N</a:t>
            </a:r>
            <a:r>
              <a:rPr sz="3600" spc="-345" dirty="0">
                <a:solidFill>
                  <a:schemeClr val="accent2"/>
                </a:solidFill>
              </a:rPr>
              <a:t> </a:t>
            </a:r>
            <a:r>
              <a:rPr sz="3600" spc="-35" dirty="0">
                <a:solidFill>
                  <a:schemeClr val="accent2"/>
                </a:solidFill>
              </a:rPr>
              <a:t>A</a:t>
            </a:r>
            <a:r>
              <a:rPr sz="3600" spc="-5" dirty="0">
                <a:solidFill>
                  <a:schemeClr val="accent2"/>
                </a:solidFill>
              </a:rPr>
              <a:t>N</a:t>
            </a:r>
            <a:r>
              <a:rPr sz="3600" dirty="0">
                <a:solidFill>
                  <a:schemeClr val="accent2"/>
                </a:solidFill>
              </a:rPr>
              <a:t>D</a:t>
            </a:r>
            <a:r>
              <a:rPr sz="3600" spc="35" dirty="0">
                <a:solidFill>
                  <a:schemeClr val="accent2"/>
                </a:solidFill>
              </a:rPr>
              <a:t> </a:t>
            </a:r>
            <a:r>
              <a:rPr sz="3600" spc="-30" dirty="0">
                <a:solidFill>
                  <a:schemeClr val="accent2"/>
                </a:solidFill>
              </a:rPr>
              <a:t>I</a:t>
            </a:r>
            <a:r>
              <a:rPr sz="3600" spc="-35" dirty="0">
                <a:solidFill>
                  <a:schemeClr val="accent2"/>
                </a:solidFill>
              </a:rPr>
              <a:t>T</a:t>
            </a:r>
            <a:r>
              <a:rPr sz="3600" dirty="0">
                <a:solidFill>
                  <a:schemeClr val="accent2"/>
                </a:solidFill>
              </a:rPr>
              <a:t>S</a:t>
            </a:r>
            <a:r>
              <a:rPr sz="3600" spc="60" dirty="0">
                <a:solidFill>
                  <a:schemeClr val="accent2"/>
                </a:solidFill>
              </a:rPr>
              <a:t> </a:t>
            </a:r>
            <a:r>
              <a:rPr sz="3600" spc="-295" dirty="0">
                <a:solidFill>
                  <a:schemeClr val="accent2"/>
                </a:solidFill>
              </a:rPr>
              <a:t>V</a:t>
            </a:r>
            <a:r>
              <a:rPr sz="3600" spc="-35" dirty="0">
                <a:solidFill>
                  <a:schemeClr val="accent2"/>
                </a:solidFill>
              </a:rPr>
              <a:t>A</a:t>
            </a:r>
            <a:r>
              <a:rPr sz="3600" spc="25" dirty="0">
                <a:solidFill>
                  <a:schemeClr val="accent2"/>
                </a:solidFill>
              </a:rPr>
              <a:t>LU</a:t>
            </a:r>
            <a:r>
              <a:rPr sz="3600" dirty="0">
                <a:solidFill>
                  <a:schemeClr val="accent2"/>
                </a:solidFill>
              </a:rPr>
              <a:t>E</a:t>
            </a:r>
            <a:r>
              <a:rPr sz="3600" spc="-65" dirty="0">
                <a:solidFill>
                  <a:schemeClr val="accent2"/>
                </a:solidFill>
              </a:rPr>
              <a:t> </a:t>
            </a:r>
            <a:r>
              <a:rPr sz="3600" spc="-15" dirty="0">
                <a:solidFill>
                  <a:schemeClr val="accent2"/>
                </a:solidFill>
              </a:rPr>
              <a:t>P</a:t>
            </a:r>
            <a:r>
              <a:rPr sz="3600" spc="-30" dirty="0">
                <a:solidFill>
                  <a:schemeClr val="accent2"/>
                </a:solidFill>
              </a:rPr>
              <a:t>R</a:t>
            </a:r>
            <a:r>
              <a:rPr sz="3600" spc="10" dirty="0">
                <a:solidFill>
                  <a:schemeClr val="accent2"/>
                </a:solidFill>
              </a:rPr>
              <a:t>O</a:t>
            </a:r>
            <a:r>
              <a:rPr sz="3600" spc="-15" dirty="0">
                <a:solidFill>
                  <a:schemeClr val="accent2"/>
                </a:solidFill>
              </a:rPr>
              <a:t>P</a:t>
            </a:r>
            <a:r>
              <a:rPr sz="3600" spc="10" dirty="0">
                <a:solidFill>
                  <a:schemeClr val="accent2"/>
                </a:solidFill>
              </a:rPr>
              <a:t>O</a:t>
            </a:r>
            <a:r>
              <a:rPr sz="3600" spc="25" dirty="0">
                <a:solidFill>
                  <a:schemeClr val="accent2"/>
                </a:solidFill>
              </a:rPr>
              <a:t>S</a:t>
            </a:r>
            <a:r>
              <a:rPr sz="3600" spc="-30" dirty="0">
                <a:solidFill>
                  <a:schemeClr val="accent2"/>
                </a:solidFill>
              </a:rPr>
              <a:t>I</a:t>
            </a:r>
            <a:r>
              <a:rPr sz="3600" spc="-35" dirty="0">
                <a:solidFill>
                  <a:schemeClr val="accent2"/>
                </a:solidFill>
              </a:rPr>
              <a:t>T</a:t>
            </a:r>
            <a:r>
              <a:rPr sz="3600" spc="-30" dirty="0">
                <a:solidFill>
                  <a:schemeClr val="accent2"/>
                </a:solidFill>
              </a:rPr>
              <a:t>I</a:t>
            </a:r>
            <a:r>
              <a:rPr sz="3600" spc="10" dirty="0">
                <a:solidFill>
                  <a:schemeClr val="accent2"/>
                </a:solidFill>
              </a:rPr>
              <a:t>O</a:t>
            </a:r>
            <a:r>
              <a:rPr sz="3600" dirty="0">
                <a:solidFill>
                  <a:schemeClr val="accent2"/>
                </a:solidFill>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CA9C172C-3FDE-28CC-63B6-6621F3623C9F}"/>
              </a:ext>
            </a:extLst>
          </p:cNvPr>
          <p:cNvSpPr txBox="1"/>
          <p:nvPr/>
        </p:nvSpPr>
        <p:spPr>
          <a:xfrm>
            <a:off x="531916" y="961370"/>
            <a:ext cx="8411688" cy="4401205"/>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8C630-3DE9-36F9-7CBA-C2F4631FEA7B}"/>
              </a:ext>
            </a:extLst>
          </p:cNvPr>
          <p:cNvSpPr>
            <a:spLocks noGrp="1"/>
          </p:cNvSpPr>
          <p:nvPr>
            <p:ph type="title"/>
          </p:nvPr>
        </p:nvSpPr>
        <p:spPr>
          <a:xfrm>
            <a:off x="755332" y="385444"/>
            <a:ext cx="10681335" cy="738664"/>
          </a:xfrm>
        </p:spPr>
        <p:txBody>
          <a:bodyPr/>
          <a:lstStyle/>
          <a:p>
            <a:r>
              <a:rPr lang="en-IN" dirty="0">
                <a:solidFill>
                  <a:schemeClr val="tx2">
                    <a:lumMod val="60000"/>
                    <a:lumOff val="40000"/>
                  </a:schemeClr>
                </a:solidFill>
              </a:rPr>
              <a:t>Dataset Description</a:t>
            </a:r>
            <a:endParaRPr lang="en-US" dirty="0">
              <a:solidFill>
                <a:schemeClr val="tx2">
                  <a:lumMod val="60000"/>
                  <a:lumOff val="40000"/>
                </a:schemeClr>
              </a:solidFill>
            </a:endParaRPr>
          </a:p>
        </p:txBody>
      </p:sp>
      <p:sp>
        <p:nvSpPr>
          <p:cNvPr id="4" name="TextBox 3">
            <a:extLst>
              <a:ext uri="{FF2B5EF4-FFF2-40B4-BE49-F238E27FC236}">
                <a16:creationId xmlns:a16="http://schemas.microsoft.com/office/drawing/2014/main" id="{8FE8117F-DD8C-45AD-D3AB-EF5A1344CE8E}"/>
              </a:ext>
            </a:extLst>
          </p:cNvPr>
          <p:cNvSpPr txBox="1"/>
          <p:nvPr/>
        </p:nvSpPr>
        <p:spPr>
          <a:xfrm>
            <a:off x="596712" y="1892630"/>
            <a:ext cx="9348871" cy="3477875"/>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1049706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A2A15-6750-0ACB-E466-4198EB225B43}"/>
              </a:ext>
            </a:extLst>
          </p:cNvPr>
          <p:cNvSpPr>
            <a:spLocks noGrp="1"/>
          </p:cNvSpPr>
          <p:nvPr>
            <p:ph type="title"/>
          </p:nvPr>
        </p:nvSpPr>
        <p:spPr>
          <a:xfrm>
            <a:off x="0" y="954470"/>
            <a:ext cx="10681335" cy="1477328"/>
          </a:xfrm>
        </p:spPr>
        <p:txBody>
          <a:bodyPr/>
          <a:lstStyle/>
          <a:p>
            <a:r>
              <a:rPr lang="en-IN" dirty="0">
                <a:solidFill>
                  <a:schemeClr val="accent1"/>
                </a:solidFill>
              </a:rPr>
              <a:t>The “wow” in our solution.</a:t>
            </a:r>
            <a:br>
              <a:rPr lang="en-IN" dirty="0">
                <a:solidFill>
                  <a:schemeClr val="accent1"/>
                </a:solidFill>
              </a:rPr>
            </a:br>
            <a:endParaRPr lang="en-US" dirty="0">
              <a:solidFill>
                <a:schemeClr val="accent1"/>
              </a:solidFill>
            </a:endParaRPr>
          </a:p>
        </p:txBody>
      </p:sp>
      <p:sp>
        <p:nvSpPr>
          <p:cNvPr id="4" name="TextBox 3">
            <a:extLst>
              <a:ext uri="{FF2B5EF4-FFF2-40B4-BE49-F238E27FC236}">
                <a16:creationId xmlns:a16="http://schemas.microsoft.com/office/drawing/2014/main" id="{A84408A6-1149-C428-A5FF-3128855ABFF2}"/>
              </a:ext>
            </a:extLst>
          </p:cNvPr>
          <p:cNvSpPr txBox="1"/>
          <p:nvPr/>
        </p:nvSpPr>
        <p:spPr>
          <a:xfrm>
            <a:off x="1268701" y="2188229"/>
            <a:ext cx="8143932" cy="954107"/>
          </a:xfrm>
          <a:prstGeom prst="rect">
            <a:avLst/>
          </a:prstGeom>
          <a:noFill/>
        </p:spPr>
        <p:txBody>
          <a:bodyPr wrap="square" rtlCol="0">
            <a:spAutoFit/>
          </a:bodyPr>
          <a:lstStyle/>
          <a:p>
            <a:pPr algn="just"/>
            <a:r>
              <a:rPr lang="en-US" sz="2800" dirty="0">
                <a:latin typeface="Times New Roman" pitchFamily="18" charset="0"/>
                <a:cs typeface="Times New Roman" pitchFamily="18" charset="0"/>
              </a:rPr>
              <a:t>While taking pivot count is considered as important so each and every person is considered as COUNT 1.</a:t>
            </a:r>
          </a:p>
        </p:txBody>
      </p:sp>
    </p:spTree>
    <p:extLst>
      <p:ext uri="{BB962C8B-B14F-4D97-AF65-F5344CB8AC3E}">
        <p14:creationId xmlns:p14="http://schemas.microsoft.com/office/powerpoint/2010/main" val="9495404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 The problem is to identify the human resources (HR) department of ABC corporation Aims to evaluate &amp; improve employee performance across various departments.         1. Imbalanced ratings in department.          2. Departmental distribution &amp; size.         3. Employee development needs.         4. Employee satisfaction.      </vt:lpstr>
      <vt:lpstr>PROJECT OVERVIEW.  .Analyze employee performance metrics to identify strength, Areas        for improvement, and overall trends.  • Implement pivot tables to summarise &amp; categorize performance      Data.  • compare individual employee performance against bench marks or     targets.  • Analyze seasonal or project specific performance variations.  • Design dashboard for easy for easy visualization of performance      Metrics.   • Share Analysis results with management for decision making. </vt:lpstr>
      <vt:lpstr>WHO ARE THE END USERS?</vt:lpstr>
      <vt:lpstr>OUR SOLUTION AND ITS VALUE PROPOSITION</vt:lpstr>
      <vt:lpstr>Dataset Description</vt:lpstr>
      <vt:lpstr>The “wow” in our solution. </vt:lpstr>
      <vt:lpstr>PowerPoint Presentation</vt:lpstr>
      <vt:lpstr>RESULTS</vt:lpstr>
      <vt:lpstr>conclusion</vt:lpstr>
      <vt:lpstr>Reference.   Dr.G . Anitha Devi. Assistant professor,  Sri kanyaka parameswari arts and      science college for women. Chennai Tamil Nadu.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916380418309</cp:lastModifiedBy>
  <cp:revision>33</cp:revision>
  <dcterms:created xsi:type="dcterms:W3CDTF">2024-03-29T15:07:22Z</dcterms:created>
  <dcterms:modified xsi:type="dcterms:W3CDTF">2024-08-29T07:03:42Z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