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6" d="100"/>
          <a:sy n="66" d="100"/>
        </p:scale>
        <p:origin x="-876"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layout/>
      <c:spPr>
        <a:ln>
          <a:noFill/>
        </a:ln>
      </c:spPr>
    </c:title>
    <c:autoTitleDeleted val="1"/>
    <c:plotArea>
      <c:layout/>
      <c:barChart>
        <c:barDir val="col"/>
        <c:grouping val="clustered"/>
        <c:ser>
          <c:idx val="0"/>
          <c:order val="0"/>
          <c:tx>
            <c:v>High</c:v>
          </c:tx>
          <c:spPr>
            <a:solidFill>
              <a:srgbClr val="4F81BD"/>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ser>
        <c:ser>
          <c:idx val="1"/>
          <c:order val="1"/>
          <c:tx>
            <c:v>Low</c:v>
          </c:tx>
          <c:spPr>
            <a:solidFill>
              <a:srgbClr val="C0504D"/>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ser>
        <c:ser>
          <c:idx val="2"/>
          <c:order val="2"/>
          <c:tx>
            <c:v>Medium</c:v>
          </c:tx>
          <c:spPr>
            <a:solidFill>
              <a:srgbClr val="9BBB59"/>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ser>
        <c:ser>
          <c:idx val="3"/>
          <c:order val="3"/>
          <c:tx>
            <c:v>Very High</c:v>
          </c:tx>
          <c:spPr>
            <a:solidFill>
              <a:srgbClr val="8064A2"/>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ser>
        <c:axId val="80259712"/>
        <c:axId val="80265600"/>
      </c:barChart>
      <c:catAx>
        <c:axId val="80259712"/>
        <c:scaling>
          <c:orientation val="minMax"/>
        </c:scaling>
        <c:axPos val="b"/>
        <c:maj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80265600"/>
        <c:crosses val="autoZero"/>
        <c:auto val="1"/>
        <c:lblAlgn val="ctr"/>
        <c:lblOffset val="100"/>
      </c:catAx>
      <c:valAx>
        <c:axId val="80265600"/>
        <c:scaling>
          <c:orientation val="minMax"/>
        </c:scaling>
        <c:axPos val="l"/>
        <c:majorGridlines/>
        <c:numFmt formatCode="General" sourceLinked="0"/>
        <c:maj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80259712"/>
        <c:crosses val="autoZero"/>
        <c:crossBetween val="between"/>
      </c:valAx>
      <c:spPr>
        <a:solidFill>
          <a:srgbClr val="FFFFFF"/>
        </a:solidFill>
      </c:spPr>
    </c:plotArea>
    <c:legend>
      <c:legendPos val="r"/>
      <c:layout/>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9/9/2024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68497570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1876529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927467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117146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45125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50349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44807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903586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02846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24114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7797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16693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7622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17999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071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1105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952285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97060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0028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61139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39972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8768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1598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6910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3468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042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pPr algn="l"/>
              <a:t>9/9/2024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63226700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smtClean="0">
                <a:solidFill>
                  <a:schemeClr val="tx1"/>
                </a:solidFill>
                <a:latin typeface="Calibri" charset="0"/>
                <a:ea typeface="宋体" charset="0"/>
                <a:cs typeface="Calibri" charset="0"/>
              </a:rPr>
              <a:t>POOJA</a:t>
            </a:r>
            <a:r>
              <a:rPr lang="en-US" altLang="zh-CN" sz="2400" b="0" i="0" u="none" strike="noStrike" kern="1200" cap="none" spc="0" dirty="0" smtClean="0">
                <a:solidFill>
                  <a:schemeClr val="tx1"/>
                </a:solidFill>
                <a:latin typeface="Calibri" charset="0"/>
                <a:ea typeface="宋体" charset="0"/>
                <a:cs typeface="Calibri" charset="0"/>
              </a:rPr>
              <a:t> N</a:t>
            </a:r>
            <a:endParaRPr lang="en-US" altLang="zh-CN" sz="2400" b="0" i="0" u="none" strike="noStrike" kern="1200" cap="none" spc="0" baseline="0" dirty="0" smtClean="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smtClean="0">
                <a:solidFill>
                  <a:schemeClr val="tx1"/>
                </a:solidFill>
                <a:latin typeface="Calibri" charset="0"/>
                <a:ea typeface="宋体" charset="0"/>
                <a:cs typeface="Calibri" charset="0"/>
              </a:rPr>
              <a:t>REGISTER NO:</a:t>
            </a:r>
            <a:r>
              <a:rPr lang="en-US" altLang="zh-CN" sz="2400" b="0" i="0" u="none" strike="noStrike" kern="1200" cap="none" spc="0" dirty="0" smtClean="0">
                <a:solidFill>
                  <a:schemeClr val="tx1"/>
                </a:solidFill>
                <a:latin typeface="Calibri" charset="0"/>
                <a:ea typeface="宋体" charset="0"/>
                <a:cs typeface="Calibri" charset="0"/>
              </a:rPr>
              <a:t> 312211115[asunm1423312211115]</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smtClean="0">
                <a:solidFill>
                  <a:schemeClr val="tx1"/>
                </a:solidFill>
                <a:latin typeface="Calibri" charset="0"/>
                <a:ea typeface="宋体" charset="0"/>
                <a:cs typeface="Calibri" charset="0"/>
              </a:rPr>
              <a:t>DEPARTMENT:B.COM(ACCOUNTING</a:t>
            </a:r>
            <a:r>
              <a:rPr lang="en-US" altLang="zh-CN" sz="2400" b="0" i="0" u="none" strike="noStrike" kern="1200" cap="none" spc="0" dirty="0" smtClean="0">
                <a:solidFill>
                  <a:schemeClr val="tx1"/>
                </a:solidFill>
                <a:latin typeface="Calibri" charset="0"/>
                <a:ea typeface="宋体" charset="0"/>
                <a:cs typeface="Calibri" charset="0"/>
              </a:rPr>
              <a:t> &amp; FINANCE)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smtClean="0">
                <a:solidFill>
                  <a:schemeClr val="tx1"/>
                </a:solidFill>
                <a:latin typeface="Calibri" charset="0"/>
                <a:ea typeface="宋体" charset="0"/>
                <a:cs typeface="Calibri" charset="0"/>
              </a:rPr>
              <a:t>:Dr.</a:t>
            </a:r>
            <a:r>
              <a:rPr lang="en-US" altLang="zh-CN" sz="2400" b="0" i="0" u="none" strike="noStrike" kern="1200" cap="none" spc="0" dirty="0" smtClean="0">
                <a:solidFill>
                  <a:schemeClr val="tx1"/>
                </a:solidFill>
                <a:latin typeface="Calibri" charset="0"/>
                <a:ea typeface="宋体" charset="0"/>
                <a:cs typeface="Calibri" charset="0"/>
              </a:rPr>
              <a:t> M.G.R. </a:t>
            </a:r>
            <a:r>
              <a:rPr lang="en-US" altLang="zh-CN" sz="2400" b="0" i="0" u="none" strike="noStrike" kern="1200" cap="none" spc="0" dirty="0" err="1" smtClean="0">
                <a:solidFill>
                  <a:schemeClr val="tx1"/>
                </a:solidFill>
                <a:latin typeface="Calibri" charset="0"/>
                <a:ea typeface="宋体" charset="0"/>
                <a:cs typeface="Calibri" charset="0"/>
              </a:rPr>
              <a:t>Janaki</a:t>
            </a:r>
            <a:r>
              <a:rPr lang="en-US" altLang="zh-CN" sz="2400" b="0" i="0" u="none" strike="noStrike" kern="1200" cap="none" spc="0" dirty="0" smtClean="0">
                <a:solidFill>
                  <a:schemeClr val="tx1"/>
                </a:solidFill>
                <a:latin typeface="Calibri" charset="0"/>
                <a:ea typeface="宋体" charset="0"/>
                <a:cs typeface="Calibri" charset="0"/>
              </a:rPr>
              <a:t> college of Arts &amp; Science for Women</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21295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9" name="图片"/>
          <p:cNvPicPr>
            <a:picLocks/>
          </p:cNvPicPr>
          <p:nvPr/>
        </p:nvPicPr>
        <p:blipFill>
          <a:blip r:embed="rId3" cstate="print"/>
          <a:stretch>
            <a:fillRect/>
          </a:stretch>
        </p:blipFill>
        <p:spPr>
          <a:xfrm>
            <a:off x="9725025" y="3438526"/>
            <a:ext cx="2466975" cy="3419474"/>
          </a:xfrm>
          <a:prstGeom prst="rect">
            <a:avLst/>
          </a:prstGeom>
          <a:noFill/>
          <a:ln w="12700" cap="flat" cmpd="sng">
            <a:noFill/>
            <a:prstDash val="solid"/>
            <a:miter/>
          </a:ln>
        </p:spPr>
      </p:pic>
      <p:sp>
        <p:nvSpPr>
          <p:cNvPr id="140" name="文本框"/>
          <p:cNvSpPr>
            <a:spLocks noGrp="1"/>
          </p:cNvSpPr>
          <p:nvPr>
            <p:ph type="title"/>
          </p:nvPr>
        </p:nvSpPr>
        <p:spPr>
          <a:xfrm>
            <a:off x="457200" y="381000"/>
            <a:ext cx="8480425" cy="5256567"/>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r>
              <a:rPr lang="en-US" altLang="zh-CN" sz="4250" b="1" i="0" u="none" strike="noStrike" kern="0" cap="none" spc="15" baseline="0" dirty="0">
                <a:solidFill>
                  <a:schemeClr val="tx1"/>
                </a:solidFill>
                <a:latin typeface="Trebuchet MS" charset="0"/>
                <a:ea typeface="宋体" charset="0"/>
                <a:cs typeface="Trebuchet MS" charset="0"/>
              </a:rPr>
              <a:t>THE</a:t>
            </a:r>
            <a:r>
              <a:rPr lang="en-US" altLang="zh-CN" sz="4250" b="1" i="0" u="none" strike="noStrike" kern="0" cap="none" spc="20" baseline="0" dirty="0">
                <a:solidFill>
                  <a:schemeClr val="tx1"/>
                </a:solidFill>
                <a:latin typeface="Trebuchet MS" charset="0"/>
                <a:ea typeface="宋体" charset="0"/>
                <a:cs typeface="Trebuchet MS" charset="0"/>
              </a:rPr>
              <a:t> </a:t>
            </a:r>
            <a:r>
              <a:rPr lang="en-US" altLang="zh-CN" sz="4250" b="1" i="0" u="none" strike="noStrike" kern="0" cap="none" spc="20" baseline="0" dirty="0" smtClean="0">
                <a:solidFill>
                  <a:schemeClr val="tx1"/>
                </a:solidFill>
                <a:latin typeface="Trebuchet MS" charset="0"/>
                <a:ea typeface="宋体" charset="0"/>
                <a:cs typeface="Trebuchet MS" charset="0"/>
              </a:rPr>
              <a:t>“</a:t>
            </a:r>
            <a:r>
              <a:rPr lang="en-US" altLang="zh-CN" sz="4250" b="1" i="0" u="none" strike="noStrike" kern="0" cap="none" spc="10" baseline="0" dirty="0" smtClean="0">
                <a:solidFill>
                  <a:schemeClr val="tx1"/>
                </a:solidFill>
                <a:latin typeface="Trebuchet MS" charset="0"/>
                <a:ea typeface="宋体" charset="0"/>
                <a:cs typeface="Trebuchet MS" charset="0"/>
              </a:rPr>
              <a:t>WOW”</a:t>
            </a:r>
            <a:r>
              <a:rPr lang="en-US" altLang="zh-CN" sz="4250" b="1" i="0" u="none" strike="noStrike" kern="0" cap="none" spc="85" baseline="0" dirty="0" smtClean="0">
                <a:solidFill>
                  <a:schemeClr val="tx1"/>
                </a:solidFill>
                <a:latin typeface="Trebuchet MS" charset="0"/>
                <a:ea typeface="宋体" charset="0"/>
                <a:cs typeface="Trebuchet MS" charset="0"/>
              </a:rPr>
              <a:t> </a:t>
            </a:r>
            <a:r>
              <a:rPr lang="en-US" altLang="zh-CN" sz="4250" b="1" i="0" u="none" strike="noStrike" kern="0" cap="none" spc="10" baseline="0" dirty="0">
                <a:solidFill>
                  <a:schemeClr val="tx1"/>
                </a:solidFill>
                <a:latin typeface="Trebuchet MS" charset="0"/>
                <a:ea typeface="宋体" charset="0"/>
                <a:cs typeface="Trebuchet MS" charset="0"/>
              </a:rPr>
              <a:t>IN</a:t>
            </a:r>
            <a:r>
              <a:rPr lang="en-US" altLang="zh-CN" sz="4250" b="1" i="0" u="none" strike="noStrike" kern="0" cap="none" spc="-5" baseline="0" dirty="0">
                <a:solidFill>
                  <a:schemeClr val="tx1"/>
                </a:solidFill>
                <a:latin typeface="Trebuchet MS" charset="0"/>
                <a:ea typeface="宋体" charset="0"/>
                <a:cs typeface="Trebuchet MS" charset="0"/>
              </a:rPr>
              <a:t> </a:t>
            </a:r>
            <a:r>
              <a:rPr lang="en-US" altLang="zh-CN" sz="4250" b="1" i="0" u="none" strike="noStrike" kern="0" cap="none" spc="15" baseline="0" dirty="0">
                <a:solidFill>
                  <a:schemeClr val="tx1"/>
                </a:solidFill>
                <a:latin typeface="Trebuchet MS" charset="0"/>
                <a:ea typeface="宋体" charset="0"/>
                <a:cs typeface="Trebuchet MS" charset="0"/>
              </a:rPr>
              <a:t>OUR</a:t>
            </a:r>
            <a:r>
              <a:rPr lang="en-US" altLang="zh-CN" sz="4250" b="1" i="0" u="none" strike="noStrike" kern="0" cap="none" spc="-10" baseline="0" dirty="0">
                <a:solidFill>
                  <a:schemeClr val="tx1"/>
                </a:solidFill>
                <a:latin typeface="Trebuchet MS" charset="0"/>
                <a:ea typeface="宋体" charset="0"/>
                <a:cs typeface="Trebuchet MS" charset="0"/>
              </a:rPr>
              <a:t> </a:t>
            </a:r>
            <a:r>
              <a:rPr lang="en-US" altLang="zh-CN" sz="4250" b="1" i="0" u="none" strike="noStrike" kern="0" cap="none" spc="20" baseline="0" dirty="0" smtClean="0">
                <a:solidFill>
                  <a:schemeClr val="tx1"/>
                </a:solidFill>
                <a:latin typeface="Trebuchet MS" charset="0"/>
                <a:ea typeface="宋体" charset="0"/>
                <a:cs typeface="Trebuchet MS" charset="0"/>
              </a:rPr>
              <a:t>SOLUTION:</a:t>
            </a:r>
            <a:br>
              <a:rPr lang="en-US" altLang="zh-CN" sz="4250" b="1" i="0" u="none" strike="noStrike" kern="0" cap="none" spc="20" baseline="0" dirty="0" smtClean="0">
                <a:solidFill>
                  <a:schemeClr val="tx1"/>
                </a:solidFill>
                <a:latin typeface="Trebuchet MS" charset="0"/>
                <a:ea typeface="宋体" charset="0"/>
                <a:cs typeface="Trebuchet MS" charset="0"/>
              </a:rPr>
            </a:br>
            <a:r>
              <a:rPr lang="en-US" altLang="zh-CN" sz="4250" b="1" i="0" u="none" strike="noStrike" kern="0" cap="none" spc="20" baseline="0" dirty="0" smtClean="0">
                <a:solidFill>
                  <a:schemeClr val="tx1"/>
                </a:solidFill>
                <a:latin typeface="Trebuchet MS" charset="0"/>
                <a:ea typeface="宋体" charset="0"/>
                <a:cs typeface="Trebuchet MS" charset="0"/>
              </a:rPr>
              <a:t/>
            </a:r>
            <a:br>
              <a:rPr lang="en-US" altLang="zh-CN" sz="4250" b="1" i="0" u="none" strike="noStrike" kern="0" cap="none" spc="20" baseline="0" dirty="0" smtClean="0">
                <a:solidFill>
                  <a:schemeClr val="tx1"/>
                </a:solidFill>
                <a:latin typeface="Trebuchet MS" charset="0"/>
                <a:ea typeface="宋体" charset="0"/>
                <a:cs typeface="Trebuchet MS" charset="0"/>
              </a:rPr>
            </a:br>
            <a:r>
              <a:rPr lang="en-IN" sz="3200" dirty="0" smtClean="0">
                <a:latin typeface="Calibri" pitchFamily="34" charset="0"/>
                <a:ea typeface="Microsoft Himalaya" pitchFamily="2" charset="0"/>
                <a:cs typeface="Calibri" pitchFamily="34" charset="0"/>
              </a:rPr>
              <a:t>Formula</a:t>
            </a:r>
            <a:r>
              <a:rPr lang="en-IN" sz="3200" dirty="0" smtClean="0">
                <a:latin typeface="Calibri" pitchFamily="34" charset="0"/>
                <a:ea typeface="Microsoft Himalaya" pitchFamily="2" charset="0"/>
                <a:cs typeface="Calibri" pitchFamily="34" charset="0"/>
              </a:rPr>
              <a:t>:</a:t>
            </a:r>
            <a:br>
              <a:rPr lang="en-IN" sz="3200" dirty="0" smtClean="0">
                <a:latin typeface="Calibri" pitchFamily="34" charset="0"/>
                <a:ea typeface="Microsoft Himalaya" pitchFamily="2" charset="0"/>
                <a:cs typeface="Calibri" pitchFamily="34" charset="0"/>
              </a:rPr>
            </a:br>
            <a:r>
              <a:rPr lang="en-IN" sz="3200" b="1" dirty="0" smtClean="0">
                <a:latin typeface="Microsoft Himalaya" pitchFamily="2" charset="0"/>
                <a:ea typeface="Microsoft Himalaya" pitchFamily="2" charset="0"/>
                <a:cs typeface="Microsoft Himalaya" pitchFamily="2" charset="0"/>
              </a:rPr>
              <a:t>=</a:t>
            </a:r>
            <a:r>
              <a:rPr lang="en-IN" sz="3200" b="1" dirty="0" smtClean="0">
                <a:latin typeface="Microsoft Himalaya" pitchFamily="2" charset="0"/>
                <a:ea typeface="Microsoft Himalaya" pitchFamily="2" charset="0"/>
                <a:cs typeface="Microsoft Himalaya" pitchFamily="2" charset="0"/>
              </a:rPr>
              <a:t>IFS(Z2&gt;=5,”VERYHIGH”,Z2&gt;=4,”HIGH”,Z2&gt;=3,”MED”,TRUE,”LOW</a:t>
            </a:r>
            <a:r>
              <a:rPr lang="en-IN" sz="3200" b="1" dirty="0" smtClean="0">
                <a:latin typeface="Microsoft Himalaya" pitchFamily="2" charset="0"/>
                <a:ea typeface="Microsoft Himalaya" pitchFamily="2" charset="0"/>
                <a:cs typeface="Microsoft Himalaya" pitchFamily="2" charset="0"/>
              </a:rPr>
              <a:t>”)</a:t>
            </a:r>
            <a:br>
              <a:rPr lang="en-IN" sz="3200" b="1" dirty="0" smtClean="0">
                <a:latin typeface="Microsoft Himalaya" pitchFamily="2" charset="0"/>
                <a:ea typeface="Microsoft Himalaya" pitchFamily="2" charset="0"/>
                <a:cs typeface="Microsoft Himalaya" pitchFamily="2" charset="0"/>
              </a:rPr>
            </a:br>
            <a:r>
              <a:rPr lang="en-IN" sz="3200" b="1" dirty="0" smtClean="0">
                <a:latin typeface="Microsoft Himalaya" pitchFamily="2" charset="0"/>
                <a:ea typeface="Microsoft Himalaya" pitchFamily="2" charset="0"/>
                <a:cs typeface="Microsoft Himalaya" pitchFamily="2" charset="0"/>
              </a:rPr>
              <a:t/>
            </a:r>
            <a:br>
              <a:rPr lang="en-IN" sz="3200" b="1" dirty="0" smtClean="0">
                <a:latin typeface="Microsoft Himalaya" pitchFamily="2" charset="0"/>
                <a:ea typeface="Microsoft Himalaya" pitchFamily="2" charset="0"/>
                <a:cs typeface="Microsoft Himalaya" pitchFamily="2" charset="0"/>
              </a:rPr>
            </a:br>
            <a:r>
              <a:rPr lang="en-IN" sz="3200" dirty="0" smtClean="0">
                <a:latin typeface="Calibri" pitchFamily="34" charset="0"/>
                <a:ea typeface="Microsoft Himalaya" pitchFamily="2" charset="0"/>
                <a:cs typeface="Calibri" pitchFamily="34" charset="0"/>
              </a:rPr>
              <a:t>Pivot  table:</a:t>
            </a:r>
            <a:r>
              <a:rPr lang="en-IN" sz="4400" b="1" dirty="0" smtClean="0">
                <a:latin typeface="Microsoft Himalaya" pitchFamily="2" charset="0"/>
                <a:ea typeface="Microsoft Himalaya" pitchFamily="2" charset="0"/>
                <a:cs typeface="Microsoft Himalaya" pitchFamily="2" charset="0"/>
              </a:rPr>
              <a:t/>
            </a:r>
            <a:br>
              <a:rPr lang="en-IN" sz="4400" b="1" dirty="0" smtClean="0">
                <a:latin typeface="Microsoft Himalaya" pitchFamily="2" charset="0"/>
                <a:ea typeface="Microsoft Himalaya" pitchFamily="2" charset="0"/>
                <a:cs typeface="Microsoft Himalaya" pitchFamily="2" charset="0"/>
              </a:rPr>
            </a:br>
            <a:r>
              <a:rPr lang="zh-CN" altLang="en-US" sz="4250" b="1" i="0" u="none" strike="noStrike" kern="0" cap="none" spc="20" baseline="0" dirty="0">
                <a:solidFill>
                  <a:schemeClr val="tx1"/>
                </a:solidFill>
                <a:latin typeface="Trebuchet MS" charset="0"/>
                <a:ea typeface="宋体" charset="0"/>
                <a:cs typeface="Trebuchet MS" charset="0"/>
              </a:rPr>
              <a:t/>
            </a:r>
            <a:br>
              <a:rPr lang="zh-CN" altLang="en-US" sz="4250" b="1" i="0" u="none" strike="noStrike" kern="0" cap="none" spc="20" baseline="0" dirty="0">
                <a:solidFill>
                  <a:schemeClr val="tx1"/>
                </a:solidFill>
                <a:latin typeface="Trebuchet MS" charset="0"/>
                <a:ea typeface="宋体" charset="0"/>
                <a:cs typeface="Trebuchet MS" charset="0"/>
              </a:rPr>
            </a:br>
            <a:r>
              <a:rPr lang="zh-CN" altLang="en-US" sz="4250" b="1" i="0" u="none" strike="noStrike" kern="0" cap="none" spc="20" baseline="0" dirty="0">
                <a:solidFill>
                  <a:schemeClr val="tx1"/>
                </a:solidFill>
                <a:latin typeface="Trebuchet MS" charset="0"/>
                <a:ea typeface="宋体" charset="0"/>
                <a:cs typeface="Trebuchet MS" charset="0"/>
              </a:rPr>
              <a:t/>
            </a:r>
            <a:br>
              <a:rPr lang="zh-CN" altLang="en-US" sz="4250" b="1" i="0" u="none" strike="noStrike" kern="0" cap="none" spc="20" baseline="0" dirty="0">
                <a:solidFill>
                  <a:schemeClr val="tx1"/>
                </a:solidFill>
                <a:latin typeface="Trebuchet MS" charset="0"/>
                <a:ea typeface="宋体" charset="0"/>
                <a:cs typeface="Trebuchet MS" charset="0"/>
              </a:rPr>
            </a:br>
            <a:endParaRPr lang="zh-CN" altLang="en-US" sz="4250" b="0" i="0" u="none" strike="noStrike" kern="0" cap="none" spc="0" baseline="0" dirty="0">
              <a:solidFill>
                <a:schemeClr val="tx1"/>
              </a:solidFill>
              <a:latin typeface="Trebuchet MS" charset="0"/>
              <a:ea typeface="宋体" charset="0"/>
              <a:cs typeface="Trebuchet MS" charset="0"/>
            </a:endParaRPr>
          </a:p>
        </p:txBody>
      </p:sp>
      <p:sp>
        <p:nvSpPr>
          <p:cNvPr id="141"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7" name="Picture 6" descr="WhatsApp Image 2024-09-09 at 1.29.01 PM.jpeg"/>
          <p:cNvPicPr>
            <a:picLocks noChangeAspect="1"/>
          </p:cNvPicPr>
          <p:nvPr/>
        </p:nvPicPr>
        <p:blipFill>
          <a:blip r:embed="rId4"/>
          <a:stretch>
            <a:fillRect/>
          </a:stretch>
        </p:blipFill>
        <p:spPr>
          <a:xfrm>
            <a:off x="1981200" y="3657600"/>
            <a:ext cx="4914900" cy="2780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95442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4"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5" name="矩形"/>
          <p:cNvSpPr>
            <a:spLocks/>
          </p:cNvSpPr>
          <p:nvPr/>
        </p:nvSpPr>
        <p:spPr>
          <a:xfrm>
            <a:off x="739774" y="291147"/>
            <a:ext cx="10918826" cy="71590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charset="0"/>
              <a:ea typeface="宋体" charset="0"/>
              <a:cs typeface="Trebuchet MS" charset="0"/>
            </a:endParaRPr>
          </a:p>
          <a:p>
            <a:pPr marL="12700" indent="0" algn="l">
              <a:lnSpc>
                <a:spcPct val="100000"/>
              </a:lnSpc>
              <a:spcBef>
                <a:spcPts val="104"/>
              </a:spcBef>
              <a:spcAft>
                <a:spcPts val="0"/>
              </a:spcAft>
              <a:buNone/>
            </a:pPr>
            <a:r>
              <a:rPr lang="en-US" altLang="zh-CN" sz="2400" b="1" i="0" u="none" strike="noStrike" kern="1200" cap="none" spc="5" baseline="0">
                <a:solidFill>
                  <a:schemeClr val="tx1"/>
                </a:solidFill>
                <a:latin typeface="Trebuchet MS" charset="0"/>
                <a:ea typeface="宋体" charset="0"/>
                <a:cs typeface="Trebuchet MS" charset="0"/>
              </a:rPr>
              <a:t>Data Collection : </a:t>
            </a:r>
            <a:r>
              <a:rPr lang="en-US" altLang="zh-CN" sz="2400" b="0" i="0" u="none" strike="noStrike" kern="1200" cap="none" spc="5" baseline="0">
                <a:solidFill>
                  <a:schemeClr val="tx1"/>
                </a:solidFill>
                <a:latin typeface="Trebuchet MS" charset="0"/>
                <a:ea typeface="宋体" charset="0"/>
                <a:cs typeface="Trebuchet MS" charset="0"/>
              </a:rPr>
              <a:t>Employee Data set collected from Kaggle</a:t>
            </a:r>
          </a:p>
          <a:p>
            <a:pPr marL="12700" indent="0" algn="l">
              <a:lnSpc>
                <a:spcPct val="100000"/>
              </a:lnSpc>
              <a:spcBef>
                <a:spcPts val="104"/>
              </a:spcBef>
              <a:spcAft>
                <a:spcPts val="0"/>
              </a:spcAft>
              <a:buNone/>
            </a:pPr>
            <a:r>
              <a:rPr lang="en-US" altLang="zh-CN" sz="2400" b="1" i="0" u="none" strike="noStrike" kern="1200" cap="none" spc="5" baseline="0">
                <a:solidFill>
                  <a:schemeClr val="tx1"/>
                </a:solidFill>
                <a:latin typeface="Trebuchet MS" charset="0"/>
                <a:ea typeface="宋体" charset="0"/>
                <a:cs typeface="Trebuchet MS" charset="0"/>
              </a:rPr>
              <a:t>Data cleaning    </a:t>
            </a:r>
            <a:r>
              <a:rPr lang="en-US" altLang="zh-CN" sz="2400" b="0" i="0" u="none" strike="noStrike" kern="1200" cap="none" spc="5" baseline="0">
                <a:solidFill>
                  <a:schemeClr val="tx1"/>
                </a:solidFill>
                <a:latin typeface="Trebuchet MS" charset="0"/>
                <a:ea typeface="宋体" charset="0"/>
                <a:cs typeface="Trebuchet MS" charset="0"/>
              </a:rPr>
              <a:t>: Remove extra Blank Spaces in the data</a:t>
            </a:r>
          </a:p>
          <a:p>
            <a:pPr marL="12700" indent="0" algn="l">
              <a:lnSpc>
                <a:spcPct val="100000"/>
              </a:lnSpc>
              <a:spcBef>
                <a:spcPts val="104"/>
              </a:spcBef>
              <a:spcAft>
                <a:spcPts val="0"/>
              </a:spcAft>
              <a:buNone/>
            </a:pPr>
            <a:r>
              <a:rPr lang="en-US" altLang="zh-CN" sz="2400" b="1" i="0" u="none" strike="noStrike" kern="1200" cap="none" spc="5" baseline="0">
                <a:solidFill>
                  <a:schemeClr val="tx1"/>
                </a:solidFill>
                <a:latin typeface="Trebuchet MS" charset="0"/>
                <a:ea typeface="宋体" charset="0"/>
                <a:cs typeface="Trebuchet MS" charset="0"/>
              </a:rPr>
              <a:t>Techniques	     : </a:t>
            </a:r>
            <a:r>
              <a:rPr lang="en-US" altLang="zh-CN" sz="2400" b="0" i="0" u="none" strike="noStrike" kern="1200" cap="none" spc="5" baseline="0">
                <a:solidFill>
                  <a:schemeClr val="tx1"/>
                </a:solidFill>
                <a:latin typeface="Trebuchet MS" charset="0"/>
                <a:ea typeface="宋体" charset="0"/>
                <a:cs typeface="Trebuchet MS" charset="0"/>
              </a:rPr>
              <a:t>Used Filter for removing blank columns &amp; IF Formula for                                analysing the Employee Performance</a:t>
            </a:r>
          </a:p>
          <a:p>
            <a:pPr marL="12700" indent="0" algn="l">
              <a:lnSpc>
                <a:spcPct val="100000"/>
              </a:lnSpc>
              <a:spcBef>
                <a:spcPts val="104"/>
              </a:spcBef>
              <a:spcAft>
                <a:spcPts val="0"/>
              </a:spcAft>
              <a:buNone/>
            </a:pPr>
            <a:r>
              <a:rPr lang="en-US" altLang="zh-CN" sz="2400" b="1" i="0" u="none" strike="noStrike" kern="1200" cap="none" spc="5" baseline="0">
                <a:solidFill>
                  <a:schemeClr val="tx1"/>
                </a:solidFill>
                <a:latin typeface="Trebuchet MS" charset="0"/>
                <a:ea typeface="宋体" charset="0"/>
                <a:cs typeface="Trebuchet MS" charset="0"/>
              </a:rPr>
              <a:t>Results              : </a:t>
            </a:r>
            <a:r>
              <a:rPr lang="en-US" altLang="zh-CN" sz="2400" b="0" i="0" u="none" strike="noStrike" kern="1200" cap="none" spc="5" baseline="0">
                <a:solidFill>
                  <a:schemeClr val="tx1"/>
                </a:solidFill>
                <a:latin typeface="Trebuchet MS" charset="0"/>
                <a:ea typeface="宋体" charset="0"/>
                <a:cs typeface="Trebuchet MS" charset="0"/>
              </a:rPr>
              <a:t>Creating Bar Diagram for checking the employee performance</a:t>
            </a:r>
          </a:p>
          <a:p>
            <a:pPr marL="12700" indent="0" algn="l">
              <a:lnSpc>
                <a:spcPct val="100000"/>
              </a:lnSpc>
              <a:spcBef>
                <a:spcPts val="104"/>
              </a:spcBef>
              <a:spcAft>
                <a:spcPts val="0"/>
              </a:spcAft>
              <a:buNone/>
            </a:pPr>
            <a:r>
              <a:rPr lang="en-US" altLang="zh-CN" sz="2400" b="1" i="0" u="none" strike="noStrike" kern="1200" cap="none" spc="5" baseline="0">
                <a:solidFill>
                  <a:schemeClr val="tx1"/>
                </a:solidFill>
                <a:latin typeface="Trebuchet MS" charset="0"/>
                <a:ea typeface="宋体" charset="0"/>
                <a:cs typeface="Trebuchet MS" charset="0"/>
              </a:rPr>
              <a:t>Pivot Table 	     : </a:t>
            </a:r>
            <a:r>
              <a:rPr lang="en-US" altLang="zh-CN" sz="2400" b="0" i="0" u="none" strike="noStrike" kern="1200" cap="none" spc="5" baseline="0">
                <a:solidFill>
                  <a:schemeClr val="tx1"/>
                </a:solidFill>
                <a:latin typeface="Trebuchet MS" charset="0"/>
                <a:ea typeface="宋体" charset="0"/>
                <a:cs typeface="Trebuchet MS" charset="0"/>
              </a:rPr>
              <a:t>Separate the gender wise Employee Performance into 4 category as Very high, High, Medium, Low </a:t>
            </a:r>
          </a:p>
          <a:p>
            <a:pPr marL="12700" indent="0" algn="l">
              <a:lnSpc>
                <a:spcPct val="100000"/>
              </a:lnSpc>
              <a:spcBef>
                <a:spcPts val="104"/>
              </a:spcBef>
              <a:spcAft>
                <a:spcPts val="0"/>
              </a:spcAft>
              <a:buNone/>
            </a:pPr>
            <a:r>
              <a:rPr lang="en-US" altLang="zh-CN" sz="2400" b="1" i="0" u="none" strike="noStrike" kern="1200" cap="none" spc="5" baseline="0">
                <a:solidFill>
                  <a:schemeClr val="tx1"/>
                </a:solidFill>
                <a:latin typeface="Trebuchet MS" charset="0"/>
                <a:ea typeface="宋体" charset="0"/>
                <a:cs typeface="Trebuchet MS" charset="0"/>
              </a:rPr>
              <a:t>Chart Graphs     : </a:t>
            </a:r>
            <a:r>
              <a:rPr lang="en-US" altLang="zh-CN" sz="2400" b="0" i="0" u="none" strike="noStrike" kern="1200" cap="none" spc="5" baseline="0">
                <a:solidFill>
                  <a:schemeClr val="tx1"/>
                </a:solidFill>
                <a:latin typeface="Trebuchet MS" charset="0"/>
                <a:ea typeface="宋体" charset="0"/>
                <a:cs typeface="Trebuchet MS" charset="0"/>
              </a:rPr>
              <a:t>It shows clear performance of employees</a:t>
            </a: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charset="0"/>
              <a:ea typeface="宋体" charset="0"/>
              <a:cs typeface="Trebuchet MS" charset="0"/>
            </a:endParaRP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charset="0"/>
              <a:ea typeface="宋体" charset="0"/>
              <a:cs typeface="Trebuchet MS"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6"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Tree>
    <p:extLst>
      <p:ext uri="{BB962C8B-B14F-4D97-AF65-F5344CB8AC3E}">
        <p14:creationId xmlns:p14="http://schemas.microsoft.com/office/powerpoint/2010/main" xmlns="" val="152941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0"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1"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52" name="图表"/>
          <p:cNvGraphicFramePr/>
          <p:nvPr/>
        </p:nvGraphicFramePr>
        <p:xfrm>
          <a:off x="1295399" y="1524000"/>
          <a:ext cx="9067799" cy="4800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18171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文本框"/>
          <p:cNvSpPr>
            <a:spLocks noGrp="1"/>
          </p:cNvSpPr>
          <p:nvPr>
            <p:ph type="title"/>
          </p:nvPr>
        </p:nvSpPr>
        <p:spPr>
          <a:xfrm>
            <a:off x="755332" y="385444"/>
            <a:ext cx="10681335" cy="517064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r>
              <a:rPr lang="zh-CN" altLang="en-US" sz="4800" b="1" i="0" u="none" strike="noStrike" kern="0" cap="none" spc="0" baseline="0" dirty="0">
                <a:solidFill>
                  <a:schemeClr val="tx1"/>
                </a:solidFill>
                <a:latin typeface="Times New Roman" pitchFamily="18" charset="0"/>
                <a:ea typeface="宋体" charset="0"/>
                <a:cs typeface="Times New Roman" pitchFamily="18" charset="0"/>
              </a:rPr>
              <a:t/>
            </a:r>
            <a:br>
              <a:rPr lang="zh-CN" altLang="en-US" sz="4800" b="1" i="0" u="none" strike="noStrike" kern="0" cap="none" spc="0" baseline="0" dirty="0">
                <a:solidFill>
                  <a:schemeClr val="tx1"/>
                </a:solidFill>
                <a:latin typeface="Times New Roman" pitchFamily="18" charset="0"/>
                <a:ea typeface="宋体" charset="0"/>
                <a:cs typeface="Times New Roman" pitchFamily="18" charset="0"/>
              </a:rPr>
            </a:br>
            <a:r>
              <a:rPr lang="zh-CN" altLang="en-US" sz="4800" b="1" i="0" u="none" strike="noStrike" kern="0" cap="none" spc="0" baseline="0" dirty="0">
                <a:solidFill>
                  <a:schemeClr val="tx1"/>
                </a:solidFill>
                <a:latin typeface="Times New Roman" pitchFamily="18" charset="0"/>
                <a:ea typeface="宋体" charset="0"/>
                <a:cs typeface="Times New Roman" pitchFamily="18" charset="0"/>
              </a:rPr>
              <a:t/>
            </a:r>
            <a:br>
              <a:rPr lang="zh-CN" altLang="en-US" sz="4800" b="1" i="0" u="none" strike="noStrike" kern="0" cap="none" spc="0" baseline="0" dirty="0">
                <a:solidFill>
                  <a:schemeClr val="tx1"/>
                </a:solidFill>
                <a:latin typeface="Times New Roman" pitchFamily="18" charset="0"/>
                <a:ea typeface="宋体" charset="0"/>
                <a:cs typeface="Times New Roman" pitchFamily="18" charset="0"/>
              </a:rPr>
            </a:b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This having a powerful tools that helps to me understand . This project created an excel </a:t>
            </a:r>
            <a:r>
              <a:rPr lang="zh-CN" altLang="en-US" sz="2400" b="0" i="0" u="none" strike="noStrike" kern="0" cap="none" spc="0" baseline="0" dirty="0">
                <a:solidFill>
                  <a:schemeClr val="tx1"/>
                </a:solidFill>
                <a:latin typeface="Times New Roman" pitchFamily="18" charset="0"/>
                <a:ea typeface="宋体" charset="0"/>
                <a:cs typeface="Times New Roman" pitchFamily="18" charset="0"/>
              </a:rPr>
              <a:t/>
            </a:r>
            <a:br>
              <a:rPr lang="zh-CN" altLang="en-US" sz="2400" b="0" i="0" u="none" strike="noStrike" kern="0" cap="none" spc="0" baseline="0" dirty="0">
                <a:solidFill>
                  <a:schemeClr val="tx1"/>
                </a:solidFill>
                <a:latin typeface="Times New Roman" pitchFamily="18" charset="0"/>
                <a:ea typeface="宋体" charset="0"/>
                <a:cs typeface="Times New Roman" pitchFamily="18" charset="0"/>
              </a:rPr>
            </a:b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dashboard that does just that , it:</a:t>
            </a:r>
            <a:r>
              <a:rPr lang="zh-CN" altLang="en-US" sz="2400" b="0" i="0" u="none" strike="noStrike" kern="0" cap="none" spc="0" baseline="0" dirty="0">
                <a:solidFill>
                  <a:schemeClr val="tx1"/>
                </a:solidFill>
                <a:latin typeface="Times New Roman" pitchFamily="18" charset="0"/>
                <a:ea typeface="宋体" charset="0"/>
                <a:cs typeface="Times New Roman" pitchFamily="18" charset="0"/>
              </a:rPr>
              <a:t/>
            </a:r>
            <a:br>
              <a:rPr lang="zh-CN" altLang="en-US" sz="2400" b="0" i="0" u="none" strike="noStrike" kern="0" cap="none" spc="0" baseline="0" dirty="0">
                <a:solidFill>
                  <a:schemeClr val="tx1"/>
                </a:solidFill>
                <a:latin typeface="Times New Roman" pitchFamily="18" charset="0"/>
                <a:ea typeface="宋体" charset="0"/>
                <a:cs typeface="Times New Roman" pitchFamily="18" charset="0"/>
              </a:rPr>
            </a:b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	Tracks your progress ,</a:t>
            </a:r>
            <a:r>
              <a:rPr lang="zh-CN" altLang="en-US" sz="2400" b="0" i="0" u="none" strike="noStrike" kern="0" cap="none" spc="0" baseline="0" dirty="0">
                <a:solidFill>
                  <a:schemeClr val="tx1"/>
                </a:solidFill>
                <a:latin typeface="Times New Roman" pitchFamily="18" charset="0"/>
                <a:ea typeface="宋体" charset="0"/>
                <a:cs typeface="Times New Roman" pitchFamily="18" charset="0"/>
              </a:rPr>
              <a:t/>
            </a:r>
            <a:br>
              <a:rPr lang="zh-CN" altLang="en-US" sz="2400" b="0" i="0" u="none" strike="noStrike" kern="0" cap="none" spc="0" baseline="0" dirty="0">
                <a:solidFill>
                  <a:schemeClr val="tx1"/>
                </a:solidFill>
                <a:latin typeface="Times New Roman" pitchFamily="18" charset="0"/>
                <a:ea typeface="宋体" charset="0"/>
                <a:cs typeface="Times New Roman" pitchFamily="18" charset="0"/>
              </a:rPr>
            </a:b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	Highlights your strengths and </a:t>
            </a:r>
            <a:r>
              <a:rPr lang="en-US" altLang="zh-CN" sz="2400" b="0" i="0" u="none" strike="noStrike" kern="0" cap="none" spc="0" baseline="0" dirty="0" err="1">
                <a:solidFill>
                  <a:schemeClr val="tx1"/>
                </a:solidFill>
                <a:latin typeface="Times New Roman" pitchFamily="18" charset="0"/>
                <a:ea typeface="宋体" charset="0"/>
                <a:cs typeface="Times New Roman" pitchFamily="18" charset="0"/>
              </a:rPr>
              <a:t>weakneses</a:t>
            </a: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 ,</a:t>
            </a:r>
            <a:r>
              <a:rPr lang="zh-CN" altLang="en-US" sz="2400" b="0" i="0" u="none" strike="noStrike" kern="0" cap="none" spc="0" baseline="0" dirty="0">
                <a:solidFill>
                  <a:schemeClr val="tx1"/>
                </a:solidFill>
                <a:latin typeface="Times New Roman" pitchFamily="18" charset="0"/>
                <a:ea typeface="宋体" charset="0"/>
                <a:cs typeface="Times New Roman" pitchFamily="18" charset="0"/>
              </a:rPr>
              <a:t/>
            </a:r>
            <a:br>
              <a:rPr lang="zh-CN" altLang="en-US" sz="2400" b="0" i="0" u="none" strike="noStrike" kern="0" cap="none" spc="0" baseline="0" dirty="0">
                <a:solidFill>
                  <a:schemeClr val="tx1"/>
                </a:solidFill>
                <a:latin typeface="Times New Roman" pitchFamily="18" charset="0"/>
                <a:ea typeface="宋体" charset="0"/>
                <a:cs typeface="Times New Roman" pitchFamily="18" charset="0"/>
              </a:rPr>
            </a:b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	Helps your supervisor make informed decisions about your growth. </a:t>
            </a:r>
            <a:r>
              <a:rPr lang="zh-CN" altLang="en-US" sz="2400" b="0" i="0" u="none" strike="noStrike" kern="0" cap="none" spc="0" baseline="0" dirty="0">
                <a:solidFill>
                  <a:schemeClr val="tx1"/>
                </a:solidFill>
                <a:latin typeface="Times New Roman" pitchFamily="18" charset="0"/>
                <a:ea typeface="宋体" charset="0"/>
                <a:cs typeface="Times New Roman" pitchFamily="18" charset="0"/>
              </a:rPr>
              <a:t/>
            </a:r>
            <a:br>
              <a:rPr lang="zh-CN" altLang="en-US" sz="2400" b="0" i="0" u="none" strike="noStrike" kern="0" cap="none" spc="0" baseline="0" dirty="0">
                <a:solidFill>
                  <a:schemeClr val="tx1"/>
                </a:solidFill>
                <a:latin typeface="Times New Roman" pitchFamily="18" charset="0"/>
                <a:ea typeface="宋体" charset="0"/>
                <a:cs typeface="Times New Roman" pitchFamily="18" charset="0"/>
              </a:rPr>
            </a:br>
            <a:r>
              <a:rPr lang="zh-CN" altLang="en-US" sz="2400" b="0" i="0" u="none" strike="noStrike" kern="0" cap="none" spc="0" baseline="0" dirty="0">
                <a:solidFill>
                  <a:schemeClr val="tx1"/>
                </a:solidFill>
                <a:latin typeface="Times New Roman" pitchFamily="18" charset="0"/>
                <a:ea typeface="宋体" charset="0"/>
                <a:cs typeface="Times New Roman" pitchFamily="18" charset="0"/>
              </a:rPr>
              <a:t/>
            </a:r>
            <a:br>
              <a:rPr lang="zh-CN" altLang="en-US" sz="2400" b="0" i="0" u="none" strike="noStrike" kern="0" cap="none" spc="0" baseline="0" dirty="0">
                <a:solidFill>
                  <a:schemeClr val="tx1"/>
                </a:solidFill>
                <a:latin typeface="Times New Roman" pitchFamily="18" charset="0"/>
                <a:ea typeface="宋体" charset="0"/>
                <a:cs typeface="Times New Roman" pitchFamily="18" charset="0"/>
              </a:rPr>
            </a:b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This project can help me like;</a:t>
            </a:r>
            <a:r>
              <a:rPr lang="zh-CN" altLang="en-US" sz="2400" b="0" i="0" u="none" strike="noStrike" kern="0" cap="none" spc="0" baseline="0" dirty="0">
                <a:solidFill>
                  <a:schemeClr val="tx1"/>
                </a:solidFill>
                <a:latin typeface="Times New Roman" pitchFamily="18" charset="0"/>
                <a:ea typeface="宋体" charset="0"/>
                <a:cs typeface="Times New Roman" pitchFamily="18" charset="0"/>
              </a:rPr>
              <a:t/>
            </a:r>
            <a:br>
              <a:rPr lang="zh-CN" altLang="en-US" sz="2400" b="0" i="0" u="none" strike="noStrike" kern="0" cap="none" spc="0" baseline="0" dirty="0">
                <a:solidFill>
                  <a:schemeClr val="tx1"/>
                </a:solidFill>
                <a:latin typeface="Times New Roman" pitchFamily="18" charset="0"/>
                <a:ea typeface="宋体" charset="0"/>
                <a:cs typeface="Times New Roman" pitchFamily="18" charset="0"/>
              </a:rPr>
            </a:b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	Improve skills ,</a:t>
            </a:r>
            <a:r>
              <a:rPr lang="zh-CN" altLang="en-US" sz="2400" b="0" i="0" u="none" strike="noStrike" kern="0" cap="none" spc="0" baseline="0" dirty="0">
                <a:solidFill>
                  <a:schemeClr val="tx1"/>
                </a:solidFill>
                <a:latin typeface="Times New Roman" pitchFamily="18" charset="0"/>
                <a:ea typeface="宋体" charset="0"/>
                <a:cs typeface="Times New Roman" pitchFamily="18" charset="0"/>
              </a:rPr>
              <a:t/>
            </a:r>
            <a:br>
              <a:rPr lang="zh-CN" altLang="en-US" sz="2400" b="0" i="0" u="none" strike="noStrike" kern="0" cap="none" spc="0" baseline="0" dirty="0">
                <a:solidFill>
                  <a:schemeClr val="tx1"/>
                </a:solidFill>
                <a:latin typeface="Times New Roman" pitchFamily="18" charset="0"/>
                <a:ea typeface="宋体" charset="0"/>
                <a:cs typeface="Times New Roman" pitchFamily="18" charset="0"/>
              </a:rPr>
            </a:b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	Get better job opportunities,</a:t>
            </a:r>
            <a:r>
              <a:rPr lang="zh-CN" altLang="en-US" sz="2400" b="0" i="0" u="none" strike="noStrike" kern="0" cap="none" spc="0" baseline="0" dirty="0">
                <a:solidFill>
                  <a:schemeClr val="tx1"/>
                </a:solidFill>
                <a:latin typeface="Times New Roman" pitchFamily="18" charset="0"/>
                <a:ea typeface="宋体" charset="0"/>
                <a:cs typeface="Times New Roman" pitchFamily="18" charset="0"/>
              </a:rPr>
              <a:t/>
            </a:r>
            <a:br>
              <a:rPr lang="zh-CN" altLang="en-US" sz="2400" b="0" i="0" u="none" strike="noStrike" kern="0" cap="none" spc="0" baseline="0" dirty="0">
                <a:solidFill>
                  <a:schemeClr val="tx1"/>
                </a:solidFill>
                <a:latin typeface="Times New Roman" pitchFamily="18" charset="0"/>
                <a:ea typeface="宋体" charset="0"/>
                <a:cs typeface="Times New Roman" pitchFamily="18" charset="0"/>
              </a:rPr>
            </a:br>
            <a:r>
              <a:rPr lang="en-US" altLang="zh-CN" sz="2400" b="0" i="0" u="none" strike="noStrike" kern="0" cap="none" spc="0" baseline="0" dirty="0">
                <a:solidFill>
                  <a:schemeClr val="tx1"/>
                </a:solidFill>
                <a:latin typeface="Times New Roman" pitchFamily="18" charset="0"/>
                <a:ea typeface="宋体" charset="0"/>
                <a:cs typeface="Times New Roman" pitchFamily="18" charset="0"/>
              </a:rPr>
              <a:t>	Achieve career goals.</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87943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09187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97058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304800" y="533400"/>
            <a:ext cx="7166929" cy="4933402"/>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algn="l">
              <a:spcBef>
                <a:spcPts val="130"/>
              </a:spcBef>
              <a:tabLst>
                <a:tab pos="2727960" algn="l"/>
              </a:tabLst>
            </a:pPr>
            <a:r>
              <a:rPr lang="en-US" altLang="zh-CN" sz="4250" b="1" i="0" u="none" strike="noStrike" kern="0" cap="none" spc="-20" baseline="0" dirty="0" smtClean="0">
                <a:solidFill>
                  <a:schemeClr val="tx1"/>
                </a:solidFill>
                <a:latin typeface="Trebuchet MS" charset="0"/>
                <a:ea typeface="宋体" charset="0"/>
                <a:cs typeface="Trebuchet MS" charset="0"/>
              </a:rPr>
              <a:t/>
            </a:r>
            <a:br>
              <a:rPr lang="en-US" altLang="zh-CN" sz="4250" b="1" i="0" u="none" strike="noStrike" kern="0" cap="none" spc="-20" baseline="0" dirty="0" smtClean="0">
                <a:solidFill>
                  <a:schemeClr val="tx1"/>
                </a:solidFill>
                <a:latin typeface="Trebuchet MS" charset="0"/>
                <a:ea typeface="宋体" charset="0"/>
                <a:cs typeface="Trebuchet MS" charset="0"/>
              </a:rPr>
            </a:br>
            <a:r>
              <a:rPr lang="en-US" altLang="zh-CN" sz="4250" b="1" i="0" u="none" strike="noStrike" kern="0" cap="none" spc="-20" baseline="0" dirty="0" smtClean="0">
                <a:solidFill>
                  <a:schemeClr val="tx1"/>
                </a:solidFill>
                <a:latin typeface="Trebuchet MS" charset="0"/>
                <a:ea typeface="宋体" charset="0"/>
                <a:cs typeface="Trebuchet MS" charset="0"/>
              </a:rPr>
              <a:t>P</a:t>
            </a:r>
            <a:r>
              <a:rPr lang="en-US" altLang="zh-CN" sz="4250" b="1" i="0" u="none" strike="noStrike" kern="0" cap="none" spc="15" baseline="0" dirty="0" smtClean="0">
                <a:solidFill>
                  <a:schemeClr val="tx1"/>
                </a:solidFill>
                <a:latin typeface="Trebuchet MS" charset="0"/>
                <a:ea typeface="宋体" charset="0"/>
                <a:cs typeface="Trebuchet MS" charset="0"/>
              </a:rPr>
              <a:t>ROB</a:t>
            </a:r>
            <a:r>
              <a:rPr lang="en-US" altLang="zh-CN" sz="4250" b="1" i="0" u="none" strike="noStrike" kern="0" cap="none" spc="55" baseline="0" dirty="0" smtClean="0">
                <a:solidFill>
                  <a:schemeClr val="tx1"/>
                </a:solidFill>
                <a:latin typeface="Trebuchet MS" charset="0"/>
                <a:ea typeface="宋体" charset="0"/>
                <a:cs typeface="Trebuchet MS" charset="0"/>
              </a:rPr>
              <a:t>L</a:t>
            </a:r>
            <a:r>
              <a:rPr lang="en-US" altLang="zh-CN" sz="4250" b="1" i="0" u="none" strike="noStrike" kern="0" cap="none" spc="-20" baseline="0" dirty="0" smtClean="0">
                <a:solidFill>
                  <a:schemeClr val="tx1"/>
                </a:solidFill>
                <a:latin typeface="Trebuchet MS" charset="0"/>
                <a:ea typeface="宋体" charset="0"/>
                <a:cs typeface="Trebuchet MS" charset="0"/>
              </a:rPr>
              <a:t>E</a:t>
            </a:r>
            <a:r>
              <a:rPr lang="en-US" altLang="zh-CN" sz="4250" b="1" i="0" u="none" strike="noStrike" kern="0" cap="none" spc="20" baseline="0" dirty="0" smtClean="0">
                <a:solidFill>
                  <a:schemeClr val="tx1"/>
                </a:solidFill>
                <a:latin typeface="Trebuchet MS" charset="0"/>
                <a:ea typeface="宋体" charset="0"/>
                <a:cs typeface="Trebuchet MS" charset="0"/>
              </a:rPr>
              <a:t>M</a:t>
            </a:r>
            <a:r>
              <a:rPr lang="en-US" altLang="zh-CN" sz="4250" b="1" i="0" u="none" strike="noStrike" kern="0" cap="none" spc="0" baseline="0" dirty="0">
                <a:solidFill>
                  <a:schemeClr val="tx1"/>
                </a:solidFill>
                <a:latin typeface="Trebuchet MS" charset="0"/>
                <a:ea typeface="宋体" charset="0"/>
                <a:cs typeface="Trebuchet MS" charset="0"/>
              </a:rPr>
              <a:t>	</a:t>
            </a:r>
            <a:r>
              <a:rPr lang="en-US" altLang="zh-CN" sz="4250" b="1" i="0" u="none" strike="noStrike" kern="0" cap="none" spc="10" baseline="0" dirty="0" smtClean="0">
                <a:solidFill>
                  <a:schemeClr val="tx1"/>
                </a:solidFill>
                <a:latin typeface="Trebuchet MS" charset="0"/>
                <a:ea typeface="宋体" charset="0"/>
                <a:cs typeface="Trebuchet MS" charset="0"/>
              </a:rPr>
              <a:t>S</a:t>
            </a:r>
            <a:r>
              <a:rPr lang="en-US" altLang="zh-CN" sz="4250" b="1" i="0" u="none" strike="noStrike" kern="0" cap="none" spc="-370" baseline="0" dirty="0" smtClean="0">
                <a:solidFill>
                  <a:schemeClr val="tx1"/>
                </a:solidFill>
                <a:latin typeface="Trebuchet MS" charset="0"/>
                <a:ea typeface="宋体" charset="0"/>
                <a:cs typeface="Trebuchet MS" charset="0"/>
              </a:rPr>
              <a:t>T</a:t>
            </a:r>
            <a:r>
              <a:rPr lang="en-US" altLang="zh-CN" sz="4250" b="1" i="0" u="none" strike="noStrike" kern="0" cap="none" spc="-375" baseline="0" dirty="0" smtClean="0">
                <a:solidFill>
                  <a:schemeClr val="tx1"/>
                </a:solidFill>
                <a:latin typeface="Trebuchet MS" charset="0"/>
                <a:ea typeface="宋体" charset="0"/>
                <a:cs typeface="Trebuchet MS" charset="0"/>
              </a:rPr>
              <a:t>A</a:t>
            </a:r>
            <a:r>
              <a:rPr lang="en-US" altLang="zh-CN" sz="4250" b="1" i="0" u="none" strike="noStrike" kern="0" cap="none" spc="15" baseline="0" dirty="0" smtClean="0">
                <a:solidFill>
                  <a:schemeClr val="tx1"/>
                </a:solidFill>
                <a:latin typeface="Trebuchet MS" charset="0"/>
                <a:ea typeface="宋体" charset="0"/>
                <a:cs typeface="Trebuchet MS" charset="0"/>
              </a:rPr>
              <a:t>T</a:t>
            </a:r>
            <a:r>
              <a:rPr lang="en-US" altLang="zh-CN" sz="4250" b="1" i="0" u="none" strike="noStrike" kern="0" cap="none" spc="-10" baseline="0" dirty="0" smtClean="0">
                <a:solidFill>
                  <a:schemeClr val="tx1"/>
                </a:solidFill>
                <a:latin typeface="Trebuchet MS" charset="0"/>
                <a:ea typeface="宋体" charset="0"/>
                <a:cs typeface="Trebuchet MS" charset="0"/>
              </a:rPr>
              <a:t>E</a:t>
            </a:r>
            <a:r>
              <a:rPr lang="en-US" altLang="zh-CN" sz="4250" b="1" i="0" u="none" strike="noStrike" kern="0" cap="none" spc="-20" baseline="0" dirty="0" smtClean="0">
                <a:solidFill>
                  <a:schemeClr val="tx1"/>
                </a:solidFill>
                <a:latin typeface="Trebuchet MS" charset="0"/>
                <a:ea typeface="宋体" charset="0"/>
                <a:cs typeface="Trebuchet MS" charset="0"/>
              </a:rPr>
              <a:t>ME</a:t>
            </a:r>
            <a:r>
              <a:rPr lang="en-US" altLang="zh-CN" sz="4250" b="1" i="0" u="none" strike="noStrike" kern="0" cap="none" spc="10" baseline="0" dirty="0" smtClean="0">
                <a:solidFill>
                  <a:schemeClr val="tx1"/>
                </a:solidFill>
                <a:latin typeface="Trebuchet MS" charset="0"/>
                <a:ea typeface="宋体" charset="0"/>
                <a:cs typeface="Trebuchet MS" charset="0"/>
              </a:rPr>
              <a:t>NT:</a:t>
            </a:r>
            <a:br>
              <a:rPr lang="en-US" altLang="zh-CN" sz="4250" b="1" i="0" u="none" strike="noStrike" kern="0" cap="none" spc="10" baseline="0" dirty="0" smtClean="0">
                <a:solidFill>
                  <a:schemeClr val="tx1"/>
                </a:solidFill>
                <a:latin typeface="Trebuchet MS" charset="0"/>
                <a:ea typeface="宋体" charset="0"/>
                <a:cs typeface="Trebuchet MS" charset="0"/>
              </a:rPr>
            </a:br>
            <a:r>
              <a:rPr lang="en-US" altLang="zh-CN" sz="4250" b="1" i="0" u="none" strike="noStrike" kern="0" cap="none" spc="10" baseline="0" dirty="0" smtClean="0">
                <a:solidFill>
                  <a:schemeClr val="tx1"/>
                </a:solidFill>
                <a:latin typeface="Trebuchet MS" charset="0"/>
                <a:ea typeface="宋体" charset="0"/>
                <a:cs typeface="Trebuchet MS" charset="0"/>
              </a:rPr>
              <a:t/>
            </a:r>
            <a:br>
              <a:rPr lang="en-US" altLang="zh-CN" sz="4250" b="1" i="0" u="none" strike="noStrike" kern="0" cap="none" spc="10" baseline="0" dirty="0" smtClean="0">
                <a:solidFill>
                  <a:schemeClr val="tx1"/>
                </a:solidFill>
                <a:latin typeface="Trebuchet MS" charset="0"/>
                <a:ea typeface="宋体" charset="0"/>
                <a:cs typeface="Trebuchet MS" charset="0"/>
              </a:rPr>
            </a:br>
            <a:r>
              <a:rPr lang="en-US" sz="2400" dirty="0" smtClean="0"/>
              <a:t>A problem statement is a business document that outlines an </a:t>
            </a:r>
            <a:r>
              <a:rPr lang="en-US" sz="2400" dirty="0" err="1" smtClean="0"/>
              <a:t>organisation's</a:t>
            </a:r>
            <a:r>
              <a:rPr lang="en-US" sz="2400" dirty="0" smtClean="0"/>
              <a:t> issue and proposes a detailed solution to prevent its recurrence. Problem statements serve as important communication tools, providing insights about potential threats, fostering innovation and promoting technological development.</a:t>
            </a:r>
            <a:r>
              <a:rPr lang="zh-CN" altLang="en-US" sz="2400" b="1" i="0" u="none" strike="noStrike" kern="0" cap="none" spc="10" baseline="0" dirty="0">
                <a:solidFill>
                  <a:schemeClr val="tx1"/>
                </a:solidFill>
                <a:latin typeface="Trebuchet MS" charset="0"/>
                <a:ea typeface="宋体" charset="0"/>
                <a:cs typeface="Trebuchet MS" charset="0"/>
              </a:rPr>
              <a:t/>
            </a:r>
            <a:br>
              <a:rPr lang="zh-CN" altLang="en-US" sz="2400" b="1" i="0" u="none" strike="noStrike" kern="0" cap="none" spc="10" baseline="0" dirty="0">
                <a:solidFill>
                  <a:schemeClr val="tx1"/>
                </a:solidFill>
                <a:latin typeface="Trebuchet MS" charset="0"/>
                <a:ea typeface="宋体" charset="0"/>
                <a:cs typeface="Trebuchet MS" charset="0"/>
              </a:rPr>
            </a:br>
            <a:r>
              <a:rPr lang="zh-CN" altLang="en-US" sz="2400" b="1" i="0" u="none" strike="noStrike" kern="0" cap="none" spc="10" baseline="0" dirty="0">
                <a:solidFill>
                  <a:schemeClr val="tx1"/>
                </a:solidFill>
                <a:latin typeface="Trebuchet MS" charset="0"/>
                <a:ea typeface="宋体" charset="0"/>
                <a:cs typeface="Trebuchet MS" charset="0"/>
              </a:rPr>
              <a:t/>
            </a:r>
            <a:br>
              <a:rPr lang="zh-CN" altLang="en-US" sz="2400" b="1" i="0" u="none" strike="noStrike" kern="0" cap="none" spc="10" baseline="0" dirty="0">
                <a:solidFill>
                  <a:schemeClr val="tx1"/>
                </a:solidFill>
                <a:latin typeface="Trebuchet MS" charset="0"/>
                <a:ea typeface="宋体" charset="0"/>
                <a:cs typeface="Trebuchet MS" charset="0"/>
              </a:rPr>
            </a:br>
            <a:endParaRPr lang="zh-CN" altLang="en-US" sz="2400" b="1" i="0" u="none" strike="noStrike" kern="0" cap="none" spc="0" baseline="0" dirty="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84441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1901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.Employee performance analysis using excel project to develop an excel dashboard to analysis employee performance, track data , and provide insights for informed decisions on talent development and growth.</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34427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35217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dirty="0">
                <a:solidFill>
                  <a:schemeClr val="tx1"/>
                </a:solidFill>
                <a:latin typeface="Trebuchet MS" charset="0"/>
                <a:ea typeface="宋体" charset="0"/>
                <a:cs typeface="Trebuchet MS" charset="0"/>
              </a:rPr>
              <a:t>W</a:t>
            </a:r>
            <a:r>
              <a:rPr lang="en-US" altLang="zh-CN" sz="3200" b="1" i="0" u="none" strike="noStrike" kern="0" cap="none" spc="-20" baseline="0" dirty="0">
                <a:solidFill>
                  <a:schemeClr val="tx1"/>
                </a:solidFill>
                <a:latin typeface="Trebuchet MS" charset="0"/>
                <a:ea typeface="宋体" charset="0"/>
                <a:cs typeface="Trebuchet MS" charset="0"/>
              </a:rPr>
              <a:t>H</a:t>
            </a:r>
            <a:r>
              <a:rPr lang="en-US" altLang="zh-CN" sz="3200" b="1" i="0" u="none" strike="noStrike" kern="0" cap="none" spc="20" baseline="0" dirty="0">
                <a:solidFill>
                  <a:schemeClr val="tx1"/>
                </a:solidFill>
                <a:latin typeface="Trebuchet MS" charset="0"/>
                <a:ea typeface="宋体" charset="0"/>
                <a:cs typeface="Trebuchet MS" charset="0"/>
              </a:rPr>
              <a:t>O</a:t>
            </a:r>
            <a:r>
              <a:rPr lang="en-US" altLang="zh-CN" sz="3200" b="1" i="0" u="none" strike="noStrike" kern="0" cap="none" spc="-235" baseline="0" dirty="0">
                <a:solidFill>
                  <a:schemeClr val="tx1"/>
                </a:solidFill>
                <a:latin typeface="Trebuchet MS" charset="0"/>
                <a:ea typeface="宋体" charset="0"/>
                <a:cs typeface="Trebuchet MS" charset="0"/>
              </a:rPr>
              <a:t> </a:t>
            </a:r>
            <a:r>
              <a:rPr lang="en-US" altLang="zh-CN" sz="3200" b="1" i="0" u="none" strike="noStrike" kern="0" cap="none" spc="-10" baseline="0" dirty="0">
                <a:solidFill>
                  <a:schemeClr val="tx1"/>
                </a:solidFill>
                <a:latin typeface="Trebuchet MS" charset="0"/>
                <a:ea typeface="宋体" charset="0"/>
                <a:cs typeface="Trebuchet MS" charset="0"/>
              </a:rPr>
              <a:t>AR</a:t>
            </a:r>
            <a:r>
              <a:rPr lang="en-US" altLang="zh-CN" sz="3200" b="1" i="0" u="none" strike="noStrike" kern="0" cap="none" spc="15" baseline="0" dirty="0">
                <a:solidFill>
                  <a:schemeClr val="tx1"/>
                </a:solidFill>
                <a:latin typeface="Trebuchet MS" charset="0"/>
                <a:ea typeface="宋体" charset="0"/>
                <a:cs typeface="Trebuchet MS" charset="0"/>
              </a:rPr>
              <a:t>E</a:t>
            </a:r>
            <a:r>
              <a:rPr lang="en-US" altLang="zh-CN" sz="3200" b="1" i="0" u="none" strike="noStrike" kern="0" cap="none" spc="-35" baseline="0" dirty="0">
                <a:solidFill>
                  <a:schemeClr val="tx1"/>
                </a:solidFill>
                <a:latin typeface="Trebuchet MS" charset="0"/>
                <a:ea typeface="宋体" charset="0"/>
                <a:cs typeface="Trebuchet MS" charset="0"/>
              </a:rPr>
              <a:t> </a:t>
            </a:r>
            <a:r>
              <a:rPr lang="en-US" altLang="zh-CN" sz="3200" b="1" i="0" u="none" strike="noStrike" kern="0" cap="none" spc="-10" baseline="0" dirty="0">
                <a:solidFill>
                  <a:schemeClr val="tx1"/>
                </a:solidFill>
                <a:latin typeface="Trebuchet MS" charset="0"/>
                <a:ea typeface="宋体" charset="0"/>
                <a:cs typeface="Trebuchet MS" charset="0"/>
              </a:rPr>
              <a:t>T</a:t>
            </a:r>
            <a:r>
              <a:rPr lang="en-US" altLang="zh-CN" sz="3200" b="1" i="0" u="none" strike="noStrike" kern="0" cap="none" spc="-15" baseline="0" dirty="0">
                <a:solidFill>
                  <a:schemeClr val="tx1"/>
                </a:solidFill>
                <a:latin typeface="Trebuchet MS" charset="0"/>
                <a:ea typeface="宋体" charset="0"/>
                <a:cs typeface="Trebuchet MS" charset="0"/>
              </a:rPr>
              <a:t>H</a:t>
            </a:r>
            <a:r>
              <a:rPr lang="en-US" altLang="zh-CN" sz="3200" b="1" i="0" u="none" strike="noStrike" kern="0" cap="none" spc="15" baseline="0" dirty="0">
                <a:solidFill>
                  <a:schemeClr val="tx1"/>
                </a:solidFill>
                <a:latin typeface="Trebuchet MS" charset="0"/>
                <a:ea typeface="宋体" charset="0"/>
                <a:cs typeface="Trebuchet MS" charset="0"/>
              </a:rPr>
              <a:t>E</a:t>
            </a:r>
            <a:r>
              <a:rPr lang="en-US" altLang="zh-CN" sz="3200" b="1" i="0" u="none" strike="noStrike" kern="0" cap="none" spc="-35" baseline="0" dirty="0">
                <a:solidFill>
                  <a:schemeClr val="tx1"/>
                </a:solidFill>
                <a:latin typeface="Trebuchet MS" charset="0"/>
                <a:ea typeface="宋体" charset="0"/>
                <a:cs typeface="Trebuchet MS" charset="0"/>
              </a:rPr>
              <a:t> </a:t>
            </a:r>
            <a:r>
              <a:rPr lang="en-US" altLang="zh-CN" sz="3200" b="1" i="0" u="none" strike="noStrike" kern="0" cap="none" spc="-20" baseline="0" dirty="0">
                <a:solidFill>
                  <a:schemeClr val="tx1"/>
                </a:solidFill>
                <a:latin typeface="Trebuchet MS" charset="0"/>
                <a:ea typeface="宋体" charset="0"/>
                <a:cs typeface="Trebuchet MS" charset="0"/>
              </a:rPr>
              <a:t>E</a:t>
            </a:r>
            <a:r>
              <a:rPr lang="en-US" altLang="zh-CN" sz="3200" b="1" i="0" u="none" strike="noStrike" kern="0" cap="none" spc="30" baseline="0" dirty="0">
                <a:solidFill>
                  <a:schemeClr val="tx1"/>
                </a:solidFill>
                <a:latin typeface="Trebuchet MS" charset="0"/>
                <a:ea typeface="宋体" charset="0"/>
                <a:cs typeface="Trebuchet MS" charset="0"/>
              </a:rPr>
              <a:t>N</a:t>
            </a:r>
            <a:r>
              <a:rPr lang="en-US" altLang="zh-CN" sz="3200" b="1" i="0" u="none" strike="noStrike" kern="0" cap="none" spc="15" baseline="0" dirty="0">
                <a:solidFill>
                  <a:schemeClr val="tx1"/>
                </a:solidFill>
                <a:latin typeface="Trebuchet MS" charset="0"/>
                <a:ea typeface="宋体" charset="0"/>
                <a:cs typeface="Trebuchet MS" charset="0"/>
              </a:rPr>
              <a:t>D</a:t>
            </a:r>
            <a:r>
              <a:rPr lang="en-US" altLang="zh-CN" sz="3200" b="1" i="0" u="none" strike="noStrike" kern="0" cap="none" spc="-45" baseline="0" dirty="0">
                <a:solidFill>
                  <a:schemeClr val="tx1"/>
                </a:solidFill>
                <a:latin typeface="Trebuchet MS" charset="0"/>
                <a:ea typeface="宋体" charset="0"/>
                <a:cs typeface="Trebuchet MS" charset="0"/>
              </a:rPr>
              <a:t> </a:t>
            </a:r>
            <a:r>
              <a:rPr lang="en-US" altLang="zh-CN" sz="3200" b="1" i="0" u="none" strike="noStrike" kern="0" cap="none" spc="0" baseline="0" dirty="0">
                <a:solidFill>
                  <a:schemeClr val="tx1"/>
                </a:solidFill>
                <a:latin typeface="Trebuchet MS" charset="0"/>
                <a:ea typeface="宋体" charset="0"/>
                <a:cs typeface="Trebuchet MS" charset="0"/>
              </a:rPr>
              <a:t>U</a:t>
            </a:r>
            <a:r>
              <a:rPr lang="en-US" altLang="zh-CN" sz="3200" b="1" i="0" u="none" strike="noStrike" kern="0" cap="none" spc="10" baseline="0" dirty="0">
                <a:solidFill>
                  <a:schemeClr val="tx1"/>
                </a:solidFill>
                <a:latin typeface="Trebuchet MS" charset="0"/>
                <a:ea typeface="宋体" charset="0"/>
                <a:cs typeface="Trebuchet MS" charset="0"/>
              </a:rPr>
              <a:t>S</a:t>
            </a:r>
            <a:r>
              <a:rPr lang="en-US" altLang="zh-CN" sz="3200" b="1" i="0" u="none" strike="noStrike" kern="0" cap="none" spc="-25" baseline="0" dirty="0">
                <a:solidFill>
                  <a:schemeClr val="tx1"/>
                </a:solidFill>
                <a:latin typeface="Trebuchet MS" charset="0"/>
                <a:ea typeface="宋体" charset="0"/>
                <a:cs typeface="Trebuchet MS" charset="0"/>
              </a:rPr>
              <a:t>E</a:t>
            </a:r>
            <a:r>
              <a:rPr lang="en-US" altLang="zh-CN" sz="3200" b="1" i="0" u="none" strike="noStrike" kern="0" cap="none" spc="-10" baseline="0" dirty="0">
                <a:solidFill>
                  <a:schemeClr val="tx1"/>
                </a:solidFill>
                <a:latin typeface="Trebuchet MS" charset="0"/>
                <a:ea typeface="宋体" charset="0"/>
                <a:cs typeface="Trebuchet MS" charset="0"/>
              </a:rPr>
              <a:t>R</a:t>
            </a:r>
            <a:r>
              <a:rPr lang="en-US" altLang="zh-CN" sz="3200" b="1" i="0" u="none" strike="noStrike" kern="0" cap="none" spc="5" baseline="0" dirty="0">
                <a:solidFill>
                  <a:schemeClr val="tx1"/>
                </a:solidFill>
                <a:latin typeface="Trebuchet MS" charset="0"/>
                <a:ea typeface="宋体" charset="0"/>
                <a:cs typeface="Trebuchet MS" charset="0"/>
              </a:rPr>
              <a:t>S?</a:t>
            </a:r>
            <a:r>
              <a:rPr lang="zh-CN" altLang="en-US" sz="3200" b="1" i="0" u="none" strike="noStrike" kern="0" cap="none" spc="5" baseline="0" dirty="0">
                <a:solidFill>
                  <a:schemeClr val="tx1"/>
                </a:solidFill>
                <a:latin typeface="Trebuchet MS" charset="0"/>
                <a:ea typeface="宋体" charset="0"/>
                <a:cs typeface="Trebuchet MS" charset="0"/>
              </a:rPr>
              <a:t/>
            </a:r>
            <a:br>
              <a:rPr lang="zh-CN" altLang="en-US" sz="3200" b="1" i="0" u="none" strike="noStrike" kern="0" cap="none" spc="5" baseline="0" dirty="0">
                <a:solidFill>
                  <a:schemeClr val="tx1"/>
                </a:solidFill>
                <a:latin typeface="Trebuchet MS" charset="0"/>
                <a:ea typeface="宋体" charset="0"/>
                <a:cs typeface="Trebuchet MS" charset="0"/>
              </a:rPr>
            </a:br>
            <a:r>
              <a:rPr lang="zh-CN" altLang="en-US" sz="3200" b="1" i="0" u="none" strike="noStrike" kern="0" cap="none" spc="5" baseline="0" dirty="0">
                <a:solidFill>
                  <a:schemeClr val="tx1"/>
                </a:solidFill>
                <a:latin typeface="Trebuchet MS" charset="0"/>
                <a:ea typeface="宋体" charset="0"/>
                <a:cs typeface="Trebuchet MS" charset="0"/>
              </a:rPr>
              <a:t/>
            </a:r>
            <a:br>
              <a:rPr lang="zh-CN" altLang="en-US" sz="3200" b="1" i="0" u="none" strike="noStrike" kern="0" cap="none" spc="5" baseline="0" dirty="0">
                <a:solidFill>
                  <a:schemeClr val="tx1"/>
                </a:solidFill>
                <a:latin typeface="Trebuchet MS" charset="0"/>
                <a:ea typeface="宋体" charset="0"/>
                <a:cs typeface="Trebuchet MS" charset="0"/>
              </a:rPr>
            </a:br>
            <a:r>
              <a:rPr lang="en-US" altLang="zh-CN" sz="2400" b="0" i="0" u="none" strike="noStrike" kern="0" cap="none" spc="5" baseline="0" dirty="0">
                <a:solidFill>
                  <a:schemeClr val="tx1"/>
                </a:solidFill>
                <a:latin typeface="Trebuchet MS" charset="0"/>
                <a:ea typeface="宋体" charset="0"/>
                <a:cs typeface="Trebuchet MS" charset="0"/>
              </a:rPr>
              <a:t>Employee</a:t>
            </a:r>
            <a:r>
              <a:rPr lang="zh-CN" altLang="en-US" sz="2400" b="0" i="0" u="none" strike="noStrike" kern="0" cap="none" spc="5" baseline="0" dirty="0">
                <a:solidFill>
                  <a:schemeClr val="tx1"/>
                </a:solidFill>
                <a:latin typeface="Trebuchet MS" charset="0"/>
                <a:ea typeface="宋体" charset="0"/>
                <a:cs typeface="Trebuchet MS" charset="0"/>
              </a:rPr>
              <a:t/>
            </a:r>
            <a:br>
              <a:rPr lang="zh-CN" altLang="en-US" sz="2400" b="0" i="0" u="none" strike="noStrike" kern="0" cap="none" spc="5" baseline="0" dirty="0">
                <a:solidFill>
                  <a:schemeClr val="tx1"/>
                </a:solidFill>
                <a:latin typeface="Trebuchet MS" charset="0"/>
                <a:ea typeface="宋体" charset="0"/>
                <a:cs typeface="Trebuchet MS" charset="0"/>
              </a:rPr>
            </a:br>
            <a:r>
              <a:rPr lang="en-US" altLang="zh-CN" sz="2400" b="0" i="0" u="none" strike="noStrike" kern="0" cap="none" spc="5" baseline="0" dirty="0">
                <a:solidFill>
                  <a:schemeClr val="tx1"/>
                </a:solidFill>
                <a:latin typeface="Trebuchet MS" charset="0"/>
                <a:ea typeface="宋体" charset="0"/>
                <a:cs typeface="Trebuchet MS" charset="0"/>
              </a:rPr>
              <a:t>Employers</a:t>
            </a:r>
            <a:r>
              <a:rPr lang="zh-CN" altLang="en-US" sz="2400" b="0" i="0" u="none" strike="noStrike" kern="0" cap="none" spc="5" baseline="0" dirty="0">
                <a:solidFill>
                  <a:schemeClr val="tx1"/>
                </a:solidFill>
                <a:latin typeface="Trebuchet MS" charset="0"/>
                <a:ea typeface="宋体" charset="0"/>
                <a:cs typeface="Trebuchet MS" charset="0"/>
              </a:rPr>
              <a:t/>
            </a:r>
            <a:br>
              <a:rPr lang="zh-CN" altLang="en-US" sz="2400" b="0" i="0" u="none" strike="noStrike" kern="0" cap="none" spc="5" baseline="0" dirty="0">
                <a:solidFill>
                  <a:schemeClr val="tx1"/>
                </a:solidFill>
                <a:latin typeface="Trebuchet MS" charset="0"/>
                <a:ea typeface="宋体" charset="0"/>
                <a:cs typeface="Trebuchet MS" charset="0"/>
              </a:rPr>
            </a:br>
            <a:r>
              <a:rPr lang="en-US" altLang="zh-CN" sz="2400" b="0" i="0" u="none" strike="noStrike" kern="0" cap="none" spc="5" baseline="0" dirty="0" err="1">
                <a:solidFill>
                  <a:schemeClr val="tx1"/>
                </a:solidFill>
                <a:latin typeface="Trebuchet MS" charset="0"/>
                <a:ea typeface="宋体" charset="0"/>
                <a:cs typeface="Trebuchet MS" charset="0"/>
              </a:rPr>
              <a:t>Organisation</a:t>
            </a:r>
            <a:r>
              <a:rPr lang="zh-CN" altLang="en-US" sz="2400" b="0" i="0" u="none" strike="noStrike" kern="0" cap="none" spc="5" baseline="0" dirty="0">
                <a:solidFill>
                  <a:schemeClr val="tx1"/>
                </a:solidFill>
                <a:latin typeface="Trebuchet MS" charset="0"/>
                <a:ea typeface="宋体" charset="0"/>
                <a:cs typeface="Trebuchet MS" charset="0"/>
              </a:rPr>
              <a:t/>
            </a:r>
            <a:br>
              <a:rPr lang="zh-CN" altLang="en-US" sz="2400" b="0" i="0" u="none" strike="noStrike" kern="0" cap="none" spc="5" baseline="0" dirty="0">
                <a:solidFill>
                  <a:schemeClr val="tx1"/>
                </a:solidFill>
                <a:latin typeface="Trebuchet MS" charset="0"/>
                <a:ea typeface="宋体" charset="0"/>
                <a:cs typeface="Trebuchet MS" charset="0"/>
              </a:rPr>
            </a:br>
            <a:r>
              <a:rPr lang="en-US" altLang="zh-CN" sz="2400" b="0" i="0" u="none" strike="noStrike" kern="0" cap="none" spc="5" baseline="0" dirty="0">
                <a:solidFill>
                  <a:schemeClr val="tx1"/>
                </a:solidFill>
                <a:latin typeface="Trebuchet MS" charset="0"/>
                <a:ea typeface="宋体" charset="0"/>
                <a:cs typeface="Trebuchet MS" charset="0"/>
              </a:rPr>
              <a:t>Different industries</a:t>
            </a:r>
            <a:r>
              <a:rPr lang="zh-CN" altLang="en-US" sz="2400" b="0" i="0" u="none" strike="noStrike" kern="0" cap="none" spc="5" baseline="0" dirty="0">
                <a:solidFill>
                  <a:schemeClr val="tx1"/>
                </a:solidFill>
                <a:latin typeface="Trebuchet MS" charset="0"/>
                <a:ea typeface="宋体" charset="0"/>
                <a:cs typeface="Trebuchet MS" charset="0"/>
              </a:rPr>
              <a:t/>
            </a:r>
            <a:br>
              <a:rPr lang="zh-CN" altLang="en-US" sz="2400" b="0" i="0" u="none" strike="noStrike" kern="0" cap="none" spc="5" baseline="0" dirty="0">
                <a:solidFill>
                  <a:schemeClr val="tx1"/>
                </a:solidFill>
                <a:latin typeface="Trebuchet MS" charset="0"/>
                <a:ea typeface="宋体" charset="0"/>
                <a:cs typeface="Trebuchet MS" charset="0"/>
              </a:rPr>
            </a:br>
            <a:r>
              <a:rPr lang="en-US" altLang="zh-CN" sz="2400" b="0" i="0" u="none" strike="noStrike" kern="0" cap="none" spc="5" baseline="0" dirty="0">
                <a:solidFill>
                  <a:schemeClr val="tx1"/>
                </a:solidFill>
                <a:latin typeface="Trebuchet MS" charset="0"/>
                <a:ea typeface="宋体" charset="0"/>
                <a:cs typeface="Trebuchet MS" charset="0"/>
              </a:rPr>
              <a:t>IT sectors</a:t>
            </a:r>
            <a:r>
              <a:rPr lang="zh-CN" altLang="en-US" sz="2400" b="0" i="0" u="none" strike="noStrike" kern="0" cap="none" spc="5" baseline="0" dirty="0">
                <a:solidFill>
                  <a:schemeClr val="tx1"/>
                </a:solidFill>
                <a:latin typeface="Trebuchet MS" charset="0"/>
                <a:ea typeface="宋体" charset="0"/>
                <a:cs typeface="Trebuchet MS" charset="0"/>
              </a:rPr>
              <a:t/>
            </a:r>
            <a:br>
              <a:rPr lang="zh-CN" altLang="en-US" sz="2400" b="0" i="0" u="none" strike="noStrike" kern="0" cap="none" spc="5" baseline="0" dirty="0">
                <a:solidFill>
                  <a:schemeClr val="tx1"/>
                </a:solidFill>
                <a:latin typeface="Trebuchet MS" charset="0"/>
                <a:ea typeface="宋体" charset="0"/>
                <a:cs typeface="Trebuchet MS" charset="0"/>
              </a:rPr>
            </a:br>
            <a:r>
              <a:rPr lang="en-US" altLang="zh-CN" sz="2400" b="0" i="0" u="none" strike="noStrike" kern="0" cap="none" spc="5" baseline="0" dirty="0">
                <a:solidFill>
                  <a:schemeClr val="tx1"/>
                </a:solidFill>
                <a:latin typeface="Trebuchet MS" charset="0"/>
                <a:ea typeface="宋体" charset="0"/>
                <a:cs typeface="Trebuchet MS" charset="0"/>
              </a:rPr>
              <a:t>Senior leaderships</a:t>
            </a:r>
            <a:r>
              <a:rPr lang="zh-CN" altLang="en-US" sz="2400" b="0" i="0" u="none" strike="noStrike" kern="0" cap="none" spc="5" baseline="0" dirty="0">
                <a:solidFill>
                  <a:schemeClr val="tx1"/>
                </a:solidFill>
                <a:latin typeface="Trebuchet MS" charset="0"/>
                <a:ea typeface="宋体" charset="0"/>
                <a:cs typeface="Trebuchet MS" charset="0"/>
              </a:rPr>
              <a:t/>
            </a:r>
            <a:br>
              <a:rPr lang="zh-CN" altLang="en-US" sz="2400" b="0" i="0" u="none" strike="noStrike" kern="0" cap="none" spc="5" baseline="0" dirty="0">
                <a:solidFill>
                  <a:schemeClr val="tx1"/>
                </a:solidFill>
                <a:latin typeface="Trebuchet MS" charset="0"/>
                <a:ea typeface="宋体" charset="0"/>
                <a:cs typeface="Trebuchet MS" charset="0"/>
              </a:rPr>
            </a:br>
            <a:r>
              <a:rPr lang="en-US" altLang="zh-CN" sz="2400" b="0" i="0" u="none" strike="noStrike" kern="0" cap="none" spc="5" baseline="0" dirty="0">
                <a:solidFill>
                  <a:schemeClr val="tx1"/>
                </a:solidFill>
                <a:latin typeface="Trebuchet MS" charset="0"/>
                <a:ea typeface="宋体" charset="0"/>
                <a:cs typeface="Trebuchet MS" charset="0"/>
              </a:rPr>
              <a:t>HR Analysts</a:t>
            </a:r>
            <a:endParaRPr lang="zh-CN" altLang="en-US" sz="3200" b="1" i="0" u="none" strike="noStrike" kern="0" cap="none" spc="0" baseline="0" dirty="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8" name="Picture 7" descr="WhatsApp Image 2024-09-09 at 1.25.12 PM.jpeg"/>
          <p:cNvPicPr>
            <a:picLocks noChangeAspect="1"/>
          </p:cNvPicPr>
          <p:nvPr/>
        </p:nvPicPr>
        <p:blipFill>
          <a:blip r:embed="rId4"/>
          <a:stretch>
            <a:fillRect/>
          </a:stretch>
        </p:blipFill>
        <p:spPr>
          <a:xfrm>
            <a:off x="6248400" y="1066800"/>
            <a:ext cx="2895600" cy="2581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WhatsApp Image 2024-09-09 at 1.25.13 PM.jpeg"/>
          <p:cNvPicPr>
            <a:picLocks noChangeAspect="1"/>
          </p:cNvPicPr>
          <p:nvPr/>
        </p:nvPicPr>
        <p:blipFill>
          <a:blip r:embed="rId5"/>
          <a:stretch>
            <a:fillRect/>
          </a:stretch>
        </p:blipFill>
        <p:spPr>
          <a:xfrm>
            <a:off x="4876800" y="3886200"/>
            <a:ext cx="4625624"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1187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a:off x="9496426" y="3609975"/>
            <a:ext cx="2695574" cy="3248025"/>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152400" y="381000"/>
            <a:ext cx="9763125" cy="709232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r>
              <a:rPr lang="en-US" altLang="zh-CN" sz="3600" b="1" i="0" u="none" strike="noStrike" kern="0" cap="none" spc="10" baseline="0" dirty="0">
                <a:solidFill>
                  <a:schemeClr val="tx1"/>
                </a:solidFill>
                <a:latin typeface="Trebuchet MS" charset="0"/>
                <a:ea typeface="宋体" charset="0"/>
                <a:cs typeface="Trebuchet MS" charset="0"/>
              </a:rPr>
              <a:t>O</a:t>
            </a:r>
            <a:r>
              <a:rPr lang="en-US" altLang="zh-CN" sz="3600" b="1" i="0" u="none" strike="noStrike" kern="0" cap="none" spc="25" baseline="0" dirty="0">
                <a:solidFill>
                  <a:schemeClr val="tx1"/>
                </a:solidFill>
                <a:latin typeface="Trebuchet MS" charset="0"/>
                <a:ea typeface="宋体" charset="0"/>
                <a:cs typeface="Trebuchet MS" charset="0"/>
              </a:rPr>
              <a:t>U</a:t>
            </a:r>
            <a:r>
              <a:rPr lang="en-US" altLang="zh-CN" sz="3600" b="1" i="0" u="none" strike="noStrike" kern="0" cap="none" spc="0" baseline="0" dirty="0">
                <a:solidFill>
                  <a:schemeClr val="tx1"/>
                </a:solidFill>
                <a:latin typeface="Trebuchet MS" charset="0"/>
                <a:ea typeface="宋体" charset="0"/>
                <a:cs typeface="Trebuchet MS" charset="0"/>
              </a:rPr>
              <a:t>R</a:t>
            </a:r>
            <a:r>
              <a:rPr lang="en-US" altLang="zh-CN" sz="3600" b="1" i="0" u="none" strike="noStrike" kern="0" cap="none" spc="5" baseline="0" dirty="0">
                <a:solidFill>
                  <a:schemeClr val="tx1"/>
                </a:solidFill>
                <a:latin typeface="Trebuchet MS" charset="0"/>
                <a:ea typeface="宋体" charset="0"/>
                <a:cs typeface="Trebuchet MS" charset="0"/>
              </a:rPr>
              <a:t> </a:t>
            </a:r>
            <a:r>
              <a:rPr lang="en-US" altLang="zh-CN" sz="3600" b="1" i="0" u="none" strike="noStrike" kern="0" cap="none" spc="25" baseline="0" dirty="0">
                <a:solidFill>
                  <a:schemeClr val="tx1"/>
                </a:solidFill>
                <a:latin typeface="Trebuchet MS" charset="0"/>
                <a:ea typeface="宋体" charset="0"/>
                <a:cs typeface="Trebuchet MS" charset="0"/>
              </a:rPr>
              <a:t>S</a:t>
            </a:r>
            <a:r>
              <a:rPr lang="en-US" altLang="zh-CN" sz="3600" b="1" i="0" u="none" strike="noStrike" kern="0" cap="none" spc="10" baseline="0" dirty="0">
                <a:solidFill>
                  <a:schemeClr val="tx1"/>
                </a:solidFill>
                <a:latin typeface="Trebuchet MS" charset="0"/>
                <a:ea typeface="宋体" charset="0"/>
                <a:cs typeface="Trebuchet MS" charset="0"/>
              </a:rPr>
              <a:t>O</a:t>
            </a:r>
            <a:r>
              <a:rPr lang="en-US" altLang="zh-CN" sz="3600" b="1" i="0" u="none" strike="noStrike" kern="0" cap="none" spc="25" baseline="0" dirty="0">
                <a:solidFill>
                  <a:schemeClr val="tx1"/>
                </a:solidFill>
                <a:latin typeface="Trebuchet MS" charset="0"/>
                <a:ea typeface="宋体" charset="0"/>
                <a:cs typeface="Trebuchet MS" charset="0"/>
              </a:rPr>
              <a:t>LU</a:t>
            </a:r>
            <a:r>
              <a:rPr lang="en-US" altLang="zh-CN" sz="3600" b="1" i="0" u="none" strike="noStrike" kern="0" cap="none" spc="-35" baseline="0" dirty="0">
                <a:solidFill>
                  <a:schemeClr val="tx1"/>
                </a:solidFill>
                <a:latin typeface="Trebuchet MS" charset="0"/>
                <a:ea typeface="宋体" charset="0"/>
                <a:cs typeface="Trebuchet MS" charset="0"/>
              </a:rPr>
              <a:t>T</a:t>
            </a:r>
            <a:r>
              <a:rPr lang="en-US" altLang="zh-CN" sz="3600" b="1" i="0" u="none" strike="noStrike" kern="0" cap="none" spc="-30" baseline="0" dirty="0">
                <a:solidFill>
                  <a:schemeClr val="tx1"/>
                </a:solidFill>
                <a:latin typeface="Trebuchet MS" charset="0"/>
                <a:ea typeface="宋体" charset="0"/>
                <a:cs typeface="Trebuchet MS" charset="0"/>
              </a:rPr>
              <a:t>I</a:t>
            </a:r>
            <a:r>
              <a:rPr lang="en-US" altLang="zh-CN" sz="3600" b="1" i="0" u="none" strike="noStrike" kern="0" cap="none" spc="10" baseline="0" dirty="0">
                <a:solidFill>
                  <a:schemeClr val="tx1"/>
                </a:solidFill>
                <a:latin typeface="Trebuchet MS" charset="0"/>
                <a:ea typeface="宋体" charset="0"/>
                <a:cs typeface="Trebuchet MS" charset="0"/>
              </a:rPr>
              <a:t>O</a:t>
            </a:r>
            <a:r>
              <a:rPr lang="en-US" altLang="zh-CN" sz="3600" b="1" i="0" u="none" strike="noStrike" kern="0" cap="none" spc="0" baseline="0" dirty="0">
                <a:solidFill>
                  <a:schemeClr val="tx1"/>
                </a:solidFill>
                <a:latin typeface="Trebuchet MS" charset="0"/>
                <a:ea typeface="宋体" charset="0"/>
                <a:cs typeface="Trebuchet MS" charset="0"/>
              </a:rPr>
              <a:t>N</a:t>
            </a:r>
            <a:r>
              <a:rPr lang="en-US" altLang="zh-CN" sz="3600" b="1" i="0" u="none" strike="noStrike" kern="0" cap="none" spc="-345" baseline="0" dirty="0">
                <a:solidFill>
                  <a:schemeClr val="tx1"/>
                </a:solidFill>
                <a:latin typeface="Trebuchet MS" charset="0"/>
                <a:ea typeface="宋体" charset="0"/>
                <a:cs typeface="Trebuchet MS" charset="0"/>
              </a:rPr>
              <a:t> </a:t>
            </a:r>
            <a:r>
              <a:rPr lang="en-US" altLang="zh-CN" sz="3600" b="1" i="0" u="none" strike="noStrike" kern="0" cap="none" spc="-35" baseline="0" dirty="0">
                <a:solidFill>
                  <a:schemeClr val="tx1"/>
                </a:solidFill>
                <a:latin typeface="Trebuchet MS" charset="0"/>
                <a:ea typeface="宋体" charset="0"/>
                <a:cs typeface="Trebuchet MS" charset="0"/>
              </a:rPr>
              <a:t>A</a:t>
            </a:r>
            <a:r>
              <a:rPr lang="en-US" altLang="zh-CN" sz="3600" b="1" i="0" u="none" strike="noStrike" kern="0" cap="none" spc="-5" baseline="0" dirty="0">
                <a:solidFill>
                  <a:schemeClr val="tx1"/>
                </a:solidFill>
                <a:latin typeface="Trebuchet MS" charset="0"/>
                <a:ea typeface="宋体" charset="0"/>
                <a:cs typeface="Trebuchet MS" charset="0"/>
              </a:rPr>
              <a:t>N</a:t>
            </a:r>
            <a:r>
              <a:rPr lang="en-US" altLang="zh-CN" sz="3600" b="1" i="0" u="none" strike="noStrike" kern="0" cap="none" spc="0" baseline="0" dirty="0">
                <a:solidFill>
                  <a:schemeClr val="tx1"/>
                </a:solidFill>
                <a:latin typeface="Trebuchet MS" charset="0"/>
                <a:ea typeface="宋体" charset="0"/>
                <a:cs typeface="Trebuchet MS" charset="0"/>
              </a:rPr>
              <a:t>D</a:t>
            </a:r>
            <a:r>
              <a:rPr lang="en-US" altLang="zh-CN" sz="3600" b="1" i="0" u="none" strike="noStrike" kern="0" cap="none" spc="35" baseline="0" dirty="0">
                <a:solidFill>
                  <a:schemeClr val="tx1"/>
                </a:solidFill>
                <a:latin typeface="Trebuchet MS" charset="0"/>
                <a:ea typeface="宋体" charset="0"/>
                <a:cs typeface="Trebuchet MS" charset="0"/>
              </a:rPr>
              <a:t> </a:t>
            </a:r>
            <a:r>
              <a:rPr lang="en-US" altLang="zh-CN" sz="3600" b="1" i="0" u="none" strike="noStrike" kern="0" cap="none" spc="-30" baseline="0" dirty="0">
                <a:solidFill>
                  <a:schemeClr val="tx1"/>
                </a:solidFill>
                <a:latin typeface="Trebuchet MS" charset="0"/>
                <a:ea typeface="宋体" charset="0"/>
                <a:cs typeface="Trebuchet MS" charset="0"/>
              </a:rPr>
              <a:t>I</a:t>
            </a:r>
            <a:r>
              <a:rPr lang="en-US" altLang="zh-CN" sz="3600" b="1" i="0" u="none" strike="noStrike" kern="0" cap="none" spc="-35" baseline="0" dirty="0">
                <a:solidFill>
                  <a:schemeClr val="tx1"/>
                </a:solidFill>
                <a:latin typeface="Trebuchet MS" charset="0"/>
                <a:ea typeface="宋体" charset="0"/>
                <a:cs typeface="Trebuchet MS" charset="0"/>
              </a:rPr>
              <a:t>T</a:t>
            </a:r>
            <a:r>
              <a:rPr lang="en-US" altLang="zh-CN" sz="3600" b="1" i="0" u="none" strike="noStrike" kern="0" cap="none" spc="0" baseline="0" dirty="0">
                <a:solidFill>
                  <a:schemeClr val="tx1"/>
                </a:solidFill>
                <a:latin typeface="Trebuchet MS" charset="0"/>
                <a:ea typeface="宋体" charset="0"/>
                <a:cs typeface="Trebuchet MS" charset="0"/>
              </a:rPr>
              <a:t>S</a:t>
            </a:r>
            <a:r>
              <a:rPr lang="en-US" altLang="zh-CN" sz="3600" b="1" i="0" u="none" strike="noStrike" kern="0" cap="none" spc="60" baseline="0" dirty="0">
                <a:solidFill>
                  <a:schemeClr val="tx1"/>
                </a:solidFill>
                <a:latin typeface="Trebuchet MS" charset="0"/>
                <a:ea typeface="宋体" charset="0"/>
                <a:cs typeface="Trebuchet MS" charset="0"/>
              </a:rPr>
              <a:t> </a:t>
            </a:r>
            <a:r>
              <a:rPr lang="en-US" altLang="zh-CN" sz="3600" b="1" i="0" u="none" strike="noStrike" kern="0" cap="none" spc="-295" baseline="0" dirty="0">
                <a:solidFill>
                  <a:schemeClr val="tx1"/>
                </a:solidFill>
                <a:latin typeface="Trebuchet MS" charset="0"/>
                <a:ea typeface="宋体" charset="0"/>
                <a:cs typeface="Trebuchet MS" charset="0"/>
              </a:rPr>
              <a:t>V</a:t>
            </a:r>
            <a:r>
              <a:rPr lang="en-US" altLang="zh-CN" sz="3600" b="1" i="0" u="none" strike="noStrike" kern="0" cap="none" spc="-35" baseline="0" dirty="0">
                <a:solidFill>
                  <a:schemeClr val="tx1"/>
                </a:solidFill>
                <a:latin typeface="Trebuchet MS" charset="0"/>
                <a:ea typeface="宋体" charset="0"/>
                <a:cs typeface="Trebuchet MS" charset="0"/>
              </a:rPr>
              <a:t>A</a:t>
            </a:r>
            <a:r>
              <a:rPr lang="en-US" altLang="zh-CN" sz="3600" b="1" i="0" u="none" strike="noStrike" kern="0" cap="none" spc="25" baseline="0" dirty="0">
                <a:solidFill>
                  <a:schemeClr val="tx1"/>
                </a:solidFill>
                <a:latin typeface="Trebuchet MS" charset="0"/>
                <a:ea typeface="宋体" charset="0"/>
                <a:cs typeface="Trebuchet MS" charset="0"/>
              </a:rPr>
              <a:t>LU</a:t>
            </a:r>
            <a:r>
              <a:rPr lang="en-US" altLang="zh-CN" sz="3600" b="1" i="0" u="none" strike="noStrike" kern="0" cap="none" spc="0" baseline="0" dirty="0">
                <a:solidFill>
                  <a:schemeClr val="tx1"/>
                </a:solidFill>
                <a:latin typeface="Trebuchet MS" charset="0"/>
                <a:ea typeface="宋体" charset="0"/>
                <a:cs typeface="Trebuchet MS" charset="0"/>
              </a:rPr>
              <a:t>E</a:t>
            </a:r>
            <a:r>
              <a:rPr lang="en-US" altLang="zh-CN" sz="3600" b="1" i="0" u="none" strike="noStrike" kern="0" cap="none" spc="-65" baseline="0" dirty="0">
                <a:solidFill>
                  <a:schemeClr val="tx1"/>
                </a:solidFill>
                <a:latin typeface="Trebuchet MS" charset="0"/>
                <a:ea typeface="宋体" charset="0"/>
                <a:cs typeface="Trebuchet MS" charset="0"/>
              </a:rPr>
              <a:t> </a:t>
            </a:r>
            <a:r>
              <a:rPr lang="en-US" altLang="zh-CN" sz="3600" b="1" i="0" u="none" strike="noStrike" kern="0" cap="none" spc="-15" baseline="0" dirty="0" smtClean="0">
                <a:solidFill>
                  <a:schemeClr val="tx1"/>
                </a:solidFill>
                <a:latin typeface="Trebuchet MS" charset="0"/>
                <a:ea typeface="宋体" charset="0"/>
                <a:cs typeface="Trebuchet MS" charset="0"/>
              </a:rPr>
              <a:t>P</a:t>
            </a:r>
            <a:r>
              <a:rPr lang="en-US" altLang="zh-CN" sz="3600" b="1" i="0" u="none" strike="noStrike" kern="0" cap="none" spc="-30" baseline="0" dirty="0" smtClean="0">
                <a:solidFill>
                  <a:schemeClr val="tx1"/>
                </a:solidFill>
                <a:latin typeface="Trebuchet MS" charset="0"/>
                <a:ea typeface="宋体" charset="0"/>
                <a:cs typeface="Trebuchet MS" charset="0"/>
              </a:rPr>
              <a:t>R</a:t>
            </a:r>
            <a:r>
              <a:rPr lang="en-US" altLang="zh-CN" sz="3600" b="1" i="0" u="none" strike="noStrike" kern="0" cap="none" spc="10" baseline="0" dirty="0" smtClean="0">
                <a:solidFill>
                  <a:schemeClr val="tx1"/>
                </a:solidFill>
                <a:latin typeface="Trebuchet MS" charset="0"/>
                <a:ea typeface="宋体" charset="0"/>
                <a:cs typeface="Trebuchet MS" charset="0"/>
              </a:rPr>
              <a:t>O</a:t>
            </a:r>
            <a:r>
              <a:rPr lang="en-US" altLang="zh-CN" sz="3600" b="1" i="0" u="none" strike="noStrike" kern="0" cap="none" spc="-15" baseline="0" dirty="0" smtClean="0">
                <a:solidFill>
                  <a:schemeClr val="tx1"/>
                </a:solidFill>
                <a:latin typeface="Trebuchet MS" charset="0"/>
                <a:ea typeface="宋体" charset="0"/>
                <a:cs typeface="Trebuchet MS" charset="0"/>
              </a:rPr>
              <a:t>P</a:t>
            </a:r>
            <a:r>
              <a:rPr lang="en-US" altLang="zh-CN" sz="3600" b="1" i="0" u="none" strike="noStrike" kern="0" cap="none" spc="10" baseline="0" dirty="0" smtClean="0">
                <a:solidFill>
                  <a:schemeClr val="tx1"/>
                </a:solidFill>
                <a:latin typeface="Trebuchet MS" charset="0"/>
                <a:ea typeface="宋体" charset="0"/>
                <a:cs typeface="Trebuchet MS" charset="0"/>
              </a:rPr>
              <a:t>O</a:t>
            </a:r>
            <a:r>
              <a:rPr lang="en-US" altLang="zh-CN" sz="3600" b="1" i="0" u="none" strike="noStrike" kern="0" cap="none" spc="25" baseline="0" dirty="0" smtClean="0">
                <a:solidFill>
                  <a:schemeClr val="tx1"/>
                </a:solidFill>
                <a:latin typeface="Trebuchet MS" charset="0"/>
                <a:ea typeface="宋体" charset="0"/>
                <a:cs typeface="Trebuchet MS" charset="0"/>
              </a:rPr>
              <a:t>S</a:t>
            </a:r>
            <a:r>
              <a:rPr lang="en-US" altLang="zh-CN" sz="3600" b="1" i="0" u="none" strike="noStrike" kern="0" cap="none" spc="-30" baseline="0" dirty="0" smtClean="0">
                <a:solidFill>
                  <a:schemeClr val="tx1"/>
                </a:solidFill>
                <a:latin typeface="Trebuchet MS" charset="0"/>
                <a:ea typeface="宋体" charset="0"/>
                <a:cs typeface="Trebuchet MS" charset="0"/>
              </a:rPr>
              <a:t>I</a:t>
            </a:r>
            <a:r>
              <a:rPr lang="en-US" altLang="zh-CN" sz="3600" b="1" i="0" u="none" strike="noStrike" kern="0" cap="none" spc="-35" baseline="0" dirty="0" smtClean="0">
                <a:solidFill>
                  <a:schemeClr val="tx1"/>
                </a:solidFill>
                <a:latin typeface="Trebuchet MS" charset="0"/>
                <a:ea typeface="宋体" charset="0"/>
                <a:cs typeface="Trebuchet MS" charset="0"/>
              </a:rPr>
              <a:t>T</a:t>
            </a:r>
            <a:r>
              <a:rPr lang="en-US" altLang="zh-CN" sz="3600" b="1" i="0" u="none" strike="noStrike" kern="0" cap="none" spc="-30" baseline="0" dirty="0" smtClean="0">
                <a:solidFill>
                  <a:schemeClr val="tx1"/>
                </a:solidFill>
                <a:latin typeface="Trebuchet MS" charset="0"/>
                <a:ea typeface="宋体" charset="0"/>
                <a:cs typeface="Trebuchet MS" charset="0"/>
              </a:rPr>
              <a:t>I</a:t>
            </a:r>
            <a:r>
              <a:rPr lang="en-US" altLang="zh-CN" sz="3600" b="1" i="0" u="none" strike="noStrike" kern="0" cap="none" spc="10" baseline="0" dirty="0" smtClean="0">
                <a:solidFill>
                  <a:schemeClr val="tx1"/>
                </a:solidFill>
                <a:latin typeface="Trebuchet MS" charset="0"/>
                <a:ea typeface="宋体" charset="0"/>
                <a:cs typeface="Trebuchet MS" charset="0"/>
              </a:rPr>
              <a:t>O</a:t>
            </a:r>
            <a:r>
              <a:rPr lang="en-US" altLang="zh-CN" sz="3600" b="1" i="0" u="none" strike="noStrike" kern="0" cap="none" spc="0" baseline="0" dirty="0" smtClean="0">
                <a:solidFill>
                  <a:schemeClr val="tx1"/>
                </a:solidFill>
                <a:latin typeface="Trebuchet MS" charset="0"/>
                <a:ea typeface="宋体" charset="0"/>
                <a:cs typeface="Trebuchet MS" charset="0"/>
              </a:rPr>
              <a:t>N:</a:t>
            </a:r>
            <a:br>
              <a:rPr lang="en-US" altLang="zh-CN" sz="3600" b="1" i="0" u="none" strike="noStrike" kern="0" cap="none" spc="0" baseline="0" dirty="0" smtClean="0">
                <a:solidFill>
                  <a:schemeClr val="tx1"/>
                </a:solidFill>
                <a:latin typeface="Trebuchet MS" charset="0"/>
                <a:ea typeface="宋体" charset="0"/>
                <a:cs typeface="Trebuchet MS" charset="0"/>
              </a:rPr>
            </a:br>
            <a:r>
              <a:rPr lang="en-US" altLang="zh-CN" sz="3600" b="1" i="0" u="none" strike="noStrike" kern="0" cap="none" spc="0" baseline="0" dirty="0" smtClean="0">
                <a:solidFill>
                  <a:schemeClr val="tx1"/>
                </a:solidFill>
                <a:latin typeface="Trebuchet MS" charset="0"/>
                <a:ea typeface="宋体" charset="0"/>
                <a:cs typeface="Trebuchet MS" charset="0"/>
              </a:rPr>
              <a:t/>
            </a:r>
            <a:br>
              <a:rPr lang="en-US" altLang="zh-CN" sz="3600" b="1" i="0" u="none" strike="noStrike" kern="0" cap="none" spc="0" baseline="0" dirty="0" smtClean="0">
                <a:solidFill>
                  <a:schemeClr val="tx1"/>
                </a:solidFill>
                <a:latin typeface="Trebuchet MS" charset="0"/>
                <a:ea typeface="宋体" charset="0"/>
                <a:cs typeface="Trebuchet MS" charset="0"/>
              </a:rPr>
            </a:br>
            <a:r>
              <a:rPr lang="en-US" sz="3200" dirty="0" smtClean="0"/>
              <a:t>CONDITIONAL </a:t>
            </a:r>
            <a:r>
              <a:rPr lang="en-US" sz="3200" dirty="0" smtClean="0"/>
              <a:t>FORMATTING:</a:t>
            </a:r>
            <a:br>
              <a:rPr lang="en-US" sz="3200" dirty="0" smtClean="0"/>
            </a:br>
            <a:r>
              <a:rPr lang="en-US" sz="2400" dirty="0" smtClean="0"/>
              <a:t>      Conditional formatting in Excel can be used </a:t>
            </a:r>
            <a:r>
              <a:rPr lang="en-US" sz="2400" b="1" i="1" dirty="0" smtClean="0"/>
              <a:t>to highlight patterns and trends in data, and to make it easier to identify specific cells.</a:t>
            </a:r>
            <a:r>
              <a:rPr lang="en-US" sz="2400" dirty="0" smtClean="0"/>
              <a:t> Conditional formatting </a:t>
            </a:r>
            <a:r>
              <a:rPr lang="en-US" sz="2400" b="1" i="1" dirty="0" smtClean="0"/>
              <a:t>makes it easy to highlight certain values or make particular cells easy to identify.</a:t>
            </a:r>
            <a:r>
              <a:rPr lang="en-US" sz="2400" dirty="0" smtClean="0"/>
              <a:t> This changes the appearance of a cell range based on a condition (or criteria). </a:t>
            </a:r>
            <a:br>
              <a:rPr lang="en-US" sz="2400" dirty="0" smtClean="0"/>
            </a:br>
            <a:r>
              <a:rPr lang="en-US" sz="2400" dirty="0" smtClean="0"/>
              <a:t/>
            </a:r>
            <a:br>
              <a:rPr lang="en-US" sz="2400" dirty="0" smtClean="0"/>
            </a:br>
            <a:r>
              <a:rPr lang="en-US" sz="3200" dirty="0" smtClean="0"/>
              <a:t>FILTER:</a:t>
            </a:r>
            <a:br>
              <a:rPr lang="en-US" sz="3200" dirty="0" smtClean="0"/>
            </a:br>
            <a:r>
              <a:rPr lang="en-US" sz="2400" dirty="0" smtClean="0"/>
              <a:t>      Filters in Excel can be used </a:t>
            </a:r>
            <a:r>
              <a:rPr lang="en-US" sz="2400" b="1" i="1" dirty="0" smtClean="0"/>
              <a:t>to temporarily hide data in a table or range of cells. </a:t>
            </a:r>
            <a:r>
              <a:rPr lang="en-US" sz="2400" dirty="0" smtClean="0"/>
              <a:t>The FILTER function </a:t>
            </a:r>
            <a:r>
              <a:rPr lang="en-US" sz="2400" b="1" i="1" dirty="0" smtClean="0"/>
              <a:t>allows you to filter a range of data based on criteria you define.</a:t>
            </a:r>
            <a:r>
              <a:rPr lang="en-US" sz="3600" b="1" i="1" dirty="0" smtClean="0"/>
              <a:t/>
            </a:r>
            <a:br>
              <a:rPr lang="en-US" sz="3600" b="1" i="1" dirty="0" smtClean="0"/>
            </a:br>
            <a:r>
              <a:rPr lang="zh-CN" altLang="en-US" sz="3600" b="1" i="0" u="none" strike="noStrike" kern="0" cap="none" spc="0" baseline="0" dirty="0">
                <a:solidFill>
                  <a:schemeClr val="tx1"/>
                </a:solidFill>
                <a:latin typeface="Trebuchet MS" charset="0"/>
                <a:ea typeface="宋体" charset="0"/>
                <a:cs typeface="Trebuchet MS" charset="0"/>
              </a:rPr>
              <a:t/>
            </a:r>
            <a:br>
              <a:rPr lang="zh-CN" altLang="en-US" sz="3600" b="1" i="0" u="none" strike="noStrike" kern="0" cap="none" spc="0" baseline="0" dirty="0">
                <a:solidFill>
                  <a:schemeClr val="tx1"/>
                </a:solidFill>
                <a:latin typeface="Trebuchet MS" charset="0"/>
                <a:ea typeface="宋体" charset="0"/>
                <a:cs typeface="Trebuchet MS" charset="0"/>
              </a:rPr>
            </a:br>
            <a:r>
              <a:rPr lang="zh-CN" altLang="en-US" sz="3600" b="1" i="0" u="none" strike="noStrike" kern="0" cap="none" spc="0" baseline="0" dirty="0">
                <a:solidFill>
                  <a:schemeClr val="tx1"/>
                </a:solidFill>
                <a:latin typeface="Trebuchet MS" charset="0"/>
                <a:ea typeface="宋体" charset="0"/>
                <a:cs typeface="Trebuchet MS" charset="0"/>
              </a:rPr>
              <a:t/>
            </a:r>
            <a:br>
              <a:rPr lang="zh-CN" altLang="en-US" sz="3600" b="1" i="0" u="none" strike="noStrike" kern="0" cap="none" spc="0" baseline="0" dirty="0">
                <a:solidFill>
                  <a:schemeClr val="tx1"/>
                </a:solidFill>
                <a:latin typeface="Trebuchet MS" charset="0"/>
                <a:ea typeface="宋体" charset="0"/>
                <a:cs typeface="Trebuchet MS" charset="0"/>
              </a:rPr>
            </a:br>
            <a:r>
              <a:rPr lang="en-US" altLang="zh-CN" sz="3600" b="1" i="0" u="none" strike="noStrike" kern="0" cap="none" spc="0" baseline="0" dirty="0">
                <a:solidFill>
                  <a:schemeClr val="tx1"/>
                </a:solidFill>
                <a:latin typeface="Trebuchet MS" charset="0"/>
                <a:ea typeface="宋体" charset="0"/>
                <a:cs typeface="Trebuchet MS" charset="0"/>
              </a:rPr>
              <a:t>			</a:t>
            </a:r>
            <a:endParaRPr lang="zh-CN" altLang="en-US" sz="3600" b="1" i="0" u="none" strike="noStrike" kern="0" cap="none" spc="0" baseline="0" dirty="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64444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686800" cy="6093976"/>
          </a:xfrm>
          <a:prstGeom prst="rect">
            <a:avLst/>
          </a:prstGeom>
        </p:spPr>
        <p:txBody>
          <a:bodyPr wrap="square">
            <a:spAutoFit/>
          </a:bodyPr>
          <a:lstStyle/>
          <a:p>
            <a:pPr algn="just"/>
            <a:r>
              <a:rPr lang="en-US" sz="2400" dirty="0" smtClean="0"/>
              <a:t>FORMULA:</a:t>
            </a:r>
          </a:p>
          <a:p>
            <a:pPr algn="just"/>
            <a:r>
              <a:rPr lang="en-US" dirty="0" smtClean="0"/>
              <a:t> Formulas in Excel are used </a:t>
            </a:r>
            <a:r>
              <a:rPr lang="en-US" b="1" i="1" dirty="0" smtClean="0"/>
              <a:t>to perform calculations and solve                       problems.</a:t>
            </a:r>
            <a:r>
              <a:rPr lang="en-US" dirty="0" smtClean="0"/>
              <a:t> Formulas</a:t>
            </a:r>
            <a:r>
              <a:rPr lang="en-US" i="1" dirty="0" smtClean="0"/>
              <a:t> </a:t>
            </a:r>
            <a:r>
              <a:rPr lang="en-US" b="1" i="1" dirty="0" smtClean="0"/>
              <a:t>calculate values in a specific order. </a:t>
            </a:r>
            <a:r>
              <a:rPr lang="en-US" dirty="0" smtClean="0"/>
              <a:t>A formula always begins with an equal sign (=). Excel for the web interprets the characters that follow the equal sign as a formula.</a:t>
            </a:r>
          </a:p>
          <a:p>
            <a:pPr algn="just"/>
            <a:endParaRPr lang="en-US" dirty="0" smtClean="0"/>
          </a:p>
          <a:p>
            <a:pPr algn="just"/>
            <a:endParaRPr lang="en-US" sz="2400" dirty="0" smtClean="0"/>
          </a:p>
          <a:p>
            <a:pPr algn="just"/>
            <a:r>
              <a:rPr lang="en-US" sz="2400" dirty="0" smtClean="0"/>
              <a:t>Graph</a:t>
            </a:r>
            <a:r>
              <a:rPr lang="en-US" sz="2400" dirty="0" smtClean="0"/>
              <a:t>:</a:t>
            </a:r>
          </a:p>
          <a:p>
            <a:pPr algn="just"/>
            <a:r>
              <a:rPr lang="en-US" dirty="0" smtClean="0"/>
              <a:t>In simple terms, a graph is a visual element that </a:t>
            </a:r>
            <a:r>
              <a:rPr lang="en-US" b="1" i="1" dirty="0" smtClean="0"/>
              <a:t>represents data in a worksheet. </a:t>
            </a:r>
            <a:r>
              <a:rPr lang="en-US" dirty="0" smtClean="0"/>
              <a:t>You will be able to analyze the data more efficiently by looking at a graph in Excel rather than numbers in a dataset. Graphs are a common method </a:t>
            </a:r>
            <a:r>
              <a:rPr lang="en-US" b="1" i="1" dirty="0" smtClean="0"/>
              <a:t>to visually illustrate relationships in the data. </a:t>
            </a:r>
          </a:p>
          <a:p>
            <a:pPr algn="just"/>
            <a:endParaRPr lang="en-US" b="1" i="1" dirty="0" smtClean="0"/>
          </a:p>
          <a:p>
            <a:pPr algn="just"/>
            <a:endParaRPr lang="en-US" sz="2400" dirty="0" smtClean="0"/>
          </a:p>
          <a:p>
            <a:pPr algn="just"/>
            <a:r>
              <a:rPr lang="en-US" sz="2400" dirty="0" smtClean="0"/>
              <a:t>PIVOT </a:t>
            </a:r>
            <a:r>
              <a:rPr lang="en-US" sz="2400" dirty="0" smtClean="0"/>
              <a:t>TABLE:</a:t>
            </a:r>
          </a:p>
          <a:p>
            <a:pPr algn="just"/>
            <a:r>
              <a:rPr lang="en-US" dirty="0" smtClean="0"/>
              <a:t>A PivotTable is an interactive way to quickly summarize large amounts of data. You can use a PivotTable </a:t>
            </a:r>
            <a:r>
              <a:rPr lang="en-US" b="1" i="1" dirty="0" smtClean="0"/>
              <a:t>to analyze numerical data in detail, and answer unanticipated questions about your data.</a:t>
            </a:r>
            <a:r>
              <a:rPr lang="en-US" dirty="0" smtClean="0"/>
              <a:t> A Pivot Table is used </a:t>
            </a:r>
            <a:r>
              <a:rPr lang="en-US" b="1" i="1" dirty="0" smtClean="0"/>
              <a:t>to </a:t>
            </a:r>
            <a:r>
              <a:rPr lang="en-US" b="1" i="1" dirty="0" err="1" smtClean="0"/>
              <a:t>summarise</a:t>
            </a:r>
            <a:r>
              <a:rPr lang="en-US" b="1" i="1" dirty="0" smtClean="0"/>
              <a:t>, sort, </a:t>
            </a:r>
            <a:r>
              <a:rPr lang="en-US" b="1" i="1" dirty="0" err="1" smtClean="0"/>
              <a:t>reorganise</a:t>
            </a:r>
            <a:r>
              <a:rPr lang="en-US" b="1" i="1" dirty="0" smtClean="0"/>
              <a:t>, group, count, total or average data stored in a table.</a:t>
            </a:r>
            <a:r>
              <a:rPr lang="en-US" dirty="0" smtClean="0"/>
              <a:t> It allows us to transform columns into rows and rows into columns.</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685800" y="381000"/>
            <a:ext cx="10681335" cy="747897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4800" b="1" i="0" u="none" strike="noStrike" kern="0" cap="none" spc="0" baseline="0" dirty="0">
                <a:solidFill>
                  <a:schemeClr val="tx1"/>
                </a:solidFill>
                <a:latin typeface="Trebuchet MS" charset="0"/>
                <a:ea typeface="宋体" charset="0"/>
                <a:cs typeface="Trebuchet MS" charset="0"/>
              </a:rPr>
              <a:t>Dataset Description</a:t>
            </a:r>
            <a:r>
              <a:rPr lang="zh-CN" altLang="en-US" sz="4800" b="1" i="0" u="none" strike="noStrike" kern="0" cap="none" spc="0" baseline="0" dirty="0">
                <a:solidFill>
                  <a:schemeClr val="tx1"/>
                </a:solidFill>
                <a:latin typeface="Trebuchet MS" charset="0"/>
                <a:ea typeface="宋体" charset="0"/>
                <a:cs typeface="Trebuchet MS" charset="0"/>
              </a:rPr>
              <a:t/>
            </a:r>
            <a:br>
              <a:rPr lang="zh-CN" altLang="en-US" sz="4800" b="1" i="0" u="none" strike="noStrike" kern="0" cap="none" spc="0" baseline="0" dirty="0">
                <a:solidFill>
                  <a:schemeClr val="tx1"/>
                </a:solidFill>
                <a:latin typeface="Trebuchet MS" charset="0"/>
                <a:ea typeface="宋体" charset="0"/>
                <a:cs typeface="Trebuchet MS" charset="0"/>
              </a:rPr>
            </a:br>
            <a:r>
              <a:rPr lang="zh-CN" altLang="en-US" sz="4800" b="1" i="0" u="none" strike="noStrike" kern="0" cap="none" spc="0" baseline="0" dirty="0">
                <a:solidFill>
                  <a:schemeClr val="tx1"/>
                </a:solidFill>
                <a:latin typeface="Trebuchet MS" charset="0"/>
                <a:ea typeface="宋体" charset="0"/>
                <a:cs typeface="Trebuchet MS" charset="0"/>
              </a:rPr>
              <a:t/>
            </a:r>
            <a:br>
              <a:rPr lang="zh-CN" altLang="en-US" sz="4800" b="1" i="0" u="none" strike="noStrike" kern="0" cap="none" spc="0" baseline="0" dirty="0">
                <a:solidFill>
                  <a:schemeClr val="tx1"/>
                </a:solidFill>
                <a:latin typeface="Trebuchet MS" charset="0"/>
                <a:ea typeface="宋体" charset="0"/>
                <a:cs typeface="Trebuchet MS" charset="0"/>
              </a:rPr>
            </a:br>
            <a:r>
              <a:rPr lang="en-US" sz="2000" dirty="0" smtClean="0"/>
              <a:t>Employee </a:t>
            </a:r>
            <a:r>
              <a:rPr lang="en-US" sz="2000" dirty="0" smtClean="0"/>
              <a:t>Performance Data – Downloaded at KAGGLE.</a:t>
            </a:r>
            <a:br>
              <a:rPr lang="en-US" sz="2000" dirty="0" smtClean="0"/>
            </a:br>
            <a:r>
              <a:rPr lang="en-US" sz="2000" dirty="0" smtClean="0"/>
              <a:t/>
            </a:r>
            <a:br>
              <a:rPr lang="en-US" sz="2000" dirty="0" smtClean="0"/>
            </a:br>
            <a:r>
              <a:rPr lang="en-US" sz="2000" dirty="0" smtClean="0"/>
              <a:t>Totally 26 features are there but we are considering at 7 </a:t>
            </a:r>
            <a:r>
              <a:rPr lang="en-US" sz="2000" dirty="0" err="1" smtClean="0"/>
              <a:t>features.That</a:t>
            </a:r>
            <a:r>
              <a:rPr lang="en-US" sz="2000" dirty="0" smtClean="0"/>
              <a:t> features are mentioned below,</a:t>
            </a:r>
            <a:br>
              <a:rPr lang="en-US" sz="2000" dirty="0" smtClean="0"/>
            </a:br>
            <a:r>
              <a:rPr lang="en-US" sz="2000" dirty="0" smtClean="0"/>
              <a:t/>
            </a:r>
            <a:br>
              <a:rPr lang="en-US" sz="2000" dirty="0" smtClean="0"/>
            </a:br>
            <a:r>
              <a:rPr lang="en-IN" sz="2000" dirty="0" smtClean="0"/>
              <a:t>Employee id- Numerical Values.</a:t>
            </a:r>
            <a:br>
              <a:rPr lang="en-IN" sz="2000" dirty="0" smtClean="0"/>
            </a:br>
            <a:r>
              <a:rPr lang="en-IN" sz="2000" dirty="0" smtClean="0"/>
              <a:t>First Name- Text Format.</a:t>
            </a:r>
            <a:br>
              <a:rPr lang="en-IN" sz="2000" dirty="0" smtClean="0"/>
            </a:br>
            <a:r>
              <a:rPr lang="en-US" sz="2000" dirty="0" smtClean="0"/>
              <a:t>Business Unit- Text Format(BPC/ CCDR/ EW/ MSC/ NEL/ PL/ </a:t>
            </a:r>
            <a:r>
              <a:rPr lang="en-US" sz="2000" dirty="0" err="1" smtClean="0"/>
              <a:t>ect</a:t>
            </a:r>
            <a:r>
              <a:rPr lang="en-US" sz="2000" dirty="0" smtClean="0"/>
              <a:t>..).</a:t>
            </a:r>
            <a:br>
              <a:rPr lang="en-US" sz="2000" dirty="0" smtClean="0"/>
            </a:br>
            <a:r>
              <a:rPr lang="en-US" sz="2000" dirty="0" smtClean="0"/>
              <a:t>Employee Type- </a:t>
            </a:r>
            <a:r>
              <a:rPr lang="en-IN" sz="2000" dirty="0" smtClean="0"/>
              <a:t>Text Format(Contract/ Full-Time/ Part-Time).</a:t>
            </a:r>
            <a:r>
              <a:rPr lang="en-US" sz="2000" dirty="0" smtClean="0"/>
              <a:t/>
            </a:r>
            <a:br>
              <a:rPr lang="en-US" sz="2000" dirty="0" smtClean="0"/>
            </a:br>
            <a:r>
              <a:rPr lang="en-US" sz="2000" dirty="0" smtClean="0"/>
              <a:t>Gender Code- </a:t>
            </a:r>
            <a:r>
              <a:rPr lang="en-IN" sz="2000" dirty="0" smtClean="0"/>
              <a:t>Text Format(Male/ Female).</a:t>
            </a:r>
            <a:r>
              <a:rPr lang="en-US" sz="2000" dirty="0" smtClean="0"/>
              <a:t/>
            </a:r>
            <a:br>
              <a:rPr lang="en-US" sz="2000" dirty="0" smtClean="0"/>
            </a:br>
            <a:r>
              <a:rPr lang="en-US" sz="2000" dirty="0" smtClean="0"/>
              <a:t>Employee Rating- Numerical Values(1 to 5).</a:t>
            </a:r>
            <a:br>
              <a:rPr lang="en-US" sz="2000" dirty="0" smtClean="0"/>
            </a:br>
            <a:r>
              <a:rPr lang="en-US" sz="2000" dirty="0" smtClean="0"/>
              <a:t>Performance Level- Formula Based( VERY HIGH/ HIGH/ MEDIUM/ LOW).</a:t>
            </a:r>
            <a:r>
              <a:rPr lang="en-US" sz="4800" dirty="0" smtClean="0"/>
              <a:t/>
            </a:r>
            <a:br>
              <a:rPr lang="en-US" sz="4800" dirty="0" smtClean="0"/>
            </a:br>
            <a:r>
              <a:rPr lang="en-US" sz="4800" dirty="0" smtClean="0"/>
              <a:t>                  </a:t>
            </a:r>
            <a:br>
              <a:rPr lang="en-US" sz="4800" dirty="0" smtClean="0"/>
            </a:br>
            <a:r>
              <a:rPr lang="en-US" sz="4800" dirty="0" smtClean="0"/>
              <a:t>                </a:t>
            </a:r>
            <a:br>
              <a:rPr lang="en-US" sz="4800" dirty="0" smtClean="0"/>
            </a:br>
            <a:endParaRPr lang="zh-CN" altLang="en-US" sz="4800" b="1" i="0" u="none" strike="noStrike" kern="0" cap="none" spc="0" baseline="0" dirty="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xmlns="" val="72266705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330</TotalTime>
  <Words>178</Words>
  <Application>Yozo_Office</Application>
  <PresentationFormat>Custom</PresentationFormat>
  <Paragraphs>71</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 PROBLEM STATEMENT:  A problem statement is a business document that outlines an organisation's issue and proposes a detailed solution to prevent its recurrence. Problem statements serve as important communication tools, providing insights about potential threats, fostering innovation and promoting technological development.  </vt:lpstr>
      <vt:lpstr>PROJECT OVERVIEW</vt:lpstr>
      <vt:lpstr>WHO ARE THE END USERS?  Employee Employers Organisation Different industries IT sectors Senior leaderships HR Analysts</vt:lpstr>
      <vt:lpstr>OUR SOLUTION AND ITS VALUE PROPOSITION:  CONDITIONAL FORMATTING:       Conditional formatting in Excel can be used to highlight patterns and trends in data, and to make it easier to identify specific cells. Conditional formatting makes it easy to highlight certain values or make particular cells easy to identify. This changes the appearance of a cell range based on a condition (or criteria).   FILTER:       Filters in Excel can be used to temporarily hide data in a table or range of cells. The FILTER function allows you to filter a range of data based on criteria you define.      </vt:lpstr>
      <vt:lpstr>Slide 8</vt:lpstr>
      <vt:lpstr>Dataset Description  Employee Performance Data – Downloaded at KAGGLE.  Totally 26 features are there but we are considering at 7 features.That features are mentioned below,  Employee id- Numerical Values. First Name- Text Format. Business Unit- Text Format(BPC/ CCDR/ EW/ MSC/ NEL/ PL/ ect..). Employee Type- Text Format(Contract/ Full-Time/ Part-Time). Gender Code- Text Format(Male/ Female). Employee Rating- Numerical Values(1 to 5). Performance Level- Formula Based( VERY HIGH/ HIGH/ MEDIUM/ LOW).                                     </vt:lpstr>
      <vt:lpstr>THE “WOW” IN OUR SOLUTION:  Formula: =IFS(Z2&gt;=5,”VERYHIGH”,Z2&gt;=4,”HIGH”,Z2&gt;=3,”MED”,TRUE,”LOW”)  Pivot  table:   </vt:lpstr>
      <vt:lpstr>Slide 11</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36</cp:revision>
  <dcterms:created xsi:type="dcterms:W3CDTF">2024-03-29T15:07:22Z</dcterms:created>
  <dcterms:modified xsi:type="dcterms:W3CDTF">2024-09-09T08:17:17Z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