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64" r:id="rId3"/>
    <p:sldId id="265" r:id="rId4"/>
    <p:sldId id="257" r:id="rId5"/>
    <p:sldId id="258" r:id="rId6"/>
    <p:sldId id="259" r:id="rId7"/>
    <p:sldId id="267" r:id="rId8"/>
    <p:sldId id="270" r:id="rId9"/>
    <p:sldId id="269"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varScale="1">
        <p:scale>
          <a:sx n="74" d="100"/>
          <a:sy n="74" d="100"/>
        </p:scale>
        <p:origin x="6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95B28A-8513-4D06-A4CC-D02E7776E94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FC5FA6-0F4B-4659-AC3F-0BD0645D940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89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95B28A-8513-4D06-A4CC-D02E7776E94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286234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95B28A-8513-4D06-A4CC-D02E7776E94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199000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95B28A-8513-4D06-A4CC-D02E7776E94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183351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95B28A-8513-4D06-A4CC-D02E7776E947}"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FC5FA6-0F4B-4659-AC3F-0BD0645D940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73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95B28A-8513-4D06-A4CC-D02E7776E947}"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160296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95B28A-8513-4D06-A4CC-D02E7776E947}" type="datetimeFigureOut">
              <a:rPr lang="en-IN" smtClean="0"/>
              <a:t>10-07-2024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184327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95B28A-8513-4D06-A4CC-D02E7776E947}"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247917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95B28A-8513-4D06-A4CC-D02E7776E947}" type="datetimeFigureOut">
              <a:rPr lang="en-IN" smtClean="0"/>
              <a:t>10-07-2024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51934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95B28A-8513-4D06-A4CC-D02E7776E947}" type="datetimeFigureOut">
              <a:rPr lang="en-IN" smtClean="0"/>
              <a:t>10-07-2024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FC5FA6-0F4B-4659-AC3F-0BD0645D9405}" type="slidenum">
              <a:rPr lang="en-IN" smtClean="0"/>
              <a:t>‹#›</a:t>
            </a:fld>
            <a:endParaRPr lang="en-IN"/>
          </a:p>
        </p:txBody>
      </p:sp>
    </p:spTree>
    <p:extLst>
      <p:ext uri="{BB962C8B-B14F-4D97-AF65-F5344CB8AC3E}">
        <p14:creationId xmlns:p14="http://schemas.microsoft.com/office/powerpoint/2010/main" val="269167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895B28A-8513-4D06-A4CC-D02E7776E947}"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FC5FA6-0F4B-4659-AC3F-0BD0645D9405}" type="slidenum">
              <a:rPr lang="en-IN" smtClean="0"/>
              <a:t>‹#›</a:t>
            </a:fld>
            <a:endParaRPr lang="en-IN"/>
          </a:p>
        </p:txBody>
      </p:sp>
    </p:spTree>
    <p:extLst>
      <p:ext uri="{BB962C8B-B14F-4D97-AF65-F5344CB8AC3E}">
        <p14:creationId xmlns:p14="http://schemas.microsoft.com/office/powerpoint/2010/main" val="51734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95B28A-8513-4D06-A4CC-D02E7776E947}" type="datetimeFigureOut">
              <a:rPr lang="en-IN" smtClean="0"/>
              <a:t>10-07-2024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FC5FA6-0F4B-4659-AC3F-0BD0645D940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824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1</a:t>
            </a:r>
            <a:r>
              <a:rPr lang="en-US" dirty="0"/>
              <a:t>(BASIC)</a:t>
            </a:r>
            <a:r>
              <a:rPr lang="en-IN" dirty="0"/>
              <a:t> -BASIC  CALCULATOR</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a:t> </a:t>
            </a:r>
            <a:r>
              <a:rPr lang="en-US" dirty="0" smtClean="0"/>
              <a:t>                                                                                                                 </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72" y="1845734"/>
            <a:ext cx="11229557" cy="2430052"/>
          </a:xfrm>
          <a:prstGeom prst="rect">
            <a:avLst/>
          </a:prstGeom>
        </p:spPr>
      </p:pic>
      <p:sp>
        <p:nvSpPr>
          <p:cNvPr id="5" name="TextBox 4"/>
          <p:cNvSpPr txBox="1"/>
          <p:nvPr/>
        </p:nvSpPr>
        <p:spPr>
          <a:xfrm>
            <a:off x="7727369" y="4623251"/>
            <a:ext cx="3428311" cy="1354217"/>
          </a:xfrm>
          <a:prstGeom prst="rect">
            <a:avLst/>
          </a:prstGeom>
          <a:noFill/>
        </p:spPr>
        <p:txBody>
          <a:bodyPr wrap="none" rtlCol="0">
            <a:spAutoFit/>
          </a:bodyPr>
          <a:lstStyle/>
          <a:p>
            <a:r>
              <a:rPr lang="en-US" sz="3200" dirty="0" smtClean="0">
                <a:latin typeface="Times New Roman" panose="02020603050405020304" pitchFamily="18" charset="0"/>
                <a:cs typeface="Times New Roman" panose="02020603050405020304" pitchFamily="18" charset="0"/>
              </a:rPr>
              <a:t>-SUBMITTED </a:t>
            </a:r>
            <a:r>
              <a:rPr lang="en-US" sz="3200" dirty="0">
                <a:latin typeface="Times New Roman" panose="02020603050405020304" pitchFamily="18" charset="0"/>
                <a:cs typeface="Times New Roman" panose="02020603050405020304" pitchFamily="18" charset="0"/>
              </a:rPr>
              <a:t>BY </a:t>
            </a:r>
          </a:p>
          <a:p>
            <a:r>
              <a:rPr lang="en-US" sz="3200" dirty="0">
                <a:latin typeface="Times New Roman" panose="02020603050405020304" pitchFamily="18" charset="0"/>
                <a:cs typeface="Times New Roman" panose="02020603050405020304" pitchFamily="18" charset="0"/>
              </a:rPr>
              <a:t>         POOJA V K</a:t>
            </a:r>
          </a:p>
          <a:p>
            <a:endParaRPr lang="en-US" dirty="0"/>
          </a:p>
        </p:txBody>
      </p:sp>
    </p:spTree>
    <p:extLst>
      <p:ext uri="{BB962C8B-B14F-4D97-AF65-F5344CB8AC3E}">
        <p14:creationId xmlns:p14="http://schemas.microsoft.com/office/powerpoint/2010/main" val="396052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sp>
        <p:nvSpPr>
          <p:cNvPr id="3" name="Content Placeholder 2"/>
          <p:cNvSpPr>
            <a:spLocks noGrp="1"/>
          </p:cNvSpPr>
          <p:nvPr>
            <p:ph idx="1"/>
          </p:nvPr>
        </p:nvSpPr>
        <p:spPr/>
        <p:txBody>
          <a:bodyPr>
            <a:normAutofit/>
          </a:bodyPr>
          <a:lstStyle/>
          <a:p>
            <a:r>
              <a:rPr lang="en-US" sz="2400" dirty="0"/>
              <a:t>In this project, we successfully created a basic calculator web application using HTML and CSS. Our calculator demonstrates the fundamental capabilities of these technologies in building interactive web applications. Through this project, we showcased the potential of HTML and CSS in designing and developing functional and visually appealing interfaces. This calculator serves as a foundation for further development and integration of advanced features, highlighting the vast possibilities in web application development. Our project demonstrates that even simple projects can showcase the power and versatility of HTML and CSS, making them an excellent starting point for future web development endeavors.</a:t>
            </a:r>
            <a:endParaRPr lang="en-IN" sz="2400" dirty="0"/>
          </a:p>
        </p:txBody>
      </p:sp>
    </p:spTree>
    <p:extLst>
      <p:ext uri="{BB962C8B-B14F-4D97-AF65-F5344CB8AC3E}">
        <p14:creationId xmlns:p14="http://schemas.microsoft.com/office/powerpoint/2010/main" val="291926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a:t>
            </a:r>
            <a:endParaRPr lang="en-IN" dirty="0"/>
          </a:p>
        </p:txBody>
      </p:sp>
      <p:sp>
        <p:nvSpPr>
          <p:cNvPr id="3" name="Content Placeholder 2"/>
          <p:cNvSpPr>
            <a:spLocks noGrp="1"/>
          </p:cNvSpPr>
          <p:nvPr>
            <p:ph idx="1"/>
          </p:nvPr>
        </p:nvSpPr>
        <p:spPr>
          <a:xfrm>
            <a:off x="1097280" y="2345355"/>
            <a:ext cx="10058400" cy="3480410"/>
          </a:xfrm>
        </p:spPr>
        <p:txBody>
          <a:bodyPr>
            <a:noAutofit/>
          </a:bodyPr>
          <a:lstStyle/>
          <a:p>
            <a:r>
              <a:rPr lang="en-US" sz="2400" dirty="0"/>
              <a:t>In this project, we leverage the power of HTML and CSS to create a simple </a:t>
            </a:r>
            <a:r>
              <a:rPr lang="en-US" sz="2400" dirty="0" smtClean="0"/>
              <a:t>functional </a:t>
            </a:r>
            <a:r>
              <a:rPr lang="en-US" sz="2400" dirty="0"/>
              <a:t>calculator. Our goal is to demonstrate the potential of these technologies in building interactive web applications. The calculator is designed to be user-friendly, with a straightforward interface that allows users to perform basic arithmetic operations with ease. By utilizing HTML for structuring content and CSS for styling and layout, we have created a calculator that is both functional and visually appealing. This project serves as a testament to the capabilities of HTML and CSS in building web applications that are both practical and aesthetically pleasing.</a:t>
            </a:r>
            <a:endParaRPr lang="en-IN" sz="2400" dirty="0"/>
          </a:p>
        </p:txBody>
      </p:sp>
    </p:spTree>
    <p:extLst>
      <p:ext uri="{BB962C8B-B14F-4D97-AF65-F5344CB8AC3E}">
        <p14:creationId xmlns:p14="http://schemas.microsoft.com/office/powerpoint/2010/main" val="243569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Objectives :</a:t>
            </a:r>
            <a:endParaRPr lang="en-IN" dirty="0"/>
          </a:p>
        </p:txBody>
      </p:sp>
      <p:sp>
        <p:nvSpPr>
          <p:cNvPr id="3" name="Content Placeholder 2"/>
          <p:cNvSpPr>
            <a:spLocks noGrp="1"/>
          </p:cNvSpPr>
          <p:nvPr>
            <p:ph idx="1"/>
          </p:nvPr>
        </p:nvSpPr>
        <p:spPr>
          <a:xfrm>
            <a:off x="1314097" y="2515037"/>
            <a:ext cx="10058400" cy="4023360"/>
          </a:xfrm>
        </p:spPr>
        <p:txBody>
          <a:bodyPr>
            <a:normAutofit/>
          </a:bodyPr>
          <a:lstStyle/>
          <a:p>
            <a:pPr marL="457200" indent="-457200" fontAlgn="base">
              <a:buFont typeface="+mj-lt"/>
              <a:buAutoNum type="arabicParenR"/>
            </a:pPr>
            <a:r>
              <a:rPr lang="en-US" sz="2400" dirty="0"/>
              <a:t>To create a user-friendly interface for a calculator.</a:t>
            </a:r>
          </a:p>
          <a:p>
            <a:pPr marL="457200" indent="-457200" fontAlgn="base">
              <a:buFont typeface="+mj-lt"/>
              <a:buAutoNum type="arabicParenR"/>
            </a:pPr>
            <a:r>
              <a:rPr lang="en-US" sz="2400" dirty="0"/>
              <a:t>To implement basic arithmetic operations.</a:t>
            </a:r>
          </a:p>
          <a:p>
            <a:pPr marL="457200" indent="-457200" fontAlgn="base">
              <a:buFont typeface="+mj-lt"/>
              <a:buAutoNum type="arabicParenR"/>
            </a:pPr>
            <a:r>
              <a:rPr lang="en-US" sz="2400" dirty="0"/>
              <a:t>To practice front-end development skills.</a:t>
            </a:r>
          </a:p>
        </p:txBody>
      </p:sp>
    </p:spTree>
    <p:extLst>
      <p:ext uri="{BB962C8B-B14F-4D97-AF65-F5344CB8AC3E}">
        <p14:creationId xmlns:p14="http://schemas.microsoft.com/office/powerpoint/2010/main" val="147713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Tools and Technologies Used</a:t>
            </a:r>
            <a:endParaRPr lang="en-IN" dirty="0"/>
          </a:p>
        </p:txBody>
      </p:sp>
      <p:sp>
        <p:nvSpPr>
          <p:cNvPr id="3" name="Content Placeholder 2"/>
          <p:cNvSpPr>
            <a:spLocks noGrp="1"/>
          </p:cNvSpPr>
          <p:nvPr>
            <p:ph idx="1"/>
          </p:nvPr>
        </p:nvSpPr>
        <p:spPr>
          <a:xfrm>
            <a:off x="1097280" y="2326501"/>
            <a:ext cx="10058400" cy="4023360"/>
          </a:xfrm>
        </p:spPr>
        <p:txBody>
          <a:bodyPr/>
          <a:lstStyle/>
          <a:p>
            <a:pPr marL="0" indent="0">
              <a:buNone/>
            </a:pPr>
            <a:r>
              <a:rPr lang="en-US" dirty="0"/>
              <a:t>The project was implemented using the following technologies:</a:t>
            </a:r>
          </a:p>
          <a:p>
            <a:pPr>
              <a:buFont typeface="Wingdings" panose="05000000000000000000" pitchFamily="2" charset="2"/>
              <a:buChar char="q"/>
            </a:pPr>
            <a:r>
              <a:rPr lang="en-US" dirty="0"/>
              <a:t>HTML5 for structuring the content</a:t>
            </a:r>
          </a:p>
          <a:p>
            <a:pPr>
              <a:buFont typeface="Wingdings" panose="05000000000000000000" pitchFamily="2" charset="2"/>
              <a:buChar char="q"/>
            </a:pPr>
            <a:r>
              <a:rPr lang="en-US" dirty="0"/>
              <a:t>CSS3 for styling the layout and appearance</a:t>
            </a:r>
          </a:p>
          <a:p>
            <a:pPr>
              <a:buFont typeface="Wingdings" panose="05000000000000000000" pitchFamily="2" charset="2"/>
              <a:buChar char="q"/>
            </a:pPr>
            <a:r>
              <a:rPr lang="en-US" dirty="0"/>
              <a:t>JavaScript for handling user input and performing arithmetic operations</a:t>
            </a:r>
          </a:p>
          <a:p>
            <a:pPr>
              <a:buFont typeface="Wingdings" panose="05000000000000000000" pitchFamily="2" charset="2"/>
              <a:buChar char="q"/>
            </a:pPr>
            <a:r>
              <a:rPr lang="en-US" dirty="0"/>
              <a:t>The project was developed using a code editor and tested on multiple browsers to ensure compatibility.</a:t>
            </a:r>
          </a:p>
        </p:txBody>
      </p:sp>
    </p:spTree>
    <p:extLst>
      <p:ext uri="{BB962C8B-B14F-4D97-AF65-F5344CB8AC3E}">
        <p14:creationId xmlns:p14="http://schemas.microsoft.com/office/powerpoint/2010/main" val="5491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Design and Implementation:</a:t>
            </a:r>
            <a:endParaRPr lang="en-IN" dirty="0"/>
          </a:p>
        </p:txBody>
      </p:sp>
      <p:sp>
        <p:nvSpPr>
          <p:cNvPr id="3" name="Content Placeholder 2"/>
          <p:cNvSpPr>
            <a:spLocks noGrp="1"/>
          </p:cNvSpPr>
          <p:nvPr>
            <p:ph idx="1"/>
          </p:nvPr>
        </p:nvSpPr>
        <p:spPr/>
        <p:txBody>
          <a:bodyPr>
            <a:normAutofit lnSpcReduction="10000"/>
          </a:bodyPr>
          <a:lstStyle/>
          <a:p>
            <a:pPr marL="0" lvl="0" indent="0" eaLnBrk="0" fontAlgn="base" hangingPunct="0">
              <a:spcBef>
                <a:spcPct val="0"/>
              </a:spcBef>
              <a:spcAft>
                <a:spcPct val="0"/>
              </a:spcAft>
              <a:buClrTx/>
              <a:buSzTx/>
              <a:buNone/>
            </a:pPr>
            <a:r>
              <a:rPr lang="en-US" altLang="en-US" b="1" dirty="0">
                <a:solidFill>
                  <a:srgbClr val="000000"/>
                </a:solidFill>
              </a:rPr>
              <a:t>HTML:</a:t>
            </a:r>
            <a:endParaRPr lang="en-US" altLang="en-US" sz="1600" dirty="0">
              <a:solidFill>
                <a:srgbClr val="FF0000"/>
              </a:solidFill>
            </a:endParaRPr>
          </a:p>
          <a:p>
            <a:pPr lvl="0" eaLnBrk="0" fontAlgn="base" hangingPunct="0">
              <a:spcBef>
                <a:spcPct val="0"/>
              </a:spcBef>
              <a:spcAft>
                <a:spcPct val="0"/>
              </a:spcAft>
              <a:buClrTx/>
              <a:buSzTx/>
              <a:buFont typeface="Wingdings" panose="05000000000000000000" pitchFamily="2" charset="2"/>
              <a:buChar char="Ø"/>
            </a:pPr>
            <a:r>
              <a:rPr lang="en-US" altLang="en-US" dirty="0">
                <a:solidFill>
                  <a:srgbClr val="000000"/>
                </a:solidFill>
              </a:rPr>
              <a:t>The HTML file contains </a:t>
            </a:r>
            <a:r>
              <a:rPr lang="en-US" altLang="en-US" dirty="0" smtClean="0">
                <a:solidFill>
                  <a:srgbClr val="000000"/>
                </a:solidFill>
              </a:rPr>
              <a:t>a div</a:t>
            </a:r>
            <a:r>
              <a:rPr lang="en-US" altLang="en-US" dirty="0">
                <a:solidFill>
                  <a:srgbClr val="000000"/>
                </a:solidFill>
              </a:rPr>
              <a:t> element to act as the calculator's container.</a:t>
            </a:r>
          </a:p>
          <a:p>
            <a:pPr lvl="0" eaLnBrk="0" fontAlgn="base" hangingPunct="0">
              <a:spcBef>
                <a:spcPct val="0"/>
              </a:spcBef>
              <a:spcAft>
                <a:spcPct val="0"/>
              </a:spcAft>
              <a:buClrTx/>
              <a:buSzTx/>
              <a:buFont typeface="Wingdings" panose="05000000000000000000" pitchFamily="2" charset="2"/>
              <a:buChar char="Ø"/>
            </a:pPr>
            <a:r>
              <a:rPr lang="en-US" altLang="en-US" dirty="0">
                <a:solidFill>
                  <a:srgbClr val="000000"/>
                </a:solidFill>
              </a:rPr>
              <a:t>Inside the container, there is an </a:t>
            </a:r>
            <a:r>
              <a:rPr lang="en-US" altLang="en-US" sz="1800" dirty="0">
                <a:solidFill>
                  <a:srgbClr val="000000"/>
                </a:solidFill>
              </a:rPr>
              <a:t>input</a:t>
            </a:r>
            <a:r>
              <a:rPr lang="en-US" altLang="en-US" dirty="0">
                <a:solidFill>
                  <a:srgbClr val="000000"/>
                </a:solidFill>
              </a:rPr>
              <a:t> element for the display and </a:t>
            </a:r>
            <a:r>
              <a:rPr lang="en-US" altLang="en-US" dirty="0" smtClean="0">
                <a:solidFill>
                  <a:srgbClr val="000000"/>
                </a:solidFill>
              </a:rPr>
              <a:t>multiple button</a:t>
            </a:r>
            <a:r>
              <a:rPr lang="en-US" altLang="en-US" dirty="0">
                <a:solidFill>
                  <a:srgbClr val="000000"/>
                </a:solidFill>
              </a:rPr>
              <a:t> elements for the calculator keys</a:t>
            </a:r>
            <a:r>
              <a:rPr lang="en-US" altLang="en-US" dirty="0" smtClean="0">
                <a:solidFill>
                  <a:srgbClr val="000000"/>
                </a:solidFill>
              </a:rPr>
              <a:t>.</a:t>
            </a:r>
          </a:p>
          <a:p>
            <a:pPr lvl="0" eaLnBrk="0" fontAlgn="base" hangingPunct="0">
              <a:spcBef>
                <a:spcPct val="0"/>
              </a:spcBef>
              <a:spcAft>
                <a:spcPct val="0"/>
              </a:spcAft>
              <a:buClrTx/>
              <a:buSzTx/>
              <a:buFont typeface="Wingdings" panose="05000000000000000000" pitchFamily="2" charset="2"/>
              <a:buChar char="Ø"/>
            </a:pPr>
            <a:endParaRPr lang="en-US" altLang="en-US" dirty="0">
              <a:solidFill>
                <a:srgbClr val="000000"/>
              </a:solidFill>
            </a:endParaRPr>
          </a:p>
          <a:p>
            <a:pPr marL="0" lvl="0" indent="0" eaLnBrk="0" fontAlgn="base" hangingPunct="0">
              <a:spcBef>
                <a:spcPct val="0"/>
              </a:spcBef>
              <a:spcAft>
                <a:spcPct val="0"/>
              </a:spcAft>
              <a:buClrTx/>
              <a:buSzTx/>
              <a:buNone/>
            </a:pPr>
            <a:r>
              <a:rPr lang="en-US" altLang="en-US" b="1" dirty="0">
                <a:solidFill>
                  <a:srgbClr val="000000"/>
                </a:solidFill>
              </a:rPr>
              <a:t>CSS:</a:t>
            </a:r>
            <a:endParaRPr lang="en-US" altLang="en-US" sz="1600" dirty="0">
              <a:solidFill>
                <a:schemeClr val="tx1"/>
              </a:solidFill>
            </a:endParaRPr>
          </a:p>
          <a:p>
            <a:pPr lvl="0" eaLnBrk="0" fontAlgn="base" hangingPunct="0">
              <a:spcBef>
                <a:spcPct val="0"/>
              </a:spcBef>
              <a:spcAft>
                <a:spcPct val="0"/>
              </a:spcAft>
              <a:buClrTx/>
              <a:buSzTx/>
              <a:buFont typeface="Wingdings" panose="05000000000000000000" pitchFamily="2" charset="2"/>
              <a:buChar char="Ø"/>
            </a:pPr>
            <a:r>
              <a:rPr lang="en-US" altLang="en-US" dirty="0">
                <a:solidFill>
                  <a:srgbClr val="000000"/>
                </a:solidFill>
              </a:rPr>
              <a:t>The CSS file styles the calculator to look like a traditional handheld device.</a:t>
            </a:r>
          </a:p>
          <a:p>
            <a:pPr lvl="0" eaLnBrk="0" fontAlgn="base" hangingPunct="0">
              <a:spcBef>
                <a:spcPct val="0"/>
              </a:spcBef>
              <a:spcAft>
                <a:spcPct val="0"/>
              </a:spcAft>
              <a:buClrTx/>
              <a:buSzTx/>
              <a:buFont typeface="Wingdings" panose="05000000000000000000" pitchFamily="2" charset="2"/>
              <a:buChar char="Ø"/>
            </a:pPr>
            <a:r>
              <a:rPr lang="en-US" altLang="en-US" dirty="0">
                <a:solidFill>
                  <a:srgbClr val="000000"/>
                </a:solidFill>
              </a:rPr>
              <a:t>It includes grid layout for button placement, font styles, colors, and responsive design for different screen sizes</a:t>
            </a:r>
            <a:r>
              <a:rPr lang="en-US" altLang="en-US" dirty="0" smtClean="0">
                <a:solidFill>
                  <a:srgbClr val="000000"/>
                </a:solidFill>
              </a:rPr>
              <a:t>. </a:t>
            </a:r>
            <a:endParaRPr lang="en-US" altLang="en-US" dirty="0">
              <a:solidFill>
                <a:srgbClr val="000000"/>
              </a:solidFill>
            </a:endParaRPr>
          </a:p>
          <a:p>
            <a:pPr lvl="0" eaLnBrk="0" fontAlgn="base" hangingPunct="0">
              <a:spcBef>
                <a:spcPct val="0"/>
              </a:spcBef>
              <a:spcAft>
                <a:spcPct val="0"/>
              </a:spcAft>
              <a:buClrTx/>
              <a:buSzTx/>
              <a:buFont typeface="Wingdings" panose="05000000000000000000" pitchFamily="2" charset="2"/>
              <a:buChar char="Ø"/>
            </a:pPr>
            <a:endParaRPr lang="en-US" altLang="en-US" dirty="0">
              <a:solidFill>
                <a:srgbClr val="000000"/>
              </a:solidFill>
            </a:endParaRPr>
          </a:p>
          <a:p>
            <a:pPr marL="0" lvl="0" indent="0" eaLnBrk="0" fontAlgn="base" hangingPunct="0">
              <a:spcBef>
                <a:spcPct val="0"/>
              </a:spcBef>
              <a:spcAft>
                <a:spcPct val="0"/>
              </a:spcAft>
              <a:buClrTx/>
              <a:buSzTx/>
              <a:buNone/>
            </a:pPr>
            <a:r>
              <a:rPr lang="en-US" altLang="en-US" b="1" dirty="0">
                <a:solidFill>
                  <a:srgbClr val="000000"/>
                </a:solidFill>
              </a:rPr>
              <a:t>JavaScript:</a:t>
            </a:r>
            <a:endParaRPr lang="en-US" altLang="en-US" sz="1600" dirty="0">
              <a:solidFill>
                <a:schemeClr val="tx1"/>
              </a:solidFill>
            </a:endParaRPr>
          </a:p>
          <a:p>
            <a:pPr lvl="0" eaLnBrk="0" fontAlgn="base" hangingPunct="0">
              <a:spcBef>
                <a:spcPct val="0"/>
              </a:spcBef>
              <a:spcAft>
                <a:spcPct val="0"/>
              </a:spcAft>
              <a:buClrTx/>
              <a:buSzTx/>
              <a:buFont typeface="Wingdings" panose="05000000000000000000" pitchFamily="2" charset="2"/>
              <a:buChar char="Ø"/>
            </a:pPr>
            <a:r>
              <a:rPr lang="en-US" altLang="en-US" dirty="0">
                <a:solidFill>
                  <a:srgbClr val="000000"/>
                </a:solidFill>
              </a:rPr>
              <a:t>JavaScript is used to capture button clicks and perform calculations.</a:t>
            </a:r>
          </a:p>
          <a:p>
            <a:pPr lvl="0" eaLnBrk="0" fontAlgn="base" hangingPunct="0">
              <a:spcBef>
                <a:spcPct val="0"/>
              </a:spcBef>
              <a:spcAft>
                <a:spcPct val="0"/>
              </a:spcAft>
              <a:buClrTx/>
              <a:buSzTx/>
              <a:buFont typeface="Wingdings" panose="05000000000000000000" pitchFamily="2" charset="2"/>
              <a:buChar char="Ø"/>
            </a:pPr>
            <a:r>
              <a:rPr lang="en-US" altLang="en-US" dirty="0">
                <a:solidFill>
                  <a:srgbClr val="000000"/>
                </a:solidFill>
              </a:rPr>
              <a:t>It updates the display with the user's input and the result of the operations.</a:t>
            </a:r>
          </a:p>
          <a:p>
            <a:pPr lvl="0" eaLnBrk="0" fontAlgn="base" hangingPunct="0">
              <a:spcBef>
                <a:spcPct val="0"/>
              </a:spcBef>
              <a:spcAft>
                <a:spcPct val="0"/>
              </a:spcAft>
              <a:buClrTx/>
              <a:buSzTx/>
              <a:buFont typeface="Wingdings" panose="05000000000000000000" pitchFamily="2" charset="2"/>
              <a:buChar char="Ø"/>
            </a:pPr>
            <a:r>
              <a:rPr lang="en-US" altLang="en-US" dirty="0">
                <a:solidFill>
                  <a:srgbClr val="000000"/>
                </a:solidFill>
              </a:rPr>
              <a:t>It includes functions to handle the logic of each operation and to evaluate the mathematical expression entered by the user.</a:t>
            </a:r>
          </a:p>
          <a:p>
            <a:pPr marL="0" lvl="0" indent="0" eaLnBrk="0" fontAlgn="base" hangingPunct="0">
              <a:spcBef>
                <a:spcPct val="0"/>
              </a:spcBef>
              <a:spcAft>
                <a:spcPct val="0"/>
              </a:spcAft>
              <a:buClrTx/>
              <a:buSzTx/>
              <a:buNone/>
            </a:pPr>
            <a:endParaRPr lang="en-US" altLang="en-US" sz="4400" dirty="0">
              <a:solidFill>
                <a:schemeClr val="tx1"/>
              </a:solidFill>
              <a:latin typeface="Arial" panose="020B0604020202020204" pitchFamily="34" charset="0"/>
            </a:endParaRPr>
          </a:p>
        </p:txBody>
      </p:sp>
    </p:spTree>
    <p:extLst>
      <p:ext uri="{BB962C8B-B14F-4D97-AF65-F5344CB8AC3E}">
        <p14:creationId xmlns:p14="http://schemas.microsoft.com/office/powerpoint/2010/main" val="214831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Project Features:</a:t>
            </a:r>
            <a:endParaRPr lang="en-IN" dirty="0"/>
          </a:p>
        </p:txBody>
      </p:sp>
      <p:sp>
        <p:nvSpPr>
          <p:cNvPr id="3" name="Content Placeholder 2"/>
          <p:cNvSpPr>
            <a:spLocks noGrp="1"/>
          </p:cNvSpPr>
          <p:nvPr>
            <p:ph idx="1"/>
          </p:nvPr>
        </p:nvSpPr>
        <p:spPr>
          <a:xfrm>
            <a:off x="1172694" y="2449049"/>
            <a:ext cx="10058400" cy="4023360"/>
          </a:xfrm>
        </p:spPr>
        <p:txBody>
          <a:bodyPr>
            <a:normAutofit/>
          </a:bodyPr>
          <a:lstStyle/>
          <a:p>
            <a:pPr marL="457200" indent="-457200" fontAlgn="base">
              <a:buFont typeface="+mj-lt"/>
              <a:buAutoNum type="arabicPeriod"/>
            </a:pPr>
            <a:r>
              <a:rPr lang="en-US" sz="2400" dirty="0"/>
              <a:t>A display screen to show the current input and calculation result.</a:t>
            </a:r>
          </a:p>
          <a:p>
            <a:pPr marL="457200" indent="-457200" fontAlgn="base">
              <a:buFont typeface="+mj-lt"/>
              <a:buAutoNum type="arabicPeriod"/>
            </a:pPr>
            <a:r>
              <a:rPr lang="en-US" sz="2400" dirty="0"/>
              <a:t>Buttons for digits (0-9), operations (+, -, *, /), and a decimal point.</a:t>
            </a:r>
          </a:p>
          <a:p>
            <a:pPr marL="457200" indent="-457200" fontAlgn="base">
              <a:buFont typeface="+mj-lt"/>
              <a:buAutoNum type="arabicPeriod"/>
            </a:pPr>
            <a:r>
              <a:rPr lang="en-US" sz="2400" dirty="0"/>
              <a:t>A clear button (C) to reset the current operation.</a:t>
            </a:r>
          </a:p>
          <a:p>
            <a:pPr marL="457200" indent="-457200" fontAlgn="base">
              <a:buFont typeface="+mj-lt"/>
              <a:buAutoNum type="arabicPeriod"/>
            </a:pPr>
            <a:r>
              <a:rPr lang="en-US" sz="2400" dirty="0"/>
              <a:t>An equals button (=) to compute the result.</a:t>
            </a:r>
          </a:p>
          <a:p>
            <a:pPr marL="0" indent="0">
              <a:buNone/>
            </a:pPr>
            <a:r>
              <a:rPr lang="en-US" sz="2400" dirty="0"/>
              <a:t/>
            </a:r>
            <a:br>
              <a:rPr lang="en-US" sz="2400" dirty="0"/>
            </a:br>
            <a:endParaRPr lang="en-IN" sz="2400" dirty="0"/>
          </a:p>
        </p:txBody>
      </p:sp>
    </p:spTree>
    <p:extLst>
      <p:ext uri="{BB962C8B-B14F-4D97-AF65-F5344CB8AC3E}">
        <p14:creationId xmlns:p14="http://schemas.microsoft.com/office/powerpoint/2010/main" val="213718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944175" y="-75414"/>
            <a:ext cx="3804658" cy="77582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mtClean="0"/>
              <a:t>Flow diagram</a:t>
            </a:r>
            <a:endParaRPr lang="en-IN" dirty="0"/>
          </a:p>
        </p:txBody>
      </p:sp>
      <p:pic>
        <p:nvPicPr>
          <p:cNvPr id="3" name="Content Placeholder 3"/>
          <p:cNvPicPr>
            <a:picLocks noChangeAspect="1"/>
          </p:cNvPicPr>
          <p:nvPr/>
        </p:nvPicPr>
        <p:blipFill>
          <a:blip r:embed="rId2"/>
          <a:stretch>
            <a:fillRect/>
          </a:stretch>
        </p:blipFill>
        <p:spPr>
          <a:xfrm>
            <a:off x="1689283" y="612743"/>
            <a:ext cx="8314441" cy="6037868"/>
          </a:xfrm>
          <a:prstGeom prst="rect">
            <a:avLst/>
          </a:prstGeom>
        </p:spPr>
      </p:pic>
    </p:spTree>
    <p:extLst>
      <p:ext uri="{BB962C8B-B14F-4D97-AF65-F5344CB8AC3E}">
        <p14:creationId xmlns:p14="http://schemas.microsoft.com/office/powerpoint/2010/main" val="9734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13182"/>
            <a:ext cx="12192000" cy="5293757"/>
          </a:xfrm>
          <a:prstGeom prst="rect">
            <a:avLst/>
          </a:prstGeom>
        </p:spPr>
        <p:txBody>
          <a:bodyPr wrap="square">
            <a:spAutoFit/>
          </a:bodyPr>
          <a:lstStyle/>
          <a:p>
            <a:pPr lvl="0" defTabSz="914400"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HTML Structure:</a:t>
            </a:r>
            <a:endParaRPr lang="en-US" altLang="en-US"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Head Section:</a:t>
            </a:r>
            <a:r>
              <a:rPr lang="en-US" altLang="en-US" sz="1600" dirty="0">
                <a:latin typeface="Times New Roman" panose="02020603050405020304" pitchFamily="18" charset="0"/>
                <a:cs typeface="Times New Roman" panose="02020603050405020304" pitchFamily="18" charset="0"/>
              </a:rPr>
              <a:t> Contains meta tags, title, and embedded CSS for styling the calculator.</a:t>
            </a:r>
          </a:p>
          <a:p>
            <a:pPr lvl="0" defTabSz="914400"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Body Section:</a:t>
            </a:r>
            <a:r>
              <a:rPr lang="en-US" altLang="en-US" sz="1600" dirty="0">
                <a:latin typeface="Times New Roman" panose="02020603050405020304" pitchFamily="18" charset="0"/>
                <a:cs typeface="Times New Roman" panose="02020603050405020304" pitchFamily="18" charset="0"/>
              </a:rPr>
              <a:t> Contains the calculator interface within a .container div. The .calculator div holds the input field for displaying calculations </a:t>
            </a:r>
          </a:p>
          <a:p>
            <a:pPr lvl="0" defTabSz="91440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and buttons for digits, operators, and other functionalities.</a:t>
            </a:r>
          </a:p>
          <a:p>
            <a:pPr lvl="0" defTabSz="914400"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History Section:</a:t>
            </a:r>
            <a:r>
              <a:rPr lang="en-US" altLang="en-US" sz="1600" dirty="0">
                <a:latin typeface="Times New Roman" panose="02020603050405020304" pitchFamily="18" charset="0"/>
                <a:cs typeface="Times New Roman" panose="02020603050405020304" pitchFamily="18" charset="0"/>
              </a:rPr>
              <a:t> Includes a button to toggle the visibility of the history section and a .history div to display the list of past calculations.</a:t>
            </a:r>
          </a:p>
          <a:p>
            <a:pPr lvl="0" defTabSz="914400"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CSS Styling:</a:t>
            </a:r>
            <a:endParaRPr lang="en-US" altLang="en-US"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Ensures the calculator is centered on the screen with a clean, modern look.</a:t>
            </a:r>
          </a:p>
          <a:p>
            <a:pPr lvl="0" defTabSz="914400" eaLnBrk="0" fontAlgn="base" hangingPunct="0">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Buttons change color when hovered to indicate interactivity, and different types of buttons (e.g., operators, all-clear) have distinct styles for </a:t>
            </a:r>
          </a:p>
          <a:p>
            <a:pPr lvl="0" defTabSz="91440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  clarity.</a:t>
            </a:r>
          </a:p>
          <a:p>
            <a:pPr lvl="0" defTabSz="914400"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JavaScript Functionality:</a:t>
            </a:r>
            <a:endParaRPr lang="en-US" altLang="en-US"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Initializes the calculator state and updates the display and history based on user interactions.</a:t>
            </a:r>
          </a:p>
          <a:p>
            <a:pPr lvl="0" defTabSz="914400" eaLnBrk="0" fontAlgn="base" hangingPunct="0">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Functions handle digit input, operator input, backspace functionality, and resetting the calculator.</a:t>
            </a:r>
          </a:p>
          <a:p>
            <a:pPr lvl="0" defTabSz="914400" eaLnBrk="0" fontAlgn="base" hangingPunct="0">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The history feature stores calculations in </a:t>
            </a:r>
            <a:r>
              <a:rPr lang="en-US" altLang="en-US" sz="1600" dirty="0" err="1">
                <a:latin typeface="Times New Roman" panose="02020603050405020304" pitchFamily="18" charset="0"/>
                <a:cs typeface="Times New Roman" panose="02020603050405020304" pitchFamily="18" charset="0"/>
              </a:rPr>
              <a:t>localStorage</a:t>
            </a:r>
            <a:r>
              <a:rPr lang="en-US" altLang="en-US" sz="1600" dirty="0">
                <a:latin typeface="Times New Roman" panose="02020603050405020304" pitchFamily="18" charset="0"/>
                <a:cs typeface="Times New Roman" panose="02020603050405020304" pitchFamily="18" charset="0"/>
              </a:rPr>
              <a:t> and updates the display accordingly.</a:t>
            </a:r>
          </a:p>
          <a:p>
            <a:pPr lvl="0" defTabSz="914400" eaLnBrk="0" fontAlgn="base" hangingPunct="0">
              <a:spcBef>
                <a:spcPct val="0"/>
              </a:spcBef>
              <a:spcAft>
                <a:spcPct val="0"/>
              </a:spcAft>
              <a:buFontTx/>
              <a:buChar char="•"/>
            </a:pPr>
            <a:r>
              <a:rPr lang="en-US" altLang="en-US" sz="1600" dirty="0">
                <a:latin typeface="Times New Roman" panose="02020603050405020304" pitchFamily="18" charset="0"/>
                <a:cs typeface="Times New Roman" panose="02020603050405020304" pitchFamily="18" charset="0"/>
              </a:rPr>
              <a:t>The </a:t>
            </a:r>
            <a:r>
              <a:rPr lang="en-US" altLang="en-US" sz="1600" dirty="0" err="1">
                <a:latin typeface="Times New Roman" panose="02020603050405020304" pitchFamily="18" charset="0"/>
                <a:cs typeface="Times New Roman" panose="02020603050405020304" pitchFamily="18" charset="0"/>
              </a:rPr>
              <a:t>toggleHistory</a:t>
            </a:r>
            <a:r>
              <a:rPr lang="en-US" altLang="en-US" sz="1600" dirty="0">
                <a:latin typeface="Times New Roman" panose="02020603050405020304" pitchFamily="18" charset="0"/>
                <a:cs typeface="Times New Roman" panose="02020603050405020304" pitchFamily="18" charset="0"/>
              </a:rPr>
              <a:t> function toggles the visibility of the history section when the history button is clicked.</a:t>
            </a:r>
          </a:p>
          <a:p>
            <a:pPr lvl="0" defTabSz="914400"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Key Features:</a:t>
            </a:r>
            <a:endParaRPr lang="en-US" altLang="en-US"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Display Update:</a:t>
            </a:r>
            <a:r>
              <a:rPr lang="en-US" altLang="en-US" sz="1600" dirty="0">
                <a:latin typeface="Times New Roman" panose="02020603050405020304" pitchFamily="18" charset="0"/>
                <a:cs typeface="Times New Roman" panose="02020603050405020304" pitchFamily="18" charset="0"/>
              </a:rPr>
              <a:t> Updates the calculator screen with the current value.</a:t>
            </a:r>
          </a:p>
          <a:p>
            <a:pPr lvl="0" defTabSz="914400"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History Update:</a:t>
            </a:r>
            <a:r>
              <a:rPr lang="en-US" altLang="en-US" sz="1600" dirty="0">
                <a:latin typeface="Times New Roman" panose="02020603050405020304" pitchFamily="18" charset="0"/>
                <a:cs typeface="Times New Roman" panose="02020603050405020304" pitchFamily="18" charset="0"/>
              </a:rPr>
              <a:t> Manages the history of calculations, saving to and loading from </a:t>
            </a:r>
            <a:r>
              <a:rPr lang="en-US" altLang="en-US" sz="1600" dirty="0" err="1">
                <a:latin typeface="Times New Roman" panose="02020603050405020304" pitchFamily="18" charset="0"/>
                <a:cs typeface="Times New Roman" panose="02020603050405020304" pitchFamily="18" charset="0"/>
              </a:rPr>
              <a:t>localStorage</a:t>
            </a:r>
            <a:r>
              <a:rPr lang="en-US" altLang="en-US" sz="1600" dirty="0">
                <a:latin typeface="Times New Roman" panose="02020603050405020304" pitchFamily="18" charset="0"/>
                <a:cs typeface="Times New Roman" panose="02020603050405020304" pitchFamily="18" charset="0"/>
              </a:rPr>
              <a:t>.</a:t>
            </a:r>
          </a:p>
          <a:p>
            <a:pPr lvl="0" defTabSz="914400"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Digit and Operator Handling:</a:t>
            </a:r>
            <a:r>
              <a:rPr lang="en-US" altLang="en-US" sz="1600" dirty="0">
                <a:latin typeface="Times New Roman" panose="02020603050405020304" pitchFamily="18" charset="0"/>
                <a:cs typeface="Times New Roman" panose="02020603050405020304" pitchFamily="18" charset="0"/>
              </a:rPr>
              <a:t> Manages input from the user and performs calculations.</a:t>
            </a:r>
          </a:p>
          <a:p>
            <a:pPr lvl="0" defTabSz="914400"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Backspace and Clear Functions:</a:t>
            </a:r>
            <a:r>
              <a:rPr lang="en-US" altLang="en-US" sz="1600" dirty="0">
                <a:latin typeface="Times New Roman" panose="02020603050405020304" pitchFamily="18" charset="0"/>
                <a:cs typeface="Times New Roman" panose="02020603050405020304" pitchFamily="18" charset="0"/>
              </a:rPr>
              <a:t> Allows the user to correct or reset their input.</a:t>
            </a:r>
          </a:p>
          <a:p>
            <a:pPr lvl="0" defTabSz="914400"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History Toggle:</a:t>
            </a:r>
            <a:r>
              <a:rPr lang="en-US" altLang="en-US" sz="1600" dirty="0">
                <a:latin typeface="Times New Roman" panose="02020603050405020304" pitchFamily="18" charset="0"/>
                <a:cs typeface="Times New Roman" panose="02020603050405020304" pitchFamily="18" charset="0"/>
              </a:rPr>
              <a:t> Toggles the visibility of the history section to view past calculations.</a:t>
            </a:r>
          </a:p>
          <a:p>
            <a:pPr lvl="0" defTabSz="91440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0"/>
            <a:ext cx="4620176" cy="830997"/>
          </a:xfrm>
          <a:prstGeom prst="rect">
            <a:avLst/>
          </a:prstGeom>
          <a:noFill/>
        </p:spPr>
        <p:txBody>
          <a:bodyPr wrap="none" rtlCol="0">
            <a:spAutoFit/>
          </a:bodyPr>
          <a:lstStyle/>
          <a:p>
            <a:r>
              <a:rPr lang="en-IN" sz="4800" b="1" dirty="0" smtClean="0"/>
              <a:t>OUTPUT SCREEN:</a:t>
            </a:r>
          </a:p>
        </p:txBody>
      </p:sp>
      <p:sp>
        <p:nvSpPr>
          <p:cNvPr id="5" name="TextBox 4"/>
          <p:cNvSpPr txBox="1"/>
          <p:nvPr/>
        </p:nvSpPr>
        <p:spPr>
          <a:xfrm>
            <a:off x="39757" y="753212"/>
            <a:ext cx="1908313"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Explanation:</a:t>
            </a:r>
          </a:p>
        </p:txBody>
      </p:sp>
    </p:spTree>
    <p:extLst>
      <p:ext uri="{BB962C8B-B14F-4D97-AF65-F5344CB8AC3E}">
        <p14:creationId xmlns:p14="http://schemas.microsoft.com/office/powerpoint/2010/main" val="140897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25" y="759853"/>
            <a:ext cx="3693825" cy="4019751"/>
          </a:xfrm>
          <a:prstGeom prst="rect">
            <a:avLst/>
          </a:prstGeom>
        </p:spPr>
      </p:pic>
      <p:sp>
        <p:nvSpPr>
          <p:cNvPr id="3" name="TextBox 2"/>
          <p:cNvSpPr txBox="1"/>
          <p:nvPr/>
        </p:nvSpPr>
        <p:spPr>
          <a:xfrm>
            <a:off x="347730" y="386366"/>
            <a:ext cx="864339" cy="369332"/>
          </a:xfrm>
          <a:prstGeom prst="rect">
            <a:avLst/>
          </a:prstGeom>
          <a:noFill/>
        </p:spPr>
        <p:txBody>
          <a:bodyPr wrap="none" rtlCol="0">
            <a:spAutoFit/>
          </a:bodyPr>
          <a:lstStyle/>
          <a:p>
            <a:r>
              <a:rPr lang="en-US" dirty="0" smtClean="0"/>
              <a:t>STEP 1:</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1555" y="755698"/>
            <a:ext cx="3743168" cy="4023906"/>
          </a:xfrm>
          <a:prstGeom prst="rect">
            <a:avLst/>
          </a:prstGeom>
        </p:spPr>
      </p:pic>
      <p:sp>
        <p:nvSpPr>
          <p:cNvPr id="6" name="TextBox 5"/>
          <p:cNvSpPr txBox="1"/>
          <p:nvPr/>
        </p:nvSpPr>
        <p:spPr>
          <a:xfrm>
            <a:off x="4275786" y="386366"/>
            <a:ext cx="1146220" cy="369332"/>
          </a:xfrm>
          <a:prstGeom prst="rect">
            <a:avLst/>
          </a:prstGeom>
          <a:noFill/>
        </p:spPr>
        <p:txBody>
          <a:bodyPr wrap="square" rtlCol="0">
            <a:spAutoFit/>
          </a:bodyPr>
          <a:lstStyle/>
          <a:p>
            <a:r>
              <a:rPr lang="en-US" dirty="0" smtClean="0"/>
              <a:t>STEP 2:</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9828" y="755698"/>
            <a:ext cx="3272112" cy="5056900"/>
          </a:xfrm>
          <a:prstGeom prst="rect">
            <a:avLst/>
          </a:prstGeom>
        </p:spPr>
      </p:pic>
      <p:sp>
        <p:nvSpPr>
          <p:cNvPr id="8" name="Rectangle 7"/>
          <p:cNvSpPr/>
          <p:nvPr/>
        </p:nvSpPr>
        <p:spPr>
          <a:xfrm>
            <a:off x="8264059" y="386366"/>
            <a:ext cx="864339" cy="369332"/>
          </a:xfrm>
          <a:prstGeom prst="rect">
            <a:avLst/>
          </a:prstGeom>
        </p:spPr>
        <p:txBody>
          <a:bodyPr wrap="none">
            <a:spAutoFit/>
          </a:bodyPr>
          <a:lstStyle/>
          <a:p>
            <a:r>
              <a:rPr lang="en-US" dirty="0"/>
              <a:t>STEP </a:t>
            </a:r>
            <a:r>
              <a:rPr lang="en-US" dirty="0" smtClean="0"/>
              <a:t>3:</a:t>
            </a:r>
            <a:endParaRPr lang="en-US" dirty="0"/>
          </a:p>
        </p:txBody>
      </p:sp>
    </p:spTree>
    <p:extLst>
      <p:ext uri="{BB962C8B-B14F-4D97-AF65-F5344CB8AC3E}">
        <p14:creationId xmlns:p14="http://schemas.microsoft.com/office/powerpoint/2010/main" val="2593103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584</TotalTime>
  <Words>657</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Retrospect</vt:lpstr>
      <vt:lpstr>PROJECT 1(BASIC) -BASIC  CALCULATOR</vt:lpstr>
      <vt:lpstr>Introduction :</vt:lpstr>
      <vt:lpstr>Objectives :</vt:lpstr>
      <vt:lpstr>Tools and Technologies Used</vt:lpstr>
      <vt:lpstr>Design and Implementation:</vt:lpstr>
      <vt:lpstr>Project Features:</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ADMIN</cp:lastModifiedBy>
  <cp:revision>14</cp:revision>
  <dcterms:created xsi:type="dcterms:W3CDTF">2024-07-05T09:23:54Z</dcterms:created>
  <dcterms:modified xsi:type="dcterms:W3CDTF">2024-07-10T10:47:49Z</dcterms:modified>
</cp:coreProperties>
</file>