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60" r:id="rId2"/>
    <p:sldId id="263" r:id="rId3"/>
    <p:sldId id="276" r:id="rId4"/>
    <p:sldId id="287" r:id="rId5"/>
    <p:sldId id="288" r:id="rId6"/>
    <p:sldId id="289" r:id="rId7"/>
    <p:sldId id="291" r:id="rId8"/>
    <p:sldId id="294" r:id="rId9"/>
    <p:sldId id="292" r:id="rId10"/>
    <p:sldId id="297" r:id="rId11"/>
    <p:sldId id="298" r:id="rId12"/>
    <p:sldId id="299" r:id="rId13"/>
    <p:sldId id="300" r:id="rId14"/>
    <p:sldId id="302" r:id="rId15"/>
    <p:sldId id="303" r:id="rId16"/>
    <p:sldId id="304" r:id="rId17"/>
    <p:sldId id="306" r:id="rId18"/>
    <p:sldId id="307" r:id="rId19"/>
    <p:sldId id="309" r:id="rId20"/>
    <p:sldId id="278" r:id="rId21"/>
    <p:sldId id="296"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Franklin Gothic Book" panose="020B0503020102020204" pitchFamily="34" charset="0"/>
      <p:regular r:id="rId28"/>
      <p:italic r:id="rId29"/>
    </p:embeddedFont>
    <p:embeddedFont>
      <p:font typeface="Georgia" panose="02040502050405020303" pitchFamily="18" charset="0"/>
      <p:regular r:id="rId30"/>
      <p:bold r:id="rId31"/>
      <p:italic r:id="rId32"/>
      <p:boldItalic r:id="rId33"/>
    </p:embeddedFont>
    <p:embeddedFont>
      <p:font typeface="MS UI Gothic" panose="020B0600070205080204" pitchFamily="34" charset="-128"/>
      <p:regular r:id="rId34"/>
    </p:embeddedFont>
    <p:embeddedFont>
      <p:font typeface="Public Sans" panose="020B0604020202020204" charset="0"/>
      <p:regular r:id="rId35"/>
    </p:embeddedFont>
    <p:embeddedFont>
      <p:font typeface="Public Sans Bold"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995B88B-0623-4F67-A9FA-82BDA8235B5C}">
          <p14:sldIdLst>
            <p14:sldId id="260"/>
          </p14:sldIdLst>
        </p14:section>
        <p14:section name="Untitled Section" id="{446EF6B5-BCBE-46E6-BD30-1BD12EE6EC50}">
          <p14:sldIdLst>
            <p14:sldId id="263"/>
            <p14:sldId id="276"/>
            <p14:sldId id="287"/>
            <p14:sldId id="288"/>
            <p14:sldId id="289"/>
            <p14:sldId id="291"/>
            <p14:sldId id="294"/>
            <p14:sldId id="292"/>
            <p14:sldId id="297"/>
            <p14:sldId id="298"/>
            <p14:sldId id="299"/>
            <p14:sldId id="300"/>
            <p14:sldId id="302"/>
            <p14:sldId id="303"/>
            <p14:sldId id="304"/>
            <p14:sldId id="306"/>
            <p14:sldId id="307"/>
            <p14:sldId id="309"/>
          </p14:sldIdLst>
        </p14:section>
        <p14:section name="Untitled Section" id="{C975D03A-BEA7-405B-8CA9-667089C54715}">
          <p14:sldIdLst>
            <p14:sldId id="278"/>
            <p14:sldId id="296"/>
          </p14:sldIdLst>
        </p14:section>
      </p14:sectionLst>
    </p:ext>
    <p:ext uri="{EFAFB233-063F-42B5-8137-9DF3F51BA10A}">
      <p15:sldGuideLst xmlns:p15="http://schemas.microsoft.com/office/powerpoint/2012/main">
        <p15:guide id="1" orient="horz" pos="2184" userDrawn="1">
          <p15:clr>
            <a:srgbClr val="A4A3A4"/>
          </p15:clr>
        </p15:guide>
        <p15:guide id="2" pos="1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25" d="100"/>
          <a:sy n="25" d="100"/>
        </p:scale>
        <p:origin x="2386" y="998"/>
      </p:cViewPr>
      <p:guideLst>
        <p:guide orient="horz" pos="2184"/>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C924A-CD21-4166-AA89-88576AF52455}" type="datetimeFigureOut">
              <a:rPr lang="en-IN" smtClean="0"/>
              <a:t>23-02-2022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56F6A-093B-41EE-BA0B-CA99A99F892F}" type="slidenum">
              <a:rPr lang="en-IN" smtClean="0"/>
              <a:t>‹#›</a:t>
            </a:fld>
            <a:endParaRPr lang="en-IN"/>
          </a:p>
        </p:txBody>
      </p:sp>
    </p:spTree>
    <p:extLst>
      <p:ext uri="{BB962C8B-B14F-4D97-AF65-F5344CB8AC3E}">
        <p14:creationId xmlns:p14="http://schemas.microsoft.com/office/powerpoint/2010/main" val="1583953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A56F6A-093B-41EE-BA0B-CA99A99F892F}" type="slidenum">
              <a:rPr lang="en-IN" smtClean="0"/>
              <a:t>10</a:t>
            </a:fld>
            <a:endParaRPr lang="en-IN"/>
          </a:p>
        </p:txBody>
      </p:sp>
    </p:spTree>
    <p:extLst>
      <p:ext uri="{BB962C8B-B14F-4D97-AF65-F5344CB8AC3E}">
        <p14:creationId xmlns:p14="http://schemas.microsoft.com/office/powerpoint/2010/main" val="33496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0" y="270174"/>
            <a:ext cx="18288000" cy="1661993"/>
          </a:xfrm>
          <a:prstGeom prst="rect">
            <a:avLst/>
          </a:prstGeom>
        </p:spPr>
        <p:txBody>
          <a:bodyPr wrap="square" lIns="0" tIns="0" rIns="0" bIns="0" rtlCol="0" anchor="ctr">
            <a:spAutoFit/>
          </a:bodyPr>
          <a:lstStyle/>
          <a:p>
            <a:pPr marL="0" lvl="0" indent="0" algn="ctr"/>
            <a:r>
              <a:rPr lang="en-US" sz="5400" b="1" dirty="0">
                <a:solidFill>
                  <a:schemeClr val="tx2">
                    <a:lumMod val="75000"/>
                  </a:schemeClr>
                </a:solidFill>
                <a:effectLst>
                  <a:outerShdw blurRad="38100" dist="38100" dir="2700000" algn="tl">
                    <a:srgbClr val="000000">
                      <a:alpha val="43137"/>
                    </a:srgbClr>
                  </a:outerShdw>
                </a:effectLst>
                <a:latin typeface="Public Sans Bold"/>
              </a:rPr>
              <a:t>PREDICTION OF STROKE USING ADVANCED</a:t>
            </a:r>
          </a:p>
          <a:p>
            <a:pPr marL="0" lvl="0" indent="0" algn="ctr"/>
            <a:r>
              <a:rPr lang="en-US" sz="5400" b="1" dirty="0">
                <a:solidFill>
                  <a:schemeClr val="tx2">
                    <a:lumMod val="75000"/>
                  </a:schemeClr>
                </a:solidFill>
                <a:effectLst>
                  <a:outerShdw blurRad="38100" dist="38100" dir="2700000" algn="tl">
                    <a:srgbClr val="000000">
                      <a:alpha val="43137"/>
                    </a:srgbClr>
                  </a:outerShdw>
                </a:effectLst>
                <a:latin typeface="Public Sans Bold"/>
              </a:rPr>
              <a:t>MACHINE LEARNING ALGORITHMS</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V="1">
            <a:off x="9832" y="5637611"/>
            <a:ext cx="5105400" cy="4650245"/>
          </a:xfrm>
          <a:prstGeom prst="rect">
            <a:avLst/>
          </a:prstGeom>
        </p:spPr>
      </p:pic>
      <p:pic>
        <p:nvPicPr>
          <p:cNvPr id="6" name="Picture 5">
            <a:extLst>
              <a:ext uri="{FF2B5EF4-FFF2-40B4-BE49-F238E27FC236}">
                <a16:creationId xmlns:a16="http://schemas.microsoft.com/office/drawing/2014/main" id="{D33894FC-3C90-4858-9B9E-1B50513EF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599" y="563312"/>
            <a:ext cx="13868401" cy="5673628"/>
          </a:xfrm>
          <a:prstGeom prst="rect">
            <a:avLst/>
          </a:prstGeom>
        </p:spPr>
      </p:pic>
      <p:sp>
        <p:nvSpPr>
          <p:cNvPr id="8" name="TextBox 7">
            <a:extLst>
              <a:ext uri="{FF2B5EF4-FFF2-40B4-BE49-F238E27FC236}">
                <a16:creationId xmlns:a16="http://schemas.microsoft.com/office/drawing/2014/main" id="{99714DDA-7D18-491C-AA62-789E74AF645E}"/>
              </a:ext>
            </a:extLst>
          </p:cNvPr>
          <p:cNvSpPr txBox="1"/>
          <p:nvPr/>
        </p:nvSpPr>
        <p:spPr>
          <a:xfrm>
            <a:off x="12153900" y="7641454"/>
            <a:ext cx="6781800" cy="2431435"/>
          </a:xfrm>
          <a:prstGeom prst="rect">
            <a:avLst/>
          </a:prstGeom>
          <a:noFill/>
        </p:spPr>
        <p:txBody>
          <a:bodyPr wrap="square">
            <a:spAutoFit/>
          </a:bodyPr>
          <a:lstStyle/>
          <a:p>
            <a:pPr algn="ctr"/>
            <a:r>
              <a:rPr lang="en-US" sz="4000" b="1" u="sng" dirty="0">
                <a:solidFill>
                  <a:schemeClr val="tx2">
                    <a:lumMod val="50000"/>
                  </a:schemeClr>
                </a:solidFill>
                <a:effectLst>
                  <a:outerShdw blurRad="38100" dist="38100" dir="2700000" algn="tl">
                    <a:srgbClr val="000000">
                      <a:alpha val="43137"/>
                    </a:srgbClr>
                  </a:outerShdw>
                </a:effectLst>
                <a:latin typeface="Robust"/>
              </a:rPr>
              <a:t>T</a:t>
            </a:r>
            <a:r>
              <a:rPr lang="en-IN" sz="4000" b="1" u="sng" dirty="0">
                <a:solidFill>
                  <a:schemeClr val="tx2">
                    <a:lumMod val="50000"/>
                  </a:schemeClr>
                </a:solidFill>
                <a:effectLst>
                  <a:outerShdw blurRad="38100" dist="38100" dir="2700000" algn="tl">
                    <a:srgbClr val="000000">
                      <a:alpha val="43137"/>
                    </a:srgbClr>
                  </a:outerShdw>
                </a:effectLst>
                <a:latin typeface="Robust"/>
              </a:rPr>
              <a:t>EAM MEMBERS</a:t>
            </a: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Robust"/>
              </a:rPr>
              <a:t>K.VENKATASAI(19A51A05F9)(TL)</a:t>
            </a: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Robust"/>
              </a:rPr>
              <a:t>K.DIVYA(19A51A05G2)</a:t>
            </a: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Robust"/>
              </a:rPr>
              <a:t>K.POOJA(19A51A05G4)</a:t>
            </a: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Robust"/>
              </a:rPr>
              <a:t>S.MANASWINI(19A51A05I2)</a:t>
            </a:r>
          </a:p>
        </p:txBody>
      </p:sp>
      <p:sp>
        <p:nvSpPr>
          <p:cNvPr id="9" name="Title 8">
            <a:extLst>
              <a:ext uri="{FF2B5EF4-FFF2-40B4-BE49-F238E27FC236}">
                <a16:creationId xmlns:a16="http://schemas.microsoft.com/office/drawing/2014/main" id="{01203DF5-11D0-4066-85F6-02BBE869F7E8}"/>
              </a:ext>
            </a:extLst>
          </p:cNvPr>
          <p:cNvSpPr>
            <a:spLocks noGrp="1"/>
          </p:cNvSpPr>
          <p:nvPr>
            <p:ph type="title"/>
          </p:nvPr>
        </p:nvSpPr>
        <p:spPr>
          <a:xfrm>
            <a:off x="-211394" y="4868085"/>
            <a:ext cx="18288000" cy="1362075"/>
          </a:xfrm>
        </p:spPr>
        <p:txBody>
          <a:bodyPr>
            <a:normAutofit/>
          </a:bodyPr>
          <a:lstStyle/>
          <a:p>
            <a:pPr algn="ctr"/>
            <a:r>
              <a:rPr lang="en-US" sz="3600" dirty="0">
                <a:solidFill>
                  <a:schemeClr val="accent1">
                    <a:lumMod val="75000"/>
                  </a:schemeClr>
                </a:solidFill>
                <a:effectLst>
                  <a:outerShdw blurRad="38100" dist="38100" dir="2700000" algn="tl">
                    <a:srgbClr val="000000">
                      <a:alpha val="43137"/>
                    </a:srgbClr>
                  </a:outerShdw>
                </a:effectLst>
              </a:rPr>
              <a:t>Department Of Computer Science And Engineering</a:t>
            </a:r>
            <a:r>
              <a:rPr lang="en-US" sz="3600" dirty="0">
                <a:solidFill>
                  <a:schemeClr val="accent1">
                    <a:lumMod val="75000"/>
                  </a:schemeClr>
                </a:solidFill>
              </a:rPr>
              <a:t> </a:t>
            </a:r>
            <a:endParaRPr lang="en-IN" sz="3600" dirty="0">
              <a:solidFill>
                <a:schemeClr val="accent1">
                  <a:lumMod val="75000"/>
                </a:schemeClr>
              </a:solidFill>
            </a:endParaRPr>
          </a:p>
        </p:txBody>
      </p:sp>
      <p:sp>
        <p:nvSpPr>
          <p:cNvPr id="10" name="Subtitle 9">
            <a:extLst>
              <a:ext uri="{FF2B5EF4-FFF2-40B4-BE49-F238E27FC236}">
                <a16:creationId xmlns:a16="http://schemas.microsoft.com/office/drawing/2014/main" id="{881108B3-44A0-4450-91E4-656D38590D05}"/>
              </a:ext>
            </a:extLst>
          </p:cNvPr>
          <p:cNvSpPr>
            <a:spLocks noGrp="1"/>
          </p:cNvSpPr>
          <p:nvPr>
            <p:ph type="body" idx="1"/>
          </p:nvPr>
        </p:nvSpPr>
        <p:spPr>
          <a:xfrm>
            <a:off x="-228600" y="6146839"/>
            <a:ext cx="18288000" cy="3543301"/>
          </a:xfrm>
        </p:spPr>
        <p:txBody>
          <a:bodyPr>
            <a:normAutofit lnSpcReduction="10000"/>
          </a:bodyPr>
          <a:lstStyle/>
          <a:p>
            <a:pPr algn="ctr"/>
            <a:r>
              <a:rPr lang="en-IN" sz="3400" b="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ADITYA INSTITUTE OF TECHOLOGY AND MANAGEMENT</a:t>
            </a:r>
            <a:endParaRPr lang="en-IN" sz="34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nSpc>
                <a:spcPts val="220"/>
              </a:lnSpc>
            </a:pPr>
            <a:r>
              <a:rPr lang="en-IN" sz="3400" dirty="0">
                <a:effectLst/>
                <a:latin typeface="Times New Roman" panose="02020603050405020304" pitchFamily="18" charset="0"/>
                <a:ea typeface="Times New Roman" panose="02020603050405020304" pitchFamily="18" charset="0"/>
              </a:rPr>
              <a:t> </a:t>
            </a:r>
          </a:p>
          <a:p>
            <a:pPr marR="190500" algn="ctr"/>
            <a:r>
              <a:rPr lang="en-IN" sz="3400" b="1" dirty="0">
                <a:solidFill>
                  <a:srgbClr val="FF0000"/>
                </a:solidFill>
                <a:effectLst/>
                <a:latin typeface="Times New Roman" panose="02020603050405020304" pitchFamily="18" charset="0"/>
                <a:ea typeface="Times New Roman" panose="02020603050405020304" pitchFamily="18" charset="0"/>
              </a:rPr>
              <a:t>(An Autonomous Institution)</a:t>
            </a:r>
            <a:endParaRPr lang="en-IN" sz="3400" dirty="0">
              <a:effectLst/>
              <a:latin typeface="Times New Roman" panose="02020603050405020304" pitchFamily="18" charset="0"/>
              <a:ea typeface="Times New Roman" panose="02020603050405020304" pitchFamily="18" charset="0"/>
            </a:endParaRPr>
          </a:p>
          <a:p>
            <a:pPr marL="1625600" marR="63500" indent="-1452880">
              <a:lnSpc>
                <a:spcPct val="108000"/>
              </a:lnSpc>
              <a:spcAft>
                <a:spcPts val="0"/>
              </a:spcAft>
            </a:pPr>
            <a:r>
              <a:rPr lang="en-IN" sz="2600" dirty="0">
                <a:solidFill>
                  <a:srgbClr val="BF3D09"/>
                </a:solidFill>
                <a:effectLst/>
                <a:latin typeface="Times New Roman" panose="02020603050405020304" pitchFamily="18" charset="0"/>
                <a:ea typeface="Times New Roman" panose="02020603050405020304" pitchFamily="18" charset="0"/>
              </a:rPr>
              <a:t>                                                     (Approved by AICTE, Permanently Affiliated to JNTU, Kakinada </a:t>
            </a:r>
          </a:p>
          <a:p>
            <a:pPr marL="1625600" marR="63500" indent="-1452880">
              <a:lnSpc>
                <a:spcPct val="108000"/>
              </a:lnSpc>
              <a:spcAft>
                <a:spcPts val="0"/>
              </a:spcAft>
            </a:pPr>
            <a:r>
              <a:rPr lang="en-IN" sz="2600" dirty="0">
                <a:solidFill>
                  <a:srgbClr val="BF3D09"/>
                </a:solidFill>
                <a:effectLst/>
                <a:latin typeface="Times New Roman" panose="02020603050405020304" pitchFamily="18" charset="0"/>
                <a:ea typeface="Times New Roman" panose="02020603050405020304" pitchFamily="18" charset="0"/>
              </a:rPr>
              <a:t>                                                  and Accredited by NBA &amp; NAAC Recognized by UGC 2, (f) 12(b))</a:t>
            </a:r>
            <a:endParaRPr lang="en-IN" sz="2600" dirty="0">
              <a:effectLst/>
              <a:latin typeface="Times New Roman" panose="02020603050405020304" pitchFamily="18" charset="0"/>
              <a:ea typeface="Times New Roman" panose="02020603050405020304" pitchFamily="18" charset="0"/>
            </a:endParaRPr>
          </a:p>
          <a:p>
            <a:pPr>
              <a:lnSpc>
                <a:spcPts val="130"/>
              </a:lnSpc>
            </a:pPr>
            <a:r>
              <a:rPr lang="en-IN" sz="3400" dirty="0">
                <a:effectLst/>
                <a:latin typeface="Times New Roman" panose="02020603050405020304" pitchFamily="18" charset="0"/>
                <a:ea typeface="Times New Roman" panose="02020603050405020304" pitchFamily="18" charset="0"/>
              </a:rPr>
              <a:t> </a:t>
            </a:r>
          </a:p>
          <a:p>
            <a:pPr marR="190500" algn="ctr"/>
            <a:r>
              <a:rPr lang="en-IN" sz="2800" b="1" dirty="0">
                <a:solidFill>
                  <a:srgbClr val="C00000"/>
                </a:solidFill>
                <a:effectLst/>
                <a:latin typeface="Times New Roman" panose="02020603050405020304" pitchFamily="18" charset="0"/>
                <a:ea typeface="Times New Roman" panose="02020603050405020304" pitchFamily="18" charset="0"/>
              </a:rPr>
              <a:t>TEKKALI-532201</a:t>
            </a:r>
            <a:endParaRPr lang="en-IN" sz="2800" dirty="0">
              <a:effectLst/>
              <a:latin typeface="Times New Roman" panose="02020603050405020304" pitchFamily="18" charset="0"/>
              <a:ea typeface="Times New Roman" panose="02020603050405020304" pitchFamily="18" charset="0"/>
            </a:endParaRPr>
          </a:p>
          <a:p>
            <a:pPr>
              <a:lnSpc>
                <a:spcPts val="160"/>
              </a:lnSpc>
            </a:pPr>
            <a:r>
              <a:rPr lang="en-IN" sz="2800" dirty="0">
                <a:effectLst/>
                <a:latin typeface="Times New Roman" panose="02020603050405020304" pitchFamily="18" charset="0"/>
                <a:ea typeface="Times New Roman" panose="02020603050405020304" pitchFamily="18" charset="0"/>
              </a:rPr>
              <a:t> </a:t>
            </a:r>
          </a:p>
          <a:p>
            <a:pPr marR="190500" algn="ctr"/>
            <a:r>
              <a:rPr lang="en-IN" sz="2800" b="1" dirty="0">
                <a:solidFill>
                  <a:srgbClr val="984806"/>
                </a:solidFill>
                <a:effectLst/>
                <a:latin typeface="Times New Roman" panose="02020603050405020304" pitchFamily="18" charset="0"/>
                <a:ea typeface="Times New Roman" panose="02020603050405020304" pitchFamily="18" charset="0"/>
              </a:rPr>
              <a:t>2019-2023</a:t>
            </a:r>
            <a:endParaRPr lang="en-IN" sz="2800" dirty="0">
              <a:effectLst/>
              <a:latin typeface="Times New Roman" panose="02020603050405020304" pitchFamily="18" charset="0"/>
              <a:ea typeface="Times New Roman" panose="02020603050405020304" pitchFamily="18" charset="0"/>
            </a:endParaRPr>
          </a:p>
          <a:p>
            <a:pPr algn="ctr"/>
            <a:endParaRPr lang="en-IN" sz="4000" dirty="0">
              <a:solidFill>
                <a:schemeClr val="accent1">
                  <a:lumMod val="50000"/>
                </a:schemeClr>
              </a:solidFill>
              <a:latin typeface="Public Sans" panose="020B0604020202020204" charset="0"/>
            </a:endParaRPr>
          </a:p>
        </p:txBody>
      </p:sp>
      <p:sp>
        <p:nvSpPr>
          <p:cNvPr id="11" name="TextBox 10">
            <a:extLst>
              <a:ext uri="{FF2B5EF4-FFF2-40B4-BE49-F238E27FC236}">
                <a16:creationId xmlns:a16="http://schemas.microsoft.com/office/drawing/2014/main" id="{CF290F52-B659-4463-B8FA-E20EF3AAF304}"/>
              </a:ext>
            </a:extLst>
          </p:cNvPr>
          <p:cNvSpPr txBox="1"/>
          <p:nvPr/>
        </p:nvSpPr>
        <p:spPr>
          <a:xfrm>
            <a:off x="179438" y="8273621"/>
            <a:ext cx="6781800" cy="1384995"/>
          </a:xfrm>
          <a:prstGeom prst="rect">
            <a:avLst/>
          </a:prstGeom>
          <a:noFill/>
        </p:spPr>
        <p:txBody>
          <a:bodyPr wrap="square">
            <a:spAutoFit/>
          </a:bodyPr>
          <a:lstStyle/>
          <a:p>
            <a:pPr algn="ctr"/>
            <a:r>
              <a:rPr lang="en-US" sz="4400" b="1" u="sng" dirty="0">
                <a:solidFill>
                  <a:schemeClr val="tx2">
                    <a:lumMod val="50000"/>
                  </a:schemeClr>
                </a:solidFill>
                <a:effectLst>
                  <a:outerShdw blurRad="38100" dist="38100" dir="2700000" algn="tl">
                    <a:srgbClr val="000000">
                      <a:alpha val="43137"/>
                    </a:srgbClr>
                  </a:outerShdw>
                </a:effectLst>
                <a:latin typeface="Robust"/>
              </a:rPr>
              <a:t>PROJECT SUPERVISSOR</a:t>
            </a:r>
            <a:endParaRPr lang="en-IN" sz="4400" b="1" u="sng" dirty="0">
              <a:solidFill>
                <a:schemeClr val="tx2">
                  <a:lumMod val="50000"/>
                </a:schemeClr>
              </a:solidFill>
              <a:effectLst>
                <a:outerShdw blurRad="38100" dist="38100" dir="2700000" algn="tl">
                  <a:srgbClr val="000000">
                    <a:alpha val="43137"/>
                  </a:srgbClr>
                </a:outerShdw>
              </a:effectLst>
              <a:latin typeface="Robust"/>
            </a:endParaRPr>
          </a:p>
          <a:p>
            <a:pPr algn="ctr"/>
            <a:r>
              <a:rPr lang="en-IN" sz="4000" dirty="0" err="1">
                <a:solidFill>
                  <a:schemeClr val="tx1">
                    <a:lumMod val="95000"/>
                    <a:lumOff val="5000"/>
                  </a:schemeClr>
                </a:solidFill>
                <a:effectLst>
                  <a:outerShdw blurRad="38100" dist="38100" dir="2700000" algn="tl">
                    <a:srgbClr val="000000">
                      <a:alpha val="43137"/>
                    </a:srgbClr>
                  </a:outerShdw>
                </a:effectLst>
                <a:latin typeface="Robust"/>
              </a:rPr>
              <a:t>Dr.</a:t>
            </a:r>
            <a:r>
              <a:rPr lang="en-IN" sz="4000" dirty="0">
                <a:solidFill>
                  <a:schemeClr val="tx1">
                    <a:lumMod val="95000"/>
                    <a:lumOff val="5000"/>
                  </a:schemeClr>
                </a:solidFill>
                <a:effectLst>
                  <a:outerShdw blurRad="38100" dist="38100" dir="2700000" algn="tl">
                    <a:srgbClr val="000000">
                      <a:alpha val="43137"/>
                    </a:srgbClr>
                  </a:outerShdw>
                </a:effectLst>
                <a:latin typeface="Robust"/>
              </a:rPr>
              <a:t> B. </a:t>
            </a:r>
            <a:r>
              <a:rPr lang="en-IN" sz="4000" dirty="0" err="1">
                <a:solidFill>
                  <a:schemeClr val="tx1">
                    <a:lumMod val="95000"/>
                    <a:lumOff val="5000"/>
                  </a:schemeClr>
                </a:solidFill>
                <a:effectLst>
                  <a:outerShdw blurRad="38100" dist="38100" dir="2700000" algn="tl">
                    <a:srgbClr val="000000">
                      <a:alpha val="43137"/>
                    </a:srgbClr>
                  </a:outerShdw>
                </a:effectLst>
                <a:latin typeface="Robust"/>
              </a:rPr>
              <a:t>Kameswara</a:t>
            </a:r>
            <a:r>
              <a:rPr lang="en-IN" sz="4000" dirty="0">
                <a:solidFill>
                  <a:schemeClr val="tx1">
                    <a:lumMod val="95000"/>
                    <a:lumOff val="5000"/>
                  </a:schemeClr>
                </a:solidFill>
                <a:effectLst>
                  <a:outerShdw blurRad="38100" dist="38100" dir="2700000" algn="tl">
                    <a:srgbClr val="000000">
                      <a:alpha val="43137"/>
                    </a:srgbClr>
                  </a:outerShdw>
                </a:effectLst>
                <a:latin typeface="Robust"/>
              </a:rPr>
              <a:t> Rao</a:t>
            </a:r>
            <a:endParaRPr lang="en-IN" sz="2800" dirty="0">
              <a:solidFill>
                <a:schemeClr val="tx1">
                  <a:lumMod val="95000"/>
                  <a:lumOff val="5000"/>
                </a:schemeClr>
              </a:solidFill>
              <a:effectLst>
                <a:outerShdw blurRad="38100" dist="38100" dir="2700000" algn="tl">
                  <a:srgbClr val="000000">
                    <a:alpha val="43137"/>
                  </a:srgbClr>
                </a:outerShdw>
              </a:effectLst>
              <a:latin typeface="Robu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342" y="647700"/>
            <a:ext cx="7691657" cy="1323439"/>
          </a:xfrm>
          <a:prstGeom prst="rect">
            <a:avLst/>
          </a:prstGeom>
          <a:noFill/>
        </p:spPr>
        <p:txBody>
          <a:bodyPr wrap="none" rtlCol="0">
            <a:spAutoFit/>
          </a:bodyPr>
          <a:lstStyle/>
          <a:p>
            <a:pPr algn="ctr"/>
            <a:r>
              <a:rPr lang="en-US" sz="7200" b="1" u="sng" dirty="0">
                <a:solidFill>
                  <a:schemeClr val="tx2">
                    <a:lumMod val="60000"/>
                    <a:lumOff val="40000"/>
                  </a:schemeClr>
                </a:solidFill>
              </a:rPr>
              <a:t>Methodology</a:t>
            </a:r>
            <a:r>
              <a:rPr lang="en-US" sz="5400" b="1" u="sng" dirty="0">
                <a:solidFill>
                  <a:schemeClr val="tx2">
                    <a:lumMod val="60000"/>
                    <a:lumOff val="40000"/>
                  </a:schemeClr>
                </a:solidFill>
              </a:rPr>
              <a:t>  </a:t>
            </a:r>
            <a:r>
              <a:rPr lang="en-US" sz="8000" b="1" u="sng" dirty="0">
                <a:solidFill>
                  <a:schemeClr val="tx2">
                    <a:lumMod val="60000"/>
                    <a:lumOff val="40000"/>
                  </a:schemeClr>
                </a:solidFill>
              </a:rPr>
              <a:t>used</a:t>
            </a:r>
          </a:p>
        </p:txBody>
      </p:sp>
      <p:sp>
        <p:nvSpPr>
          <p:cNvPr id="4" name="TextBox 3"/>
          <p:cNvSpPr txBox="1"/>
          <p:nvPr/>
        </p:nvSpPr>
        <p:spPr>
          <a:xfrm>
            <a:off x="228600" y="2400300"/>
            <a:ext cx="17907000" cy="7478970"/>
          </a:xfrm>
          <a:prstGeom prst="rect">
            <a:avLst/>
          </a:prstGeom>
          <a:noFill/>
        </p:spPr>
        <p:txBody>
          <a:bodyPr wrap="square" rtlCol="0">
            <a:spAutoFit/>
          </a:bodyPr>
          <a:lstStyle/>
          <a:p>
            <a:pPr marL="685800" indent="-685800">
              <a:buFont typeface="Arial" panose="020B0604020202020204" pitchFamily="34" charset="0"/>
              <a:buChar char="•"/>
            </a:pPr>
            <a:r>
              <a:rPr lang="en-US" sz="4800" dirty="0"/>
              <a:t>In this  model we proposed  XG Boost model.</a:t>
            </a:r>
          </a:p>
          <a:p>
            <a:pPr marL="685800" indent="-685800" algn="just">
              <a:lnSpc>
                <a:spcPct val="100000"/>
              </a:lnSpc>
              <a:buFont typeface="Arial" panose="020B0604020202020204" pitchFamily="34" charset="0"/>
              <a:buChar char="•"/>
            </a:pPr>
            <a:r>
              <a:rPr lang="en-IN" altLang="en-US" sz="4800" dirty="0">
                <a:latin typeface="Times New Roman" panose="02020603050405020304" pitchFamily="18" charset="0"/>
                <a:cs typeface="Times New Roman" panose="02020603050405020304" pitchFamily="18" charset="0"/>
              </a:rPr>
              <a:t>XG Boost stands for </a:t>
            </a:r>
            <a:r>
              <a:rPr lang="en-IN" altLang="en-US" sz="4800" b="1" dirty="0">
                <a:latin typeface="Times New Roman" panose="02020603050405020304" pitchFamily="18" charset="0"/>
                <a:cs typeface="Times New Roman" panose="02020603050405020304" pitchFamily="18" charset="0"/>
              </a:rPr>
              <a:t>Extreme Gradient Boosting.</a:t>
            </a:r>
            <a:endParaRPr lang="en-IN" altLang="en-US" sz="4800" dirty="0">
              <a:latin typeface="Times New Roman" panose="02020603050405020304" pitchFamily="18" charset="0"/>
              <a:cs typeface="Times New Roman" panose="02020603050405020304" pitchFamily="18" charset="0"/>
            </a:endParaRPr>
          </a:p>
          <a:p>
            <a:pPr algn="just">
              <a:lnSpc>
                <a:spcPct val="100000"/>
              </a:lnSpc>
            </a:pPr>
            <a:r>
              <a:rPr lang="en-IN" altLang="en-US" sz="4800" dirty="0">
                <a:latin typeface="Times New Roman" panose="02020603050405020304" pitchFamily="18" charset="0"/>
                <a:cs typeface="Times New Roman" panose="02020603050405020304" pitchFamily="18" charset="0"/>
              </a:rPr>
              <a:t>XG Boost is an implementation of gradient boosted decision trees         designed for speed and performance.</a:t>
            </a:r>
          </a:p>
          <a:p>
            <a:pPr marL="685800" indent="-685800" algn="just">
              <a:lnSpc>
                <a:spcPct val="100000"/>
              </a:lnSpc>
              <a:buFont typeface="Arial" panose="020B0604020202020204" pitchFamily="34" charset="0"/>
              <a:buChar char="•"/>
            </a:pPr>
            <a:r>
              <a:rPr lang="en-IN" altLang="en-US" sz="4800" dirty="0">
                <a:latin typeface="Times New Roman" panose="02020603050405020304" pitchFamily="18" charset="0"/>
                <a:cs typeface="Times New Roman" panose="02020603050405020304" pitchFamily="18" charset="0"/>
              </a:rPr>
              <a:t>XG Boost dominates structured or tabular datasets on classification and regression predictive modelling problems.</a:t>
            </a:r>
          </a:p>
          <a:p>
            <a:pPr marL="685800" indent="-685800" algn="just">
              <a:lnSpc>
                <a:spcPct val="100000"/>
              </a:lnSpc>
              <a:buFont typeface="Arial" panose="020B0604020202020204" pitchFamily="34" charset="0"/>
              <a:buChar char="•"/>
            </a:pPr>
            <a:r>
              <a:rPr lang="en-IN" altLang="en-US" sz="4800" dirty="0">
                <a:latin typeface="Times New Roman" panose="02020603050405020304" pitchFamily="18" charset="0"/>
                <a:cs typeface="Times New Roman" panose="02020603050405020304" pitchFamily="18" charset="0"/>
              </a:rPr>
              <a:t>It is a highly flexible and versatile tool that can work through most</a:t>
            </a:r>
          </a:p>
          <a:p>
            <a:pPr algn="just">
              <a:lnSpc>
                <a:spcPct val="100000"/>
              </a:lnSpc>
            </a:pPr>
            <a:r>
              <a:rPr lang="en-IN" altLang="en-US" sz="4800" dirty="0">
                <a:latin typeface="Times New Roman" panose="02020603050405020304" pitchFamily="18" charset="0"/>
                <a:cs typeface="Times New Roman" panose="02020603050405020304" pitchFamily="18" charset="0"/>
              </a:rPr>
              <a:t>  regression, classification and ranking problems as well as user-built </a:t>
            </a:r>
          </a:p>
          <a:p>
            <a:pPr algn="just">
              <a:lnSpc>
                <a:spcPct val="100000"/>
              </a:lnSpc>
            </a:pPr>
            <a:r>
              <a:rPr lang="en-IN" altLang="en-US" sz="4800" dirty="0">
                <a:latin typeface="Times New Roman" panose="02020603050405020304" pitchFamily="18" charset="0"/>
                <a:cs typeface="Times New Roman" panose="02020603050405020304" pitchFamily="18" charset="0"/>
              </a:rPr>
              <a:t> objective functions.</a:t>
            </a:r>
          </a:p>
          <a:p>
            <a:endParaRPr lang="en-US" sz="4800" dirty="0"/>
          </a:p>
        </p:txBody>
      </p:sp>
    </p:spTree>
    <p:extLst>
      <p:ext uri="{BB962C8B-B14F-4D97-AF65-F5344CB8AC3E}">
        <p14:creationId xmlns:p14="http://schemas.microsoft.com/office/powerpoint/2010/main" val="335931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999" y="800100"/>
            <a:ext cx="6605655" cy="1200329"/>
          </a:xfrm>
          <a:prstGeom prst="rect">
            <a:avLst/>
          </a:prstGeom>
          <a:noFill/>
        </p:spPr>
        <p:txBody>
          <a:bodyPr wrap="none" rtlCol="0">
            <a:spAutoFit/>
          </a:bodyPr>
          <a:lstStyle/>
          <a:p>
            <a:pPr algn="ctr"/>
            <a:r>
              <a:rPr lang="en-IN" sz="7200" b="1" u="sng" dirty="0">
                <a:solidFill>
                  <a:schemeClr val="tx2">
                    <a:lumMod val="60000"/>
                    <a:lumOff val="40000"/>
                  </a:schemeClr>
                </a:solidFill>
                <a:latin typeface="Times New Roman" panose="02020603050405020304" pitchFamily="18" charset="0"/>
                <a:cs typeface="Times New Roman" panose="02020603050405020304" pitchFamily="18" charset="0"/>
              </a:rPr>
              <a:t>Proposed Model</a:t>
            </a:r>
          </a:p>
        </p:txBody>
      </p:sp>
      <p:pic>
        <p:nvPicPr>
          <p:cNvPr id="4" name="Picture 2">
            <a:extLst>
              <a:ext uri="{FF2B5EF4-FFF2-40B4-BE49-F238E27FC236}">
                <a16:creationId xmlns:a16="http://schemas.microsoft.com/office/drawing/2014/main" id="{F559A59A-E10A-493C-8C7C-8D3B0635C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66900"/>
            <a:ext cx="14401800" cy="776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47700"/>
            <a:ext cx="7914218" cy="1200329"/>
          </a:xfrm>
          <a:prstGeom prst="rect">
            <a:avLst/>
          </a:prstGeom>
          <a:noFill/>
        </p:spPr>
        <p:txBody>
          <a:bodyPr wrap="none" rtlCol="0">
            <a:spAutoFit/>
          </a:bodyPr>
          <a:lstStyle/>
          <a:p>
            <a:r>
              <a:rPr lang="en-US" sz="7200" b="1" u="sng" dirty="0">
                <a:solidFill>
                  <a:schemeClr val="tx2">
                    <a:lumMod val="60000"/>
                    <a:lumOff val="40000"/>
                  </a:schemeClr>
                </a:solidFill>
              </a:rPr>
              <a:t>Dataset Information</a:t>
            </a:r>
          </a:p>
        </p:txBody>
      </p:sp>
      <p:sp>
        <p:nvSpPr>
          <p:cNvPr id="3" name="TextBox 2"/>
          <p:cNvSpPr txBox="1"/>
          <p:nvPr/>
        </p:nvSpPr>
        <p:spPr>
          <a:xfrm>
            <a:off x="457200" y="2400300"/>
            <a:ext cx="14977177" cy="1754326"/>
          </a:xfrm>
          <a:prstGeom prst="rect">
            <a:avLst/>
          </a:prstGeom>
          <a:noFill/>
        </p:spPr>
        <p:txBody>
          <a:bodyPr wrap="none" rtlCol="0">
            <a:spAutoFit/>
          </a:bodyPr>
          <a:lstStyle/>
          <a:p>
            <a:pPr marL="685800" indent="-685800">
              <a:buFont typeface="Arial" panose="020B0604020202020204" pitchFamily="34" charset="0"/>
              <a:buChar char="•"/>
            </a:pPr>
            <a:r>
              <a:rPr lang="en-IN" sz="5400" dirty="0">
                <a:latin typeface="Times New Roman" panose="02020603050405020304" pitchFamily="18" charset="0"/>
                <a:ea typeface="Times New Roman" panose="02020603050405020304" pitchFamily="18" charset="0"/>
              </a:rPr>
              <a:t>This dataset has been collected by </a:t>
            </a:r>
            <a:r>
              <a:rPr lang="en-IN" sz="5400" dirty="0" err="1">
                <a:latin typeface="Times New Roman" panose="02020603050405020304" pitchFamily="18" charset="0"/>
                <a:ea typeface="Times New Roman" panose="02020603050405020304" pitchFamily="18" charset="0"/>
              </a:rPr>
              <a:t>kaggle</a:t>
            </a:r>
            <a:r>
              <a:rPr lang="en-IN" sz="5400" dirty="0">
                <a:latin typeface="Times New Roman" panose="02020603050405020304" pitchFamily="18" charset="0"/>
                <a:ea typeface="Times New Roman" panose="02020603050405020304" pitchFamily="18" charset="0"/>
              </a:rPr>
              <a:t> website .</a:t>
            </a:r>
          </a:p>
          <a:p>
            <a:pPr marL="685800" indent="-685800">
              <a:buFont typeface="Arial" panose="020B0604020202020204" pitchFamily="34" charset="0"/>
              <a:buChar char="•"/>
            </a:pPr>
            <a:r>
              <a:rPr lang="en-IN" sz="5400" dirty="0">
                <a:latin typeface="Times New Roman" panose="02020603050405020304" pitchFamily="18" charset="0"/>
                <a:ea typeface="Times New Roman" panose="02020603050405020304" pitchFamily="18" charset="0"/>
              </a:rPr>
              <a:t>It contains 11 attributes and 5110 instances.</a:t>
            </a:r>
            <a:endParaRPr lang="en-US" sz="5400" dirty="0"/>
          </a:p>
        </p:txBody>
      </p:sp>
      <p:graphicFrame>
        <p:nvGraphicFramePr>
          <p:cNvPr id="5" name="Table 5">
            <a:extLst>
              <a:ext uri="{FF2B5EF4-FFF2-40B4-BE49-F238E27FC236}">
                <a16:creationId xmlns:a16="http://schemas.microsoft.com/office/drawing/2014/main" id="{5165EEB1-E656-4DB2-BE77-6B8D2D885D82}"/>
              </a:ext>
            </a:extLst>
          </p:cNvPr>
          <p:cNvGraphicFramePr>
            <a:graphicFrameLocks noGrp="1"/>
          </p:cNvGraphicFramePr>
          <p:nvPr>
            <p:extLst>
              <p:ext uri="{D42A27DB-BD31-4B8C-83A1-F6EECF244321}">
                <p14:modId xmlns:p14="http://schemas.microsoft.com/office/powerpoint/2010/main" val="3153343945"/>
              </p:ext>
            </p:extLst>
          </p:nvPr>
        </p:nvGraphicFramePr>
        <p:xfrm>
          <a:off x="3505200" y="4914900"/>
          <a:ext cx="12192000" cy="4130706"/>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364944282"/>
                    </a:ext>
                  </a:extLst>
                </a:gridCol>
                <a:gridCol w="6096000">
                  <a:extLst>
                    <a:ext uri="{9D8B030D-6E8A-4147-A177-3AD203B41FA5}">
                      <a16:colId xmlns:a16="http://schemas.microsoft.com/office/drawing/2014/main" val="977651348"/>
                    </a:ext>
                  </a:extLst>
                </a:gridCol>
              </a:tblGrid>
              <a:tr h="228600">
                <a:tc>
                  <a:txBody>
                    <a:bodyPr/>
                    <a:lstStyle/>
                    <a:p>
                      <a:endParaRPr lang="en-IN"/>
                    </a:p>
                  </a:txBody>
                  <a:tcPr/>
                </a:tc>
                <a:tc>
                  <a:txBody>
                    <a:bodyPr/>
                    <a:lstStyle/>
                    <a:p>
                      <a:endParaRPr lang="en-IN"/>
                    </a:p>
                  </a:txBody>
                  <a:tcPr/>
                </a:tc>
                <a:extLst>
                  <a:ext uri="{0D108BD9-81ED-4DB2-BD59-A6C34878D82A}">
                    <a16:rowId xmlns:a16="http://schemas.microsoft.com/office/drawing/2014/main" val="2302542896"/>
                  </a:ext>
                </a:extLst>
              </a:tr>
              <a:tr h="1250346">
                <a:tc>
                  <a:txBody>
                    <a:bodyPr/>
                    <a:lstStyle/>
                    <a:p>
                      <a:pPr algn="ctr"/>
                      <a:r>
                        <a:rPr lang="en-US" sz="2200" dirty="0">
                          <a:latin typeface="Times New Roman" panose="02020603050405020304" pitchFamily="18" charset="0"/>
                          <a:cs typeface="Times New Roman" panose="02020603050405020304" pitchFamily="18" charset="0"/>
                        </a:rPr>
                        <a:t>     NUMBER OF INSTANCES</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  5110</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0777473"/>
                  </a:ext>
                </a:extLst>
              </a:tr>
              <a:tr h="838200">
                <a:tc>
                  <a:txBody>
                    <a:bodyPr/>
                    <a:lstStyle/>
                    <a:p>
                      <a:pPr algn="ctr"/>
                      <a:r>
                        <a:rPr lang="en-US" sz="2200" dirty="0">
                          <a:latin typeface="Times New Roman" panose="02020603050405020304" pitchFamily="18" charset="0"/>
                          <a:cs typeface="Times New Roman" panose="02020603050405020304" pitchFamily="18" charset="0"/>
                        </a:rPr>
                        <a:t>    NUMBER OF ATTRRIBUTES</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11</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4798393"/>
                  </a:ext>
                </a:extLst>
              </a:tr>
              <a:tr h="914400">
                <a:tc>
                  <a:txBody>
                    <a:bodyPr/>
                    <a:lstStyle/>
                    <a:p>
                      <a:pPr algn="ctr"/>
                      <a:r>
                        <a:rPr lang="en-US" sz="2200" dirty="0">
                          <a:latin typeface="Times New Roman" panose="02020603050405020304" pitchFamily="18" charset="0"/>
                          <a:cs typeface="Times New Roman" panose="02020603050405020304" pitchFamily="18" charset="0"/>
                        </a:rPr>
                        <a:t>MISSING VALUES</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 BMI ATTRIBUTE-201</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2823752"/>
                  </a:ext>
                </a:extLst>
              </a:tr>
              <a:tr h="76200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7400436"/>
                  </a:ext>
                </a:extLst>
              </a:tr>
            </a:tbl>
          </a:graphicData>
        </a:graphic>
      </p:graphicFrame>
    </p:spTree>
    <p:extLst>
      <p:ext uri="{BB962C8B-B14F-4D97-AF65-F5344CB8AC3E}">
        <p14:creationId xmlns:p14="http://schemas.microsoft.com/office/powerpoint/2010/main" val="251283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571500"/>
            <a:ext cx="8965275" cy="1200329"/>
          </a:xfrm>
          <a:prstGeom prst="rect">
            <a:avLst/>
          </a:prstGeom>
          <a:noFill/>
        </p:spPr>
        <p:txBody>
          <a:bodyPr wrap="none" rtlCol="0">
            <a:spAutoFit/>
          </a:bodyPr>
          <a:lstStyle/>
          <a:p>
            <a:r>
              <a:rPr lang="en-IN" sz="7200" b="1" u="sng" dirty="0">
                <a:solidFill>
                  <a:schemeClr val="tx2">
                    <a:lumMod val="60000"/>
                    <a:lumOff val="40000"/>
                  </a:schemeClr>
                </a:solidFill>
                <a:latin typeface="Times New Roman" panose="02020603050405020304" pitchFamily="18" charset="0"/>
                <a:cs typeface="Times New Roman" panose="02020603050405020304" pitchFamily="18" charset="0"/>
              </a:rPr>
              <a:t>Performance Measure</a:t>
            </a:r>
            <a:endParaRPr lang="en-US" sz="7200" b="1" u="sng" dirty="0">
              <a:solidFill>
                <a:schemeClr val="tx2">
                  <a:lumMod val="60000"/>
                  <a:lumOff val="40000"/>
                </a:schemeClr>
              </a:solidFill>
            </a:endParaRPr>
          </a:p>
        </p:txBody>
      </p:sp>
      <p:sp>
        <p:nvSpPr>
          <p:cNvPr id="4" name="TextBox 3"/>
          <p:cNvSpPr txBox="1"/>
          <p:nvPr/>
        </p:nvSpPr>
        <p:spPr>
          <a:xfrm>
            <a:off x="762000" y="2705100"/>
            <a:ext cx="12066124" cy="1754326"/>
          </a:xfrm>
          <a:prstGeom prst="rect">
            <a:avLst/>
          </a:prstGeom>
          <a:noFill/>
        </p:spPr>
        <p:txBody>
          <a:bodyPr wrap="none" rtlCol="0">
            <a:spAutoFit/>
          </a:bodyPr>
          <a:lstStyle/>
          <a:p>
            <a:pPr marL="685800" indent="-685800">
              <a:buFont typeface="Arial" panose="020B0604020202020204" pitchFamily="34" charset="0"/>
              <a:buChar char="•"/>
            </a:pPr>
            <a:r>
              <a:rPr lang="en-IN" sz="5400" dirty="0">
                <a:latin typeface="Times New Roman" panose="02020603050405020304" pitchFamily="18" charset="0"/>
                <a:cs typeface="Times New Roman" panose="02020603050405020304" pitchFamily="18" charset="0"/>
              </a:rPr>
              <a:t>Accuracy = (TP+TN)/(TP+TN+FP+FN)</a:t>
            </a:r>
          </a:p>
          <a:p>
            <a:endParaRPr lang="en-US" sz="5400" dirty="0"/>
          </a:p>
        </p:txBody>
      </p:sp>
      <p:sp>
        <p:nvSpPr>
          <p:cNvPr id="5" name="TextBox 4"/>
          <p:cNvSpPr txBox="1"/>
          <p:nvPr/>
        </p:nvSpPr>
        <p:spPr>
          <a:xfrm>
            <a:off x="791029" y="4459426"/>
            <a:ext cx="7610097" cy="1754326"/>
          </a:xfrm>
          <a:prstGeom prst="rect">
            <a:avLst/>
          </a:prstGeom>
          <a:noFill/>
        </p:spPr>
        <p:txBody>
          <a:bodyPr wrap="none" rtlCol="0">
            <a:spAutoFit/>
          </a:bodyPr>
          <a:lstStyle/>
          <a:p>
            <a:pPr marL="685800" indent="-685800">
              <a:buFont typeface="Arial" panose="020B0604020202020204" pitchFamily="34" charset="0"/>
              <a:buChar char="•"/>
            </a:pPr>
            <a:r>
              <a:rPr lang="en-IN" sz="5400" dirty="0">
                <a:latin typeface="Times New Roman" panose="02020603050405020304" pitchFamily="18" charset="0"/>
                <a:cs typeface="Times New Roman" panose="02020603050405020304" pitchFamily="18" charset="0"/>
              </a:rPr>
              <a:t>Precision = TP/(TP+FP)</a:t>
            </a:r>
          </a:p>
          <a:p>
            <a:endParaRPr lang="en-US" sz="5400" dirty="0"/>
          </a:p>
        </p:txBody>
      </p:sp>
      <p:sp>
        <p:nvSpPr>
          <p:cNvPr id="6" name="TextBox 5"/>
          <p:cNvSpPr txBox="1"/>
          <p:nvPr/>
        </p:nvSpPr>
        <p:spPr>
          <a:xfrm>
            <a:off x="791029" y="6215390"/>
            <a:ext cx="6917599" cy="1754326"/>
          </a:xfrm>
          <a:prstGeom prst="rect">
            <a:avLst/>
          </a:prstGeom>
          <a:noFill/>
        </p:spPr>
        <p:txBody>
          <a:bodyPr wrap="none" rtlCol="0">
            <a:spAutoFit/>
          </a:bodyPr>
          <a:lstStyle/>
          <a:p>
            <a:pPr marL="685800" indent="-685800">
              <a:buFont typeface="Arial" panose="020B0604020202020204" pitchFamily="34" charset="0"/>
              <a:buChar char="•"/>
            </a:pPr>
            <a:r>
              <a:rPr lang="en-IN" sz="5400" dirty="0">
                <a:latin typeface="Times New Roman" panose="02020603050405020304" pitchFamily="18" charset="0"/>
                <a:cs typeface="Times New Roman" panose="02020603050405020304" pitchFamily="18" charset="0"/>
              </a:rPr>
              <a:t>Recall = TP/(TP+FN)</a:t>
            </a:r>
          </a:p>
          <a:p>
            <a:endParaRPr lang="en-US" sz="5400" dirty="0"/>
          </a:p>
        </p:txBody>
      </p:sp>
      <p:sp>
        <p:nvSpPr>
          <p:cNvPr id="7" name="TextBox 6"/>
          <p:cNvSpPr txBox="1"/>
          <p:nvPr/>
        </p:nvSpPr>
        <p:spPr>
          <a:xfrm>
            <a:off x="914400" y="7968078"/>
            <a:ext cx="16894368" cy="923330"/>
          </a:xfrm>
          <a:prstGeom prst="rect">
            <a:avLst/>
          </a:prstGeom>
          <a:noFill/>
        </p:spPr>
        <p:txBody>
          <a:bodyPr wrap="none" rtlCol="0">
            <a:spAutoFit/>
          </a:bodyPr>
          <a:lstStyle/>
          <a:p>
            <a:pPr marL="685800" indent="-685800">
              <a:buFont typeface="Arial" panose="020B0604020202020204" pitchFamily="34" charset="0"/>
              <a:buChar char="•"/>
            </a:pPr>
            <a:r>
              <a:rPr lang="en-IN" sz="5400" dirty="0">
                <a:latin typeface="Times New Roman" panose="02020603050405020304" pitchFamily="18" charset="0"/>
                <a:cs typeface="Times New Roman" panose="02020603050405020304" pitchFamily="18" charset="0"/>
              </a:rPr>
              <a:t>F-Measure = 2 x (Precision x Recall)/(Precision + Recall)</a:t>
            </a:r>
            <a:endParaRPr lang="en-US" sz="5400" dirty="0"/>
          </a:p>
        </p:txBody>
      </p:sp>
    </p:spTree>
    <p:extLst>
      <p:ext uri="{BB962C8B-B14F-4D97-AF65-F5344CB8AC3E}">
        <p14:creationId xmlns:p14="http://schemas.microsoft.com/office/powerpoint/2010/main" val="1220125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95300"/>
            <a:ext cx="15034885" cy="1200329"/>
          </a:xfrm>
          <a:prstGeom prst="rect">
            <a:avLst/>
          </a:prstGeom>
          <a:noFill/>
        </p:spPr>
        <p:txBody>
          <a:bodyPr wrap="none" rtlCol="0">
            <a:spAutoFit/>
          </a:bodyPr>
          <a:lstStyle/>
          <a:p>
            <a:r>
              <a:rPr lang="en-IN" sz="7200" b="1" u="sng">
                <a:solidFill>
                  <a:schemeClr val="tx2">
                    <a:lumMod val="60000"/>
                    <a:lumOff val="40000"/>
                  </a:schemeClr>
                </a:solidFill>
                <a:latin typeface="Times New Roman" panose="02020603050405020304" pitchFamily="18" charset="0"/>
                <a:cs typeface="Times New Roman" panose="02020603050405020304" pitchFamily="18" charset="0"/>
              </a:rPr>
              <a:t>AUC-ROC Curve of XG Boost Model</a:t>
            </a:r>
            <a:endParaRPr lang="en-US" sz="7200" b="1" u="sng" dirty="0">
              <a:solidFill>
                <a:schemeClr val="tx2">
                  <a:lumMod val="60000"/>
                  <a:lumOff val="40000"/>
                </a:schemeClr>
              </a:solidFill>
            </a:endParaRPr>
          </a:p>
        </p:txBody>
      </p:sp>
      <p:pic>
        <p:nvPicPr>
          <p:cNvPr id="6" name="Picture 5" descr="Chart, line chart, scatter chart&#10;&#10;Description automatically generated">
            <a:extLst>
              <a:ext uri="{FF2B5EF4-FFF2-40B4-BE49-F238E27FC236}">
                <a16:creationId xmlns:a16="http://schemas.microsoft.com/office/drawing/2014/main" id="{EBDB1B4B-8EED-467D-9136-3CBAB93E8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552701"/>
            <a:ext cx="9713555" cy="6096000"/>
          </a:xfrm>
          <a:prstGeom prst="rect">
            <a:avLst/>
          </a:prstGeom>
        </p:spPr>
      </p:pic>
    </p:spTree>
    <p:extLst>
      <p:ext uri="{BB962C8B-B14F-4D97-AF65-F5344CB8AC3E}">
        <p14:creationId xmlns:p14="http://schemas.microsoft.com/office/powerpoint/2010/main" val="215679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95300"/>
            <a:ext cx="15599142" cy="1200329"/>
          </a:xfrm>
          <a:prstGeom prst="rect">
            <a:avLst/>
          </a:prstGeom>
          <a:noFill/>
        </p:spPr>
        <p:txBody>
          <a:bodyPr wrap="none" rtlCol="0">
            <a:spAutoFit/>
          </a:bodyPr>
          <a:lstStyle/>
          <a:p>
            <a:r>
              <a:rPr lang="en-IN" sz="7200" b="1" u="sng">
                <a:solidFill>
                  <a:schemeClr val="tx2">
                    <a:lumMod val="60000"/>
                    <a:lumOff val="40000"/>
                  </a:schemeClr>
                </a:solidFill>
                <a:latin typeface="Times New Roman" panose="02020603050405020304" pitchFamily="18" charset="0"/>
                <a:cs typeface="Times New Roman" panose="02020603050405020304" pitchFamily="18" charset="0"/>
              </a:rPr>
              <a:t>Confusion Matrix of XG Boost Method</a:t>
            </a:r>
            <a:endParaRPr lang="en-US" sz="7200" b="1" u="sng" dirty="0">
              <a:solidFill>
                <a:schemeClr val="tx2">
                  <a:lumMod val="60000"/>
                  <a:lumOff val="40000"/>
                </a:schemeClr>
              </a:solidFill>
            </a:endParaRPr>
          </a:p>
        </p:txBody>
      </p:sp>
      <p:pic>
        <p:nvPicPr>
          <p:cNvPr id="1026" name="Picture 2">
            <a:extLst>
              <a:ext uri="{FF2B5EF4-FFF2-40B4-BE49-F238E27FC236}">
                <a16:creationId xmlns:a16="http://schemas.microsoft.com/office/drawing/2014/main" id="{AA0B5779-23E9-4138-B67A-3A0A219B9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476500"/>
            <a:ext cx="8371315"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56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71500"/>
            <a:ext cx="11342720" cy="1200329"/>
          </a:xfrm>
          <a:prstGeom prst="rect">
            <a:avLst/>
          </a:prstGeom>
          <a:noFill/>
        </p:spPr>
        <p:txBody>
          <a:bodyPr wrap="none" rtlCol="0">
            <a:spAutoFit/>
          </a:bodyPr>
          <a:lstStyle/>
          <a:p>
            <a:r>
              <a:rPr lang="en-IN" sz="7200" b="1" u="sng" dirty="0">
                <a:solidFill>
                  <a:schemeClr val="tx2">
                    <a:lumMod val="60000"/>
                    <a:lumOff val="40000"/>
                  </a:schemeClr>
                </a:solidFill>
                <a:latin typeface="Times New Roman" panose="02020603050405020304" pitchFamily="18" charset="0"/>
                <a:cs typeface="Times New Roman" panose="02020603050405020304" pitchFamily="18" charset="0"/>
              </a:rPr>
              <a:t>Accuracy </a:t>
            </a:r>
            <a:r>
              <a:rPr lang="en-IN" sz="7200" b="1" u="sng" dirty="0" err="1">
                <a:solidFill>
                  <a:schemeClr val="tx2">
                    <a:lumMod val="60000"/>
                    <a:lumOff val="40000"/>
                  </a:schemeClr>
                </a:solidFill>
                <a:latin typeface="Times New Roman" panose="02020603050405020304" pitchFamily="18" charset="0"/>
                <a:cs typeface="Times New Roman" panose="02020603050405020304" pitchFamily="18" charset="0"/>
              </a:rPr>
              <a:t>vs</a:t>
            </a:r>
            <a:r>
              <a:rPr lang="en-IN" sz="7200" b="1" u="sng" dirty="0">
                <a:solidFill>
                  <a:schemeClr val="tx2">
                    <a:lumMod val="60000"/>
                    <a:lumOff val="40000"/>
                  </a:schemeClr>
                </a:solidFill>
                <a:latin typeface="Times New Roman" panose="02020603050405020304" pitchFamily="18" charset="0"/>
                <a:cs typeface="Times New Roman" panose="02020603050405020304" pitchFamily="18" charset="0"/>
              </a:rPr>
              <a:t> Various Models</a:t>
            </a:r>
            <a:endParaRPr lang="en-US" sz="7200" b="1" u="sng" dirty="0">
              <a:solidFill>
                <a:schemeClr val="tx2">
                  <a:lumMod val="60000"/>
                  <a:lumOff val="40000"/>
                </a:schemeClr>
              </a:solidFill>
            </a:endParaRPr>
          </a:p>
        </p:txBody>
      </p:sp>
      <p:pic>
        <p:nvPicPr>
          <p:cNvPr id="2050" name="Picture 2">
            <a:extLst>
              <a:ext uri="{FF2B5EF4-FFF2-40B4-BE49-F238E27FC236}">
                <a16:creationId xmlns:a16="http://schemas.microsoft.com/office/drawing/2014/main" id="{541F5864-14BE-42BA-B5B5-84D7F3C4E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324100"/>
            <a:ext cx="9810750" cy="654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7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47700"/>
            <a:ext cx="12709890" cy="1200329"/>
          </a:xfrm>
          <a:prstGeom prst="rect">
            <a:avLst/>
          </a:prstGeom>
          <a:noFill/>
        </p:spPr>
        <p:txBody>
          <a:bodyPr wrap="none" rtlCol="0">
            <a:spAutoFit/>
          </a:bodyPr>
          <a:lstStyle/>
          <a:p>
            <a:r>
              <a:rPr lang="en-IN" sz="7200" b="1" u="sng" dirty="0">
                <a:solidFill>
                  <a:schemeClr val="tx2">
                    <a:lumMod val="60000"/>
                    <a:lumOff val="40000"/>
                  </a:schemeClr>
                </a:solidFill>
                <a:latin typeface="Times New Roman" panose="02020603050405020304" pitchFamily="18" charset="0"/>
                <a:cs typeface="Times New Roman" panose="02020603050405020304" pitchFamily="18" charset="0"/>
              </a:rPr>
              <a:t>Comparison with Other Models</a:t>
            </a:r>
            <a:endParaRPr lang="en-US" sz="7200" b="1" u="sng" dirty="0">
              <a:solidFill>
                <a:schemeClr val="tx2">
                  <a:lumMod val="60000"/>
                  <a:lumOff val="40000"/>
                </a:schemeClr>
              </a:solidFill>
            </a:endParaRPr>
          </a:p>
        </p:txBody>
      </p:sp>
      <p:sp>
        <p:nvSpPr>
          <p:cNvPr id="3" name="TextBox 2"/>
          <p:cNvSpPr txBox="1"/>
          <p:nvPr/>
        </p:nvSpPr>
        <p:spPr>
          <a:xfrm>
            <a:off x="457200" y="2019300"/>
            <a:ext cx="17087050" cy="3046988"/>
          </a:xfrm>
          <a:prstGeom prst="rect">
            <a:avLst/>
          </a:prstGeom>
          <a:noFill/>
        </p:spPr>
        <p:txBody>
          <a:bodyPr wrap="none" rtlCol="0">
            <a:spAutoFit/>
          </a:bodyPr>
          <a:lstStyle/>
          <a:p>
            <a:pPr marL="685800" indent="-685800">
              <a:buFont typeface="Arial" panose="020B0604020202020204" pitchFamily="34" charset="0"/>
              <a:buChar char="•"/>
            </a:pPr>
            <a:r>
              <a:rPr lang="en-US" altLang="en-US" sz="4800" dirty="0">
                <a:latin typeface="Times New Roman" panose="02020603050405020304" pitchFamily="18" charset="0"/>
                <a:cs typeface="Times New Roman" panose="02020603050405020304" pitchFamily="18" charset="0"/>
              </a:rPr>
              <a:t>To compare the proposed ensemble model with the other models. </a:t>
            </a:r>
          </a:p>
          <a:p>
            <a:r>
              <a:rPr lang="en-US" altLang="en-US" sz="4800" dirty="0">
                <a:latin typeface="Times New Roman" panose="02020603050405020304" pitchFamily="18" charset="0"/>
                <a:cs typeface="Times New Roman" panose="02020603050405020304" pitchFamily="18" charset="0"/>
              </a:rPr>
              <a:t>A comparison study has been done using different standard</a:t>
            </a:r>
          </a:p>
          <a:p>
            <a:r>
              <a:rPr lang="en-US" altLang="en-US" sz="4800" dirty="0">
                <a:latin typeface="Times New Roman" panose="02020603050405020304" pitchFamily="18" charset="0"/>
                <a:cs typeface="Times New Roman" panose="02020603050405020304" pitchFamily="18" charset="0"/>
              </a:rPr>
              <a:t> Machine Learning models with different performance metrics.</a:t>
            </a:r>
          </a:p>
          <a:p>
            <a:endParaRPr lang="en-US" sz="4800" dirty="0"/>
          </a:p>
        </p:txBody>
      </p:sp>
      <p:graphicFrame>
        <p:nvGraphicFramePr>
          <p:cNvPr id="4" name="Table 4">
            <a:extLst>
              <a:ext uri="{FF2B5EF4-FFF2-40B4-BE49-F238E27FC236}">
                <a16:creationId xmlns:a16="http://schemas.microsoft.com/office/drawing/2014/main" id="{1E5BFAA5-ECF8-420B-856D-B91E1A4AB565}"/>
              </a:ext>
            </a:extLst>
          </p:cNvPr>
          <p:cNvGraphicFramePr>
            <a:graphicFrameLocks noGrp="1"/>
          </p:cNvGraphicFramePr>
          <p:nvPr>
            <p:extLst>
              <p:ext uri="{D42A27DB-BD31-4B8C-83A1-F6EECF244321}">
                <p14:modId xmlns:p14="http://schemas.microsoft.com/office/powerpoint/2010/main" val="2365773135"/>
              </p:ext>
            </p:extLst>
          </p:nvPr>
        </p:nvGraphicFramePr>
        <p:xfrm>
          <a:off x="3962400" y="4305300"/>
          <a:ext cx="7467600" cy="548640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680173488"/>
                    </a:ext>
                  </a:extLst>
                </a:gridCol>
                <a:gridCol w="3505200">
                  <a:extLst>
                    <a:ext uri="{9D8B030D-6E8A-4147-A177-3AD203B41FA5}">
                      <a16:colId xmlns:a16="http://schemas.microsoft.com/office/drawing/2014/main" val="4219737058"/>
                    </a:ext>
                  </a:extLst>
                </a:gridCol>
              </a:tblGrid>
              <a:tr h="609600">
                <a:tc>
                  <a:txBody>
                    <a:bodyPr/>
                    <a:lstStyle/>
                    <a:p>
                      <a:r>
                        <a:rPr lang="en-US" dirty="0"/>
                        <a:t>MODEL USED</a:t>
                      </a:r>
                      <a:endParaRPr lang="en-IN" dirty="0"/>
                    </a:p>
                  </a:txBody>
                  <a:tcPr/>
                </a:tc>
                <a:tc>
                  <a:txBody>
                    <a:bodyPr/>
                    <a:lstStyle/>
                    <a:p>
                      <a:r>
                        <a:rPr lang="en-US" dirty="0"/>
                        <a:t> ACCURACY</a:t>
                      </a:r>
                      <a:endParaRPr lang="en-IN" dirty="0"/>
                    </a:p>
                  </a:txBody>
                  <a:tcPr/>
                </a:tc>
                <a:extLst>
                  <a:ext uri="{0D108BD9-81ED-4DB2-BD59-A6C34878D82A}">
                    <a16:rowId xmlns:a16="http://schemas.microsoft.com/office/drawing/2014/main" val="3253823432"/>
                  </a:ext>
                </a:extLst>
              </a:tr>
              <a:tr h="609600">
                <a:tc>
                  <a:txBody>
                    <a:bodyPr/>
                    <a:lstStyle/>
                    <a:p>
                      <a:pPr algn="ctr"/>
                      <a:r>
                        <a:rPr lang="en-US" b="1" dirty="0"/>
                        <a:t>GNB</a:t>
                      </a:r>
                      <a:endParaRPr lang="en-IN" b="1" dirty="0"/>
                    </a:p>
                  </a:txBody>
                  <a:tcPr/>
                </a:tc>
                <a:tc>
                  <a:txBody>
                    <a:bodyPr/>
                    <a:lstStyle/>
                    <a:p>
                      <a:pPr algn="ctr"/>
                      <a:r>
                        <a:rPr lang="en-US" b="1" dirty="0"/>
                        <a:t>0.57</a:t>
                      </a:r>
                      <a:endParaRPr lang="en-IN" b="1" dirty="0"/>
                    </a:p>
                  </a:txBody>
                  <a:tcPr/>
                </a:tc>
                <a:extLst>
                  <a:ext uri="{0D108BD9-81ED-4DB2-BD59-A6C34878D82A}">
                    <a16:rowId xmlns:a16="http://schemas.microsoft.com/office/drawing/2014/main" val="1380275562"/>
                  </a:ext>
                </a:extLst>
              </a:tr>
              <a:tr h="609600">
                <a:tc>
                  <a:txBody>
                    <a:bodyPr/>
                    <a:lstStyle/>
                    <a:p>
                      <a:pPr algn="ctr"/>
                      <a:r>
                        <a:rPr lang="en-US" b="1" dirty="0"/>
                        <a:t>LOR </a:t>
                      </a:r>
                      <a:endParaRPr lang="en-IN" b="1" dirty="0"/>
                    </a:p>
                  </a:txBody>
                  <a:tcPr/>
                </a:tc>
                <a:tc>
                  <a:txBody>
                    <a:bodyPr/>
                    <a:lstStyle/>
                    <a:p>
                      <a:pPr algn="ctr"/>
                      <a:r>
                        <a:rPr lang="en-US" b="1" dirty="0"/>
                        <a:t>0.87</a:t>
                      </a:r>
                      <a:endParaRPr lang="en-IN" b="1" dirty="0"/>
                    </a:p>
                  </a:txBody>
                  <a:tcPr/>
                </a:tc>
                <a:extLst>
                  <a:ext uri="{0D108BD9-81ED-4DB2-BD59-A6C34878D82A}">
                    <a16:rowId xmlns:a16="http://schemas.microsoft.com/office/drawing/2014/main" val="2703955917"/>
                  </a:ext>
                </a:extLst>
              </a:tr>
              <a:tr h="609600">
                <a:tc>
                  <a:txBody>
                    <a:bodyPr/>
                    <a:lstStyle/>
                    <a:p>
                      <a:pPr algn="ctr"/>
                      <a:r>
                        <a:rPr lang="en-US" b="1" dirty="0"/>
                        <a:t>KNN</a:t>
                      </a:r>
                      <a:endParaRPr lang="en-IN" b="1" dirty="0"/>
                    </a:p>
                  </a:txBody>
                  <a:tcPr/>
                </a:tc>
                <a:tc>
                  <a:txBody>
                    <a:bodyPr/>
                    <a:lstStyle/>
                    <a:p>
                      <a:pPr algn="ctr"/>
                      <a:r>
                        <a:rPr lang="en-US" b="1" dirty="0"/>
                        <a:t>0.91</a:t>
                      </a:r>
                      <a:endParaRPr lang="en-IN" b="1" dirty="0"/>
                    </a:p>
                  </a:txBody>
                  <a:tcPr/>
                </a:tc>
                <a:extLst>
                  <a:ext uri="{0D108BD9-81ED-4DB2-BD59-A6C34878D82A}">
                    <a16:rowId xmlns:a16="http://schemas.microsoft.com/office/drawing/2014/main" val="1980097010"/>
                  </a:ext>
                </a:extLst>
              </a:tr>
              <a:tr h="609600">
                <a:tc>
                  <a:txBody>
                    <a:bodyPr/>
                    <a:lstStyle/>
                    <a:p>
                      <a:pPr algn="ctr"/>
                      <a:r>
                        <a:rPr lang="en-US" b="1" dirty="0"/>
                        <a:t>SVM</a:t>
                      </a:r>
                      <a:endParaRPr lang="en-IN" b="1" dirty="0"/>
                    </a:p>
                  </a:txBody>
                  <a:tcPr/>
                </a:tc>
                <a:tc>
                  <a:txBody>
                    <a:bodyPr/>
                    <a:lstStyle/>
                    <a:p>
                      <a:pPr algn="ctr"/>
                      <a:r>
                        <a:rPr lang="en-US" b="1" dirty="0"/>
                        <a:t>0.91</a:t>
                      </a:r>
                      <a:endParaRPr lang="en-IN" b="1" dirty="0"/>
                    </a:p>
                  </a:txBody>
                  <a:tcPr/>
                </a:tc>
                <a:extLst>
                  <a:ext uri="{0D108BD9-81ED-4DB2-BD59-A6C34878D82A}">
                    <a16:rowId xmlns:a16="http://schemas.microsoft.com/office/drawing/2014/main" val="158934159"/>
                  </a:ext>
                </a:extLst>
              </a:tr>
              <a:tr h="609600">
                <a:tc>
                  <a:txBody>
                    <a:bodyPr/>
                    <a:lstStyle/>
                    <a:p>
                      <a:pPr algn="ctr"/>
                      <a:r>
                        <a:rPr lang="en-US" b="1" dirty="0"/>
                        <a:t>DT</a:t>
                      </a:r>
                      <a:endParaRPr lang="en-IN" b="1" dirty="0"/>
                    </a:p>
                  </a:txBody>
                  <a:tcPr/>
                </a:tc>
                <a:tc>
                  <a:txBody>
                    <a:bodyPr/>
                    <a:lstStyle/>
                    <a:p>
                      <a:pPr algn="ctr"/>
                      <a:r>
                        <a:rPr lang="en-US" b="1" dirty="0"/>
                        <a:t>0.92</a:t>
                      </a:r>
                      <a:endParaRPr lang="en-IN" b="1" dirty="0"/>
                    </a:p>
                  </a:txBody>
                  <a:tcPr/>
                </a:tc>
                <a:extLst>
                  <a:ext uri="{0D108BD9-81ED-4DB2-BD59-A6C34878D82A}">
                    <a16:rowId xmlns:a16="http://schemas.microsoft.com/office/drawing/2014/main" val="538728227"/>
                  </a:ext>
                </a:extLst>
              </a:tr>
              <a:tr h="609600">
                <a:tc>
                  <a:txBody>
                    <a:bodyPr/>
                    <a:lstStyle/>
                    <a:p>
                      <a:pPr algn="ctr"/>
                      <a:r>
                        <a:rPr lang="en-US" b="1" dirty="0"/>
                        <a:t>RF</a:t>
                      </a:r>
                      <a:endParaRPr lang="en-IN" b="1" dirty="0"/>
                    </a:p>
                  </a:txBody>
                  <a:tcPr/>
                </a:tc>
                <a:tc>
                  <a:txBody>
                    <a:bodyPr/>
                    <a:lstStyle/>
                    <a:p>
                      <a:pPr algn="ctr"/>
                      <a:r>
                        <a:rPr lang="en-US" b="1" dirty="0"/>
                        <a:t>0.94</a:t>
                      </a:r>
                      <a:endParaRPr lang="en-IN" b="1" dirty="0"/>
                    </a:p>
                  </a:txBody>
                  <a:tcPr/>
                </a:tc>
                <a:extLst>
                  <a:ext uri="{0D108BD9-81ED-4DB2-BD59-A6C34878D82A}">
                    <a16:rowId xmlns:a16="http://schemas.microsoft.com/office/drawing/2014/main" val="2775821352"/>
                  </a:ext>
                </a:extLst>
              </a:tr>
              <a:tr h="609600">
                <a:tc>
                  <a:txBody>
                    <a:bodyPr/>
                    <a:lstStyle/>
                    <a:p>
                      <a:pPr algn="ctr"/>
                      <a:r>
                        <a:rPr lang="en-US" b="1" dirty="0"/>
                        <a:t>ADB</a:t>
                      </a:r>
                      <a:endParaRPr lang="en-IN" b="1" dirty="0"/>
                    </a:p>
                  </a:txBody>
                  <a:tcPr/>
                </a:tc>
                <a:tc>
                  <a:txBody>
                    <a:bodyPr/>
                    <a:lstStyle/>
                    <a:p>
                      <a:pPr algn="ctr"/>
                      <a:r>
                        <a:rPr lang="en-US" b="1" dirty="0"/>
                        <a:t>0.93</a:t>
                      </a:r>
                      <a:endParaRPr lang="en-IN" b="1" dirty="0"/>
                    </a:p>
                  </a:txBody>
                  <a:tcPr/>
                </a:tc>
                <a:extLst>
                  <a:ext uri="{0D108BD9-81ED-4DB2-BD59-A6C34878D82A}">
                    <a16:rowId xmlns:a16="http://schemas.microsoft.com/office/drawing/2014/main" val="3293141423"/>
                  </a:ext>
                </a:extLst>
              </a:tr>
              <a:tr h="609600">
                <a:tc>
                  <a:txBody>
                    <a:bodyPr/>
                    <a:lstStyle/>
                    <a:p>
                      <a:pPr algn="ctr"/>
                      <a:r>
                        <a:rPr lang="en-US" b="1" dirty="0"/>
                        <a:t>XGB(proposed)</a:t>
                      </a:r>
                      <a:endParaRPr lang="en-IN" b="1" dirty="0"/>
                    </a:p>
                  </a:txBody>
                  <a:tcPr/>
                </a:tc>
                <a:tc>
                  <a:txBody>
                    <a:bodyPr/>
                    <a:lstStyle/>
                    <a:p>
                      <a:pPr algn="ctr"/>
                      <a:r>
                        <a:rPr lang="en-US" b="1" dirty="0"/>
                        <a:t>0.95</a:t>
                      </a:r>
                      <a:endParaRPr lang="en-IN" b="1" dirty="0"/>
                    </a:p>
                  </a:txBody>
                  <a:tcPr/>
                </a:tc>
                <a:extLst>
                  <a:ext uri="{0D108BD9-81ED-4DB2-BD59-A6C34878D82A}">
                    <a16:rowId xmlns:a16="http://schemas.microsoft.com/office/drawing/2014/main" val="2498154138"/>
                  </a:ext>
                </a:extLst>
              </a:tr>
            </a:tbl>
          </a:graphicData>
        </a:graphic>
      </p:graphicFrame>
    </p:spTree>
    <p:extLst>
      <p:ext uri="{BB962C8B-B14F-4D97-AF65-F5344CB8AC3E}">
        <p14:creationId xmlns:p14="http://schemas.microsoft.com/office/powerpoint/2010/main" val="134846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95300"/>
            <a:ext cx="3698769" cy="1200329"/>
          </a:xfrm>
          <a:prstGeom prst="rect">
            <a:avLst/>
          </a:prstGeom>
          <a:noFill/>
        </p:spPr>
        <p:txBody>
          <a:bodyPr wrap="none" rtlCol="0">
            <a:spAutoFit/>
          </a:bodyPr>
          <a:lstStyle/>
          <a:p>
            <a:r>
              <a:rPr lang="en-IN" sz="7200" b="1" u="sng" dirty="0">
                <a:solidFill>
                  <a:schemeClr val="tx2">
                    <a:lumMod val="60000"/>
                    <a:lumOff val="40000"/>
                  </a:schemeClr>
                </a:solidFill>
                <a:latin typeface="Times New Roman" panose="02020603050405020304" pitchFamily="18" charset="0"/>
                <a:cs typeface="Times New Roman" panose="02020603050405020304" pitchFamily="18" charset="0"/>
              </a:rPr>
              <a:t> Analysis</a:t>
            </a:r>
            <a:endParaRPr lang="en-US" sz="7200" b="1" u="sng" dirty="0">
              <a:solidFill>
                <a:schemeClr val="tx2">
                  <a:lumMod val="60000"/>
                  <a:lumOff val="40000"/>
                </a:schemeClr>
              </a:solidFill>
            </a:endParaRPr>
          </a:p>
        </p:txBody>
      </p:sp>
      <p:sp>
        <p:nvSpPr>
          <p:cNvPr id="4" name="TextBox 3"/>
          <p:cNvSpPr txBox="1"/>
          <p:nvPr/>
        </p:nvSpPr>
        <p:spPr>
          <a:xfrm>
            <a:off x="152400" y="1695629"/>
            <a:ext cx="17563270" cy="8279190"/>
          </a:xfrm>
          <a:prstGeom prst="rect">
            <a:avLst/>
          </a:prstGeom>
          <a:noFill/>
        </p:spPr>
        <p:txBody>
          <a:bodyPr wrap="none" rtlCol="0">
            <a:spAutoFit/>
          </a:bodyPr>
          <a:lstStyle/>
          <a:p>
            <a:pPr marL="571500" indent="-571500">
              <a:buFont typeface="Arial" panose="020B0604020202020204" pitchFamily="34" charset="0"/>
              <a:buChar char="•"/>
            </a:pPr>
            <a:r>
              <a:rPr lang="en-US" altLang="en-US" sz="4400" dirty="0">
                <a:latin typeface="Times New Roman" panose="02020603050405020304" pitchFamily="18" charset="0"/>
                <a:cs typeface="Times New Roman" panose="02020603050405020304" pitchFamily="18" charset="0"/>
              </a:rPr>
              <a:t>This analysis describes the simulated results of the XG Boost model</a:t>
            </a:r>
          </a:p>
          <a:p>
            <a:r>
              <a:rPr lang="en-US" altLang="en-US" sz="4400" dirty="0">
                <a:latin typeface="Times New Roman" panose="02020603050405020304" pitchFamily="18" charset="0"/>
                <a:cs typeface="Times New Roman" panose="02020603050405020304" pitchFamily="18" charset="0"/>
              </a:rPr>
              <a:t>     along with other basic Machine Learning algorithms such as </a:t>
            </a:r>
          </a:p>
          <a:p>
            <a:r>
              <a:rPr lang="en-US" altLang="en-US" sz="4400" dirty="0">
                <a:latin typeface="Times New Roman" panose="02020603050405020304" pitchFamily="18" charset="0"/>
                <a:cs typeface="Times New Roman" panose="02020603050405020304" pitchFamily="18" charset="0"/>
              </a:rPr>
              <a:t>      Logistic </a:t>
            </a:r>
            <a:r>
              <a:rPr lang="en-US" altLang="en-US" sz="4400" dirty="0" err="1">
                <a:latin typeface="Times New Roman" panose="02020603050405020304" pitchFamily="18" charset="0"/>
                <a:cs typeface="Times New Roman" panose="02020603050405020304" pitchFamily="18" charset="0"/>
              </a:rPr>
              <a:t>Regression,Random</a:t>
            </a:r>
            <a:r>
              <a:rPr lang="en-US" altLang="en-US" sz="4400" dirty="0">
                <a:latin typeface="Times New Roman" panose="02020603050405020304" pitchFamily="18" charset="0"/>
                <a:cs typeface="Times New Roman" panose="02020603050405020304" pitchFamily="18" charset="0"/>
              </a:rPr>
              <a:t> Forest, Decision Tree,</a:t>
            </a:r>
            <a:r>
              <a:rPr lang="en-US" sz="4400" dirty="0">
                <a:latin typeface="Times New Roman" panose="02020603050405020304" pitchFamily="18" charset="0"/>
                <a:cs typeface="Times New Roman" panose="02020603050405020304" pitchFamily="18" charset="0"/>
              </a:rPr>
              <a:t>,</a:t>
            </a:r>
            <a:r>
              <a:rPr lang="en-US" sz="4400" dirty="0" err="1">
                <a:latin typeface="Times New Roman" panose="02020603050405020304" pitchFamily="18" charset="0"/>
                <a:cs typeface="Times New Roman" panose="02020603050405020304" pitchFamily="18" charset="0"/>
              </a:rPr>
              <a:t>KNN,Adaboot,GNB</a:t>
            </a:r>
            <a:r>
              <a:rPr lang="en-US" sz="44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US" altLang="en-US" sz="4400" dirty="0">
                <a:latin typeface="Times New Roman" panose="02020603050405020304" pitchFamily="18" charset="0"/>
                <a:cs typeface="Times New Roman" panose="02020603050405020304" pitchFamily="18" charset="0"/>
              </a:rPr>
              <a:t>The results are analyzed in terms of AUC-ROC curve, and Accuracy, </a:t>
            </a:r>
          </a:p>
          <a:p>
            <a:pPr algn="just"/>
            <a:r>
              <a:rPr lang="en-US" altLang="en-US" sz="4400" dirty="0">
                <a:latin typeface="Times New Roman" panose="02020603050405020304" pitchFamily="18" charset="0"/>
                <a:cs typeface="Times New Roman" panose="02020603050405020304" pitchFamily="18" charset="0"/>
              </a:rPr>
              <a:t>    Precision, Recall, F1 Score, F2 Score and AUC-ROC Score.</a:t>
            </a:r>
          </a:p>
          <a:p>
            <a:pPr marL="571500" indent="-571500" algn="just">
              <a:buFont typeface="Arial" panose="020B0604020202020204" pitchFamily="34" charset="0"/>
              <a:buChar char="•"/>
            </a:pPr>
            <a:r>
              <a:rPr lang="en-US" altLang="en-US" sz="4400" dirty="0">
                <a:latin typeface="Times New Roman" panose="02020603050405020304" pitchFamily="18" charset="0"/>
                <a:cs typeface="Times New Roman" panose="02020603050405020304" pitchFamily="18" charset="0"/>
              </a:rPr>
              <a:t>After the comparative analysis among all the model, it is evident that the </a:t>
            </a:r>
          </a:p>
          <a:p>
            <a:pPr algn="just"/>
            <a:r>
              <a:rPr lang="en-US" altLang="en-US" sz="4400" dirty="0">
                <a:latin typeface="Times New Roman" panose="02020603050405020304" pitchFamily="18" charset="0"/>
                <a:cs typeface="Times New Roman" panose="02020603050405020304" pitchFamily="18" charset="0"/>
              </a:rPr>
              <a:t>     proposed ensembled model XG Boost </a:t>
            </a:r>
            <a:r>
              <a:rPr lang="en-US" altLang="en-US" sz="4400" dirty="0" err="1">
                <a:latin typeface="Times New Roman" panose="02020603050405020304" pitchFamily="18" charset="0"/>
                <a:cs typeface="Times New Roman" panose="02020603050405020304" pitchFamily="18" charset="0"/>
              </a:rPr>
              <a:t>superseeds</a:t>
            </a:r>
            <a:r>
              <a:rPr lang="en-US" altLang="en-US" sz="4400" dirty="0">
                <a:latin typeface="Times New Roman" panose="02020603050405020304" pitchFamily="18" charset="0"/>
                <a:cs typeface="Times New Roman" panose="02020603050405020304" pitchFamily="18" charset="0"/>
              </a:rPr>
              <a:t> over other models </a:t>
            </a:r>
          </a:p>
          <a:p>
            <a:pPr algn="just"/>
            <a:r>
              <a:rPr lang="en-US" altLang="en-US" sz="4400" dirty="0">
                <a:latin typeface="Times New Roman" panose="02020603050405020304" pitchFamily="18" charset="0"/>
                <a:cs typeface="Times New Roman" panose="02020603050405020304" pitchFamily="18" charset="0"/>
              </a:rPr>
              <a:t>     with the accuracy 95%.</a:t>
            </a:r>
          </a:p>
          <a:p>
            <a:pPr marL="571500" indent="-571500" algn="just">
              <a:buFont typeface="Arial" panose="020B0604020202020204" pitchFamily="34" charset="0"/>
              <a:buChar char="•"/>
            </a:pPr>
            <a:r>
              <a:rPr lang="en-US" altLang="zh-CN" sz="4400" dirty="0">
                <a:latin typeface="Times New Roman" panose="02020603050405020304" pitchFamily="18" charset="0"/>
                <a:cs typeface="Times New Roman" panose="02020603050405020304" pitchFamily="18" charset="0"/>
              </a:rPr>
              <a:t>The performance of the XG Boost dominates other Machine Learning </a:t>
            </a:r>
            <a:br>
              <a:rPr lang="en-US" altLang="zh-CN" sz="4400" dirty="0">
                <a:latin typeface="Times New Roman" panose="02020603050405020304" pitchFamily="18" charset="0"/>
                <a:cs typeface="Times New Roman" panose="02020603050405020304" pitchFamily="18" charset="0"/>
              </a:rPr>
            </a:br>
            <a:r>
              <a:rPr lang="en-US" altLang="zh-CN" sz="4400" dirty="0">
                <a:latin typeface="Times New Roman" panose="02020603050405020304" pitchFamily="18" charset="0"/>
                <a:cs typeface="Times New Roman" panose="02020603050405020304" pitchFamily="18" charset="0"/>
              </a:rPr>
              <a:t>based models with a Some extent.</a:t>
            </a:r>
            <a:endParaRPr lang="zh-CN" altLang="zh-CN" sz="4400" dirty="0">
              <a:latin typeface="Times New Roman" panose="02020603050405020304" pitchFamily="18" charset="0"/>
              <a:cs typeface="Times New Roman" panose="02020603050405020304" pitchFamily="18" charset="0"/>
            </a:endParaRPr>
          </a:p>
          <a:p>
            <a:pPr algn="just"/>
            <a:endParaRPr lang="en-US" altLang="en-US" sz="4400" dirty="0">
              <a:latin typeface="Times New Roman" panose="02020603050405020304" pitchFamily="18" charset="0"/>
              <a:cs typeface="Times New Roman" panose="02020603050405020304" pitchFamily="18" charset="0"/>
            </a:endParaRPr>
          </a:p>
          <a:p>
            <a:endParaRPr lang="en-US" sz="4800" dirty="0"/>
          </a:p>
        </p:txBody>
      </p:sp>
    </p:spTree>
    <p:extLst>
      <p:ext uri="{BB962C8B-B14F-4D97-AF65-F5344CB8AC3E}">
        <p14:creationId xmlns:p14="http://schemas.microsoft.com/office/powerpoint/2010/main" val="186546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19100"/>
            <a:ext cx="4596130" cy="1200329"/>
          </a:xfrm>
          <a:prstGeom prst="rect">
            <a:avLst/>
          </a:prstGeom>
          <a:noFill/>
        </p:spPr>
        <p:txBody>
          <a:bodyPr wrap="none" rtlCol="0">
            <a:spAutoFit/>
          </a:bodyPr>
          <a:lstStyle/>
          <a:p>
            <a:r>
              <a:rPr lang="en-IN" sz="7200" b="1" u="sng" dirty="0">
                <a:solidFill>
                  <a:schemeClr val="tx2">
                    <a:lumMod val="60000"/>
                    <a:lumOff val="40000"/>
                  </a:schemeClr>
                </a:solidFill>
                <a:latin typeface="Times New Roman" panose="02020603050405020304" pitchFamily="18" charset="0"/>
                <a:cs typeface="Times New Roman" panose="02020603050405020304" pitchFamily="18" charset="0"/>
              </a:rPr>
              <a:t>Conclusion</a:t>
            </a:r>
            <a:endParaRPr lang="en-US" sz="7200" b="1" u="sng" dirty="0">
              <a:solidFill>
                <a:schemeClr val="tx2">
                  <a:lumMod val="60000"/>
                  <a:lumOff val="40000"/>
                </a:schemeClr>
              </a:solidFill>
            </a:endParaRPr>
          </a:p>
        </p:txBody>
      </p:sp>
      <p:sp>
        <p:nvSpPr>
          <p:cNvPr id="6" name="Title 5">
            <a:extLst>
              <a:ext uri="{FF2B5EF4-FFF2-40B4-BE49-F238E27FC236}">
                <a16:creationId xmlns:a16="http://schemas.microsoft.com/office/drawing/2014/main" id="{D6A31F4A-F0A2-4CCE-B459-3BE83412D709}"/>
              </a:ext>
            </a:extLst>
          </p:cNvPr>
          <p:cNvSpPr>
            <a:spLocks noGrp="1"/>
          </p:cNvSpPr>
          <p:nvPr>
            <p:ph type="ctrTitle"/>
          </p:nvPr>
        </p:nvSpPr>
        <p:spPr>
          <a:xfrm>
            <a:off x="16764000" y="2130425"/>
            <a:ext cx="1524000" cy="1470025"/>
          </a:xfrm>
        </p:spPr>
        <p:txBody>
          <a:bodyPr/>
          <a:lstStyle/>
          <a:p>
            <a:endParaRPr lang="en-IN" dirty="0"/>
          </a:p>
        </p:txBody>
      </p:sp>
      <p:sp>
        <p:nvSpPr>
          <p:cNvPr id="7" name="Subtitle 6">
            <a:extLst>
              <a:ext uri="{FF2B5EF4-FFF2-40B4-BE49-F238E27FC236}">
                <a16:creationId xmlns:a16="http://schemas.microsoft.com/office/drawing/2014/main" id="{18CFDFBF-D97F-4049-90E0-7EB513E4B0AD}"/>
              </a:ext>
            </a:extLst>
          </p:cNvPr>
          <p:cNvSpPr>
            <a:spLocks noGrp="1"/>
          </p:cNvSpPr>
          <p:nvPr>
            <p:ph type="subTitle" idx="1"/>
          </p:nvPr>
        </p:nvSpPr>
        <p:spPr>
          <a:xfrm>
            <a:off x="1371600" y="2247900"/>
            <a:ext cx="13258800" cy="4338638"/>
          </a:xfrm>
        </p:spPr>
        <p:txBody>
          <a:bodyPr/>
          <a:lstStyle/>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solidFill>
                  <a:schemeClr val="tx1">
                    <a:lumMod val="85000"/>
                    <a:lumOff val="15000"/>
                  </a:schemeClr>
                </a:solidFill>
                <a:effectLst>
                  <a:outerShdw blurRad="38100" dist="38100" dir="2700000" algn="tl">
                    <a:srgbClr val="000000">
                      <a:alpha val="43137"/>
                    </a:srgbClr>
                  </a:outerShdw>
                </a:effectLst>
              </a:rPr>
              <a:t>In this project ,to Predict stroke at We use Ensemble Model </a:t>
            </a:r>
            <a:r>
              <a:rPr lang="en-US" dirty="0" err="1">
                <a:solidFill>
                  <a:schemeClr val="tx1">
                    <a:lumMod val="85000"/>
                    <a:lumOff val="15000"/>
                  </a:schemeClr>
                </a:solidFill>
                <a:effectLst>
                  <a:outerShdw blurRad="38100" dist="38100" dir="2700000" algn="tl">
                    <a:srgbClr val="000000">
                      <a:alpha val="43137"/>
                    </a:srgbClr>
                  </a:outerShdw>
                </a:effectLst>
              </a:rPr>
              <a:t>XGBoost</a:t>
            </a:r>
            <a:r>
              <a:rPr lang="en-US" dirty="0">
                <a:solidFill>
                  <a:schemeClr val="tx1">
                    <a:lumMod val="85000"/>
                    <a:lumOff val="15000"/>
                  </a:schemeClr>
                </a:solidFill>
                <a:effectLst>
                  <a:outerShdw blurRad="38100" dist="38100" dir="2700000" algn="tl">
                    <a:srgbClr val="000000">
                      <a:alpha val="43137"/>
                    </a:srgbClr>
                  </a:outerShdw>
                </a:effectLst>
              </a:rPr>
              <a:t> For </a:t>
            </a:r>
            <a:r>
              <a:rPr lang="en-US" dirty="0" err="1">
                <a:solidFill>
                  <a:schemeClr val="tx1">
                    <a:lumMod val="85000"/>
                    <a:lumOff val="15000"/>
                  </a:schemeClr>
                </a:solidFill>
                <a:effectLst>
                  <a:outerShdw blurRad="38100" dist="38100" dir="2700000" algn="tl">
                    <a:srgbClr val="000000">
                      <a:alpha val="43137"/>
                    </a:srgbClr>
                  </a:outerShdw>
                </a:effectLst>
              </a:rPr>
              <a:t>thE</a:t>
            </a:r>
            <a:r>
              <a:rPr lang="en-US" dirty="0">
                <a:solidFill>
                  <a:schemeClr val="tx1">
                    <a:lumMod val="85000"/>
                    <a:lumOff val="15000"/>
                  </a:schemeClr>
                </a:solidFill>
                <a:effectLst>
                  <a:outerShdw blurRad="38100" dist="38100" dir="2700000" algn="tl">
                    <a:srgbClr val="000000">
                      <a:alpha val="43137"/>
                    </a:srgbClr>
                  </a:outerShdw>
                </a:effectLst>
              </a:rPr>
              <a:t> the Health-Care-Stroke-Prediction Dataset.</a:t>
            </a:r>
          </a:p>
          <a:p>
            <a:pPr marL="457200" indent="-457200">
              <a:buFont typeface="Wingdings" panose="05000000000000000000" pitchFamily="2" charset="2"/>
              <a:buChar char="q"/>
            </a:pPr>
            <a:r>
              <a:rPr lang="en-US" dirty="0">
                <a:solidFill>
                  <a:schemeClr val="tx1">
                    <a:lumMod val="85000"/>
                    <a:lumOff val="15000"/>
                  </a:schemeClr>
                </a:solidFill>
                <a:effectLst>
                  <a:outerShdw blurRad="38100" dist="38100" dir="2700000" algn="tl">
                    <a:srgbClr val="000000">
                      <a:alpha val="43137"/>
                    </a:srgbClr>
                  </a:outerShdw>
                </a:effectLst>
              </a:rPr>
              <a:t>After the Comparative analysis of all the models ,it is evident that Ensemble model </a:t>
            </a:r>
            <a:r>
              <a:rPr lang="en-US" dirty="0" err="1">
                <a:solidFill>
                  <a:schemeClr val="tx1">
                    <a:lumMod val="85000"/>
                    <a:lumOff val="15000"/>
                  </a:schemeClr>
                </a:solidFill>
                <a:effectLst>
                  <a:outerShdw blurRad="38100" dist="38100" dir="2700000" algn="tl">
                    <a:srgbClr val="000000">
                      <a:alpha val="43137"/>
                    </a:srgbClr>
                  </a:outerShdw>
                </a:effectLst>
              </a:rPr>
              <a:t>XGBoost</a:t>
            </a:r>
            <a:r>
              <a:rPr lang="en-US" dirty="0">
                <a:solidFill>
                  <a:schemeClr val="tx1">
                    <a:lumMod val="85000"/>
                    <a:lumOff val="15000"/>
                  </a:schemeClr>
                </a:solidFill>
                <a:effectLst>
                  <a:outerShdw blurRad="38100" dist="38100" dir="2700000" algn="tl">
                    <a:srgbClr val="000000">
                      <a:alpha val="43137"/>
                    </a:srgbClr>
                  </a:outerShdw>
                </a:effectLst>
              </a:rPr>
              <a:t> Accuracy is higher </a:t>
            </a:r>
          </a:p>
          <a:p>
            <a:r>
              <a:rPr lang="en-US" dirty="0"/>
              <a:t> </a:t>
            </a:r>
            <a:endParaRPr lang="en-IN" dirty="0"/>
          </a:p>
        </p:txBody>
      </p:sp>
    </p:spTree>
    <p:extLst>
      <p:ext uri="{BB962C8B-B14F-4D97-AF65-F5344CB8AC3E}">
        <p14:creationId xmlns:p14="http://schemas.microsoft.com/office/powerpoint/2010/main" val="159470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AA239113-2F50-4E7C-BE8B-8ACCDF5226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157015" y="0"/>
            <a:ext cx="5130985" cy="5143500"/>
          </a:xfrm>
          <a:prstGeom prst="rect">
            <a:avLst/>
          </a:prstGeom>
        </p:spPr>
      </p:pic>
      <p:sp>
        <p:nvSpPr>
          <p:cNvPr id="16" name="TextBox 4">
            <a:extLst>
              <a:ext uri="{FF2B5EF4-FFF2-40B4-BE49-F238E27FC236}">
                <a16:creationId xmlns:a16="http://schemas.microsoft.com/office/drawing/2014/main" id="{6138DAD3-4C23-40B5-8C92-53CC81B36712}"/>
              </a:ext>
            </a:extLst>
          </p:cNvPr>
          <p:cNvSpPr txBox="1"/>
          <p:nvPr/>
        </p:nvSpPr>
        <p:spPr>
          <a:xfrm>
            <a:off x="1676400" y="2400300"/>
            <a:ext cx="13182600" cy="7330212"/>
          </a:xfrm>
          <a:prstGeom prst="rect">
            <a:avLst/>
          </a:prstGeom>
        </p:spPr>
        <p:txBody>
          <a:bodyPr wrap="square" lIns="0" tIns="0" rIns="0" bIns="0" rtlCol="0" anchor="t">
            <a:spAutoFit/>
          </a:bodyPr>
          <a:lstStyle/>
          <a:p>
            <a:pPr marL="457200" lvl="0" indent="-457200">
              <a:lnSpc>
                <a:spcPct val="150000"/>
              </a:lnSpc>
              <a:buFont typeface="Arial" panose="020B0604020202020204" pitchFamily="34" charset="0"/>
              <a:buChar char="•"/>
            </a:pPr>
            <a:r>
              <a:rPr lang="en-US" sz="2000" b="1" u="none"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ABSTRACT</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INTRODUCTION</a:t>
            </a:r>
          </a:p>
          <a:p>
            <a:pPr marL="457200" lvl="0" indent="-457200">
              <a:lnSpc>
                <a:spcPct val="150000"/>
              </a:lnSpc>
              <a:buFont typeface="Arial" panose="020B0604020202020204" pitchFamily="34" charset="0"/>
              <a:buChar char="•"/>
            </a:pPr>
            <a:r>
              <a:rPr lang="en-US" sz="2000" b="1" u="none"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LITERATURE SURVEY</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OBSERVATIONS OF </a:t>
            </a:r>
            <a:r>
              <a:rPr lang="en-US" sz="2000" b="1" u="none"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LITERATURE SURVEY</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REQUIREMENTS</a:t>
            </a:r>
          </a:p>
          <a:p>
            <a:pPr marL="457200" lvl="0" indent="-457200">
              <a:lnSpc>
                <a:spcPct val="150000"/>
              </a:lnSpc>
              <a:buFont typeface="Arial" panose="020B0604020202020204" pitchFamily="34" charset="0"/>
              <a:buChar char="•"/>
            </a:pPr>
            <a:r>
              <a:rPr lang="en-US" sz="2000" b="1" u="none"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PROPOSED SOLUTION </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METHODOLOGY USED</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PROPOSED MODEL</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DATASET INFORMATION</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PERFORMANCE MEASURES</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AUC-ROC CURVE</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CONFUSION MATRIX</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ACCURACY VS VARIOUS MODELS</a:t>
            </a:r>
          </a:p>
          <a:p>
            <a:pPr marL="457200" lvl="0" indent="-457200">
              <a:lnSpc>
                <a:spcPct val="150000"/>
              </a:lnSpc>
              <a:buFont typeface="Arial" panose="020B0604020202020204" pitchFamily="34" charset="0"/>
              <a:buChar char="•"/>
            </a:pPr>
            <a:r>
              <a:rPr lang="en-US" sz="2000" b="1"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ANAYLSIS AND CONCLUSION</a:t>
            </a:r>
          </a:p>
          <a:p>
            <a:pPr marL="457200" lvl="0" indent="-457200">
              <a:lnSpc>
                <a:spcPct val="150000"/>
              </a:lnSpc>
              <a:buFont typeface="Arial" panose="020B0604020202020204" pitchFamily="34" charset="0"/>
              <a:buChar char="•"/>
            </a:pPr>
            <a:r>
              <a:rPr lang="en-US" sz="2000" b="1" u="none"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rPr>
              <a:t>REFERENCES</a:t>
            </a:r>
          </a:p>
          <a:p>
            <a:pPr marL="457200" lvl="0" indent="-457200">
              <a:lnSpc>
                <a:spcPct val="150000"/>
              </a:lnSpc>
              <a:buFont typeface="Arial" panose="020B0604020202020204" pitchFamily="34" charset="0"/>
              <a:buChar char="•"/>
            </a:pPr>
            <a:endParaRPr lang="en-US" sz="2000" b="1" u="none" dirty="0">
              <a:solidFill>
                <a:schemeClr val="tx1">
                  <a:lumMod val="85000"/>
                  <a:lumOff val="15000"/>
                </a:schemeClr>
              </a:solidFill>
              <a:effectLst>
                <a:outerShdw blurRad="38100" dist="38100" dir="2700000" algn="tl">
                  <a:srgbClr val="000000">
                    <a:alpha val="43137"/>
                  </a:srgbClr>
                </a:outerShdw>
              </a:effectLst>
              <a:latin typeface="Franklin Gothic Book" panose="020B0503020102020204" pitchFamily="34" charset="0"/>
            </a:endParaRPr>
          </a:p>
        </p:txBody>
      </p:sp>
      <p:sp>
        <p:nvSpPr>
          <p:cNvPr id="5" name="TextBox 26">
            <a:extLst>
              <a:ext uri="{FF2B5EF4-FFF2-40B4-BE49-F238E27FC236}">
                <a16:creationId xmlns:a16="http://schemas.microsoft.com/office/drawing/2014/main" id="{10989202-105A-4724-AE2C-97B6DE05C613}"/>
              </a:ext>
            </a:extLst>
          </p:cNvPr>
          <p:cNvSpPr txBox="1"/>
          <p:nvPr/>
        </p:nvSpPr>
        <p:spPr>
          <a:xfrm>
            <a:off x="1219200" y="952500"/>
            <a:ext cx="11125200" cy="1002390"/>
          </a:xfrm>
          <a:prstGeom prst="rect">
            <a:avLst/>
          </a:prstGeom>
        </p:spPr>
        <p:txBody>
          <a:bodyPr wrap="square" lIns="0" tIns="0" rIns="0" bIns="0" rtlCol="0" anchor="t">
            <a:spAutoFit/>
          </a:bodyPr>
          <a:lstStyle/>
          <a:p>
            <a:pPr marL="0" lvl="0" indent="0" algn="ctr">
              <a:lnSpc>
                <a:spcPts val="8400"/>
              </a:lnSpc>
            </a:pPr>
            <a:r>
              <a:rPr lang="en-US" sz="6600" b="1" u="sng" dirty="0">
                <a:solidFill>
                  <a:srgbClr val="0F60D4"/>
                </a:solidFill>
                <a:effectLst>
                  <a:outerShdw blurRad="38100" dist="38100" dir="2700000" algn="tl">
                    <a:srgbClr val="000000">
                      <a:alpha val="43137"/>
                    </a:srgbClr>
                  </a:outerShdw>
                </a:effectLst>
                <a:latin typeface="Public Sans Bold"/>
              </a:rPr>
              <a:t>CONTEXT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4" name="TextBox 34"/>
          <p:cNvSpPr txBox="1"/>
          <p:nvPr/>
        </p:nvSpPr>
        <p:spPr>
          <a:xfrm>
            <a:off x="533400" y="1409700"/>
            <a:ext cx="17526000" cy="8302209"/>
          </a:xfrm>
          <a:prstGeom prst="rect">
            <a:avLst/>
          </a:prstGeom>
        </p:spPr>
        <p:txBody>
          <a:bodyPr wrap="square" lIns="0" tIns="0" rIns="0" bIns="0" rtlCol="0" anchor="t">
            <a:spAutoFit/>
          </a:bodyPr>
          <a:lstStyle/>
          <a:p>
            <a:pPr lvl="2">
              <a:lnSpc>
                <a:spcPct val="150000"/>
              </a:lnSpc>
              <a:spcBef>
                <a:spcPct val="0"/>
              </a:spcBef>
            </a:pPr>
            <a:endPar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2">
              <a:lnSpc>
                <a:spcPct val="150000"/>
              </a:lnSpc>
              <a:spcBef>
                <a:spcPct val="0"/>
              </a:spcBef>
            </a:pP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Sailasya</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Gangavarapu</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and </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Gorli</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 </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Aruna</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Kumari. &amp;</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quot;Analyzing</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the performance of stroke</a:t>
            </a:r>
          </a:p>
          <a:p>
            <a:pPr lvl="2">
              <a:lnSpc>
                <a:spcPct val="150000"/>
              </a:lnSpc>
              <a:spcBef>
                <a:spcPct val="0"/>
              </a:spcBef>
            </a:pP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prediction using ML classification algorithms.&amp;</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quot</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International Journal Of Advanced Computer Science</a:t>
            </a:r>
          </a:p>
          <a:p>
            <a:pPr lvl="2">
              <a:lnSpc>
                <a:spcPct val="150000"/>
              </a:lnSpc>
              <a:spcBef>
                <a:spcPct val="0"/>
              </a:spcBef>
            </a:pP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Applications 12.6 (2021): 539-545.</a:t>
            </a:r>
          </a:p>
          <a:p>
            <a:pPr lvl="2">
              <a:lnSpc>
                <a:spcPct val="150000"/>
              </a:lnSpc>
              <a:spcBef>
                <a:spcPct val="0"/>
              </a:spcBef>
            </a:pP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Rajora</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Maihul</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Mansi Rathod, and </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Nenavath</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Srinivas Naik. &amp;</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quot;Stroke</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Prediction Using Machine</a:t>
            </a:r>
          </a:p>
          <a:p>
            <a:pPr lvl="2">
              <a:lnSpc>
                <a:spcPct val="150000"/>
              </a:lnSpc>
              <a:spcBef>
                <a:spcPct val="0"/>
              </a:spcBef>
            </a:pP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Learning in a Distributed Environment.&amp;</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quot</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International Conference on Distributed Computing and</a:t>
            </a:r>
          </a:p>
          <a:p>
            <a:pPr lvl="2">
              <a:lnSpc>
                <a:spcPct val="150000"/>
              </a:lnSpc>
              <a:spcBef>
                <a:spcPct val="0"/>
              </a:spcBef>
            </a:pP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Internet Technology</a:t>
            </a:r>
            <a:r>
              <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Springer, Cham, 2021.</a:t>
            </a:r>
            <a:endParaRPr lang="en-US" sz="2400" b="1"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2">
              <a:lnSpc>
                <a:spcPct val="150000"/>
              </a:lnSpc>
              <a:spcBef>
                <a:spcPct val="0"/>
              </a:spcBef>
            </a:pPr>
            <a:r>
              <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 </a:t>
            </a:r>
            <a:r>
              <a:rPr lang="en-US" sz="2400" i="0" dirty="0">
                <a:solidFill>
                  <a:srgbClr val="2222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Lip, Gregory YH, et al. "Improving stroke risk prediction in the general population: Common clinical rules, a new multimorbid index and machine learning based algorithms." </a:t>
            </a:r>
            <a:r>
              <a:rPr lang="en-US" sz="2400" i="1" dirty="0">
                <a:solidFill>
                  <a:srgbClr val="2222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Thrombosis and </a:t>
            </a:r>
            <a:r>
              <a:rPr lang="en-US" sz="2400" i="1" dirty="0" err="1">
                <a:solidFill>
                  <a:srgbClr val="2222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haemostasis</a:t>
            </a:r>
            <a:r>
              <a:rPr lang="en-US" sz="2400" i="0" dirty="0">
                <a:solidFill>
                  <a:srgbClr val="2222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AAM (2021).</a:t>
            </a:r>
            <a:endPar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2">
              <a:lnSpc>
                <a:spcPct val="150000"/>
              </a:lnSpc>
              <a:spcBef>
                <a:spcPct val="0"/>
              </a:spcBef>
            </a:pPr>
            <a:r>
              <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a:t>
            </a:r>
            <a:r>
              <a:rPr lang="en-US" sz="24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Emon</a:t>
            </a:r>
            <a:r>
              <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Minhaz</a:t>
            </a:r>
            <a:r>
              <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Uddin, et al. &amp;</a:t>
            </a:r>
            <a:r>
              <a:rPr lang="en-US" sz="2400" dirty="0" err="1">
                <a:solidFill>
                  <a:srgbClr val="101D42"/>
                </a:solidFill>
                <a:latin typeface="Arial" panose="020B0604020202020204" pitchFamily="34" charset="0"/>
                <a:cs typeface="Arial" panose="020B0604020202020204" pitchFamily="34" charset="0"/>
              </a:rPr>
              <a:t>quot</a:t>
            </a:r>
            <a:r>
              <a:rPr lang="en-US" sz="24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;Performance</a:t>
            </a:r>
            <a:r>
              <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Analysis of Machine Learning Approaches in Stroke</a:t>
            </a:r>
          </a:p>
          <a:p>
            <a:pPr lvl="2">
              <a:lnSpc>
                <a:spcPct val="150000"/>
              </a:lnSpc>
              <a:spcBef>
                <a:spcPct val="0"/>
              </a:spcBef>
            </a:pPr>
            <a:r>
              <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Prediction.&amp;</a:t>
            </a:r>
            <a:r>
              <a:rPr lang="en-US" sz="24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quot</a:t>
            </a:r>
            <a:r>
              <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2020 4th International Conference on Electronics, Communication and Aerospace</a:t>
            </a:r>
          </a:p>
          <a:p>
            <a:pPr lvl="2">
              <a:lnSpc>
                <a:spcPct val="150000"/>
              </a:lnSpc>
              <a:spcBef>
                <a:spcPct val="0"/>
              </a:spcBef>
            </a:pPr>
            <a:r>
              <a:rPr lang="en-US" sz="24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Technology (ICECA). IEEE, 2020.</a:t>
            </a:r>
          </a:p>
          <a:p>
            <a:pPr lvl="2">
              <a:lnSpc>
                <a:spcPct val="150000"/>
              </a:lnSpc>
              <a:spcBef>
                <a:spcPct val="0"/>
              </a:spcBef>
            </a:pP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 Ali, </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Abdelmgeid</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 &amp;</a:t>
            </a: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quot;Stroke</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Prediction using Distributed Machine Learning Based on Apache</a:t>
            </a:r>
          </a:p>
          <a:p>
            <a:pPr lvl="2">
              <a:lnSpc>
                <a:spcPct val="150000"/>
              </a:lnSpc>
              <a:spcBef>
                <a:spcPct val="0"/>
              </a:spcBef>
            </a:pPr>
            <a:r>
              <a:rPr lang="en-US" sz="2700" dirty="0" err="1">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Spark.&amp;quot</a:t>
            </a:r>
            <a:r>
              <a:rPr lang="en-US" sz="2700"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Stroke 28.15 (2019): 89-97.</a:t>
            </a:r>
            <a:endParaRPr lang="en-US" sz="2700" u="none" dirty="0">
              <a:solidFill>
                <a:srgbClr val="101D4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5" name="TextBox 35"/>
          <p:cNvSpPr txBox="1"/>
          <p:nvPr/>
        </p:nvSpPr>
        <p:spPr>
          <a:xfrm>
            <a:off x="838200" y="647700"/>
            <a:ext cx="11500764" cy="984693"/>
          </a:xfrm>
          <a:prstGeom prst="rect">
            <a:avLst/>
          </a:prstGeom>
        </p:spPr>
        <p:txBody>
          <a:bodyPr lIns="0" tIns="0" rIns="0" bIns="0" rtlCol="0" anchor="t">
            <a:spAutoFit/>
          </a:bodyPr>
          <a:lstStyle/>
          <a:p>
            <a:pPr marL="0" lvl="0" indent="0">
              <a:lnSpc>
                <a:spcPts val="8400"/>
              </a:lnSpc>
            </a:pPr>
            <a:r>
              <a:rPr lang="en-US" sz="6000" b="1" u="sng" dirty="0">
                <a:solidFill>
                  <a:srgbClr val="0F60D4"/>
                </a:solidFill>
                <a:effectLst>
                  <a:outerShdw blurRad="38100" dist="38100" dir="2700000" algn="tl">
                    <a:srgbClr val="000000">
                      <a:alpha val="43137"/>
                    </a:srgbClr>
                  </a:outerShdw>
                </a:effectLst>
                <a:latin typeface="Public Sans Bold"/>
              </a:rPr>
              <a:t>REFERENCES</a:t>
            </a:r>
          </a:p>
        </p:txBody>
      </p:sp>
      <p:pic>
        <p:nvPicPr>
          <p:cNvPr id="36" name="Picture 3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652029" y="0"/>
            <a:ext cx="3635971" cy="364483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7" name="TextBox 37"/>
          <p:cNvSpPr txBox="1"/>
          <p:nvPr/>
        </p:nvSpPr>
        <p:spPr>
          <a:xfrm>
            <a:off x="1737238" y="5863010"/>
            <a:ext cx="5175792" cy="492379"/>
          </a:xfrm>
          <a:prstGeom prst="rect">
            <a:avLst/>
          </a:prstGeom>
        </p:spPr>
        <p:txBody>
          <a:bodyPr lIns="0" tIns="0" rIns="0" bIns="0" rtlCol="0" anchor="t">
            <a:spAutoFit/>
          </a:bodyPr>
          <a:lstStyle/>
          <a:p>
            <a:pPr marL="0" lvl="0" indent="0" algn="l">
              <a:lnSpc>
                <a:spcPts val="4200"/>
              </a:lnSpc>
              <a:spcBef>
                <a:spcPct val="0"/>
              </a:spcBef>
            </a:pPr>
            <a:endParaRPr lang="en-US" sz="3000" u="none" dirty="0">
              <a:solidFill>
                <a:srgbClr val="101D42"/>
              </a:solidFill>
              <a:latin typeface="Public Sans"/>
            </a:endParaRPr>
          </a:p>
        </p:txBody>
      </p:sp>
      <p:sp>
        <p:nvSpPr>
          <p:cNvPr id="38" name="TextBox 38"/>
          <p:cNvSpPr txBox="1"/>
          <p:nvPr/>
        </p:nvSpPr>
        <p:spPr>
          <a:xfrm>
            <a:off x="3733800" y="3467100"/>
            <a:ext cx="17449800" cy="1944891"/>
          </a:xfrm>
          <a:prstGeom prst="rect">
            <a:avLst/>
          </a:prstGeom>
        </p:spPr>
        <p:txBody>
          <a:bodyPr wrap="square" lIns="0" tIns="0" rIns="0" bIns="0" rtlCol="0" anchor="t">
            <a:spAutoFit/>
          </a:bodyPr>
          <a:lstStyle/>
          <a:p>
            <a:pPr marL="0" lvl="0" indent="0">
              <a:lnSpc>
                <a:spcPct val="150000"/>
              </a:lnSpc>
            </a:pPr>
            <a:r>
              <a:rPr lang="en-US" sz="9600" u="none" spc="300" dirty="0">
                <a:solidFill>
                  <a:srgbClr val="0F60D4"/>
                </a:solidFill>
                <a:latin typeface="Public Sans Bold"/>
              </a:rPr>
              <a:t>THANK YOU !!!</a:t>
            </a:r>
          </a:p>
        </p:txBody>
      </p:sp>
    </p:spTree>
    <p:extLst>
      <p:ext uri="{BB962C8B-B14F-4D97-AF65-F5344CB8AC3E}">
        <p14:creationId xmlns:p14="http://schemas.microsoft.com/office/powerpoint/2010/main" val="393472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6" name="TextBox 26"/>
          <p:cNvSpPr txBox="1"/>
          <p:nvPr/>
        </p:nvSpPr>
        <p:spPr>
          <a:xfrm flipH="1">
            <a:off x="761999" y="468262"/>
            <a:ext cx="12877799" cy="1077218"/>
          </a:xfrm>
          <a:prstGeom prst="rect">
            <a:avLst/>
          </a:prstGeom>
        </p:spPr>
        <p:txBody>
          <a:bodyPr wrap="square" lIns="0" tIns="0" rIns="0" bIns="0" rtlCol="0" anchor="t">
            <a:spAutoFit/>
          </a:bodyPr>
          <a:lstStyle/>
          <a:p>
            <a:pPr marL="0" lvl="0" indent="0">
              <a:lnSpc>
                <a:spcPts val="8400"/>
              </a:lnSpc>
            </a:pPr>
            <a:r>
              <a:rPr lang="en-US" sz="7000" b="1" u="sng" dirty="0">
                <a:solidFill>
                  <a:srgbClr val="0F60D4"/>
                </a:solidFill>
                <a:effectLst>
                  <a:outerShdw blurRad="38100" dist="38100" dir="2700000" algn="tl">
                    <a:srgbClr val="000000">
                      <a:alpha val="43137"/>
                    </a:srgbClr>
                  </a:outerShdw>
                </a:effectLst>
                <a:latin typeface="MS UI Gothic" panose="020B0600070205080204" pitchFamily="34" charset="-128"/>
                <a:ea typeface="MS UI Gothic" panose="020B0600070205080204" pitchFamily="34" charset="-128"/>
              </a:rPr>
              <a:t>ABSTRACT</a:t>
            </a:r>
          </a:p>
        </p:txBody>
      </p:sp>
      <p:pic>
        <p:nvPicPr>
          <p:cNvPr id="4"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830768" y="0"/>
            <a:ext cx="3457232" cy="3465665"/>
          </a:xfrm>
          <a:prstGeom prst="rect">
            <a:avLst/>
          </a:prstGeom>
        </p:spPr>
      </p:pic>
      <p:sp>
        <p:nvSpPr>
          <p:cNvPr id="7" name="Rectangle 6"/>
          <p:cNvSpPr/>
          <p:nvPr/>
        </p:nvSpPr>
        <p:spPr>
          <a:xfrm>
            <a:off x="914400" y="2019301"/>
            <a:ext cx="16430970" cy="8188139"/>
          </a:xfrm>
          <a:prstGeom prst="rect">
            <a:avLst/>
          </a:prstGeom>
        </p:spPr>
        <p:txBody>
          <a:bodyPr wrap="square">
            <a:spAutoFit/>
          </a:bodyPr>
          <a:lstStyle/>
          <a:p>
            <a:pPr marL="342900" indent="-342900" algn="just">
              <a:lnSpc>
                <a:spcPct val="150000"/>
              </a:lnSpc>
              <a:spcBef>
                <a:spcPct val="0"/>
              </a:spcBef>
              <a:buFont typeface="Wingdings" panose="05000000000000000000" pitchFamily="2" charset="2"/>
              <a:buChar char="Ø"/>
            </a:pPr>
            <a:r>
              <a:rPr lang="en-US" sz="2700" b="1" dirty="0">
                <a:solidFill>
                  <a:schemeClr val="tx1">
                    <a:lumMod val="85000"/>
                    <a:lumOff val="15000"/>
                  </a:schemeClr>
                </a:solidFill>
                <a:latin typeface="Georgia" panose="02040502050405020303" pitchFamily="18" charset="0"/>
              </a:rPr>
              <a:t>Stroke is one of the death causes and one of the primary causes of severe long-term weakness in the world.</a:t>
            </a:r>
          </a:p>
          <a:p>
            <a:pPr marL="342900" indent="-342900" algn="just">
              <a:lnSpc>
                <a:spcPct val="150000"/>
              </a:lnSpc>
              <a:spcBef>
                <a:spcPct val="0"/>
              </a:spcBef>
              <a:buFont typeface="Wingdings" panose="05000000000000000000" pitchFamily="2" charset="2"/>
              <a:buChar char="Ø"/>
            </a:pPr>
            <a:r>
              <a:rPr lang="en-US" sz="2700" b="1" dirty="0">
                <a:solidFill>
                  <a:schemeClr val="tx1">
                    <a:lumMod val="85000"/>
                    <a:lumOff val="15000"/>
                  </a:schemeClr>
                </a:solidFill>
                <a:latin typeface="Georgia" panose="02040502050405020303" pitchFamily="18" charset="0"/>
              </a:rPr>
              <a:t>Most of the strokes will occur due to an unexpected obstruction of courses by prompting both the brain and heart . Accurate prediction of stroke is highly valuable for early intervention and treatment.</a:t>
            </a:r>
          </a:p>
          <a:p>
            <a:pPr marL="342900" indent="-342900" algn="just">
              <a:lnSpc>
                <a:spcPct val="150000"/>
              </a:lnSpc>
              <a:spcBef>
                <a:spcPct val="0"/>
              </a:spcBef>
              <a:buFont typeface="Wingdings" panose="05000000000000000000" pitchFamily="2" charset="2"/>
              <a:buChar char="Ø"/>
            </a:pPr>
            <a:r>
              <a:rPr lang="en-US" sz="2700" b="1" dirty="0">
                <a:solidFill>
                  <a:schemeClr val="tx1">
                    <a:lumMod val="85000"/>
                    <a:lumOff val="15000"/>
                  </a:schemeClr>
                </a:solidFill>
                <a:latin typeface="Georgia" panose="02040502050405020303" pitchFamily="18" charset="0"/>
              </a:rPr>
              <a:t>Therefore , the project mainly aims at predicting the chances  of occurrence of stroke using the emerging machine learning techniques.</a:t>
            </a:r>
            <a:endParaRPr lang="en-US" sz="2700" b="1" u="sng" dirty="0">
              <a:solidFill>
                <a:schemeClr val="tx2">
                  <a:lumMod val="75000"/>
                </a:schemeClr>
              </a:solidFill>
              <a:effectLst>
                <a:outerShdw blurRad="38100" dist="38100" dir="2700000" algn="tl">
                  <a:srgbClr val="000000">
                    <a:alpha val="43137"/>
                  </a:srgbClr>
                </a:outerShdw>
              </a:effectLst>
              <a:latin typeface="Georgia" panose="02040502050405020303" pitchFamily="18" charset="0"/>
            </a:endParaRPr>
          </a:p>
          <a:p>
            <a:pPr marL="342900" indent="-342900" algn="just">
              <a:lnSpc>
                <a:spcPct val="150000"/>
              </a:lnSpc>
              <a:spcBef>
                <a:spcPct val="0"/>
              </a:spcBef>
              <a:buFont typeface="Wingdings" panose="05000000000000000000" pitchFamily="2" charset="2"/>
              <a:buChar char="Ø"/>
            </a:pPr>
            <a:r>
              <a:rPr lang="en-US" sz="2700" b="1" u="sng"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Objective :  </a:t>
            </a:r>
            <a:r>
              <a:rPr lang="en-US" sz="2700" b="1" dirty="0">
                <a:solidFill>
                  <a:schemeClr val="tx1">
                    <a:lumMod val="85000"/>
                    <a:lumOff val="15000"/>
                  </a:schemeClr>
                </a:solidFill>
                <a:latin typeface="Georgia" panose="02040502050405020303" pitchFamily="18" charset="0"/>
              </a:rPr>
              <a:t> The major objective is to develop a machine learning model that could aid in the early detection of stroke and the subsequent mitigation of its severe consequences.</a:t>
            </a:r>
            <a:endParaRPr lang="en-US" sz="2700" b="1" u="sng" dirty="0">
              <a:solidFill>
                <a:schemeClr val="tx2">
                  <a:lumMod val="50000"/>
                </a:schemeClr>
              </a:solidFill>
              <a:effectLst>
                <a:outerShdw blurRad="38100" dist="38100" dir="2700000" algn="tl">
                  <a:srgbClr val="000000">
                    <a:alpha val="43137"/>
                  </a:srgbClr>
                </a:outerShdw>
              </a:effectLst>
              <a:latin typeface="Georgia" panose="02040502050405020303" pitchFamily="18" charset="0"/>
            </a:endParaRPr>
          </a:p>
          <a:p>
            <a:pPr marL="342900" indent="-342900" algn="just">
              <a:lnSpc>
                <a:spcPct val="150000"/>
              </a:lnSpc>
              <a:spcBef>
                <a:spcPct val="0"/>
              </a:spcBef>
              <a:buFont typeface="Wingdings" panose="05000000000000000000" pitchFamily="2" charset="2"/>
              <a:buChar char="Ø"/>
            </a:pPr>
            <a:r>
              <a:rPr lang="en-US" sz="2700" b="1" u="sng" dirty="0">
                <a:solidFill>
                  <a:schemeClr val="tx2">
                    <a:lumMod val="50000"/>
                  </a:schemeClr>
                </a:solidFill>
                <a:effectLst>
                  <a:outerShdw blurRad="38100" dist="38100" dir="2700000" algn="tl">
                    <a:srgbClr val="000000">
                      <a:alpha val="43137"/>
                    </a:srgbClr>
                  </a:outerShdw>
                </a:effectLst>
                <a:latin typeface="Georgia" panose="02040502050405020303" pitchFamily="18" charset="0"/>
              </a:rPr>
              <a:t>Outcome </a:t>
            </a:r>
            <a:r>
              <a:rPr lang="en-US" sz="2700" b="1" u="sng">
                <a:solidFill>
                  <a:schemeClr val="tx2">
                    <a:lumMod val="50000"/>
                  </a:schemeClr>
                </a:solidFill>
                <a:effectLst>
                  <a:outerShdw blurRad="38100" dist="38100" dir="2700000" algn="tl">
                    <a:srgbClr val="000000">
                      <a:alpha val="43137"/>
                    </a:srgbClr>
                  </a:outerShdw>
                </a:effectLst>
                <a:latin typeface="Georgia" panose="02040502050405020303" pitchFamily="18" charset="0"/>
              </a:rPr>
              <a:t>:  </a:t>
            </a:r>
            <a:r>
              <a:rPr lang="en-US" sz="2700" b="1" u="sng" dirty="0">
                <a:solidFill>
                  <a:schemeClr val="tx2">
                    <a:lumMod val="50000"/>
                  </a:schemeClr>
                </a:solidFill>
                <a:effectLst>
                  <a:outerShdw blurRad="38100" dist="38100" dir="2700000" algn="tl">
                    <a:srgbClr val="000000">
                      <a:alpha val="43137"/>
                    </a:srgbClr>
                  </a:outerShdw>
                </a:effectLst>
                <a:latin typeface="Georgia" panose="02040502050405020303" pitchFamily="18" charset="0"/>
              </a:rPr>
              <a:t>A</a:t>
            </a:r>
            <a:r>
              <a:rPr lang="en-US" sz="2700" b="1">
                <a:latin typeface="Georgia" panose="02040502050405020303" pitchFamily="18" charset="0"/>
              </a:rPr>
              <a:t>s </a:t>
            </a:r>
            <a:r>
              <a:rPr lang="en-US" sz="2700" b="1" dirty="0">
                <a:latin typeface="Georgia" panose="02040502050405020303" pitchFamily="18" charset="0"/>
              </a:rPr>
              <a:t>a </a:t>
            </a:r>
            <a:r>
              <a:rPr lang="en-US" sz="2700" b="1" dirty="0" err="1">
                <a:latin typeface="Georgia" panose="02040502050405020303" pitchFamily="18" charset="0"/>
              </a:rPr>
              <a:t>result,by</a:t>
            </a:r>
            <a:r>
              <a:rPr lang="en-US" sz="2700" b="1" dirty="0">
                <a:latin typeface="Georgia" panose="02040502050405020303" pitchFamily="18" charset="0"/>
              </a:rPr>
              <a:t> using advanced machine learning algorithms predicting the stroke that can be used by physicians and patients to prescribe and early detect a potential stroke.</a:t>
            </a:r>
          </a:p>
          <a:p>
            <a:pPr marL="342900" indent="-342900" algn="just">
              <a:lnSpc>
                <a:spcPct val="150000"/>
              </a:lnSpc>
              <a:spcBef>
                <a:spcPct val="0"/>
              </a:spcBef>
              <a:buFont typeface="Wingdings" panose="05000000000000000000" pitchFamily="2" charset="2"/>
              <a:buChar char="Ø"/>
            </a:pPr>
            <a:endParaRPr lang="en-US" sz="2700" b="1" u="sng" dirty="0">
              <a:solidFill>
                <a:schemeClr val="tx2">
                  <a:lumMod val="50000"/>
                </a:schemeClr>
              </a:solidFill>
              <a:effectLst>
                <a:outerShdw blurRad="38100" dist="38100" dir="2700000" algn="tl">
                  <a:srgbClr val="000000">
                    <a:alpha val="43137"/>
                  </a:srgbClr>
                </a:outerShdw>
              </a:effectLst>
              <a:latin typeface="Georgia" panose="02040502050405020303" pitchFamily="18" charset="0"/>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0" y="7202077"/>
            <a:ext cx="8153400" cy="34656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6" name="TextBox 26"/>
          <p:cNvSpPr txBox="1"/>
          <p:nvPr/>
        </p:nvSpPr>
        <p:spPr>
          <a:xfrm>
            <a:off x="1219200" y="952500"/>
            <a:ext cx="11125200" cy="1002390"/>
          </a:xfrm>
          <a:prstGeom prst="rect">
            <a:avLst/>
          </a:prstGeom>
        </p:spPr>
        <p:txBody>
          <a:bodyPr wrap="square" lIns="0" tIns="0" rIns="0" bIns="0" rtlCol="0" anchor="t">
            <a:spAutoFit/>
          </a:bodyPr>
          <a:lstStyle/>
          <a:p>
            <a:pPr marL="0" lvl="0" indent="0">
              <a:lnSpc>
                <a:spcPts val="8400"/>
              </a:lnSpc>
            </a:pPr>
            <a:r>
              <a:rPr lang="en-US" sz="6600" b="1" u="sng" dirty="0">
                <a:solidFill>
                  <a:srgbClr val="0F60D4"/>
                </a:solidFill>
                <a:effectLst>
                  <a:outerShdw blurRad="38100" dist="38100" dir="2700000" algn="tl">
                    <a:srgbClr val="000000">
                      <a:alpha val="43137"/>
                    </a:srgbClr>
                  </a:outerShdw>
                </a:effectLst>
                <a:latin typeface="Public Sans Bold"/>
              </a:rPr>
              <a:t>INTRODUCTION</a:t>
            </a:r>
          </a:p>
        </p:txBody>
      </p:sp>
      <p:pic>
        <p:nvPicPr>
          <p:cNvPr id="4"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830768" y="0"/>
            <a:ext cx="3457232" cy="3465665"/>
          </a:xfrm>
          <a:prstGeom prst="rect">
            <a:avLst/>
          </a:prstGeom>
        </p:spPr>
      </p:pic>
      <p:sp>
        <p:nvSpPr>
          <p:cNvPr id="7" name="Rectangle 6"/>
          <p:cNvSpPr/>
          <p:nvPr/>
        </p:nvSpPr>
        <p:spPr>
          <a:xfrm>
            <a:off x="1371600" y="2628900"/>
            <a:ext cx="16154400" cy="6476581"/>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b="1" dirty="0">
                <a:solidFill>
                  <a:schemeClr val="tx1">
                    <a:lumMod val="85000"/>
                    <a:lumOff val="15000"/>
                  </a:schemeClr>
                </a:solidFill>
                <a:latin typeface="Georgia" panose="02040502050405020303" pitchFamily="18" charset="0"/>
              </a:rPr>
              <a:t>Stroke is the second leading cause of death worldwide and one of the most life threatening disease for persons above 65 years. It injures the brain like “heart attack” which injures the heart.</a:t>
            </a:r>
          </a:p>
          <a:p>
            <a:pPr marL="457200" indent="-457200">
              <a:lnSpc>
                <a:spcPct val="150000"/>
              </a:lnSpc>
              <a:buFont typeface="Wingdings" panose="05000000000000000000" pitchFamily="2" charset="2"/>
              <a:buChar char="Ø"/>
            </a:pPr>
            <a:endParaRPr lang="en-US" sz="2800" b="1" dirty="0">
              <a:solidFill>
                <a:schemeClr val="tx1">
                  <a:lumMod val="85000"/>
                  <a:lumOff val="15000"/>
                </a:schemeClr>
              </a:solidFill>
              <a:latin typeface="Georgia" panose="02040502050405020303" pitchFamily="18" charset="0"/>
            </a:endParaRPr>
          </a:p>
          <a:p>
            <a:pPr marL="457200" indent="-457200">
              <a:lnSpc>
                <a:spcPct val="150000"/>
              </a:lnSpc>
              <a:buFont typeface="Wingdings" panose="05000000000000000000" pitchFamily="2" charset="2"/>
              <a:buChar char="Ø"/>
            </a:pPr>
            <a:r>
              <a:rPr lang="en-US" sz="2800" b="1" dirty="0">
                <a:solidFill>
                  <a:schemeClr val="tx1">
                    <a:lumMod val="85000"/>
                    <a:lumOff val="15000"/>
                  </a:schemeClr>
                </a:solidFill>
                <a:latin typeface="Georgia" panose="02040502050405020303" pitchFamily="18" charset="0"/>
              </a:rPr>
              <a:t>According to world health </a:t>
            </a:r>
            <a:r>
              <a:rPr lang="en-US" sz="2800" b="1" dirty="0" err="1">
                <a:solidFill>
                  <a:schemeClr val="tx1">
                    <a:lumMod val="85000"/>
                    <a:lumOff val="15000"/>
                  </a:schemeClr>
                </a:solidFill>
                <a:latin typeface="Georgia" panose="02040502050405020303" pitchFamily="18" charset="0"/>
              </a:rPr>
              <a:t>organisation</a:t>
            </a:r>
            <a:r>
              <a:rPr lang="en-US" sz="2800" b="1" dirty="0">
                <a:solidFill>
                  <a:schemeClr val="tx1">
                    <a:lumMod val="85000"/>
                    <a:lumOff val="15000"/>
                  </a:schemeClr>
                </a:solidFill>
                <a:latin typeface="Georgia" panose="02040502050405020303" pitchFamily="18" charset="0"/>
              </a:rPr>
              <a:t>(WHO) in every year fifteen million people are suffering from stroke all worldwide.</a:t>
            </a:r>
          </a:p>
          <a:p>
            <a:pPr marL="457200" indent="-457200">
              <a:lnSpc>
                <a:spcPct val="150000"/>
              </a:lnSpc>
              <a:buFont typeface="Wingdings" panose="05000000000000000000" pitchFamily="2" charset="2"/>
              <a:buChar char="Ø"/>
            </a:pPr>
            <a:endParaRPr lang="en-US" sz="2800" b="1" dirty="0">
              <a:solidFill>
                <a:schemeClr val="tx1">
                  <a:lumMod val="85000"/>
                  <a:lumOff val="15000"/>
                </a:schemeClr>
              </a:solidFill>
              <a:latin typeface="Georgia" panose="02040502050405020303" pitchFamily="18" charset="0"/>
            </a:endParaRPr>
          </a:p>
          <a:p>
            <a:pPr marL="457200" indent="-457200">
              <a:lnSpc>
                <a:spcPct val="150000"/>
              </a:lnSpc>
              <a:buFont typeface="Wingdings" panose="05000000000000000000" pitchFamily="2" charset="2"/>
              <a:buChar char="Ø"/>
            </a:pPr>
            <a:r>
              <a:rPr lang="en-US" sz="2800" b="1" dirty="0">
                <a:solidFill>
                  <a:schemeClr val="tx1">
                    <a:lumMod val="85000"/>
                    <a:lumOff val="15000"/>
                  </a:schemeClr>
                </a:solidFill>
                <a:latin typeface="Georgia" panose="02040502050405020303" pitchFamily="18" charset="0"/>
              </a:rPr>
              <a:t>Every 4 </a:t>
            </a:r>
            <a:r>
              <a:rPr lang="en-US" sz="2800" b="1" dirty="0" err="1">
                <a:solidFill>
                  <a:schemeClr val="tx1">
                    <a:lumMod val="85000"/>
                    <a:lumOff val="15000"/>
                  </a:schemeClr>
                </a:solidFill>
                <a:latin typeface="Georgia" panose="02040502050405020303" pitchFamily="18" charset="0"/>
              </a:rPr>
              <a:t>mins</a:t>
            </a:r>
            <a:r>
              <a:rPr lang="en-US" sz="2800" b="1" dirty="0">
                <a:solidFill>
                  <a:schemeClr val="tx1">
                    <a:lumMod val="85000"/>
                    <a:lumOff val="15000"/>
                  </a:schemeClr>
                </a:solidFill>
                <a:latin typeface="Georgia" panose="02040502050405020303" pitchFamily="18" charset="0"/>
              </a:rPr>
              <a:t> someone dies from stroke ,but </a:t>
            </a:r>
            <a:r>
              <a:rPr lang="en-US" sz="2800" b="1" dirty="0" err="1">
                <a:solidFill>
                  <a:schemeClr val="tx1">
                    <a:lumMod val="85000"/>
                    <a:lumOff val="15000"/>
                  </a:schemeClr>
                </a:solidFill>
                <a:latin typeface="Georgia" panose="02040502050405020303" pitchFamily="18" charset="0"/>
              </a:rPr>
              <a:t>upto</a:t>
            </a:r>
            <a:r>
              <a:rPr lang="en-US" sz="2800" b="1" dirty="0">
                <a:solidFill>
                  <a:schemeClr val="tx1">
                    <a:lumMod val="85000"/>
                    <a:lumOff val="15000"/>
                  </a:schemeClr>
                </a:solidFill>
                <a:latin typeface="Georgia" panose="02040502050405020303" pitchFamily="18" charset="0"/>
              </a:rPr>
              <a:t> 80%of stroke can be prevented if we identify predict the occurrence of stroke in its early   stage.</a:t>
            </a:r>
            <a:endParaRPr lang="en-IN" sz="2800" b="1" dirty="0">
              <a:solidFill>
                <a:schemeClr val="tx1">
                  <a:lumMod val="85000"/>
                  <a:lumOff val="15000"/>
                </a:schemeClr>
              </a:solidFill>
              <a:latin typeface="Georgia" panose="02040502050405020303" pitchFamily="18" charset="0"/>
            </a:endParaRPr>
          </a:p>
          <a:p>
            <a:pPr marL="342900" indent="-342900">
              <a:lnSpc>
                <a:spcPct val="150000"/>
              </a:lnSpc>
              <a:spcBef>
                <a:spcPct val="0"/>
              </a:spcBef>
              <a:buFont typeface="Wingdings" panose="05000000000000000000" pitchFamily="2" charset="2"/>
              <a:buChar char="Ø"/>
            </a:pPr>
            <a:endParaRPr lang="en-US" sz="2800" b="1" dirty="0">
              <a:solidFill>
                <a:schemeClr val="tx1">
                  <a:lumMod val="85000"/>
                  <a:lumOff val="15000"/>
                </a:schemeClr>
              </a:solidFill>
              <a:latin typeface="Georgia" panose="02040502050405020303" pitchFamily="18" charset="0"/>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0" y="6821335"/>
            <a:ext cx="3457232" cy="3465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830768" y="0"/>
            <a:ext cx="3457232" cy="3465665"/>
          </a:xfrm>
          <a:prstGeom prst="rect">
            <a:avLst/>
          </a:prstGeom>
        </p:spPr>
      </p:pic>
      <p:sp>
        <p:nvSpPr>
          <p:cNvPr id="7" name="Rectangle 6"/>
          <p:cNvSpPr/>
          <p:nvPr/>
        </p:nvSpPr>
        <p:spPr>
          <a:xfrm>
            <a:off x="685800" y="1333500"/>
            <a:ext cx="15925800" cy="7123553"/>
          </a:xfrm>
          <a:prstGeom prst="rect">
            <a:avLst/>
          </a:prstGeom>
        </p:spPr>
        <p:txBody>
          <a:bodyPr wrap="square">
            <a:spAutoFit/>
          </a:bodyPr>
          <a:lstStyle/>
          <a:p>
            <a:pPr marL="457200" lvl="0" indent="-457200">
              <a:lnSpc>
                <a:spcPts val="4200"/>
              </a:lnSpc>
              <a:spcBef>
                <a:spcPct val="0"/>
              </a:spcBef>
              <a:buFont typeface="Wingdings" panose="05000000000000000000" pitchFamily="2" charset="2"/>
              <a:buChar char="Ø"/>
            </a:pPr>
            <a:r>
              <a:rPr lang="en-US" sz="2800" b="1" dirty="0">
                <a:solidFill>
                  <a:schemeClr val="tx1">
                    <a:lumMod val="85000"/>
                    <a:lumOff val="15000"/>
                  </a:schemeClr>
                </a:solidFill>
                <a:latin typeface="Georgia" panose="02040502050405020303" pitchFamily="18" charset="0"/>
              </a:rPr>
              <a:t>Stroke is a blood clot or bleed in the brain which make permanent damage that has an effect on mobility , cognition , sight , communication.</a:t>
            </a:r>
          </a:p>
          <a:p>
            <a:pPr marL="457200" lvl="0" indent="-457200">
              <a:lnSpc>
                <a:spcPts val="4200"/>
              </a:lnSpc>
              <a:spcBef>
                <a:spcPct val="0"/>
              </a:spcBef>
              <a:buFont typeface="Wingdings" panose="05000000000000000000" pitchFamily="2" charset="2"/>
              <a:buChar char="Ø"/>
            </a:pPr>
            <a:endParaRPr lang="en-US" sz="2800" b="1" dirty="0">
              <a:solidFill>
                <a:schemeClr val="tx1">
                  <a:lumMod val="85000"/>
                  <a:lumOff val="15000"/>
                </a:schemeClr>
              </a:solidFill>
              <a:latin typeface="Georgia" panose="02040502050405020303" pitchFamily="18" charset="0"/>
            </a:endParaRPr>
          </a:p>
          <a:p>
            <a:pPr marL="457200" lvl="0" indent="-457200">
              <a:lnSpc>
                <a:spcPts val="4200"/>
              </a:lnSpc>
              <a:spcBef>
                <a:spcPct val="0"/>
              </a:spcBef>
              <a:buFont typeface="Wingdings" panose="05000000000000000000" pitchFamily="2" charset="2"/>
              <a:buChar char="Ø"/>
            </a:pPr>
            <a:r>
              <a:rPr lang="en-US" sz="2800" b="1" dirty="0">
                <a:solidFill>
                  <a:schemeClr val="tx1">
                    <a:lumMod val="85000"/>
                    <a:lumOff val="15000"/>
                  </a:schemeClr>
                </a:solidFill>
                <a:latin typeface="Georgia" panose="02040502050405020303" pitchFamily="18" charset="0"/>
              </a:rPr>
              <a:t>Stroke is considered as medical urgent situation and can cause long-term neurological damage , complications and often death.</a:t>
            </a:r>
          </a:p>
          <a:p>
            <a:pPr lvl="0">
              <a:lnSpc>
                <a:spcPts val="4200"/>
              </a:lnSpc>
              <a:spcBef>
                <a:spcPct val="0"/>
              </a:spcBef>
            </a:pPr>
            <a:endParaRPr lang="en-US" sz="2800" b="1" dirty="0">
              <a:solidFill>
                <a:schemeClr val="tx1">
                  <a:lumMod val="85000"/>
                  <a:lumOff val="15000"/>
                </a:schemeClr>
              </a:solidFill>
              <a:latin typeface="Georgia" panose="02040502050405020303" pitchFamily="18" charset="0"/>
            </a:endParaRPr>
          </a:p>
          <a:p>
            <a:pPr marL="457200" lvl="0" indent="-457200">
              <a:lnSpc>
                <a:spcPts val="4200"/>
              </a:lnSpc>
              <a:spcBef>
                <a:spcPct val="0"/>
              </a:spcBef>
              <a:buFont typeface="Wingdings" panose="05000000000000000000" pitchFamily="2" charset="2"/>
              <a:buChar char="Ø"/>
            </a:pPr>
            <a:r>
              <a:rPr lang="en-US" sz="2800" b="1" dirty="0">
                <a:solidFill>
                  <a:schemeClr val="tx1">
                    <a:lumMod val="85000"/>
                    <a:lumOff val="15000"/>
                  </a:schemeClr>
                </a:solidFill>
                <a:latin typeface="Georgia" panose="02040502050405020303" pitchFamily="18" charset="0"/>
              </a:rPr>
              <a:t>The stroke risk factors included are age , systolic blood pressure, BMI , cholesterol , diabetes , smoking status and intensity , physical activity , alcohol drinking , past history and family history.</a:t>
            </a:r>
          </a:p>
          <a:p>
            <a:pPr marL="457200" lvl="0" indent="-457200">
              <a:lnSpc>
                <a:spcPts val="4200"/>
              </a:lnSpc>
              <a:spcBef>
                <a:spcPct val="0"/>
              </a:spcBef>
              <a:buFont typeface="Wingdings" panose="05000000000000000000" pitchFamily="2" charset="2"/>
              <a:buChar char="Ø"/>
            </a:pPr>
            <a:endParaRPr lang="en-US" sz="2800" b="1" dirty="0">
              <a:solidFill>
                <a:schemeClr val="tx1">
                  <a:lumMod val="85000"/>
                  <a:lumOff val="15000"/>
                </a:schemeClr>
              </a:solidFill>
              <a:latin typeface="Georgia" panose="02040502050405020303" pitchFamily="18" charset="0"/>
            </a:endParaRPr>
          </a:p>
          <a:p>
            <a:pPr marL="457200" lvl="0" indent="-457200">
              <a:lnSpc>
                <a:spcPts val="4200"/>
              </a:lnSpc>
              <a:spcBef>
                <a:spcPct val="0"/>
              </a:spcBef>
              <a:buFont typeface="Wingdings" panose="05000000000000000000" pitchFamily="2" charset="2"/>
              <a:buChar char="Ø"/>
            </a:pPr>
            <a:r>
              <a:rPr lang="en-US" sz="2800" b="1" dirty="0">
                <a:solidFill>
                  <a:schemeClr val="tx1">
                    <a:lumMod val="85000"/>
                    <a:lumOff val="15000"/>
                  </a:schemeClr>
                </a:solidFill>
                <a:latin typeface="Georgia" panose="02040502050405020303" pitchFamily="18" charset="0"/>
              </a:rPr>
              <a:t>The early prediction of stroke is necessary and shall be treated  to prevent permanent damage or death.. </a:t>
            </a:r>
          </a:p>
          <a:p>
            <a:pPr marL="342900" indent="-342900">
              <a:lnSpc>
                <a:spcPct val="150000"/>
              </a:lnSpc>
              <a:spcBef>
                <a:spcPct val="0"/>
              </a:spcBef>
              <a:buFont typeface="Wingdings" panose="05000000000000000000" pitchFamily="2" charset="2"/>
              <a:buChar char="Ø"/>
            </a:pPr>
            <a:endParaRPr lang="en-US" sz="2800" b="1" dirty="0">
              <a:solidFill>
                <a:schemeClr val="tx1">
                  <a:lumMod val="85000"/>
                  <a:lumOff val="15000"/>
                </a:schemeClr>
              </a:solidFill>
              <a:latin typeface="Georgia" panose="02040502050405020303" pitchFamily="18" charset="0"/>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0" y="6821335"/>
            <a:ext cx="3457232" cy="3465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6"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V="1">
            <a:off x="0" y="6057900"/>
            <a:ext cx="4038600" cy="4229100"/>
          </a:xfrm>
          <a:prstGeom prst="rect">
            <a:avLst/>
          </a:prstGeom>
        </p:spPr>
      </p:pic>
      <p:pic>
        <p:nvPicPr>
          <p:cNvPr id="8"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14325600" y="0"/>
            <a:ext cx="3962400" cy="4590959"/>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747305851"/>
              </p:ext>
            </p:extLst>
          </p:nvPr>
        </p:nvGraphicFramePr>
        <p:xfrm>
          <a:off x="2209797" y="1942268"/>
          <a:ext cx="13792205" cy="7136388"/>
        </p:xfrm>
        <a:graphic>
          <a:graphicData uri="http://schemas.openxmlformats.org/drawingml/2006/table">
            <a:tbl>
              <a:tblPr firstRow="1" bandRow="1">
                <a:tableStyleId>{5C22544A-7EE6-4342-B048-85BDC9FD1C3A}</a:tableStyleId>
              </a:tblPr>
              <a:tblGrid>
                <a:gridCol w="1066803">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7432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2057402">
                  <a:extLst>
                    <a:ext uri="{9D8B030D-6E8A-4147-A177-3AD203B41FA5}">
                      <a16:colId xmlns:a16="http://schemas.microsoft.com/office/drawing/2014/main" val="20006"/>
                    </a:ext>
                  </a:extLst>
                </a:gridCol>
              </a:tblGrid>
              <a:tr h="1645920">
                <a:tc>
                  <a:txBody>
                    <a:bodyPr/>
                    <a:lstStyle/>
                    <a:p>
                      <a:pPr algn="ctr"/>
                      <a:endParaRPr lang="en-IN" sz="3200" dirty="0">
                        <a:solidFill>
                          <a:schemeClr val="bg1"/>
                        </a:solidFill>
                        <a:latin typeface="+mj-lt"/>
                        <a:cs typeface="Times New Roman" panose="02020603050405020304" pitchFamily="18" charset="0"/>
                      </a:endParaRPr>
                    </a:p>
                    <a:p>
                      <a:pPr algn="ctr"/>
                      <a:r>
                        <a:rPr lang="en-IN" sz="3200" dirty="0" err="1">
                          <a:solidFill>
                            <a:schemeClr val="bg1"/>
                          </a:solidFill>
                          <a:latin typeface="+mj-lt"/>
                          <a:cs typeface="Times New Roman" panose="02020603050405020304" pitchFamily="18" charset="0"/>
                        </a:rPr>
                        <a:t>S.no</a:t>
                      </a:r>
                      <a:endParaRPr lang="en-US" sz="3200" dirty="0">
                        <a:solidFill>
                          <a:schemeClr val="bg1"/>
                        </a:solidFill>
                        <a:latin typeface="+mj-lt"/>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a:tcPr>
                </a:tc>
                <a:tc>
                  <a:txBody>
                    <a:bodyPr/>
                    <a:lstStyle/>
                    <a:p>
                      <a:endParaRPr lang="en-US" sz="1900" dirty="0"/>
                    </a:p>
                    <a:p>
                      <a:pPr marL="0" marR="0" indent="0" algn="ctr" defTabSz="914400" rtl="0" eaLnBrk="1" fontAlgn="auto" latinLnBrk="0" hangingPunct="1">
                        <a:lnSpc>
                          <a:spcPct val="100000"/>
                        </a:lnSpc>
                        <a:spcBef>
                          <a:spcPts val="0"/>
                        </a:spcBef>
                        <a:spcAft>
                          <a:spcPts val="0"/>
                        </a:spcAft>
                        <a:buClrTx/>
                        <a:buSzTx/>
                        <a:buFontTx/>
                        <a:buNone/>
                        <a:tabLst/>
                        <a:defRPr/>
                      </a:pPr>
                      <a:r>
                        <a:rPr lang="en-IN" sz="3200" dirty="0">
                          <a:solidFill>
                            <a:schemeClr val="bg1"/>
                          </a:solidFill>
                          <a:latin typeface="+mj-lt"/>
                          <a:cs typeface="Times New Roman" panose="02020603050405020304" pitchFamily="18" charset="0"/>
                        </a:rPr>
                        <a:t>Year</a:t>
                      </a:r>
                    </a:p>
                    <a:p>
                      <a:endParaRPr lang="en-US" sz="1900" baseline="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100" dirty="0">
                          <a:solidFill>
                            <a:schemeClr val="bg1"/>
                          </a:solidFill>
                          <a:latin typeface="+mj-lt"/>
                          <a:cs typeface="Times New Roman" panose="02020603050405020304" pitchFamily="18" charset="0"/>
                        </a:rPr>
                        <a:t>Methodology</a:t>
                      </a:r>
                    </a:p>
                    <a:p>
                      <a:pPr algn="ctr"/>
                      <a:r>
                        <a:rPr lang="en-US" sz="3200" dirty="0">
                          <a:solidFill>
                            <a:schemeClr val="bg1"/>
                          </a:solidFill>
                        </a:rPr>
                        <a:t>Used</a:t>
                      </a:r>
                    </a:p>
                    <a:p>
                      <a:pPr algn="ctr"/>
                      <a:endParaRPr lang="en-US" sz="3200"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200" dirty="0">
                          <a:solidFill>
                            <a:schemeClr val="bg1"/>
                          </a:solidFill>
                          <a:latin typeface="+mj-lt"/>
                          <a:cs typeface="Times New Roman" panose="02020603050405020304" pitchFamily="18" charset="0"/>
                        </a:rPr>
                        <a:t>Dataset</a:t>
                      </a:r>
                    </a:p>
                    <a:p>
                      <a:pPr marL="0" marR="0" indent="0" algn="ctr" defTabSz="914400" rtl="0" eaLnBrk="1" fontAlgn="auto" latinLnBrk="0" hangingPunct="1">
                        <a:lnSpc>
                          <a:spcPct val="100000"/>
                        </a:lnSpc>
                        <a:spcBef>
                          <a:spcPts val="0"/>
                        </a:spcBef>
                        <a:spcAft>
                          <a:spcPts val="0"/>
                        </a:spcAft>
                        <a:buClrTx/>
                        <a:buSzTx/>
                        <a:buFontTx/>
                        <a:buNone/>
                        <a:tabLst/>
                        <a:defRPr/>
                      </a:pPr>
                      <a:r>
                        <a:rPr lang="en-IN" sz="3200" dirty="0">
                          <a:solidFill>
                            <a:schemeClr val="bg1"/>
                          </a:solidFill>
                          <a:latin typeface="+mj-lt"/>
                          <a:cs typeface="Times New Roman" panose="02020603050405020304" pitchFamily="18" charset="0"/>
                        </a:rPr>
                        <a:t>used</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900" dirty="0">
                        <a:solidFill>
                          <a:srgbClr val="92D050"/>
                        </a:solidFill>
                        <a:latin typeface="Times New Roman" panose="02020603050405020304" pitchFamily="18" charset="0"/>
                        <a:cs typeface="Times New Roman" panose="02020603050405020304" pitchFamily="18" charset="0"/>
                      </a:endParaRPr>
                    </a:p>
                    <a:p>
                      <a:endParaRPr lang="en-US" sz="19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200" dirty="0">
                          <a:solidFill>
                            <a:schemeClr val="bg1"/>
                          </a:solidFill>
                          <a:latin typeface="+mj-lt"/>
                          <a:cs typeface="Times New Roman" panose="02020603050405020304" pitchFamily="18" charset="0"/>
                        </a:rPr>
                        <a:t>Performance metrics</a:t>
                      </a:r>
                    </a:p>
                    <a:p>
                      <a:endParaRPr lang="en-US" sz="19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200" dirty="0">
                          <a:solidFill>
                            <a:schemeClr val="bg1"/>
                          </a:solidFill>
                          <a:latin typeface="+mj-lt"/>
                          <a:cs typeface="Times New Roman" panose="02020603050405020304" pitchFamily="18" charset="0"/>
                        </a:rPr>
                        <a:t>Result</a:t>
                      </a:r>
                    </a:p>
                    <a:p>
                      <a:endParaRPr lang="en-US" sz="19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200" dirty="0">
                          <a:solidFill>
                            <a:schemeClr val="bg1"/>
                          </a:solidFill>
                          <a:latin typeface="+mj-lt"/>
                          <a:cs typeface="Times New Roman" panose="02020603050405020304" pitchFamily="18" charset="0"/>
                        </a:rPr>
                        <a:t>Reference</a:t>
                      </a:r>
                    </a:p>
                    <a:p>
                      <a:endParaRPr lang="en-US" sz="19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extLst>
                  <a:ext uri="{0D108BD9-81ED-4DB2-BD59-A6C34878D82A}">
                    <a16:rowId xmlns:a16="http://schemas.microsoft.com/office/drawing/2014/main" val="10000"/>
                  </a:ext>
                </a:extLst>
              </a:tr>
              <a:tr h="1092201">
                <a:tc>
                  <a:txBody>
                    <a:bodyPr/>
                    <a:lstStyle/>
                    <a:p>
                      <a:pPr algn="ctr">
                        <a:lnSpc>
                          <a:spcPct val="150000"/>
                        </a:lnSpc>
                      </a:pPr>
                      <a:r>
                        <a:rPr lang="en-US" sz="2400" dirty="0">
                          <a:latin typeface="Franklin Gothic Book" panose="020B0503020102020204" pitchFamily="34" charset="0"/>
                        </a:rPr>
                        <a:t>  1]</a:t>
                      </a:r>
                    </a:p>
                  </a:txBody>
                  <a:tcPr anchor="ctr"/>
                </a:tc>
                <a:tc>
                  <a:txBody>
                    <a:bodyPr/>
                    <a:lstStyle/>
                    <a:p>
                      <a:pPr algn="ctr">
                        <a:lnSpc>
                          <a:spcPct val="150000"/>
                        </a:lnSpc>
                      </a:pPr>
                      <a:r>
                        <a:rPr lang="en-US" sz="2400" dirty="0">
                          <a:latin typeface="Franklin Gothic Book" panose="020B0503020102020204" pitchFamily="34" charset="0"/>
                        </a:rPr>
                        <a:t>2021</a:t>
                      </a:r>
                    </a:p>
                  </a:txBody>
                  <a:tcPr anchor="ctr"/>
                </a:tc>
                <a:tc>
                  <a:txBody>
                    <a:bodyPr/>
                    <a:lstStyle/>
                    <a:p>
                      <a:pPr algn="ctr">
                        <a:lnSpc>
                          <a:spcPct val="150000"/>
                        </a:lnSpc>
                      </a:pPr>
                      <a:r>
                        <a:rPr lang="en-US" sz="2400" dirty="0">
                          <a:latin typeface="Franklin Gothic Book" panose="020B0503020102020204" pitchFamily="34" charset="0"/>
                        </a:rPr>
                        <a:t>NAVIE BAYES</a:t>
                      </a:r>
                    </a:p>
                  </a:txBody>
                  <a:tcPr anchor="ctr"/>
                </a:tc>
                <a:tc>
                  <a:txBody>
                    <a:bodyPr/>
                    <a:lstStyle/>
                    <a:p>
                      <a:pPr algn="ctr">
                        <a:lnSpc>
                          <a:spcPct val="150000"/>
                        </a:lnSpc>
                      </a:pPr>
                      <a:r>
                        <a:rPr lang="en-US" sz="2400" dirty="0">
                          <a:latin typeface="Franklin Gothic Book" panose="020B0503020102020204" pitchFamily="34" charset="0"/>
                        </a:rPr>
                        <a:t>Healthcare</a:t>
                      </a:r>
                    </a:p>
                  </a:txBody>
                  <a:tcPr anchor="ctr"/>
                </a:tc>
                <a:tc>
                  <a:txBody>
                    <a:bodyPr/>
                    <a:lstStyle/>
                    <a:p>
                      <a:pPr algn="ctr">
                        <a:lnSpc>
                          <a:spcPct val="150000"/>
                        </a:lnSpc>
                      </a:pPr>
                      <a:r>
                        <a:rPr lang="en-US" sz="2400" dirty="0">
                          <a:latin typeface="Franklin Gothic Book" panose="020B0503020102020204" pitchFamily="34" charset="0"/>
                        </a:rPr>
                        <a:t>Accuracy</a:t>
                      </a:r>
                    </a:p>
                  </a:txBody>
                  <a:tcPr anchor="ctr"/>
                </a:tc>
                <a:tc>
                  <a:txBody>
                    <a:bodyPr/>
                    <a:lstStyle/>
                    <a:p>
                      <a:pPr algn="ctr">
                        <a:lnSpc>
                          <a:spcPct val="150000"/>
                        </a:lnSpc>
                      </a:pPr>
                      <a:r>
                        <a:rPr lang="en-US" sz="2400" dirty="0">
                          <a:latin typeface="Franklin Gothic Book" panose="020B0503020102020204" pitchFamily="34" charset="0"/>
                        </a:rPr>
                        <a:t>82%</a:t>
                      </a:r>
                    </a:p>
                  </a:txBody>
                  <a:tcPr anchor="ctr"/>
                </a:tc>
                <a:tc>
                  <a:txBody>
                    <a:bodyPr/>
                    <a:lstStyle/>
                    <a:p>
                      <a:pPr algn="ctr">
                        <a:lnSpc>
                          <a:spcPct val="150000"/>
                        </a:lnSpc>
                      </a:pPr>
                      <a:r>
                        <a:rPr lang="en-US" sz="2400" dirty="0">
                          <a:latin typeface="Franklin Gothic Book" panose="020B0503020102020204" pitchFamily="34" charset="0"/>
                        </a:rPr>
                        <a:t>[1]</a:t>
                      </a:r>
                    </a:p>
                  </a:txBody>
                  <a:tcPr anchor="ctr"/>
                </a:tc>
                <a:extLst>
                  <a:ext uri="{0D108BD9-81ED-4DB2-BD59-A6C34878D82A}">
                    <a16:rowId xmlns:a16="http://schemas.microsoft.com/office/drawing/2014/main" val="10001"/>
                  </a:ext>
                </a:extLst>
              </a:tr>
              <a:tr h="1092201">
                <a:tc>
                  <a:txBody>
                    <a:bodyPr/>
                    <a:lstStyle/>
                    <a:p>
                      <a:pPr algn="ctr">
                        <a:lnSpc>
                          <a:spcPct val="150000"/>
                        </a:lnSpc>
                      </a:pPr>
                      <a:r>
                        <a:rPr lang="en-US" sz="2400" dirty="0">
                          <a:latin typeface="Franklin Gothic Book" panose="020B0503020102020204" pitchFamily="34" charset="0"/>
                        </a:rPr>
                        <a:t>2]</a:t>
                      </a:r>
                    </a:p>
                  </a:txBody>
                  <a:tcPr anchor="ctr"/>
                </a:tc>
                <a:tc>
                  <a:txBody>
                    <a:bodyPr/>
                    <a:lstStyle/>
                    <a:p>
                      <a:pPr algn="ctr">
                        <a:lnSpc>
                          <a:spcPct val="150000"/>
                        </a:lnSpc>
                      </a:pPr>
                      <a:r>
                        <a:rPr lang="en-US" sz="2400" dirty="0">
                          <a:latin typeface="Franklin Gothic Book" panose="020B0503020102020204" pitchFamily="34" charset="0"/>
                        </a:rPr>
                        <a:t>2021</a:t>
                      </a:r>
                    </a:p>
                  </a:txBody>
                  <a:tcPr anchor="ctr"/>
                </a:tc>
                <a:tc>
                  <a:txBody>
                    <a:bodyPr/>
                    <a:lstStyle/>
                    <a:p>
                      <a:pPr algn="ctr">
                        <a:lnSpc>
                          <a:spcPct val="150000"/>
                        </a:lnSpc>
                      </a:pPr>
                      <a:r>
                        <a:rPr lang="en-US" sz="2400" dirty="0">
                          <a:latin typeface="Franklin Gothic Book" panose="020B0503020102020204" pitchFamily="34" charset="0"/>
                        </a:rPr>
                        <a:t>Gradient Boosting</a:t>
                      </a:r>
                    </a:p>
                  </a:txBody>
                  <a:tcPr anchor="ctr"/>
                </a:tc>
                <a:tc>
                  <a:txBody>
                    <a:bodyPr/>
                    <a:lstStyle/>
                    <a:p>
                      <a:pPr algn="ctr">
                        <a:lnSpc>
                          <a:spcPct val="150000"/>
                        </a:lnSpc>
                      </a:pPr>
                      <a:r>
                        <a:rPr lang="en-US" sz="2400" dirty="0">
                          <a:latin typeface="Franklin Gothic Book" panose="020B0503020102020204" pitchFamily="34" charset="0"/>
                        </a:rPr>
                        <a:t>Healthcare</a:t>
                      </a:r>
                    </a:p>
                  </a:txBody>
                  <a:tcPr anchor="ctr"/>
                </a:tc>
                <a:tc>
                  <a:txBody>
                    <a:bodyPr/>
                    <a:lstStyle/>
                    <a:p>
                      <a:pPr algn="ctr">
                        <a:lnSpc>
                          <a:spcPct val="150000"/>
                        </a:lnSpc>
                      </a:pPr>
                      <a:r>
                        <a:rPr lang="en-US" sz="2400" dirty="0">
                          <a:latin typeface="Franklin Gothic Book" panose="020B0503020102020204" pitchFamily="34" charset="0"/>
                        </a:rPr>
                        <a:t>Accuracy</a:t>
                      </a:r>
                    </a:p>
                  </a:txBody>
                  <a:tcPr anchor="ctr"/>
                </a:tc>
                <a:tc>
                  <a:txBody>
                    <a:bodyPr/>
                    <a:lstStyle/>
                    <a:p>
                      <a:pPr algn="ctr">
                        <a:lnSpc>
                          <a:spcPct val="150000"/>
                        </a:lnSpc>
                      </a:pPr>
                      <a:r>
                        <a:rPr lang="en-US" sz="2400" dirty="0">
                          <a:latin typeface="Franklin Gothic Book" panose="020B0503020102020204" pitchFamily="34" charset="0"/>
                        </a:rPr>
                        <a:t>93%</a:t>
                      </a:r>
                    </a:p>
                  </a:txBody>
                  <a:tcPr anchor="ctr"/>
                </a:tc>
                <a:tc>
                  <a:txBody>
                    <a:bodyPr/>
                    <a:lstStyle/>
                    <a:p>
                      <a:pPr algn="ctr">
                        <a:lnSpc>
                          <a:spcPct val="150000"/>
                        </a:lnSpc>
                      </a:pPr>
                      <a:r>
                        <a:rPr lang="en-US" sz="2400" dirty="0">
                          <a:latin typeface="Franklin Gothic Book" panose="020B0503020102020204" pitchFamily="34" charset="0"/>
                        </a:rPr>
                        <a:t>[2]</a:t>
                      </a:r>
                    </a:p>
                  </a:txBody>
                  <a:tcPr anchor="ctr"/>
                </a:tc>
                <a:extLst>
                  <a:ext uri="{0D108BD9-81ED-4DB2-BD59-A6C34878D82A}">
                    <a16:rowId xmlns:a16="http://schemas.microsoft.com/office/drawing/2014/main" val="10002"/>
                  </a:ext>
                </a:extLst>
              </a:tr>
              <a:tr h="1092201">
                <a:tc>
                  <a:txBody>
                    <a:bodyPr/>
                    <a:lstStyle/>
                    <a:p>
                      <a:pPr algn="ctr">
                        <a:lnSpc>
                          <a:spcPct val="150000"/>
                        </a:lnSpc>
                      </a:pPr>
                      <a:r>
                        <a:rPr lang="en-US" sz="2400" dirty="0">
                          <a:latin typeface="Franklin Gothic Book" panose="020B0503020102020204" pitchFamily="34" charset="0"/>
                        </a:rPr>
                        <a:t>3]</a:t>
                      </a:r>
                    </a:p>
                  </a:txBody>
                  <a:tcPr anchor="ctr"/>
                </a:tc>
                <a:tc>
                  <a:txBody>
                    <a:bodyPr/>
                    <a:lstStyle/>
                    <a:p>
                      <a:pPr algn="ctr">
                        <a:lnSpc>
                          <a:spcPct val="150000"/>
                        </a:lnSpc>
                      </a:pPr>
                      <a:r>
                        <a:rPr lang="en-US" sz="2400" dirty="0">
                          <a:latin typeface="Franklin Gothic Book" panose="020B0503020102020204" pitchFamily="34" charset="0"/>
                        </a:rPr>
                        <a:t>2021</a:t>
                      </a:r>
                    </a:p>
                  </a:txBody>
                  <a:tcPr anchor="ctr"/>
                </a:tc>
                <a:tc>
                  <a:txBody>
                    <a:bodyPr/>
                    <a:lstStyle/>
                    <a:p>
                      <a:pPr algn="ctr">
                        <a:lnSpc>
                          <a:spcPct val="150000"/>
                        </a:lnSpc>
                      </a:pPr>
                      <a:r>
                        <a:rPr lang="en-US" sz="2400" dirty="0" err="1">
                          <a:latin typeface="Franklin Gothic Book" panose="020B0503020102020204" pitchFamily="34" charset="0"/>
                        </a:rPr>
                        <a:t>LoR</a:t>
                      </a:r>
                      <a:endParaRPr lang="en-US" sz="2400" dirty="0">
                        <a:latin typeface="Franklin Gothic Book" panose="020B0503020102020204" pitchFamily="34" charset="0"/>
                      </a:endParaRPr>
                    </a:p>
                  </a:txBody>
                  <a:tcPr anchor="ctr"/>
                </a:tc>
                <a:tc>
                  <a:txBody>
                    <a:bodyPr/>
                    <a:lstStyle/>
                    <a:p>
                      <a:pPr algn="ctr">
                        <a:lnSpc>
                          <a:spcPct val="150000"/>
                        </a:lnSpc>
                      </a:pPr>
                      <a:r>
                        <a:rPr lang="en-US" sz="2400" dirty="0">
                          <a:latin typeface="Franklin Gothic Book" panose="020B0503020102020204" pitchFamily="34" charset="0"/>
                        </a:rPr>
                        <a:t>Health care</a:t>
                      </a:r>
                    </a:p>
                  </a:txBody>
                  <a:tcPr anchor="ctr"/>
                </a:tc>
                <a:tc>
                  <a:txBody>
                    <a:bodyPr/>
                    <a:lstStyle/>
                    <a:p>
                      <a:pPr algn="ctr">
                        <a:lnSpc>
                          <a:spcPct val="150000"/>
                        </a:lnSpc>
                      </a:pPr>
                      <a:r>
                        <a:rPr lang="en-US" sz="2400" dirty="0">
                          <a:latin typeface="Franklin Gothic Book" panose="020B0503020102020204" pitchFamily="34" charset="0"/>
                        </a:rPr>
                        <a:t>Accuracy</a:t>
                      </a:r>
                    </a:p>
                  </a:txBody>
                  <a:tcPr anchor="ctr"/>
                </a:tc>
                <a:tc>
                  <a:txBody>
                    <a:bodyPr/>
                    <a:lstStyle/>
                    <a:p>
                      <a:pPr algn="ctr">
                        <a:lnSpc>
                          <a:spcPct val="150000"/>
                        </a:lnSpc>
                      </a:pPr>
                      <a:r>
                        <a:rPr lang="en-US" sz="2400" dirty="0">
                          <a:latin typeface="Franklin Gothic Book" panose="020B0503020102020204" pitchFamily="34" charset="0"/>
                        </a:rPr>
                        <a:t>92%</a:t>
                      </a:r>
                    </a:p>
                  </a:txBody>
                  <a:tcPr anchor="ctr"/>
                </a:tc>
                <a:tc>
                  <a:txBody>
                    <a:bodyPr/>
                    <a:lstStyle/>
                    <a:p>
                      <a:pPr algn="ctr">
                        <a:lnSpc>
                          <a:spcPct val="150000"/>
                        </a:lnSpc>
                      </a:pPr>
                      <a:r>
                        <a:rPr lang="en-US" sz="2400" dirty="0">
                          <a:latin typeface="Franklin Gothic Book" panose="020B0503020102020204" pitchFamily="34" charset="0"/>
                        </a:rPr>
                        <a:t>[3]</a:t>
                      </a:r>
                    </a:p>
                  </a:txBody>
                  <a:tcPr anchor="ctr"/>
                </a:tc>
                <a:extLst>
                  <a:ext uri="{0D108BD9-81ED-4DB2-BD59-A6C34878D82A}">
                    <a16:rowId xmlns:a16="http://schemas.microsoft.com/office/drawing/2014/main" val="10003"/>
                  </a:ext>
                </a:extLst>
              </a:tr>
              <a:tr h="1092201">
                <a:tc>
                  <a:txBody>
                    <a:bodyPr/>
                    <a:lstStyle/>
                    <a:p>
                      <a:pPr algn="ctr">
                        <a:lnSpc>
                          <a:spcPct val="150000"/>
                        </a:lnSpc>
                      </a:pPr>
                      <a:r>
                        <a:rPr lang="en-US" sz="2400" dirty="0">
                          <a:latin typeface="Franklin Gothic Book" panose="020B0503020102020204" pitchFamily="34" charset="0"/>
                        </a:rPr>
                        <a:t>4]</a:t>
                      </a:r>
                    </a:p>
                  </a:txBody>
                  <a:tcPr anchor="ctr"/>
                </a:tc>
                <a:tc>
                  <a:txBody>
                    <a:bodyPr/>
                    <a:lstStyle/>
                    <a:p>
                      <a:pPr algn="ctr">
                        <a:lnSpc>
                          <a:spcPct val="150000"/>
                        </a:lnSpc>
                      </a:pPr>
                      <a:r>
                        <a:rPr lang="en-US" sz="2400" dirty="0">
                          <a:latin typeface="Franklin Gothic Book" panose="020B0503020102020204" pitchFamily="34" charset="0"/>
                        </a:rPr>
                        <a:t>2020</a:t>
                      </a:r>
                    </a:p>
                  </a:txBody>
                  <a:tcPr anchor="ctr"/>
                </a:tc>
                <a:tc>
                  <a:txBody>
                    <a:bodyPr/>
                    <a:lstStyle/>
                    <a:p>
                      <a:pPr algn="ctr">
                        <a:lnSpc>
                          <a:spcPct val="150000"/>
                        </a:lnSpc>
                      </a:pPr>
                      <a:r>
                        <a:rPr lang="en-US" sz="2400" dirty="0">
                          <a:latin typeface="Franklin Gothic Book" panose="020B0503020102020204" pitchFamily="34" charset="0"/>
                        </a:rPr>
                        <a:t>Weighted Voting</a:t>
                      </a:r>
                    </a:p>
                  </a:txBody>
                  <a:tcPr anchor="ctr"/>
                </a:tc>
                <a:tc>
                  <a:txBody>
                    <a:bodyPr/>
                    <a:lstStyle/>
                    <a:p>
                      <a:pPr algn="ctr">
                        <a:lnSpc>
                          <a:spcPct val="150000"/>
                        </a:lnSpc>
                      </a:pPr>
                      <a:r>
                        <a:rPr lang="en-US" sz="2400" kern="1200" dirty="0">
                          <a:solidFill>
                            <a:schemeClr val="dk1"/>
                          </a:solidFill>
                          <a:effectLst/>
                          <a:latin typeface="Franklin Gothic Book" panose="020B0503020102020204" pitchFamily="34" charset="0"/>
                          <a:ea typeface="+mn-ea"/>
                          <a:cs typeface="+mn-cs"/>
                        </a:rPr>
                        <a:t>Health-care -stroke-dataset</a:t>
                      </a:r>
                      <a:endParaRPr lang="en-US" sz="2400" dirty="0">
                        <a:latin typeface="Franklin Gothic Book" panose="020B0503020102020204" pitchFamily="34" charset="0"/>
                      </a:endParaRPr>
                    </a:p>
                  </a:txBody>
                  <a:tcPr anchor="ctr"/>
                </a:tc>
                <a:tc>
                  <a:txBody>
                    <a:bodyPr/>
                    <a:lstStyle/>
                    <a:p>
                      <a:pPr algn="ctr">
                        <a:lnSpc>
                          <a:spcPct val="150000"/>
                        </a:lnSpc>
                      </a:pPr>
                      <a:r>
                        <a:rPr lang="en-US" sz="2400" dirty="0">
                          <a:latin typeface="Franklin Gothic Book" panose="020B0503020102020204" pitchFamily="34" charset="0"/>
                        </a:rPr>
                        <a:t>Accuracy</a:t>
                      </a:r>
                    </a:p>
                  </a:txBody>
                  <a:tcPr anchor="ctr"/>
                </a:tc>
                <a:tc>
                  <a:txBody>
                    <a:bodyPr/>
                    <a:lstStyle/>
                    <a:p>
                      <a:pPr algn="ctr">
                        <a:lnSpc>
                          <a:spcPct val="150000"/>
                        </a:lnSpc>
                      </a:pPr>
                      <a:r>
                        <a:rPr lang="en-US" sz="2400" dirty="0">
                          <a:latin typeface="Franklin Gothic Book" panose="020B0503020102020204" pitchFamily="34" charset="0"/>
                        </a:rPr>
                        <a:t>94%</a:t>
                      </a:r>
                    </a:p>
                  </a:txBody>
                  <a:tcPr anchor="ctr"/>
                </a:tc>
                <a:tc>
                  <a:txBody>
                    <a:bodyPr/>
                    <a:lstStyle/>
                    <a:p>
                      <a:pPr algn="ctr">
                        <a:lnSpc>
                          <a:spcPct val="150000"/>
                        </a:lnSpc>
                      </a:pPr>
                      <a:r>
                        <a:rPr lang="en-US" sz="2400" dirty="0">
                          <a:latin typeface="Franklin Gothic Book" panose="020B0503020102020204" pitchFamily="34" charset="0"/>
                        </a:rPr>
                        <a:t>[4]</a:t>
                      </a:r>
                    </a:p>
                  </a:txBody>
                  <a:tcPr anchor="ctr"/>
                </a:tc>
                <a:extLst>
                  <a:ext uri="{0D108BD9-81ED-4DB2-BD59-A6C34878D82A}">
                    <a16:rowId xmlns:a16="http://schemas.microsoft.com/office/drawing/2014/main" val="10004"/>
                  </a:ext>
                </a:extLst>
              </a:tr>
              <a:tr h="1092201">
                <a:tc>
                  <a:txBody>
                    <a:bodyPr/>
                    <a:lstStyle/>
                    <a:p>
                      <a:pPr algn="ctr">
                        <a:lnSpc>
                          <a:spcPct val="150000"/>
                        </a:lnSpc>
                      </a:pPr>
                      <a:r>
                        <a:rPr lang="en-US" sz="2400" dirty="0">
                          <a:latin typeface="Franklin Gothic Book" panose="020B0503020102020204" pitchFamily="34" charset="0"/>
                        </a:rPr>
                        <a:t>5]</a:t>
                      </a:r>
                    </a:p>
                  </a:txBody>
                  <a:tcPr anchor="ctr"/>
                </a:tc>
                <a:tc>
                  <a:txBody>
                    <a:bodyPr/>
                    <a:lstStyle/>
                    <a:p>
                      <a:pPr algn="ctr">
                        <a:lnSpc>
                          <a:spcPct val="150000"/>
                        </a:lnSpc>
                      </a:pPr>
                      <a:r>
                        <a:rPr lang="en-US" sz="2400" dirty="0">
                          <a:latin typeface="Franklin Gothic Book" panose="020B0503020102020204" pitchFamily="34" charset="0"/>
                        </a:rPr>
                        <a:t>2019</a:t>
                      </a:r>
                    </a:p>
                  </a:txBody>
                  <a:tcPr anchor="ctr"/>
                </a:tc>
                <a:tc>
                  <a:txBody>
                    <a:bodyPr/>
                    <a:lstStyle/>
                    <a:p>
                      <a:pPr algn="ctr">
                        <a:lnSpc>
                          <a:spcPct val="150000"/>
                        </a:lnSpc>
                      </a:pPr>
                      <a:r>
                        <a:rPr lang="en-US" sz="2400" kern="1200" dirty="0">
                          <a:solidFill>
                            <a:schemeClr val="dk1"/>
                          </a:solidFill>
                          <a:effectLst/>
                          <a:latin typeface="Franklin Gothic Book" panose="020B0503020102020204" pitchFamily="34" charset="0"/>
                          <a:ea typeface="+mn-ea"/>
                          <a:cs typeface="+mn-cs"/>
                        </a:rPr>
                        <a:t>Random Forest</a:t>
                      </a:r>
                      <a:endParaRPr lang="en-US" sz="2400" dirty="0">
                        <a:latin typeface="Franklin Gothic Book" panose="020B0503020102020204" pitchFamily="34" charset="0"/>
                      </a:endParaRPr>
                    </a:p>
                  </a:txBody>
                  <a:tcPr anchor="ctr"/>
                </a:tc>
                <a:tc>
                  <a:txBody>
                    <a:bodyPr/>
                    <a:lstStyle/>
                    <a:p>
                      <a:pPr algn="ctr">
                        <a:lnSpc>
                          <a:spcPct val="150000"/>
                        </a:lnSpc>
                      </a:pPr>
                      <a:r>
                        <a:rPr lang="en-US" sz="2400" dirty="0">
                          <a:latin typeface="Franklin Gothic Book" panose="020B0503020102020204" pitchFamily="34" charset="0"/>
                        </a:rPr>
                        <a:t>Health-care</a:t>
                      </a:r>
                    </a:p>
                  </a:txBody>
                  <a:tcPr anchor="ctr"/>
                </a:tc>
                <a:tc>
                  <a:txBody>
                    <a:bodyPr/>
                    <a:lstStyle/>
                    <a:p>
                      <a:pPr algn="ctr">
                        <a:lnSpc>
                          <a:spcPct val="150000"/>
                        </a:lnSpc>
                      </a:pPr>
                      <a:r>
                        <a:rPr lang="en-US" sz="2400" dirty="0">
                          <a:latin typeface="Franklin Gothic Book" panose="020B0503020102020204" pitchFamily="34" charset="0"/>
                        </a:rPr>
                        <a:t>Accuracy</a:t>
                      </a:r>
                    </a:p>
                  </a:txBody>
                  <a:tcPr anchor="ctr"/>
                </a:tc>
                <a:tc>
                  <a:txBody>
                    <a:bodyPr/>
                    <a:lstStyle/>
                    <a:p>
                      <a:pPr algn="ctr">
                        <a:lnSpc>
                          <a:spcPct val="150000"/>
                        </a:lnSpc>
                      </a:pPr>
                      <a:r>
                        <a:rPr lang="en-US" sz="2400" dirty="0">
                          <a:latin typeface="Franklin Gothic Book" panose="020B0503020102020204" pitchFamily="34" charset="0"/>
                        </a:rPr>
                        <a:t>93%</a:t>
                      </a:r>
                    </a:p>
                  </a:txBody>
                  <a:tcPr anchor="ctr"/>
                </a:tc>
                <a:tc>
                  <a:txBody>
                    <a:bodyPr/>
                    <a:lstStyle/>
                    <a:p>
                      <a:pPr algn="ctr">
                        <a:lnSpc>
                          <a:spcPct val="150000"/>
                        </a:lnSpc>
                      </a:pPr>
                      <a:r>
                        <a:rPr lang="en-US" sz="2400" dirty="0">
                          <a:latin typeface="Franklin Gothic Book" panose="020B0503020102020204" pitchFamily="34" charset="0"/>
                        </a:rPr>
                        <a:t>[5]</a:t>
                      </a:r>
                    </a:p>
                  </a:txBody>
                  <a:tcPr anchor="ctr"/>
                </a:tc>
                <a:extLst>
                  <a:ext uri="{0D108BD9-81ED-4DB2-BD59-A6C34878D82A}">
                    <a16:rowId xmlns:a16="http://schemas.microsoft.com/office/drawing/2014/main" val="10005"/>
                  </a:ext>
                </a:extLst>
              </a:tr>
            </a:tbl>
          </a:graphicData>
        </a:graphic>
      </p:graphicFrame>
      <p:sp>
        <p:nvSpPr>
          <p:cNvPr id="14" name="TextBox 26"/>
          <p:cNvSpPr txBox="1"/>
          <p:nvPr/>
        </p:nvSpPr>
        <p:spPr>
          <a:xfrm>
            <a:off x="4419600" y="495300"/>
            <a:ext cx="9829800" cy="984821"/>
          </a:xfrm>
          <a:prstGeom prst="rect">
            <a:avLst/>
          </a:prstGeom>
        </p:spPr>
        <p:txBody>
          <a:bodyPr wrap="square" lIns="0" tIns="0" rIns="0" bIns="0" rtlCol="0" anchor="t">
            <a:spAutoFit/>
          </a:bodyPr>
          <a:lstStyle/>
          <a:p>
            <a:pPr marL="0" lvl="0" indent="0">
              <a:lnSpc>
                <a:spcPts val="8400"/>
              </a:lnSpc>
            </a:pPr>
            <a:r>
              <a:rPr lang="en-US" sz="6000" b="1" u="sng" dirty="0">
                <a:solidFill>
                  <a:srgbClr val="0F60D4"/>
                </a:solidFill>
                <a:effectLst>
                  <a:outerShdw blurRad="38100" dist="38100" dir="2700000" algn="tl">
                    <a:srgbClr val="000000">
                      <a:alpha val="43137"/>
                    </a:srgbClr>
                  </a:outerShdw>
                </a:effectLst>
                <a:latin typeface="Franklin Gothic Book" panose="020B0503020102020204" pitchFamily="34" charset="0"/>
              </a:rPr>
              <a:t>LITERATURE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6" name="TextBox 26"/>
          <p:cNvSpPr txBox="1"/>
          <p:nvPr/>
        </p:nvSpPr>
        <p:spPr>
          <a:xfrm>
            <a:off x="0" y="419100"/>
            <a:ext cx="17830800" cy="949362"/>
          </a:xfrm>
          <a:prstGeom prst="rect">
            <a:avLst/>
          </a:prstGeom>
        </p:spPr>
        <p:txBody>
          <a:bodyPr wrap="square" lIns="0" tIns="0" rIns="0" bIns="0" rtlCol="0" anchor="t">
            <a:spAutoFit/>
          </a:bodyPr>
          <a:lstStyle/>
          <a:p>
            <a:pPr marL="0" lvl="0" indent="0" algn="ctr">
              <a:lnSpc>
                <a:spcPts val="8400"/>
              </a:lnSpc>
            </a:pPr>
            <a:r>
              <a:rPr lang="en-US" sz="4800" u="sng" dirty="0">
                <a:solidFill>
                  <a:srgbClr val="0F60D4"/>
                </a:solidFill>
                <a:latin typeface="Public Sans Bold"/>
              </a:rPr>
              <a:t>OBSERVATIONS FROM LITERATURE SURVEY</a:t>
            </a:r>
          </a:p>
        </p:txBody>
      </p:sp>
      <p:pic>
        <p:nvPicPr>
          <p:cNvPr id="6"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V="1">
            <a:off x="0" y="6057900"/>
            <a:ext cx="4038600" cy="4229100"/>
          </a:xfrm>
          <a:prstGeom prst="rect">
            <a:avLst/>
          </a:prstGeom>
        </p:spPr>
      </p:pic>
      <p:pic>
        <p:nvPicPr>
          <p:cNvPr id="8"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14325600" y="0"/>
            <a:ext cx="3962400" cy="4590959"/>
          </a:xfrm>
          <a:prstGeom prst="rect">
            <a:avLst/>
          </a:prstGeom>
        </p:spPr>
      </p:pic>
      <p:sp>
        <p:nvSpPr>
          <p:cNvPr id="3" name="Text Placeholder 2">
            <a:extLst>
              <a:ext uri="{FF2B5EF4-FFF2-40B4-BE49-F238E27FC236}">
                <a16:creationId xmlns:a16="http://schemas.microsoft.com/office/drawing/2014/main" id="{E35831E6-A37E-44DE-BDCE-F83634CA5205}"/>
              </a:ext>
            </a:extLst>
          </p:cNvPr>
          <p:cNvSpPr>
            <a:spLocks noGrp="1"/>
          </p:cNvSpPr>
          <p:nvPr>
            <p:ph type="body" idx="1"/>
          </p:nvPr>
        </p:nvSpPr>
        <p:spPr>
          <a:xfrm>
            <a:off x="2403988" y="4440237"/>
            <a:ext cx="13868399" cy="6740524"/>
          </a:xfrm>
        </p:spPr>
        <p:txBody>
          <a:bodyPr>
            <a:normAutofit fontScale="92500" lnSpcReduction="10000"/>
          </a:bodyPr>
          <a:lstStyle/>
          <a:p>
            <a:pPr>
              <a:lnSpc>
                <a:spcPct val="200000"/>
              </a:lnSpc>
            </a:pPr>
            <a:r>
              <a:rPr lang="en-US" sz="2800" dirty="0">
                <a:solidFill>
                  <a:schemeClr val="tx1">
                    <a:lumMod val="85000"/>
                    <a:lumOff val="15000"/>
                  </a:schemeClr>
                </a:solidFill>
                <a:effectLst>
                  <a:outerShdw blurRad="38100" dist="38100" dir="2700000" algn="tl">
                    <a:srgbClr val="000000">
                      <a:alpha val="43137"/>
                    </a:srgbClr>
                  </a:outerShdw>
                </a:effectLst>
                <a:latin typeface="Georgia" panose="02040502050405020303" pitchFamily="18" charset="0"/>
              </a:rPr>
              <a:t>In order to get required knowledge about various concepts related to the present analysis existing literature were studied</a:t>
            </a:r>
          </a:p>
          <a:p>
            <a:pPr>
              <a:lnSpc>
                <a:spcPct val="200000"/>
              </a:lnSpc>
            </a:pPr>
            <a:r>
              <a:rPr lang="en-IN" sz="2800" dirty="0">
                <a:solidFill>
                  <a:schemeClr val="tx1">
                    <a:lumMod val="85000"/>
                    <a:lumOff val="15000"/>
                  </a:schemeClr>
                </a:solidFill>
                <a:effectLst>
                  <a:outerShdw blurRad="38100" dist="38100" dir="2700000" algn="tl">
                    <a:srgbClr val="000000">
                      <a:alpha val="43137"/>
                    </a:srgbClr>
                  </a:outerShdw>
                </a:effectLst>
                <a:latin typeface="Georgia" panose="02040502050405020303" pitchFamily="18" charset="0"/>
              </a:rPr>
              <a:t>From the above Literature Survey , it is found that:</a:t>
            </a:r>
          </a:p>
          <a:p>
            <a:pPr marL="457200" indent="-457200">
              <a:lnSpc>
                <a:spcPct val="200000"/>
              </a:lnSpc>
              <a:buFont typeface="Courier New" panose="02070309020205020404" pitchFamily="49" charset="0"/>
              <a:buChar char="o"/>
            </a:pPr>
            <a:r>
              <a:rPr lang="en-IN" sz="2800" dirty="0">
                <a:solidFill>
                  <a:schemeClr val="tx1">
                    <a:lumMod val="85000"/>
                    <a:lumOff val="15000"/>
                  </a:schemeClr>
                </a:solidFill>
                <a:effectLst>
                  <a:outerShdw blurRad="38100" dist="38100" dir="2700000" algn="tl">
                    <a:srgbClr val="000000">
                      <a:alpha val="43137"/>
                    </a:srgbClr>
                  </a:outerShdw>
                </a:effectLst>
                <a:latin typeface="Georgia" panose="02040502050405020303" pitchFamily="18" charset="0"/>
              </a:rPr>
              <a:t>Predicting the stroke early is the crucial task .</a:t>
            </a:r>
            <a:r>
              <a:rPr lang="en-US" sz="2800" dirty="0">
                <a:solidFill>
                  <a:schemeClr val="tx1">
                    <a:lumMod val="85000"/>
                    <a:lumOff val="15000"/>
                  </a:schemeClr>
                </a:solidFill>
                <a:effectLst>
                  <a:outerShdw blurRad="38100" dist="38100" dir="2700000" algn="tl">
                    <a:srgbClr val="000000">
                      <a:alpha val="43137"/>
                    </a:srgbClr>
                  </a:outerShdw>
                </a:effectLst>
                <a:latin typeface="Georgia" panose="02040502050405020303" pitchFamily="18" charset="0"/>
              </a:rPr>
              <a:t> The early prediction of stroke is necessary and shall be treated  to prevent permanent damage or death.</a:t>
            </a:r>
          </a:p>
          <a:p>
            <a:pPr marL="457200" indent="-457200">
              <a:lnSpc>
                <a:spcPct val="200000"/>
              </a:lnSpc>
              <a:buFont typeface="Courier New" panose="02070309020205020404" pitchFamily="49" charset="0"/>
              <a:buChar char="o"/>
            </a:pPr>
            <a:r>
              <a:rPr lang="en-US" sz="2800" dirty="0">
                <a:solidFill>
                  <a:schemeClr val="tx1">
                    <a:lumMod val="75000"/>
                    <a:lumOff val="25000"/>
                  </a:schemeClr>
                </a:solidFill>
                <a:effectLst>
                  <a:outerShdw blurRad="38100" dist="38100" dir="2700000" algn="tl">
                    <a:srgbClr val="000000">
                      <a:alpha val="43137"/>
                    </a:srgbClr>
                  </a:outerShdw>
                </a:effectLst>
                <a:latin typeface="Georgia" panose="02040502050405020303" pitchFamily="18" charset="0"/>
              </a:rPr>
              <a:t>Focusing on predicting clinical outcomes of stroke, excluding studies predicting the occurrence of stroke</a:t>
            </a:r>
          </a:p>
          <a:p>
            <a:pPr marL="457200" indent="-457200">
              <a:lnSpc>
                <a:spcPct val="200000"/>
              </a:lnSpc>
              <a:buFont typeface="Courier New" panose="02070309020205020404" pitchFamily="49" charset="0"/>
              <a:buChar char="o"/>
            </a:pPr>
            <a:r>
              <a:rPr lang="en-US" sz="2800" dirty="0">
                <a:solidFill>
                  <a:schemeClr val="tx1">
                    <a:lumMod val="85000"/>
                    <a:lumOff val="15000"/>
                  </a:schemeClr>
                </a:solidFill>
                <a:effectLst>
                  <a:outerShdw blurRad="38100" dist="38100" dir="2700000" algn="tl">
                    <a:srgbClr val="000000">
                      <a:alpha val="43137"/>
                    </a:srgbClr>
                  </a:outerShdw>
                </a:effectLst>
                <a:latin typeface="Georgia" panose="02040502050405020303" pitchFamily="18" charset="0"/>
              </a:rPr>
              <a:t>The use of ML for predicting stroke outcomes is increasing.</a:t>
            </a:r>
          </a:p>
          <a:p>
            <a:pPr marL="457200" indent="-457200">
              <a:buFont typeface="Courier New" panose="02070309020205020404" pitchFamily="49" charset="0"/>
              <a:buChar char="o"/>
            </a:pPr>
            <a:endParaRPr lang="en-US" sz="2800" dirty="0">
              <a:solidFill>
                <a:schemeClr val="tx1">
                  <a:lumMod val="75000"/>
                  <a:lumOff val="25000"/>
                </a:schemeClr>
              </a:solidFill>
              <a:effectLst>
                <a:outerShdw blurRad="38100" dist="38100" dir="2700000" algn="tl">
                  <a:srgbClr val="000000">
                    <a:alpha val="43137"/>
                  </a:srgbClr>
                </a:outerShdw>
              </a:effectLst>
              <a:latin typeface="Georgia" panose="02040502050405020303" pitchFamily="18" charset="0"/>
            </a:endParaRPr>
          </a:p>
          <a:p>
            <a:pPr marL="457200" indent="-457200">
              <a:buFont typeface="Courier New" panose="02070309020205020404" pitchFamily="49" charset="0"/>
              <a:buChar char="o"/>
            </a:pPr>
            <a:endParaRPr lang="en-US" sz="2800" dirty="0">
              <a:solidFill>
                <a:schemeClr val="tx1">
                  <a:lumMod val="85000"/>
                  <a:lumOff val="15000"/>
                </a:schemeClr>
              </a:solidFill>
              <a:effectLst>
                <a:outerShdw blurRad="38100" dist="38100" dir="2700000" algn="tl">
                  <a:srgbClr val="000000">
                    <a:alpha val="43137"/>
                  </a:srgbClr>
                </a:outerShdw>
              </a:effectLst>
              <a:latin typeface="Georgia" panose="02040502050405020303" pitchFamily="18" charset="0"/>
            </a:endParaRPr>
          </a:p>
          <a:p>
            <a:endParaRPr lang="en-US" sz="2800" dirty="0">
              <a:solidFill>
                <a:schemeClr val="tx1">
                  <a:lumMod val="85000"/>
                  <a:lumOff val="15000"/>
                </a:schemeClr>
              </a:solidFill>
              <a:effectLst>
                <a:outerShdw blurRad="38100" dist="38100" dir="2700000" algn="tl">
                  <a:srgbClr val="000000">
                    <a:alpha val="43137"/>
                  </a:srgbClr>
                </a:outerShdw>
              </a:effectLst>
              <a:latin typeface="Georgia" panose="02040502050405020303" pitchFamily="18" charset="0"/>
            </a:endParaRPr>
          </a:p>
          <a:p>
            <a:endParaRPr lang="en-US" sz="2800" dirty="0">
              <a:solidFill>
                <a:schemeClr val="tx1">
                  <a:lumMod val="85000"/>
                  <a:lumOff val="15000"/>
                </a:schemeClr>
              </a:solidFill>
              <a:effectLst>
                <a:outerShdw blurRad="38100" dist="38100" dir="2700000" algn="tl">
                  <a:srgbClr val="000000">
                    <a:alpha val="43137"/>
                  </a:srgbClr>
                </a:outerShdw>
              </a:effectLst>
              <a:latin typeface="Georgia" panose="02040502050405020303" pitchFamily="18" charset="0"/>
            </a:endParaRPr>
          </a:p>
          <a:p>
            <a:endParaRPr lang="en-US" sz="2800" dirty="0">
              <a:solidFill>
                <a:schemeClr val="tx1">
                  <a:lumMod val="85000"/>
                  <a:lumOff val="15000"/>
                </a:schemeClr>
              </a:solidFill>
              <a:latin typeface="Georgia" panose="02040502050405020303" pitchFamily="18" charset="0"/>
            </a:endParaRPr>
          </a:p>
          <a:p>
            <a:pPr marL="457200" indent="-457200">
              <a:buFont typeface="Courier New" panose="02070309020205020404" pitchFamily="49" charset="0"/>
              <a:buChar char="o"/>
            </a:pPr>
            <a:endParaRPr lang="en-US" sz="2800" b="1" dirty="0">
              <a:solidFill>
                <a:schemeClr val="tx1">
                  <a:lumMod val="85000"/>
                  <a:lumOff val="15000"/>
                </a:schemeClr>
              </a:solidFill>
              <a:latin typeface="Georgia" panose="02040502050405020303" pitchFamily="18" charset="0"/>
            </a:endParaRPr>
          </a:p>
          <a:p>
            <a:pPr marL="457200" indent="-457200">
              <a:buFont typeface="Courier New" panose="02070309020205020404" pitchFamily="49" charset="0"/>
              <a:buChar char="o"/>
            </a:pPr>
            <a:endParaRPr lang="en-IN" sz="2800" dirty="0">
              <a:solidFill>
                <a:schemeClr val="tx1">
                  <a:lumMod val="85000"/>
                  <a:lumOff val="15000"/>
                </a:schemeClr>
              </a:solidFill>
              <a:latin typeface="Georgia" panose="020405020504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6" name="TextBox 26"/>
          <p:cNvSpPr txBox="1"/>
          <p:nvPr/>
        </p:nvSpPr>
        <p:spPr>
          <a:xfrm>
            <a:off x="0" y="419100"/>
            <a:ext cx="8229600" cy="1077218"/>
          </a:xfrm>
          <a:prstGeom prst="rect">
            <a:avLst/>
          </a:prstGeom>
        </p:spPr>
        <p:txBody>
          <a:bodyPr wrap="square" lIns="0" tIns="0" rIns="0" bIns="0" rtlCol="0" anchor="t">
            <a:spAutoFit/>
          </a:bodyPr>
          <a:lstStyle/>
          <a:p>
            <a:pPr marL="0" lvl="0" indent="0" algn="ctr">
              <a:lnSpc>
                <a:spcPts val="8400"/>
              </a:lnSpc>
            </a:pPr>
            <a:r>
              <a:rPr lang="en-US" sz="7200" b="1" u="sng" dirty="0">
                <a:solidFill>
                  <a:srgbClr val="0F60D4"/>
                </a:solidFill>
                <a:effectLst>
                  <a:outerShdw blurRad="38100" dist="38100" dir="2700000" algn="tl">
                    <a:srgbClr val="000000">
                      <a:alpha val="43137"/>
                    </a:srgbClr>
                  </a:outerShdw>
                </a:effectLst>
                <a:latin typeface="Franklin Gothic Book" panose="020B0503020102020204" pitchFamily="34" charset="0"/>
              </a:rPr>
              <a:t>REQUIREMENTS</a:t>
            </a:r>
          </a:p>
        </p:txBody>
      </p:sp>
      <p:pic>
        <p:nvPicPr>
          <p:cNvPr id="6"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V="1">
            <a:off x="0" y="6057900"/>
            <a:ext cx="4038600" cy="4229100"/>
          </a:xfrm>
          <a:prstGeom prst="rect">
            <a:avLst/>
          </a:prstGeom>
        </p:spPr>
      </p:pic>
      <p:pic>
        <p:nvPicPr>
          <p:cNvPr id="8"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14325600" y="0"/>
            <a:ext cx="3962400" cy="4590959"/>
          </a:xfrm>
          <a:prstGeom prst="rect">
            <a:avLst/>
          </a:prstGeom>
        </p:spPr>
      </p:pic>
      <p:sp>
        <p:nvSpPr>
          <p:cNvPr id="11" name="Rectangle 10"/>
          <p:cNvSpPr/>
          <p:nvPr/>
        </p:nvSpPr>
        <p:spPr>
          <a:xfrm>
            <a:off x="2819400" y="1842356"/>
            <a:ext cx="7467600" cy="3406510"/>
          </a:xfrm>
          <a:prstGeom prst="rect">
            <a:avLst/>
          </a:prstGeom>
        </p:spPr>
        <p:txBody>
          <a:bodyPr wrap="square">
            <a:spAutoFit/>
          </a:bodyPr>
          <a:lstStyle/>
          <a:p>
            <a:pPr>
              <a:lnSpc>
                <a:spcPct val="200000"/>
              </a:lnSpc>
            </a:pPr>
            <a:r>
              <a:rPr lang="en-US" sz="2800" b="1" u="sng" dirty="0">
                <a:solidFill>
                  <a:schemeClr val="tx2">
                    <a:lumMod val="60000"/>
                    <a:lumOff val="40000"/>
                  </a:schemeClr>
                </a:solidFill>
                <a:effectLst>
                  <a:outerShdw blurRad="38100" dist="38100" dir="2700000" algn="tl">
                    <a:srgbClr val="000000">
                      <a:alpha val="43137"/>
                    </a:srgbClr>
                  </a:outerShdw>
                </a:effectLst>
                <a:latin typeface="Public Sans" charset="0"/>
              </a:rPr>
              <a:t>HARDWARE REQUIREMENTS:</a:t>
            </a:r>
          </a:p>
          <a:p>
            <a:pPr marL="514350" indent="-514350">
              <a:lnSpc>
                <a:spcPct val="200000"/>
              </a:lnSpc>
              <a:buFont typeface="Wingdings" panose="05000000000000000000" pitchFamily="2" charset="2"/>
              <a:buChar char="§"/>
            </a:pPr>
            <a:r>
              <a:rPr lang="en-US" sz="2800" b="1" u="sng" dirty="0">
                <a:latin typeface="Public Sans" charset="0"/>
              </a:rPr>
              <a:t>I5 PROCESSOR</a:t>
            </a:r>
            <a:endParaRPr lang="en-US" sz="2800" u="sng" dirty="0">
              <a:latin typeface="Public Sans" charset="0"/>
            </a:endParaRPr>
          </a:p>
          <a:p>
            <a:pPr marL="514350" indent="-514350">
              <a:lnSpc>
                <a:spcPct val="200000"/>
              </a:lnSpc>
              <a:buFont typeface="Wingdings" panose="05000000000000000000" pitchFamily="2" charset="2"/>
              <a:buChar char="§"/>
            </a:pPr>
            <a:r>
              <a:rPr lang="en-US" sz="2800" b="1" u="sng" dirty="0">
                <a:latin typeface="Public Sans" charset="0"/>
              </a:rPr>
              <a:t>16 GB RAM</a:t>
            </a:r>
          </a:p>
          <a:p>
            <a:pPr marL="457200" indent="-457200">
              <a:lnSpc>
                <a:spcPct val="200000"/>
              </a:lnSpc>
              <a:buFont typeface="Wingdings" panose="05000000000000000000" pitchFamily="2" charset="2"/>
              <a:buChar char="q"/>
            </a:pPr>
            <a:endParaRPr lang="en-US" sz="2800" b="1" dirty="0">
              <a:latin typeface="Public Sans" charset="0"/>
            </a:endParaRPr>
          </a:p>
        </p:txBody>
      </p:sp>
      <p:sp>
        <p:nvSpPr>
          <p:cNvPr id="10" name="Rectangle 9"/>
          <p:cNvSpPr/>
          <p:nvPr/>
        </p:nvSpPr>
        <p:spPr>
          <a:xfrm>
            <a:off x="2819400" y="5143500"/>
            <a:ext cx="11734800" cy="4268284"/>
          </a:xfrm>
          <a:prstGeom prst="rect">
            <a:avLst/>
          </a:prstGeom>
        </p:spPr>
        <p:txBody>
          <a:bodyPr wrap="square">
            <a:spAutoFit/>
          </a:bodyPr>
          <a:lstStyle/>
          <a:p>
            <a:pPr>
              <a:lnSpc>
                <a:spcPct val="200000"/>
              </a:lnSpc>
            </a:pPr>
            <a:r>
              <a:rPr lang="en-US" sz="2800" b="1" u="sng" dirty="0">
                <a:solidFill>
                  <a:schemeClr val="tx2">
                    <a:lumMod val="60000"/>
                    <a:lumOff val="40000"/>
                  </a:schemeClr>
                </a:solidFill>
                <a:latin typeface="Public Sans" charset="0"/>
              </a:rPr>
              <a:t>SOFTWARE REQUIREMENTS :</a:t>
            </a:r>
            <a:endParaRPr lang="en-US" sz="2800" b="1" u="sng" dirty="0">
              <a:solidFill>
                <a:schemeClr val="tx1">
                  <a:lumMod val="85000"/>
                  <a:lumOff val="15000"/>
                </a:schemeClr>
              </a:solidFill>
              <a:latin typeface="Public Sans" charset="0"/>
            </a:endParaRPr>
          </a:p>
          <a:p>
            <a:pPr marL="457200" indent="-457200">
              <a:lnSpc>
                <a:spcPct val="200000"/>
              </a:lnSpc>
              <a:buFont typeface="Arial" panose="020B0604020202020204" pitchFamily="34" charset="0"/>
              <a:buChar char="•"/>
            </a:pPr>
            <a:r>
              <a:rPr lang="en-US" sz="2800" b="1" u="sng" dirty="0">
                <a:solidFill>
                  <a:schemeClr val="tx1">
                    <a:lumMod val="85000"/>
                    <a:lumOff val="15000"/>
                  </a:schemeClr>
                </a:solidFill>
                <a:latin typeface="Public Sans" charset="0"/>
              </a:rPr>
              <a:t>ANACONDA </a:t>
            </a:r>
          </a:p>
          <a:p>
            <a:pPr marL="457200" indent="-457200">
              <a:lnSpc>
                <a:spcPct val="200000"/>
              </a:lnSpc>
              <a:buFont typeface="Arial" panose="020B0604020202020204" pitchFamily="34" charset="0"/>
              <a:buChar char="•"/>
            </a:pPr>
            <a:r>
              <a:rPr lang="en-US" sz="2800" b="1" u="sng" dirty="0">
                <a:solidFill>
                  <a:schemeClr val="tx1">
                    <a:lumMod val="85000"/>
                    <a:lumOff val="15000"/>
                  </a:schemeClr>
                </a:solidFill>
                <a:latin typeface="Public Sans" charset="0"/>
              </a:rPr>
              <a:t>JUPITER NOTEBOOK</a:t>
            </a:r>
          </a:p>
          <a:p>
            <a:pPr marL="457200" indent="-457200">
              <a:lnSpc>
                <a:spcPct val="200000"/>
              </a:lnSpc>
              <a:buFont typeface="Arial" panose="020B0604020202020204" pitchFamily="34" charset="0"/>
              <a:buChar char="•"/>
            </a:pPr>
            <a:r>
              <a:rPr lang="en-US" sz="2800" b="1" u="sng" dirty="0">
                <a:solidFill>
                  <a:schemeClr val="tx1">
                    <a:lumMod val="85000"/>
                    <a:lumOff val="15000"/>
                  </a:schemeClr>
                </a:solidFill>
                <a:latin typeface="Public Sans" charset="0"/>
              </a:rPr>
              <a:t>MS-OFFICE</a:t>
            </a:r>
          </a:p>
          <a:p>
            <a:pPr marL="457200" indent="-457200">
              <a:lnSpc>
                <a:spcPct val="200000"/>
              </a:lnSpc>
              <a:buFont typeface="Wingdings" panose="05000000000000000000" pitchFamily="2" charset="2"/>
              <a:buChar char="§"/>
            </a:pPr>
            <a:endParaRPr lang="en-US" sz="2800" b="1" u="sng" dirty="0">
              <a:latin typeface="Public Sans" charset="0"/>
            </a:endParaRPr>
          </a:p>
        </p:txBody>
      </p:sp>
    </p:spTree>
    <p:extLst>
      <p:ext uri="{BB962C8B-B14F-4D97-AF65-F5344CB8AC3E}">
        <p14:creationId xmlns:p14="http://schemas.microsoft.com/office/powerpoint/2010/main" val="101521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6" name="TextBox 26"/>
          <p:cNvSpPr txBox="1"/>
          <p:nvPr/>
        </p:nvSpPr>
        <p:spPr>
          <a:xfrm>
            <a:off x="457200" y="342900"/>
            <a:ext cx="8839200" cy="967060"/>
          </a:xfrm>
          <a:prstGeom prst="rect">
            <a:avLst/>
          </a:prstGeom>
        </p:spPr>
        <p:txBody>
          <a:bodyPr wrap="square" lIns="0" tIns="0" rIns="0" bIns="0" rtlCol="0" anchor="t">
            <a:spAutoFit/>
          </a:bodyPr>
          <a:lstStyle/>
          <a:p>
            <a:pPr marL="0" lvl="0" indent="0" algn="ctr">
              <a:lnSpc>
                <a:spcPts val="8400"/>
              </a:lnSpc>
            </a:pPr>
            <a:r>
              <a:rPr lang="en-US" sz="5400" u="sng" dirty="0">
                <a:solidFill>
                  <a:srgbClr val="0F60D4"/>
                </a:solidFill>
                <a:latin typeface="Public Sans Bold"/>
              </a:rPr>
              <a:t>PROPOSED SOLUTION</a:t>
            </a:r>
          </a:p>
        </p:txBody>
      </p:sp>
      <p:pic>
        <p:nvPicPr>
          <p:cNvPr id="4"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830768" y="0"/>
            <a:ext cx="3457232" cy="3465665"/>
          </a:xfrm>
          <a:prstGeom prst="rect">
            <a:avLst/>
          </a:prstGeom>
        </p:spPr>
      </p:pic>
      <p:sp>
        <p:nvSpPr>
          <p:cNvPr id="7" name="Rectangle 6"/>
          <p:cNvSpPr/>
          <p:nvPr/>
        </p:nvSpPr>
        <p:spPr>
          <a:xfrm>
            <a:off x="228600" y="1562100"/>
            <a:ext cx="17145000" cy="1198213"/>
          </a:xfrm>
          <a:prstGeom prst="rect">
            <a:avLst/>
          </a:prstGeom>
        </p:spPr>
        <p:txBody>
          <a:bodyPr wrap="square">
            <a:spAutoFit/>
          </a:bodyPr>
          <a:lstStyle/>
          <a:p>
            <a:pPr marL="457200" lvl="0" indent="-457200">
              <a:lnSpc>
                <a:spcPts val="4200"/>
              </a:lnSpc>
              <a:spcBef>
                <a:spcPct val="0"/>
              </a:spcBef>
              <a:buFont typeface="Wingdings" panose="05000000000000000000" pitchFamily="2" charset="2"/>
              <a:buChar char="Ø"/>
            </a:pPr>
            <a:endParaRPr lang="en-US" sz="2800" b="1" dirty="0">
              <a:solidFill>
                <a:schemeClr val="tx1">
                  <a:lumMod val="85000"/>
                  <a:lumOff val="15000"/>
                </a:schemeClr>
              </a:solidFill>
              <a:latin typeface="Public Sans"/>
            </a:endParaRPr>
          </a:p>
          <a:p>
            <a:pPr marL="342900" indent="-342900">
              <a:lnSpc>
                <a:spcPct val="150000"/>
              </a:lnSpc>
              <a:spcBef>
                <a:spcPct val="0"/>
              </a:spcBef>
              <a:buFont typeface="Wingdings" panose="05000000000000000000" pitchFamily="2" charset="2"/>
              <a:buChar char="Ø"/>
            </a:pPr>
            <a:endParaRPr lang="en-US" sz="2800" b="1" dirty="0">
              <a:solidFill>
                <a:schemeClr val="tx1">
                  <a:lumMod val="85000"/>
                  <a:lumOff val="15000"/>
                </a:schemeClr>
              </a:solidFill>
              <a:latin typeface="Public Sans"/>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0" y="6821335"/>
            <a:ext cx="3457232" cy="3465665"/>
          </a:xfrm>
          <a:prstGeom prst="rect">
            <a:avLst/>
          </a:prstGeom>
        </p:spPr>
      </p:pic>
      <p:sp>
        <p:nvSpPr>
          <p:cNvPr id="8" name="Rectangle 7"/>
          <p:cNvSpPr/>
          <p:nvPr/>
        </p:nvSpPr>
        <p:spPr>
          <a:xfrm>
            <a:off x="381000" y="5981700"/>
            <a:ext cx="17145000" cy="1198213"/>
          </a:xfrm>
          <a:prstGeom prst="rect">
            <a:avLst/>
          </a:prstGeom>
        </p:spPr>
        <p:txBody>
          <a:bodyPr wrap="square">
            <a:spAutoFit/>
          </a:bodyPr>
          <a:lstStyle/>
          <a:p>
            <a:pPr marL="457200" lvl="0" indent="-457200">
              <a:lnSpc>
                <a:spcPts val="4200"/>
              </a:lnSpc>
              <a:spcBef>
                <a:spcPct val="0"/>
              </a:spcBef>
              <a:buFont typeface="Wingdings" panose="05000000000000000000" pitchFamily="2" charset="2"/>
              <a:buChar char="Ø"/>
            </a:pPr>
            <a:endParaRPr lang="en-US" sz="2800" b="1" dirty="0">
              <a:solidFill>
                <a:schemeClr val="tx1">
                  <a:lumMod val="85000"/>
                  <a:lumOff val="15000"/>
                </a:schemeClr>
              </a:solidFill>
              <a:latin typeface="Public Sans"/>
            </a:endParaRPr>
          </a:p>
          <a:p>
            <a:pPr marL="342900" indent="-342900">
              <a:lnSpc>
                <a:spcPct val="150000"/>
              </a:lnSpc>
              <a:spcBef>
                <a:spcPct val="0"/>
              </a:spcBef>
              <a:buFont typeface="Wingdings" panose="05000000000000000000" pitchFamily="2" charset="2"/>
              <a:buChar char="Ø"/>
            </a:pPr>
            <a:endParaRPr lang="en-US" sz="2800" b="1" dirty="0">
              <a:solidFill>
                <a:schemeClr val="tx1">
                  <a:lumMod val="85000"/>
                  <a:lumOff val="15000"/>
                </a:schemeClr>
              </a:solidFill>
              <a:latin typeface="Public Sans"/>
            </a:endParaRPr>
          </a:p>
        </p:txBody>
      </p:sp>
      <p:sp>
        <p:nvSpPr>
          <p:cNvPr id="2" name="Title 1">
            <a:extLst>
              <a:ext uri="{FF2B5EF4-FFF2-40B4-BE49-F238E27FC236}">
                <a16:creationId xmlns:a16="http://schemas.microsoft.com/office/drawing/2014/main" id="{F5E91F94-230F-4DD0-9ECA-4A5CF662BF78}"/>
              </a:ext>
            </a:extLst>
          </p:cNvPr>
          <p:cNvSpPr>
            <a:spLocks noGrp="1"/>
          </p:cNvSpPr>
          <p:nvPr>
            <p:ph type="title"/>
          </p:nvPr>
        </p:nvSpPr>
        <p:spPr/>
        <p:txBody>
          <a:bodyPr>
            <a:normAutofit fontScale="90000"/>
          </a:bodyPr>
          <a:lstStyle/>
          <a:p>
            <a:br>
              <a:rPr lang="en-US" sz="4500" u="sng" dirty="0">
                <a:solidFill>
                  <a:schemeClr val="accent1">
                    <a:lumMod val="75000"/>
                  </a:schemeClr>
                </a:solidFill>
                <a:effectLst>
                  <a:outerShdw blurRad="38100" dist="38100" dir="2700000" algn="tl">
                    <a:srgbClr val="000000">
                      <a:alpha val="43137"/>
                    </a:srgbClr>
                  </a:outerShdw>
                </a:effectLst>
              </a:rPr>
            </a:br>
            <a:endParaRPr lang="en-IN" sz="4500" u="sng" dirty="0">
              <a:solidFill>
                <a:schemeClr val="accent1">
                  <a:lumMod val="75000"/>
                </a:schemeClr>
              </a:solidFill>
              <a:effectLst>
                <a:outerShdw blurRad="38100" dist="38100" dir="2700000" algn="tl">
                  <a:srgbClr val="000000">
                    <a:alpha val="43137"/>
                  </a:srgbClr>
                </a:outerShdw>
              </a:effectLst>
            </a:endParaRPr>
          </a:p>
        </p:txBody>
      </p:sp>
      <p:sp>
        <p:nvSpPr>
          <p:cNvPr id="11" name="Subtitle 2">
            <a:extLst>
              <a:ext uri="{FF2B5EF4-FFF2-40B4-BE49-F238E27FC236}">
                <a16:creationId xmlns:a16="http://schemas.microsoft.com/office/drawing/2014/main" id="{296BC4A6-6F98-46E2-9DC5-7614094AF067}"/>
              </a:ext>
            </a:extLst>
          </p:cNvPr>
          <p:cNvSpPr txBox="1">
            <a:spLocks/>
          </p:cNvSpPr>
          <p:nvPr/>
        </p:nvSpPr>
        <p:spPr>
          <a:xfrm>
            <a:off x="990600" y="1790700"/>
            <a:ext cx="15379514" cy="7467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1028700" lvl="1" indent="-571500">
              <a:lnSpc>
                <a:spcPct val="200000"/>
              </a:lnSpc>
              <a:buFont typeface="Courier New" panose="02070309020205020404" pitchFamily="49" charset="0"/>
              <a:buChar char="o"/>
            </a:pPr>
            <a:r>
              <a:rPr lang="en-IN" sz="3400" b="1" dirty="0">
                <a:solidFill>
                  <a:schemeClr val="tx1">
                    <a:lumMod val="75000"/>
                    <a:lumOff val="25000"/>
                  </a:schemeClr>
                </a:solidFill>
                <a:latin typeface="Franklin Gothic Book" panose="020B0503020102020204" pitchFamily="34" charset="0"/>
                <a:ea typeface="Calibri" panose="020F0502020204030204" pitchFamily="34" charset="0"/>
                <a:cs typeface="Times New Roman" panose="02020603050405020304" pitchFamily="18" charset="0"/>
              </a:rPr>
              <a:t>We are going to propose solution in this project by using advanced machine learning techniques to predict the stroke.</a:t>
            </a:r>
          </a:p>
          <a:p>
            <a:pPr marL="1028700" lvl="1" indent="-571500">
              <a:lnSpc>
                <a:spcPct val="200000"/>
              </a:lnSpc>
              <a:buFont typeface="Courier New" panose="02070309020205020404" pitchFamily="49" charset="0"/>
              <a:buChar char="o"/>
            </a:pPr>
            <a:r>
              <a:rPr lang="en-IN" sz="3400" b="1" dirty="0">
                <a:solidFill>
                  <a:schemeClr val="tx1">
                    <a:lumMod val="75000"/>
                    <a:lumOff val="25000"/>
                  </a:schemeClr>
                </a:solidFill>
                <a:latin typeface="Franklin Gothic Book" panose="020B0503020102020204" pitchFamily="34" charset="0"/>
                <a:ea typeface="Calibri" panose="020F0502020204030204" pitchFamily="34" charset="0"/>
                <a:cs typeface="Times New Roman" panose="02020603050405020304" pitchFamily="18" charset="0"/>
              </a:rPr>
              <a:t>Different advanced machine learning algorithms we applied on the health-care dataset , and compared accuracy of different algorithms. We take the best accuracy algorithm.</a:t>
            </a:r>
          </a:p>
          <a:p>
            <a:pPr marL="1028700" lvl="1" indent="-571500">
              <a:lnSpc>
                <a:spcPct val="200000"/>
              </a:lnSpc>
              <a:buFont typeface="Courier New" panose="02070309020205020404" pitchFamily="49" charset="0"/>
              <a:buChar char="o"/>
            </a:pPr>
            <a:r>
              <a:rPr lang="en-IN" sz="3400" b="1" dirty="0">
                <a:solidFill>
                  <a:schemeClr val="tx1">
                    <a:lumMod val="75000"/>
                    <a:lumOff val="25000"/>
                  </a:schemeClr>
                </a:solidFill>
                <a:latin typeface="Franklin Gothic Book" panose="020B0503020102020204" pitchFamily="34" charset="0"/>
                <a:ea typeface="Calibri" panose="020F0502020204030204" pitchFamily="34" charset="0"/>
                <a:cs typeface="Times New Roman" panose="02020603050405020304" pitchFamily="18" charset="0"/>
              </a:rPr>
              <a:t>Several assessments and prediction models with advanced ml techniques are used to show acceptable accuracy in identifying stroke-prone patients.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1303</Words>
  <Application>Microsoft Office PowerPoint</Application>
  <PresentationFormat>Custom</PresentationFormat>
  <Paragraphs>204</Paragraphs>
  <Slides>21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MS UI Gothic</vt:lpstr>
      <vt:lpstr>Georgia</vt:lpstr>
      <vt:lpstr>Franklin Gothic Book</vt:lpstr>
      <vt:lpstr>Arial</vt:lpstr>
      <vt:lpstr>Courier New</vt:lpstr>
      <vt:lpstr>Public Sans</vt:lpstr>
      <vt:lpstr>Robust</vt:lpstr>
      <vt:lpstr>Wingdings</vt:lpstr>
      <vt:lpstr>Calibri</vt:lpstr>
      <vt:lpstr>Times New Roman</vt:lpstr>
      <vt:lpstr>Public Sans Bold</vt:lpstr>
      <vt:lpstr>Office Theme</vt:lpstr>
      <vt:lpstr>Department Of Computer Science And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Simple Geometric Triangle Shapes Simple Basic Presentation</dc:title>
  <dc:creator>hp</dc:creator>
  <cp:lastModifiedBy>Venkatasai Kommu</cp:lastModifiedBy>
  <cp:revision>37</cp:revision>
  <dcterms:created xsi:type="dcterms:W3CDTF">2006-08-16T00:00:00Z</dcterms:created>
  <dcterms:modified xsi:type="dcterms:W3CDTF">2022-02-23T19:13:45Z</dcterms:modified>
  <dc:identifier>DAE2ufVN4FI</dc:identifier>
</cp:coreProperties>
</file>