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8"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6" d="100"/>
          <a:sy n="76" d="100"/>
        </p:scale>
        <p:origin x="9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2ADF2-C252-44EE-8663-4557002FECCD}"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011360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413605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6550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881446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1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92862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2ADF2-C252-44EE-8663-4557002FECCD}"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2145990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2ADF2-C252-44EE-8663-4557002FECCD}"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50418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2ADF2-C252-44EE-8663-4557002FECCD}"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426933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2ADF2-C252-44EE-8663-4557002FECCD}"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27307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2ADF2-C252-44EE-8663-4557002FECCD}"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60445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2ADF2-C252-44EE-8663-4557002FECCD}" type="datetimeFigureOut">
              <a:rPr lang="en-IN" smtClean="0"/>
              <a:t>26-06-2024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251048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2ADF2-C252-44EE-8663-4557002FECCD}" type="datetimeFigureOut">
              <a:rPr lang="en-IN" smtClean="0"/>
              <a:t>26-06-2024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333804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2ADF2-C252-44EE-8663-4557002FECCD}" type="datetimeFigureOut">
              <a:rPr lang="en-IN" smtClean="0"/>
              <a:t>26-06-2024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91363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E2ADF2-C252-44EE-8663-4557002FECCD}"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590516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E2ADF2-C252-44EE-8663-4557002FECCD}"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E44FE-2A86-4E1D-A1A0-FDB48B325CF2}" type="slidenum">
              <a:rPr lang="en-IN" smtClean="0"/>
              <a:t>‹#›</a:t>
            </a:fld>
            <a:endParaRPr lang="en-IN"/>
          </a:p>
        </p:txBody>
      </p:sp>
    </p:spTree>
    <p:extLst>
      <p:ext uri="{BB962C8B-B14F-4D97-AF65-F5344CB8AC3E}">
        <p14:creationId xmlns:p14="http://schemas.microsoft.com/office/powerpoint/2010/main" val="116099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E2ADF2-C252-44EE-8663-4557002FECCD}" type="datetimeFigureOut">
              <a:rPr lang="en-IN" smtClean="0"/>
              <a:t>26-06-2024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EE44FE-2A86-4E1D-A1A0-FDB48B325CF2}" type="slidenum">
              <a:rPr lang="en-IN" smtClean="0"/>
              <a:t>‹#›</a:t>
            </a:fld>
            <a:endParaRPr lang="en-IN"/>
          </a:p>
        </p:txBody>
      </p:sp>
    </p:spTree>
    <p:extLst>
      <p:ext uri="{BB962C8B-B14F-4D97-AF65-F5344CB8AC3E}">
        <p14:creationId xmlns:p14="http://schemas.microsoft.com/office/powerpoint/2010/main" val="339823801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7069C1-2741-4E6E-8B31-ACD96064F0C2}"/>
              </a:ext>
            </a:extLst>
          </p:cNvPr>
          <p:cNvSpPr txBox="1"/>
          <p:nvPr/>
        </p:nvSpPr>
        <p:spPr>
          <a:xfrm>
            <a:off x="893135" y="618093"/>
            <a:ext cx="9771321" cy="6022483"/>
          </a:xfrm>
          <a:prstGeom prst="rect">
            <a:avLst/>
          </a:prstGeom>
          <a:noFill/>
        </p:spPr>
        <p:txBody>
          <a:bodyPr wrap="square">
            <a:spAutoFit/>
          </a:bodyPr>
          <a:lstStyle/>
          <a:p>
            <a:r>
              <a:rPr lang="en-US" sz="4400" dirty="0"/>
              <a:t>                CAPSTONE PROJECT</a:t>
            </a:r>
          </a:p>
          <a:p>
            <a:pPr algn="ctr">
              <a:lnSpc>
                <a:spcPct val="115000"/>
              </a:lnSpc>
              <a:spcBef>
                <a:spcPts val="1200"/>
              </a:spcBef>
              <a:spcAft>
                <a:spcPts val="1200"/>
              </a:spcAft>
            </a:pPr>
            <a:r>
              <a:rPr lang="en-GB" sz="2800" b="1" dirty="0">
                <a:effectLst/>
                <a:latin typeface="Times New Roman" panose="02020603050405020304" pitchFamily="18" charset="0"/>
                <a:ea typeface="Times New Roman" panose="02020603050405020304" pitchFamily="18" charset="0"/>
              </a:rPr>
              <a:t>Memory Management Strategies in Compiler Design</a:t>
            </a:r>
            <a:endParaRPr lang="en-IN" sz="28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2000" dirty="0">
                <a:effectLst/>
                <a:latin typeface="Times New Roman" panose="02020603050405020304" pitchFamily="18" charset="0"/>
                <a:ea typeface="Times New Roman" panose="02020603050405020304" pitchFamily="18" charset="0"/>
              </a:rPr>
              <a:t>Course code:  CSA1475</a:t>
            </a:r>
            <a:endParaRPr lang="en-IN" sz="2000" dirty="0">
              <a:latin typeface="Arial" panose="020B0604020202020204" pitchFamily="34" charset="0"/>
              <a:ea typeface="Times New Roman" panose="02020603050405020304" pitchFamily="18" charset="0"/>
            </a:endParaRPr>
          </a:p>
          <a:p>
            <a:pPr algn="just">
              <a:lnSpc>
                <a:spcPct val="115000"/>
              </a:lnSpc>
              <a:spcBef>
                <a:spcPts val="1200"/>
              </a:spcBef>
              <a:spcAft>
                <a:spcPts val="1200"/>
              </a:spcAft>
            </a:pPr>
            <a:r>
              <a:rPr lang="en-GB" sz="2000" dirty="0">
                <a:effectLst/>
                <a:latin typeface="Times New Roman" panose="02020603050405020304" pitchFamily="18" charset="0"/>
                <a:ea typeface="Times New Roman" panose="02020603050405020304" pitchFamily="18" charset="0"/>
              </a:rPr>
              <a:t>Course: Compiler Design  for lance</a:t>
            </a:r>
            <a:endParaRPr lang="en-IN" sz="20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2000" dirty="0">
                <a:effectLst/>
                <a:latin typeface="Times New Roman" panose="02020603050405020304" pitchFamily="18" charset="0"/>
                <a:ea typeface="Times New Roman" panose="02020603050405020304" pitchFamily="18" charset="0"/>
              </a:rPr>
              <a:t>Slot: </a:t>
            </a:r>
            <a:r>
              <a:rPr lang="en-GB" sz="2000" dirty="0">
                <a:latin typeface="Times New Roman" panose="02020603050405020304" pitchFamily="18" charset="0"/>
                <a:ea typeface="Times New Roman" panose="02020603050405020304" pitchFamily="18" charset="0"/>
              </a:rPr>
              <a:t>B</a:t>
            </a:r>
            <a:endParaRPr lang="en-IN" sz="20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2000" dirty="0">
                <a:effectLst/>
                <a:latin typeface="Times New Roman" panose="02020603050405020304" pitchFamily="18" charset="0"/>
                <a:ea typeface="Times New Roman" panose="02020603050405020304" pitchFamily="18" charset="0"/>
              </a:rPr>
              <a:t>Name: </a:t>
            </a:r>
            <a:r>
              <a:rPr lang="en-GB" sz="2000" dirty="0" err="1">
                <a:effectLst/>
                <a:latin typeface="Times New Roman" panose="02020603050405020304" pitchFamily="18" charset="0"/>
                <a:ea typeface="Times New Roman" panose="02020603050405020304" pitchFamily="18" charset="0"/>
              </a:rPr>
              <a:t>C.H.Poojitha</a:t>
            </a:r>
            <a:r>
              <a:rPr lang="en-GB" sz="2000" dirty="0">
                <a:latin typeface="Times New Roman" panose="02020603050405020304" pitchFamily="18" charset="0"/>
                <a:ea typeface="Times New Roman" panose="02020603050405020304" pitchFamily="18" charset="0"/>
              </a:rPr>
              <a:t> (192211809)</a:t>
            </a:r>
            <a:endParaRPr lang="en-GB" sz="2000" dirty="0">
              <a:effectLst/>
              <a:latin typeface="Times New Roman" panose="02020603050405020304" pitchFamily="18" charset="0"/>
              <a:ea typeface="Times New Roman" panose="02020603050405020304" pitchFamily="18" charset="0"/>
            </a:endParaRPr>
          </a:p>
          <a:p>
            <a:pPr algn="just">
              <a:lnSpc>
                <a:spcPct val="115000"/>
              </a:lnSpc>
              <a:spcBef>
                <a:spcPts val="1200"/>
              </a:spcBef>
              <a:spcAft>
                <a:spcPts val="1200"/>
              </a:spcAft>
            </a:pPr>
            <a:r>
              <a:rPr lang="en-GB" sz="2000" dirty="0">
                <a:latin typeface="Times New Roman" panose="02020603050405020304" pitchFamily="18" charset="0"/>
              </a:rPr>
              <a:t>Y. Divya </a:t>
            </a:r>
            <a:r>
              <a:rPr lang="en-GB" sz="2000" dirty="0" err="1">
                <a:latin typeface="Times New Roman" panose="02020603050405020304" pitchFamily="18" charset="0"/>
              </a:rPr>
              <a:t>sri</a:t>
            </a:r>
            <a:r>
              <a:rPr lang="en-GB" sz="2000" dirty="0">
                <a:latin typeface="Times New Roman" panose="02020603050405020304" pitchFamily="18" charset="0"/>
              </a:rPr>
              <a:t>(192210138)</a:t>
            </a:r>
            <a:endParaRPr lang="en-IN" sz="2000" dirty="0">
              <a:latin typeface="Times New Roman" panose="02020603050405020304" pitchFamily="18" charset="0"/>
            </a:endParaRPr>
          </a:p>
          <a:p>
            <a:pPr algn="just">
              <a:lnSpc>
                <a:spcPct val="115000"/>
              </a:lnSpc>
              <a:spcBef>
                <a:spcPts val="1200"/>
              </a:spcBef>
              <a:spcAft>
                <a:spcPts val="1200"/>
              </a:spcAft>
            </a:pPr>
            <a:r>
              <a:rPr lang="en-IN" sz="2000" dirty="0" err="1">
                <a:latin typeface="Times New Roman" panose="02020603050405020304" pitchFamily="18" charset="0"/>
                <a:cs typeface="Times New Roman" panose="02020603050405020304" pitchFamily="18" charset="0"/>
              </a:rPr>
              <a:t>B.Pooja</a:t>
            </a:r>
            <a:r>
              <a:rPr lang="en-IN" sz="2000" dirty="0">
                <a:latin typeface="Times New Roman" panose="02020603050405020304" pitchFamily="18" charset="0"/>
                <a:cs typeface="Times New Roman" panose="02020603050405020304" pitchFamily="18" charset="0"/>
              </a:rPr>
              <a:t>(192211757)</a:t>
            </a:r>
          </a:p>
          <a:p>
            <a:pPr algn="just">
              <a:lnSpc>
                <a:spcPct val="115000"/>
              </a:lnSpc>
              <a:spcBef>
                <a:spcPts val="1200"/>
              </a:spcBef>
              <a:spcAft>
                <a:spcPts val="1200"/>
              </a:spcAft>
            </a:pPr>
            <a:r>
              <a:rPr lang="en-IN" sz="2000" dirty="0" err="1">
                <a:latin typeface="Times New Roman" panose="02020603050405020304" pitchFamily="18" charset="0"/>
                <a:cs typeface="Times New Roman" panose="02020603050405020304" pitchFamily="18" charset="0"/>
              </a:rPr>
              <a:t>M.Deepthi</a:t>
            </a:r>
            <a:r>
              <a:rPr lang="en-IN" sz="2000" dirty="0">
                <a:latin typeface="Times New Roman" panose="02020603050405020304" pitchFamily="18" charset="0"/>
                <a:cs typeface="Times New Roman" panose="02020603050405020304" pitchFamily="18" charset="0"/>
              </a:rPr>
              <a:t> Reddy(192211156)</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2915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4579-8045-C870-7567-2EEA5647143B}"/>
              </a:ext>
            </a:extLst>
          </p:cNvPr>
          <p:cNvSpPr>
            <a:spLocks noGrp="1"/>
          </p:cNvSpPr>
          <p:nvPr>
            <p:ph type="title"/>
          </p:nvPr>
        </p:nvSpPr>
        <p:spPr>
          <a:xfrm>
            <a:off x="677333" y="609600"/>
            <a:ext cx="11229963" cy="1320800"/>
          </a:xfrm>
        </p:spPr>
        <p:txBody>
          <a:bodyPr>
            <a:normAutofit fontScale="90000"/>
          </a:bodyPr>
          <a:lstStyle/>
          <a:p>
            <a:pPr>
              <a:lnSpc>
                <a:spcPct val="115000"/>
              </a:lnSpc>
              <a:spcBef>
                <a:spcPts val="1200"/>
              </a:spcBef>
              <a:spcAft>
                <a:spcPts val="1200"/>
              </a:spcAft>
            </a:pP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INPUT: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  "code": "def factorial(n):\n	if n == 0:\n    	return 1\n	else:\n    	return n * factorial(n - 1)"</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OUT PUT: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  "prediction": "heap"</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a:t>
            </a:r>
            <a:b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br>
            <a:br>
              <a:rPr lang="en-IN" sz="1800" dirty="0">
                <a:effectLst/>
                <a:latin typeface="Arial" panose="020B0604020202020204" pitchFamily="34" charset="0"/>
                <a:ea typeface="Arial" panose="020B0604020202020204" pitchFamily="34" charset="0"/>
              </a:rPr>
            </a:br>
            <a:r>
              <a:rPr lang="en-GB" sz="2200" b="1" dirty="0">
                <a:solidFill>
                  <a:schemeClr val="tx1"/>
                </a:solidFill>
                <a:effectLst/>
                <a:latin typeface="Times New Roman" panose="02020603050405020304" pitchFamily="18" charset="0"/>
                <a:ea typeface="Times New Roman" panose="02020603050405020304" pitchFamily="18" charset="0"/>
              </a:rPr>
              <a:t>Conclusion  :-</a:t>
            </a:r>
            <a:r>
              <a:rPr lang="en-GB" sz="1800" b="1" dirty="0">
                <a:effectLst/>
                <a:latin typeface="Times New Roman" panose="02020603050405020304" pitchFamily="18" charset="0"/>
                <a:ea typeface="Times New Roman" panose="02020603050405020304" pitchFamily="18" charset="0"/>
              </a:rPr>
              <a:t>	</a:t>
            </a:r>
            <a:br>
              <a:rPr lang="en-GB" sz="1800" b="1" dirty="0">
                <a:effectLst/>
                <a:latin typeface="Times New Roman" panose="02020603050405020304" pitchFamily="18" charset="0"/>
                <a:ea typeface="Times New Roman" panose="02020603050405020304" pitchFamily="18" charset="0"/>
              </a:rPr>
            </a:br>
            <a:br>
              <a:rPr lang="en-GB" sz="1800" b="1" dirty="0">
                <a:effectLst/>
                <a:latin typeface="Times New Roman" panose="02020603050405020304" pitchFamily="18" charset="0"/>
                <a:ea typeface="Times New Roman" panose="02020603050405020304" pitchFamily="18" charset="0"/>
              </a:rPr>
            </a:br>
            <a:r>
              <a:rPr lang="en-GB" sz="1800" dirty="0">
                <a:solidFill>
                  <a:srgbClr val="1F1F1F"/>
                </a:solidFill>
                <a:effectLst/>
                <a:latin typeface="Arial" panose="020B0604020202020204" pitchFamily="34" charset="0"/>
                <a:ea typeface="Arial" panose="020B0604020202020204" pitchFamily="34" charset="0"/>
              </a:rPr>
              <a:t>This project explored the design of a web-based interface for a memory management optimization tool. The proposed solution utilises feature engineering and a machine learning model to predict the performance impact of different memory management strategies on a given program. The UI facilitates user interaction, allowing them to upload source code, view predicted performance metrics, and receive recommendations for the optimal strategy based on their preferences and constraints. This design offers several potential benefits, including improved developer productivity, informed decision-making regarding memory management, and potentially enhanced program performance. By continuously improving and expanding its capabilities, this memory management optimization tool has the potential to become a valuable asset for developers and researchers working on memory-intensive applications.</a:t>
            </a:r>
            <a:br>
              <a:rPr lang="en-IN" sz="1800" dirty="0">
                <a:effectLst/>
                <a:latin typeface="Arial" panose="020B0604020202020204" pitchFamily="34" charset="0"/>
                <a:ea typeface="Arial" panose="020B0604020202020204" pitchFamily="34" charset="0"/>
              </a:rPr>
            </a:br>
            <a:endParaRPr lang="en-IN" dirty="0"/>
          </a:p>
        </p:txBody>
      </p:sp>
    </p:spTree>
    <p:extLst>
      <p:ext uri="{BB962C8B-B14F-4D97-AF65-F5344CB8AC3E}">
        <p14:creationId xmlns:p14="http://schemas.microsoft.com/office/powerpoint/2010/main" val="262361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84DD20-3E57-3D69-D083-42B1594AE20E}"/>
              </a:ext>
            </a:extLst>
          </p:cNvPr>
          <p:cNvSpPr>
            <a:spLocks noGrp="1"/>
          </p:cNvSpPr>
          <p:nvPr>
            <p:ph type="title"/>
          </p:nvPr>
        </p:nvSpPr>
        <p:spPr/>
        <p:txBody>
          <a:bodyPr>
            <a:normAutofit/>
          </a:bodyPr>
          <a:lstStyle/>
          <a:p>
            <a:r>
              <a:rPr lang="en-US" sz="9600" dirty="0"/>
              <a:t>    THANK YOU</a:t>
            </a:r>
            <a:endParaRPr lang="en-IN" sz="9600" dirty="0"/>
          </a:p>
        </p:txBody>
      </p:sp>
    </p:spTree>
    <p:extLst>
      <p:ext uri="{BB962C8B-B14F-4D97-AF65-F5344CB8AC3E}">
        <p14:creationId xmlns:p14="http://schemas.microsoft.com/office/powerpoint/2010/main" val="9441828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BB5B0E-68D7-496C-80CE-B685DAA2AE12}"/>
              </a:ext>
            </a:extLst>
          </p:cNvPr>
          <p:cNvSpPr txBox="1"/>
          <p:nvPr/>
        </p:nvSpPr>
        <p:spPr>
          <a:xfrm>
            <a:off x="393405" y="-953899"/>
            <a:ext cx="8753253" cy="1296252"/>
          </a:xfrm>
          <a:prstGeom prst="rect">
            <a:avLst/>
          </a:prstGeom>
          <a:noFill/>
        </p:spPr>
        <p:txBody>
          <a:bodyPr wrap="square">
            <a:spAutoFit/>
          </a:bodyPr>
          <a:lstStyle/>
          <a:p>
            <a:pPr algn="just">
              <a:lnSpc>
                <a:spcPct val="115000"/>
              </a:lnSpc>
              <a:spcBef>
                <a:spcPts val="1200"/>
              </a:spcBef>
              <a:spcAft>
                <a:spcPts val="1200"/>
              </a:spcAft>
            </a:pPr>
            <a:r>
              <a:rPr lang="en-GB" sz="3600" b="1" dirty="0">
                <a:effectLst/>
                <a:latin typeface="Times New Roman" panose="02020603050405020304" pitchFamily="18" charset="0"/>
                <a:ea typeface="Times New Roman" panose="02020603050405020304" pitchFamily="18" charset="0"/>
              </a:rPr>
              <a:t> </a:t>
            </a:r>
            <a:endParaRPr lang="en-IN" sz="1600" dirty="0">
              <a:effectLst/>
              <a:latin typeface="Arial" panose="020B0604020202020204" pitchFamily="34" charset="0"/>
              <a:ea typeface="Arial" panose="020B0604020202020204" pitchFamily="34" charset="0"/>
            </a:endParaRPr>
          </a:p>
          <a:p>
            <a:pPr marL="457200" algn="just">
              <a:lnSpc>
                <a:spcPct val="115000"/>
              </a:lnSpc>
              <a:spcBef>
                <a:spcPts val="1200"/>
              </a:spcBef>
              <a:spcAft>
                <a:spcPts val="1200"/>
              </a:spcAft>
            </a:pPr>
            <a:endParaRPr lang="en-IN" sz="1600" dirty="0">
              <a:effectLst/>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F6454EA7-822C-4217-9CC7-08E04795B682}"/>
              </a:ext>
            </a:extLst>
          </p:cNvPr>
          <p:cNvSpPr txBox="1"/>
          <p:nvPr/>
        </p:nvSpPr>
        <p:spPr>
          <a:xfrm>
            <a:off x="690882" y="624637"/>
            <a:ext cx="9994605" cy="6268960"/>
          </a:xfrm>
          <a:prstGeom prst="rect">
            <a:avLst/>
          </a:prstGeom>
          <a:noFill/>
        </p:spPr>
        <p:txBody>
          <a:bodyPr wrap="square">
            <a:spAutoFit/>
          </a:bodyPr>
          <a:lstStyle/>
          <a:p>
            <a:pPr>
              <a:lnSpc>
                <a:spcPct val="115000"/>
              </a:lnSpc>
              <a:spcBef>
                <a:spcPts val="1200"/>
              </a:spcBef>
              <a:spcAft>
                <a:spcPts val="1200"/>
              </a:spcAft>
            </a:pPr>
            <a:r>
              <a:rPr lang="en-GB" sz="2400" b="1" dirty="0">
                <a:solidFill>
                  <a:srgbClr val="1F1F1F"/>
                </a:solidFill>
                <a:highlight>
                  <a:srgbClr val="FFFFFF"/>
                </a:highlight>
                <a:latin typeface="Times New Roman" panose="02020603050405020304" pitchFamily="18" charset="0"/>
                <a:ea typeface="Arial" panose="020B0604020202020204" pitchFamily="34" charset="0"/>
              </a:rPr>
              <a:t>INTRODUCTION:</a:t>
            </a:r>
          </a:p>
          <a:p>
            <a:pPr marL="342900" indent="-342900">
              <a:lnSpc>
                <a:spcPct val="115000"/>
              </a:lnSpc>
              <a:spcBef>
                <a:spcPts val="1200"/>
              </a:spcBef>
              <a:spcAft>
                <a:spcPts val="1200"/>
              </a:spcAft>
              <a:buFont typeface="Wingdings" panose="05000000000000000000" pitchFamily="2" charset="2"/>
              <a:buChar char="Ø"/>
            </a:pPr>
            <a:r>
              <a:rPr lang="en-US" sz="2400" dirty="0">
                <a:solidFill>
                  <a:srgbClr val="1F1F1F"/>
                </a:solidFill>
                <a:highlight>
                  <a:srgbClr val="FFFFFF"/>
                </a:highlight>
                <a:latin typeface="Times New Roman" panose="02020603050405020304" pitchFamily="18" charset="0"/>
                <a:ea typeface="Arial" panose="020B0604020202020204" pitchFamily="34" charset="0"/>
              </a:rPr>
              <a:t>Memory management strategies in compiler design refer to the methods used to allocate and deallocate memory efficiently during program execution. </a:t>
            </a:r>
          </a:p>
          <a:p>
            <a:pPr marL="285750" indent="-285750">
              <a:lnSpc>
                <a:spcPct val="115000"/>
              </a:lnSpc>
              <a:spcBef>
                <a:spcPts val="1200"/>
              </a:spcBef>
              <a:spcAft>
                <a:spcPts val="1200"/>
              </a:spcAft>
              <a:buFont typeface="Wingdings" panose="05000000000000000000" pitchFamily="2" charset="2"/>
              <a:buChar char="Ø"/>
            </a:pPr>
            <a:r>
              <a:rPr lang="en-US" sz="2400" dirty="0">
                <a:solidFill>
                  <a:srgbClr val="1F1F1F"/>
                </a:solidFill>
                <a:highlight>
                  <a:srgbClr val="FFFFFF"/>
                </a:highlight>
                <a:latin typeface="Times New Roman" panose="02020603050405020304" pitchFamily="18" charset="0"/>
                <a:ea typeface="Arial" panose="020B0604020202020204" pitchFamily="34" charset="0"/>
              </a:rPr>
              <a:t>These strategies include static memory management, stack allocation, heap allocation, garbage collection, and memory pooling. </a:t>
            </a:r>
          </a:p>
          <a:p>
            <a:pPr marL="285750" indent="-285750">
              <a:lnSpc>
                <a:spcPct val="115000"/>
              </a:lnSpc>
              <a:spcBef>
                <a:spcPts val="1200"/>
              </a:spcBef>
              <a:spcAft>
                <a:spcPts val="1200"/>
              </a:spcAft>
              <a:buFont typeface="Wingdings" panose="05000000000000000000" pitchFamily="2" charset="2"/>
              <a:buChar char="Ø"/>
            </a:pPr>
            <a:r>
              <a:rPr lang="en-US" sz="2400" dirty="0">
                <a:solidFill>
                  <a:srgbClr val="1F1F1F"/>
                </a:solidFill>
                <a:highlight>
                  <a:srgbClr val="FFFFFF"/>
                </a:highlight>
                <a:latin typeface="Times New Roman" panose="02020603050405020304" pitchFamily="18" charset="0"/>
                <a:ea typeface="Arial" panose="020B0604020202020204" pitchFamily="34" charset="0"/>
              </a:rPr>
              <a:t>Each strategy has its own characteristics and is used to optimize memory usage in programs. </a:t>
            </a:r>
          </a:p>
          <a:p>
            <a:pPr marL="285750" indent="-285750">
              <a:lnSpc>
                <a:spcPct val="115000"/>
              </a:lnSpc>
              <a:spcBef>
                <a:spcPts val="1200"/>
              </a:spcBef>
              <a:spcAft>
                <a:spcPts val="1200"/>
              </a:spcAft>
              <a:buFont typeface="Wingdings" panose="05000000000000000000" pitchFamily="2" charset="2"/>
              <a:buChar char="Ø"/>
            </a:pPr>
            <a:r>
              <a:rPr lang="en-US" sz="2400" dirty="0">
                <a:solidFill>
                  <a:srgbClr val="1F1F1F"/>
                </a:solidFill>
                <a:highlight>
                  <a:srgbClr val="FFFFFF"/>
                </a:highlight>
                <a:latin typeface="Times New Roman" panose="02020603050405020304" pitchFamily="18" charset="0"/>
                <a:ea typeface="Arial" panose="020B0604020202020204" pitchFamily="34" charset="0"/>
              </a:rPr>
              <a:t>It's essential for compiler designers to choose the appropriate memory management strategy based on the program's requirements and constraints to ensure optimal performance and memory utilization.</a:t>
            </a:r>
          </a:p>
          <a:p>
            <a:pPr marL="0" marR="0" lvl="0" indent="0" algn="just" defTabSz="914400" rtl="0" eaLnBrk="1" fontAlgn="auto" latinLnBrk="0" hangingPunct="1">
              <a:lnSpc>
                <a:spcPct val="115000"/>
              </a:lnSpc>
              <a:spcBef>
                <a:spcPts val="1200"/>
              </a:spcBef>
              <a:spcAft>
                <a:spcPts val="1200"/>
              </a:spcAft>
              <a:buClrTx/>
              <a:buSzTx/>
              <a:buFontTx/>
              <a:buNone/>
              <a:tabLst/>
              <a:defRPr/>
            </a:pPr>
            <a:r>
              <a:rPr kumimoji="0" lang="en-GB" sz="2400" b="0" i="0" u="none" strike="noStrike" kern="1200" cap="none" spc="0" normalizeH="0" baseline="0" noProof="0" dirty="0">
                <a:ln>
                  <a:noFill/>
                </a:ln>
                <a:solidFill>
                  <a:srgbClr val="1F1F1F"/>
                </a:solidFill>
                <a:effectLst/>
                <a:highlight>
                  <a:srgbClr val="FFFFFF"/>
                </a:highlight>
                <a:uLnTx/>
                <a:uFillTx/>
                <a:latin typeface="Times New Roman" panose="02020603050405020304" pitchFamily="18" charset="0"/>
                <a:ea typeface="Times New Roman" panose="02020603050405020304" pitchFamily="18" charset="0"/>
                <a:cs typeface="+mn-cs"/>
              </a:rPr>
              <a:t> </a:t>
            </a:r>
            <a:endParaRPr lang="en-IN" sz="2400" dirty="0"/>
          </a:p>
        </p:txBody>
      </p:sp>
    </p:spTree>
    <p:extLst>
      <p:ext uri="{BB962C8B-B14F-4D97-AF65-F5344CB8AC3E}">
        <p14:creationId xmlns:p14="http://schemas.microsoft.com/office/powerpoint/2010/main" val="329347266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05A75F-752B-4A35-BFB5-C374BB66BF77}"/>
              </a:ext>
            </a:extLst>
          </p:cNvPr>
          <p:cNvSpPr txBox="1"/>
          <p:nvPr/>
        </p:nvSpPr>
        <p:spPr>
          <a:xfrm>
            <a:off x="3048886" y="-1999569"/>
            <a:ext cx="6097772" cy="874535"/>
          </a:xfrm>
          <a:prstGeom prst="rect">
            <a:avLst/>
          </a:prstGeom>
          <a:noFill/>
        </p:spPr>
        <p:txBody>
          <a:bodyPr wrap="square">
            <a:spAutoFit/>
          </a:bodyPr>
          <a:lstStyle/>
          <a:p>
            <a:pPr marL="457200" algn="just">
              <a:lnSpc>
                <a:spcPct val="115000"/>
              </a:lnSpc>
              <a:spcBef>
                <a:spcPts val="1200"/>
              </a:spcBef>
              <a:spcAft>
                <a:spcPts val="1200"/>
              </a:spcAft>
            </a:pPr>
            <a:r>
              <a:rPr lang="en-GB" sz="1400" dirty="0">
                <a:solidFill>
                  <a:srgbClr val="1F1F1F"/>
                </a:solidFill>
                <a:effectLst/>
                <a:highlight>
                  <a:srgbClr val="FFFFFF"/>
                </a:highlight>
                <a:latin typeface="Times New Roman" panose="02020603050405020304" pitchFamily="18" charset="0"/>
                <a:ea typeface="Times New Roman" panose="02020603050405020304" pitchFamily="18" charset="0"/>
              </a:rPr>
              <a:t>.</a:t>
            </a:r>
            <a:endParaRPr lang="en-IN" sz="1400" dirty="0">
              <a:effectLst/>
              <a:latin typeface="Arial" panose="020B0604020202020204" pitchFamily="34" charset="0"/>
              <a:ea typeface="Arial" panose="020B0604020202020204" pitchFamily="34" charset="0"/>
            </a:endParaRPr>
          </a:p>
          <a:p>
            <a:pPr marL="228600" algn="just">
              <a:lnSpc>
                <a:spcPct val="115000"/>
              </a:lnSpc>
              <a:spcBef>
                <a:spcPts val="1200"/>
              </a:spcBef>
              <a:spcAft>
                <a:spcPts val="1200"/>
              </a:spcAft>
            </a:pPr>
            <a:endParaRPr lang="en-IN" sz="1400"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52FDF23F-072B-494C-B6A1-6288246EABAF}"/>
              </a:ext>
            </a:extLst>
          </p:cNvPr>
          <p:cNvSpPr txBox="1"/>
          <p:nvPr/>
        </p:nvSpPr>
        <p:spPr>
          <a:xfrm>
            <a:off x="399947" y="624802"/>
            <a:ext cx="11532782" cy="5608395"/>
          </a:xfrm>
          <a:prstGeom prst="rect">
            <a:avLst/>
          </a:prstGeom>
          <a:noFill/>
        </p:spPr>
        <p:txBody>
          <a:bodyPr wrap="square">
            <a:spAutoFit/>
          </a:bodyPr>
          <a:lstStyle/>
          <a:p>
            <a:pPr marL="228600" marR="0" lvl="0" indent="0" algn="just" defTabSz="914400" rtl="0" eaLnBrk="1" fontAlgn="auto" latinLnBrk="0" hangingPunct="1">
              <a:lnSpc>
                <a:spcPct val="115000"/>
              </a:lnSpc>
              <a:spcBef>
                <a:spcPts val="1200"/>
              </a:spcBef>
              <a:spcAft>
                <a:spcPts val="1200"/>
              </a:spcAft>
              <a:buClrTx/>
              <a:buSzTx/>
              <a:buFontTx/>
              <a:buNone/>
              <a:tabLst/>
              <a:defRPr/>
            </a:pPr>
            <a:r>
              <a:rPr lang="en-GB" sz="2800" b="1" dirty="0">
                <a:solidFill>
                  <a:prstClr val="black"/>
                </a:solidFill>
                <a:latin typeface="Times New Roman" panose="02020603050405020304" pitchFamily="18" charset="0"/>
                <a:ea typeface="Times New Roman" panose="02020603050405020304" pitchFamily="18" charset="0"/>
              </a:rPr>
              <a:t>EXISTING METHOD:-</a:t>
            </a:r>
            <a:r>
              <a:rPr kumimoji="0" lang="en-US" sz="240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The existing methods  encompass a range of techniques that have been developed over time to efficiently handle memory allocation and deallocation in programs. These methods include static memory management, stack allocation, heap allocation, garbage collection, and memory pooling. Each method has its own strengths and weaknesses, and compiler designers choose the most suitable strategy based on the specific requirements of the program. </a:t>
            </a:r>
            <a:r>
              <a:rPr kumimoji="0" lang="en-GB" sz="240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t>
            </a:r>
            <a:endParaRPr lang="en-GB" sz="2400" dirty="0">
              <a:solidFill>
                <a:prstClr val="black"/>
              </a:solidFill>
              <a:latin typeface="Times New Roman" panose="02020603050405020304" pitchFamily="18" charset="0"/>
              <a:ea typeface="Times New Roman" panose="02020603050405020304" pitchFamily="18" charset="0"/>
            </a:endParaRPr>
          </a:p>
          <a:p>
            <a:pPr marL="228600" marR="0" lvl="0" indent="0" algn="just" defTabSz="914400" rtl="0" eaLnBrk="1" fontAlgn="auto" latinLnBrk="0" hangingPunct="1">
              <a:lnSpc>
                <a:spcPct val="115000"/>
              </a:lnSpc>
              <a:spcBef>
                <a:spcPts val="1200"/>
              </a:spcBef>
              <a:spcAft>
                <a:spcPts val="1200"/>
              </a:spcAft>
              <a:buClrTx/>
              <a:buSzTx/>
              <a:buFontTx/>
              <a:buNone/>
              <a:tabLst/>
              <a:defRPr/>
            </a:pPr>
            <a:r>
              <a:rPr lang="en-US" sz="2800" b="1" dirty="0">
                <a:effectLst/>
                <a:latin typeface="Arial" panose="020B0604020202020204" pitchFamily="34" charset="0"/>
                <a:ea typeface="Arial" panose="020B0604020202020204" pitchFamily="34" charset="0"/>
              </a:rPr>
              <a:t>PROPOSED METHOD:-</a:t>
            </a:r>
            <a:r>
              <a:rPr lang="en-US" sz="2000" dirty="0">
                <a:effectLst/>
                <a:latin typeface="Arial" panose="020B0604020202020204" pitchFamily="34" charset="0"/>
                <a:ea typeface="Arial" panose="020B0604020202020204" pitchFamily="34" charset="0"/>
              </a:rPr>
              <a:t>In the realm of memory management strategies in compiler design, there are always advancements and innovations being proposed to enhance how programs manage memory. Some of the proposed methods include more efficient garbage collection algorithms, improved memory pooling techniques for better resource utilization, advanced static analysis for memory optimization, and strategies to reduce memory fragmentation. These proposed methods aim to make memory management more effective, optimize performance, and reduce memory overhead in programs. </a:t>
            </a:r>
            <a:endParaRPr lang="en-IN"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70394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550AE3-4186-41C9-A272-FEAA0346DD59}"/>
              </a:ext>
            </a:extLst>
          </p:cNvPr>
          <p:cNvSpPr txBox="1"/>
          <p:nvPr/>
        </p:nvSpPr>
        <p:spPr>
          <a:xfrm>
            <a:off x="95693" y="560852"/>
            <a:ext cx="12096307" cy="5857694"/>
          </a:xfrm>
          <a:prstGeom prst="rect">
            <a:avLst/>
          </a:prstGeom>
          <a:noFill/>
        </p:spPr>
        <p:txBody>
          <a:bodyPr wrap="square">
            <a:spAutoFit/>
          </a:bodyPr>
          <a:lstStyle/>
          <a:p>
            <a:pPr algn="just">
              <a:lnSpc>
                <a:spcPct val="115000"/>
              </a:lnSpc>
              <a:spcBef>
                <a:spcPts val="1200"/>
              </a:spcBef>
            </a:pPr>
            <a:r>
              <a:rPr lang="en-US" sz="2400" dirty="0">
                <a:effectLst/>
                <a:latin typeface="Arial" panose="020B0604020202020204" pitchFamily="34" charset="0"/>
                <a:ea typeface="Arial" panose="020B0604020202020204" pitchFamily="34" charset="0"/>
              </a:rPr>
              <a:t> </a:t>
            </a:r>
            <a:r>
              <a:rPr lang="en-US" sz="2400" b="1" dirty="0">
                <a:effectLst/>
                <a:latin typeface="Times New Roman" panose="02020603050405020304" pitchFamily="18" charset="0"/>
                <a:ea typeface="Arial" panose="020B0604020202020204" pitchFamily="34" charset="0"/>
                <a:cs typeface="Times New Roman" panose="02020603050405020304" pitchFamily="18" charset="0"/>
              </a:rPr>
              <a:t>IMPORTANCE OF MEMORY MANAGEMENT STRATERGIES</a:t>
            </a:r>
            <a:r>
              <a:rPr lang="en-US" sz="2000" b="1" dirty="0">
                <a:effectLst/>
                <a:latin typeface="Times New Roman" panose="02020603050405020304" pitchFamily="18" charset="0"/>
                <a:ea typeface="Arial" panose="020B0604020202020204" pitchFamily="34" charset="0"/>
                <a:cs typeface="Times New Roman" panose="02020603050405020304" pitchFamily="18" charset="0"/>
              </a:rPr>
              <a:t>:-</a:t>
            </a:r>
          </a:p>
          <a:p>
            <a:pPr marL="342900" indent="-342900" algn="just">
              <a:lnSpc>
                <a:spcPct val="115000"/>
              </a:lnSpc>
              <a:spcBef>
                <a:spcPts val="1200"/>
              </a:spcBef>
              <a:buFont typeface="Wingdings" panose="05000000000000000000" pitchFamily="2" charset="2"/>
              <a:buChar char="Ø"/>
            </a:pPr>
            <a:r>
              <a:rPr lang="en-US" sz="2000" b="1" dirty="0">
                <a:effectLst/>
                <a:latin typeface="Arial" panose="020B0604020202020204" pitchFamily="34" charset="0"/>
                <a:ea typeface="Arial" panose="020B0604020202020204" pitchFamily="34" charset="0"/>
              </a:rPr>
              <a:t>*Optimizing Performance</a:t>
            </a:r>
            <a:r>
              <a:rPr lang="en-US" sz="2000" dirty="0">
                <a:effectLst/>
                <a:latin typeface="Arial" panose="020B0604020202020204" pitchFamily="34" charset="0"/>
                <a:ea typeface="Arial" panose="020B0604020202020204" pitchFamily="34" charset="0"/>
              </a:rPr>
              <a:t>:* </a:t>
            </a:r>
            <a:r>
              <a:rPr lang="en-US" sz="2000" dirty="0">
                <a:latin typeface="Arial" panose="020B0604020202020204" pitchFamily="34" charset="0"/>
                <a:ea typeface="Arial" panose="020B0604020202020204" pitchFamily="34" charset="0"/>
              </a:rPr>
              <a:t>It</a:t>
            </a:r>
            <a:r>
              <a:rPr lang="en-US" sz="2000" dirty="0">
                <a:effectLst/>
                <a:latin typeface="Arial" panose="020B0604020202020204" pitchFamily="34" charset="0"/>
                <a:ea typeface="Arial" panose="020B0604020202020204" pitchFamily="34" charset="0"/>
              </a:rPr>
              <a:t> improve program performance by reducing memory overhead, minimizing memory fragmentation, and enhancing memory access patterns. </a:t>
            </a:r>
          </a:p>
          <a:p>
            <a:pPr marL="342900" indent="-342900" algn="just">
              <a:lnSpc>
                <a:spcPct val="115000"/>
              </a:lnSpc>
              <a:spcBef>
                <a:spcPts val="1200"/>
              </a:spcBef>
              <a:buFont typeface="Wingdings" panose="05000000000000000000" pitchFamily="2" charset="2"/>
              <a:buChar char="Ø"/>
            </a:pPr>
            <a:r>
              <a:rPr lang="en-US" sz="2000" dirty="0">
                <a:effectLst/>
                <a:latin typeface="Arial" panose="020B0604020202020204" pitchFamily="34" charset="0"/>
                <a:ea typeface="Arial" panose="020B0604020202020204" pitchFamily="34" charset="0"/>
              </a:rPr>
              <a:t>*</a:t>
            </a:r>
            <a:r>
              <a:rPr lang="en-US" sz="2000" b="1" dirty="0">
                <a:effectLst/>
                <a:latin typeface="Arial" panose="020B0604020202020204" pitchFamily="34" charset="0"/>
                <a:ea typeface="Arial" panose="020B0604020202020204" pitchFamily="34" charset="0"/>
              </a:rPr>
              <a:t>Preventing Memory Leaks</a:t>
            </a:r>
            <a:r>
              <a:rPr lang="en-US" sz="2000" dirty="0">
                <a:effectLst/>
                <a:latin typeface="Arial" panose="020B0604020202020204" pitchFamily="34" charset="0"/>
                <a:ea typeface="Arial" panose="020B0604020202020204" pitchFamily="34" charset="0"/>
              </a:rPr>
              <a:t>:* Memory leaks occur when memory is allocated but not deallocated properly, leading to wasted memory and potential system instability, garbage collection or explicit deallocation, help prevent memory leaks and ensure efficient memory usage.</a:t>
            </a:r>
          </a:p>
          <a:p>
            <a:pPr marL="342900" indent="-342900" algn="just">
              <a:lnSpc>
                <a:spcPct val="115000"/>
              </a:lnSpc>
              <a:spcBef>
                <a:spcPts val="1200"/>
              </a:spcBef>
              <a:buFont typeface="Wingdings" panose="05000000000000000000" pitchFamily="2" charset="2"/>
              <a:buChar char="Ø"/>
            </a:pPr>
            <a:r>
              <a:rPr lang="en-US" sz="200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Avoiding Memory Fragmentation</a:t>
            </a:r>
            <a:r>
              <a:rPr lang="en-US" sz="2000" dirty="0">
                <a:effectLst/>
                <a:latin typeface="Arial" panose="020B0604020202020204" pitchFamily="34" charset="0"/>
                <a:ea typeface="Arial" panose="020B0604020202020204" pitchFamily="34" charset="0"/>
              </a:rPr>
              <a:t>:* Memory fragmentation can occur when memory is allocated and deallocated in a way that leaves fragmented memory blocks heap management techniques can help reduce fragmentation and improve memory allocation efficiency.</a:t>
            </a:r>
          </a:p>
          <a:p>
            <a:pPr marL="342900" indent="-342900" algn="just">
              <a:lnSpc>
                <a:spcPct val="115000"/>
              </a:lnSpc>
              <a:spcBef>
                <a:spcPts val="1200"/>
              </a:spcBef>
              <a:buFont typeface="Wingdings" panose="05000000000000000000" pitchFamily="2" charset="2"/>
              <a:buChar char="Ø"/>
            </a:pPr>
            <a:r>
              <a:rPr lang="en-US" sz="200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Enhancing Program Reliability</a:t>
            </a:r>
            <a:r>
              <a:rPr lang="en-US" sz="2000" dirty="0">
                <a:effectLst/>
                <a:latin typeface="Arial" panose="020B0604020202020204" pitchFamily="34" charset="0"/>
                <a:ea typeface="Arial" panose="020B0604020202020204" pitchFamily="34" charset="0"/>
              </a:rPr>
              <a:t>:* Proper memory management reduces the risk of memory-related errors, such as accessing uninitialized memory or dereferencing null pointers, which can lead to program crashes or unpredictable behavior.</a:t>
            </a:r>
          </a:p>
          <a:p>
            <a:pPr marL="342900" indent="-342900" algn="just">
              <a:lnSpc>
                <a:spcPct val="115000"/>
              </a:lnSpc>
              <a:spcBef>
                <a:spcPts val="1200"/>
              </a:spcBef>
              <a:buFont typeface="Wingdings" panose="05000000000000000000" pitchFamily="2" charset="2"/>
              <a:buChar char="Ø"/>
            </a:pPr>
            <a:r>
              <a:rPr lang="en-US" sz="2000" dirty="0">
                <a:effectLst/>
                <a:latin typeface="Arial" panose="020B0604020202020204" pitchFamily="34" charset="0"/>
                <a:ea typeface="Arial" panose="020B0604020202020204" pitchFamily="34" charset="0"/>
              </a:rPr>
              <a:t> *</a:t>
            </a:r>
            <a:r>
              <a:rPr lang="en-US" sz="2000" b="1" dirty="0">
                <a:effectLst/>
                <a:latin typeface="Arial" panose="020B0604020202020204" pitchFamily="34" charset="0"/>
                <a:ea typeface="Arial" panose="020B0604020202020204" pitchFamily="34" charset="0"/>
              </a:rPr>
              <a:t>Enabling Scalability</a:t>
            </a:r>
            <a:r>
              <a:rPr lang="en-US" sz="2000" dirty="0">
                <a:effectLst/>
                <a:latin typeface="Arial" panose="020B0604020202020204" pitchFamily="34" charset="0"/>
                <a:ea typeface="Arial" panose="020B0604020202020204" pitchFamily="34" charset="0"/>
              </a:rPr>
              <a:t>:* Memory management strategies play a crucial role in enabling programs to scale efficiently. </a:t>
            </a:r>
            <a:endParaRPr lang="en-IN"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818610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CFB7E-7960-4A66-BED7-6DD44C23E417}"/>
              </a:ext>
            </a:extLst>
          </p:cNvPr>
          <p:cNvSpPr txBox="1"/>
          <p:nvPr/>
        </p:nvSpPr>
        <p:spPr>
          <a:xfrm>
            <a:off x="306572" y="314333"/>
            <a:ext cx="11578856" cy="523220"/>
          </a:xfrm>
          <a:prstGeom prst="rect">
            <a:avLst/>
          </a:prstGeom>
          <a:noFill/>
        </p:spPr>
        <p:txBody>
          <a:bodyPr wrap="square">
            <a:spAutoFit/>
          </a:bodyPr>
          <a:lstStyle/>
          <a:p>
            <a:r>
              <a:rPr lang="en-IN" sz="2800" b="1" dirty="0">
                <a:effectLst/>
                <a:latin typeface="Arial" panose="020B0604020202020204" pitchFamily="34" charset="0"/>
                <a:ea typeface="Arial" panose="020B0604020202020204" pitchFamily="34" charset="0"/>
              </a:rPr>
              <a:t>SUB DIVISION OF RUN TIME MEMORY:-</a:t>
            </a:r>
            <a:r>
              <a:rPr lang="en-GB" sz="1400" dirty="0">
                <a:solidFill>
                  <a:srgbClr val="444746"/>
                </a:solidFill>
                <a:effectLst/>
                <a:latin typeface="Times New Roman" panose="02020603050405020304" pitchFamily="18" charset="0"/>
                <a:ea typeface="Times New Roman" panose="02020603050405020304" pitchFamily="18" charset="0"/>
              </a:rPr>
              <a:t> </a:t>
            </a:r>
            <a:endParaRPr lang="en-IN" sz="1400" dirty="0">
              <a:effectLst/>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4E701F40-0734-E7DA-1489-7891D8D26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14" y="1044504"/>
            <a:ext cx="8470761" cy="5657745"/>
          </a:xfrm>
          <a:prstGeom prst="rect">
            <a:avLst/>
          </a:prstGeom>
        </p:spPr>
      </p:pic>
    </p:spTree>
    <p:extLst>
      <p:ext uri="{BB962C8B-B14F-4D97-AF65-F5344CB8AC3E}">
        <p14:creationId xmlns:p14="http://schemas.microsoft.com/office/powerpoint/2010/main" val="80208537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508A77-F070-4CAE-B44D-1993AC78F2E1}"/>
              </a:ext>
            </a:extLst>
          </p:cNvPr>
          <p:cNvSpPr txBox="1"/>
          <p:nvPr/>
        </p:nvSpPr>
        <p:spPr>
          <a:xfrm>
            <a:off x="401934" y="371789"/>
            <a:ext cx="10801978" cy="5980420"/>
          </a:xfrm>
          <a:prstGeom prst="rect">
            <a:avLst/>
          </a:prstGeom>
          <a:noFill/>
        </p:spPr>
        <p:txBody>
          <a:bodyPr wrap="square">
            <a:spAutoFit/>
          </a:bodyPr>
          <a:lstStyle/>
          <a:p>
            <a:pPr algn="just">
              <a:lnSpc>
                <a:spcPct val="115000"/>
              </a:lnSpc>
              <a:spcBef>
                <a:spcPts val="1200"/>
              </a:spcBef>
              <a:spcAft>
                <a:spcPts val="1200"/>
              </a:spcAft>
            </a:pPr>
            <a:r>
              <a:rPr lang="en-GB" sz="2400" b="1" dirty="0">
                <a:effectLst/>
                <a:latin typeface="Times New Roman" panose="02020603050405020304" pitchFamily="18" charset="0"/>
                <a:ea typeface="Times New Roman" panose="02020603050405020304" pitchFamily="18" charset="0"/>
              </a:rPr>
              <a:t>Problem Statement</a:t>
            </a:r>
            <a:endParaRPr lang="en-IN" sz="24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dirty="0">
                <a:solidFill>
                  <a:srgbClr val="1F1F1F"/>
                </a:solidFill>
                <a:effectLst/>
                <a:highlight>
                  <a:srgbClr val="FFFFFF"/>
                </a:highlight>
                <a:latin typeface="Times New Roman" panose="02020603050405020304" pitchFamily="18" charset="0"/>
                <a:ea typeface="Times New Roman" panose="02020603050405020304" pitchFamily="18" charset="0"/>
              </a:rPr>
              <a:t>Compiler designers face the challenge of selecting the most suitable memory management strategy like static, stack, heap, hybrid for different program types and functionalities. Each strategy offers distinct advantages and disadvantages in terms of efficiency, flexibility, and memory usage. Choosing the optimal memory management strategy for a specific program remains a complex task, often requiring manual analysis and experimentation. This can be time-consuming and error-prone, especially for complex programs with diverse memory requirements.</a:t>
            </a:r>
            <a:r>
              <a:rPr lang="en-GB" b="1" dirty="0">
                <a:effectLst/>
                <a:latin typeface="Times New Roman" panose="02020603050405020304" pitchFamily="18" charset="0"/>
                <a:ea typeface="Times New Roman" panose="02020603050405020304" pitchFamily="18" charset="0"/>
              </a:rPr>
              <a:t> </a:t>
            </a:r>
            <a:r>
              <a:rPr lang="en-GB" dirty="0">
                <a:solidFill>
                  <a:srgbClr val="1F1F1F"/>
                </a:solidFill>
                <a:effectLst/>
                <a:highlight>
                  <a:srgbClr val="FFFFFF"/>
                </a:highlight>
                <a:latin typeface="Times New Roman" panose="02020603050405020304" pitchFamily="18" charset="0"/>
                <a:ea typeface="Times New Roman" panose="02020603050405020304" pitchFamily="18" charset="0"/>
              </a:rPr>
              <a:t>This approach should leverage data analysis and machine learning techniques to </a:t>
            </a:r>
            <a:r>
              <a:rPr lang="en-GB" dirty="0">
                <a:solidFill>
                  <a:srgbClr val="1F1F1F"/>
                </a:solidFill>
                <a:effectLst/>
                <a:latin typeface="Times New Roman" panose="02020603050405020304" pitchFamily="18" charset="0"/>
                <a:ea typeface="Times New Roman" panose="02020603050405020304" pitchFamily="18" charset="0"/>
              </a:rPr>
              <a:t>Automatically assess program characteristics, Predict the performance impact and recommend the optimal strategy</a:t>
            </a:r>
            <a:r>
              <a:rPr lang="en-GB" sz="1600" dirty="0">
                <a:solidFill>
                  <a:srgbClr val="1F1F1F"/>
                </a:solidFill>
                <a:effectLst/>
                <a:latin typeface="Times New Roman" panose="02020603050405020304" pitchFamily="18" charset="0"/>
                <a:ea typeface="Times New Roman" panose="02020603050405020304" pitchFamily="18" charset="0"/>
              </a:rPr>
              <a:t>.</a:t>
            </a:r>
          </a:p>
          <a:p>
            <a:pPr algn="just">
              <a:lnSpc>
                <a:spcPct val="115000"/>
              </a:lnSpc>
              <a:spcBef>
                <a:spcPts val="1200"/>
              </a:spcBef>
              <a:spcAft>
                <a:spcPts val="1200"/>
              </a:spcAft>
            </a:pPr>
            <a:r>
              <a:rPr lang="en-GB" sz="1600" b="1" dirty="0">
                <a:effectLst/>
                <a:latin typeface="Times New Roman" panose="02020603050405020304" pitchFamily="18" charset="0"/>
                <a:ea typeface="Times New Roman" panose="02020603050405020304" pitchFamily="18" charset="0"/>
              </a:rPr>
              <a:t> </a:t>
            </a:r>
            <a:r>
              <a:rPr lang="en-GB" sz="2400" b="1" dirty="0">
                <a:effectLst/>
                <a:latin typeface="Times New Roman" panose="02020603050405020304" pitchFamily="18" charset="0"/>
                <a:ea typeface="Times New Roman" panose="02020603050405020304" pitchFamily="18" charset="0"/>
              </a:rPr>
              <a:t>Proposed Design work</a:t>
            </a:r>
            <a:endParaRPr lang="en-IN" sz="2400" dirty="0">
              <a:effectLst/>
              <a:latin typeface="Arial" panose="020B0604020202020204" pitchFamily="34" charset="0"/>
              <a:ea typeface="Arial" panose="020B0604020202020204" pitchFamily="34" charset="0"/>
            </a:endParaRPr>
          </a:p>
          <a:p>
            <a:pPr marL="285750" indent="-285750" algn="just">
              <a:lnSpc>
                <a:spcPct val="115000"/>
              </a:lnSpc>
              <a:spcBef>
                <a:spcPts val="1200"/>
              </a:spcBef>
              <a:spcAft>
                <a:spcPts val="1200"/>
              </a:spcAft>
              <a:buFont typeface="Wingdings" panose="05000000000000000000" pitchFamily="2" charset="2"/>
              <a:buChar char="Ø"/>
            </a:pPr>
            <a:r>
              <a:rPr lang="en-GB" sz="1600" dirty="0">
                <a:effectLst/>
                <a:latin typeface="Times New Roman" panose="02020603050405020304" pitchFamily="18" charset="0"/>
                <a:ea typeface="Times New Roman" panose="02020603050405020304" pitchFamily="18" charset="0"/>
              </a:rPr>
              <a:t> </a:t>
            </a:r>
            <a:r>
              <a:rPr lang="en-GB" b="1" dirty="0">
                <a:effectLst/>
                <a:latin typeface="Times New Roman" panose="02020603050405020304" pitchFamily="18" charset="0"/>
                <a:ea typeface="Times New Roman" panose="02020603050405020304" pitchFamily="18" charset="0"/>
              </a:rPr>
              <a:t>Identify the key components: </a:t>
            </a:r>
            <a:r>
              <a:rPr lang="en-GB" dirty="0">
                <a:solidFill>
                  <a:srgbClr val="1F1F1F"/>
                </a:solidFill>
                <a:effectLst/>
                <a:highlight>
                  <a:srgbClr val="FFFFFF"/>
                </a:highlight>
                <a:latin typeface="Times New Roman" panose="02020603050405020304" pitchFamily="18" charset="0"/>
                <a:ea typeface="Times New Roman" panose="02020603050405020304" pitchFamily="18" charset="0"/>
              </a:rPr>
              <a:t>This design employs feature engineering to capture program characteristics relevant to memory usage patterns. The Random Forest model, trained on historical data, predicts the performance impact of different strategies for a new program. The strategy selection module, informed by predictions and program requirements, recommends the optimal approach. This data-driven system aims to automate memory management selection, improving program performance, compiler efficiency, and memory management effectiveness.</a:t>
            </a:r>
            <a:endParaRPr lang="en-IN"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1013082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D935F5-3972-4A10-9E82-5FD239C5FD52}"/>
              </a:ext>
            </a:extLst>
          </p:cNvPr>
          <p:cNvSpPr txBox="1"/>
          <p:nvPr/>
        </p:nvSpPr>
        <p:spPr>
          <a:xfrm>
            <a:off x="146280" y="321733"/>
            <a:ext cx="11557591" cy="7154716"/>
          </a:xfrm>
          <a:prstGeom prst="rect">
            <a:avLst/>
          </a:prstGeom>
          <a:noFill/>
        </p:spPr>
        <p:txBody>
          <a:bodyPr wrap="square">
            <a:spAutoFit/>
          </a:bodyPr>
          <a:lstStyle/>
          <a:p>
            <a:pPr marL="285750" indent="-285750" algn="just">
              <a:lnSpc>
                <a:spcPct val="115000"/>
              </a:lnSpc>
              <a:spcBef>
                <a:spcPts val="1200"/>
              </a:spcBef>
              <a:spcAft>
                <a:spcPts val="1200"/>
              </a:spcAft>
              <a:buFont typeface="Wingdings" panose="05000000000000000000" pitchFamily="2" charset="2"/>
              <a:buChar char="Ø"/>
            </a:pPr>
            <a:r>
              <a:rPr lang="en-GB" sz="1600" dirty="0">
                <a:effectLst/>
                <a:latin typeface="Times New Roman" panose="02020603050405020304" pitchFamily="18" charset="0"/>
                <a:ea typeface="Times New Roman" panose="02020603050405020304" pitchFamily="18" charset="0"/>
              </a:rPr>
              <a:t> </a:t>
            </a:r>
            <a:r>
              <a:rPr lang="en-GB" b="1" dirty="0">
                <a:effectLst/>
                <a:latin typeface="Times New Roman" panose="02020603050405020304" pitchFamily="18" charset="0"/>
                <a:ea typeface="Times New Roman" panose="02020603050405020304" pitchFamily="18" charset="0"/>
              </a:rPr>
              <a:t>Functionality:</a:t>
            </a:r>
            <a:r>
              <a:rPr lang="en-GB" sz="1600" dirty="0">
                <a:solidFill>
                  <a:srgbClr val="1F1F1F"/>
                </a:solidFill>
                <a:effectLst/>
                <a:latin typeface="Times New Roman" panose="02020603050405020304" pitchFamily="18" charset="0"/>
                <a:ea typeface="Times New Roman" panose="02020603050405020304" pitchFamily="18" charset="0"/>
              </a:rPr>
              <a:t> The Feature Engineering Module extracts features from the input program. The extracted features are used to train the Random Forest Model. For a new program, the features are extracted and fed into the trained model. The Random Forest Model predicts the performance impact of each memory management strategy. The Strategy Selection Module analyses the predictions, program requirements, and constraints, recommending the optimal strategy.</a:t>
            </a:r>
          </a:p>
          <a:p>
            <a:pPr marL="285750" indent="-285750" algn="just">
              <a:lnSpc>
                <a:spcPct val="115000"/>
              </a:lnSpc>
              <a:spcBef>
                <a:spcPts val="1200"/>
              </a:spcBef>
              <a:buFont typeface="Wingdings" panose="05000000000000000000" pitchFamily="2" charset="2"/>
              <a:buChar char="Ø"/>
            </a:pPr>
            <a:r>
              <a:rPr lang="en-GB" b="1" dirty="0">
                <a:solidFill>
                  <a:srgbClr val="000000"/>
                </a:solidFill>
                <a:effectLst/>
                <a:latin typeface="Times New Roman" panose="02020603050405020304" pitchFamily="18" charset="0"/>
                <a:ea typeface="Times New Roman" panose="02020603050405020304" pitchFamily="18" charset="0"/>
              </a:rPr>
              <a:t> Architectural Design:</a:t>
            </a:r>
            <a:r>
              <a:rPr lang="en-GB" b="1" dirty="0">
                <a:solidFill>
                  <a:srgbClr val="1F1F1F"/>
                </a:solidFill>
                <a:effectLst/>
                <a:latin typeface="Arial" panose="020B0604020202020204" pitchFamily="34" charset="0"/>
                <a:ea typeface="Arial" panose="020B0604020202020204" pitchFamily="34" charset="0"/>
              </a:rPr>
              <a:t> </a:t>
            </a:r>
            <a:r>
              <a:rPr lang="en-GB" sz="1600" dirty="0">
                <a:solidFill>
                  <a:srgbClr val="1F1F1F"/>
                </a:solidFill>
                <a:effectLst/>
                <a:latin typeface="Times New Roman" panose="02020603050405020304" pitchFamily="18" charset="0"/>
                <a:ea typeface="Times New Roman" panose="02020603050405020304" pitchFamily="18" charset="0"/>
              </a:rPr>
              <a:t>On working with modular design Each component is independent, facilitating development, testing, and maintenance. Utilization of open- source libraries like scikit-learn for feature engineering and Random Forest implementation. Cloud based training Leverage cloud platforms like Google Collab or Amazon Sage Maker for efficient model training on large datasets and integrated the design as an API within the compiler to enable seamless strategy selection during compilation</a:t>
            </a:r>
            <a:r>
              <a:rPr lang="en-GB" sz="1400" dirty="0">
                <a:solidFill>
                  <a:srgbClr val="1F1F1F"/>
                </a:solidFill>
                <a:effectLst/>
                <a:latin typeface="Times New Roman" panose="02020603050405020304" pitchFamily="18" charset="0"/>
                <a:ea typeface="Times New Roman" panose="02020603050405020304" pitchFamily="18" charset="0"/>
              </a:rPr>
              <a:t>.</a:t>
            </a:r>
            <a:endParaRPr lang="en-IN" sz="14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400" b="1" dirty="0">
                <a:effectLst/>
                <a:latin typeface="Times New Roman" panose="02020603050405020304" pitchFamily="18" charset="0"/>
                <a:ea typeface="Times New Roman" panose="02020603050405020304" pitchFamily="18" charset="0"/>
              </a:rPr>
              <a:t> </a:t>
            </a:r>
            <a:r>
              <a:rPr lang="en-GB" sz="2000" b="1" dirty="0">
                <a:effectLst/>
                <a:latin typeface="Times New Roman" panose="02020603050405020304" pitchFamily="18" charset="0"/>
                <a:ea typeface="Times New Roman" panose="02020603050405020304" pitchFamily="18" charset="0"/>
              </a:rPr>
              <a:t>UI Design:</a:t>
            </a:r>
            <a:endParaRPr lang="en-IN" sz="20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en-GB" sz="1800" dirty="0">
                <a:effectLst/>
                <a:latin typeface="Times New Roman" panose="02020603050405020304" pitchFamily="18" charset="0"/>
                <a:ea typeface="Times New Roman" panose="02020603050405020304" pitchFamily="18" charset="0"/>
              </a:rPr>
              <a:t>The</a:t>
            </a:r>
            <a:r>
              <a:rPr lang="en-GB" sz="1800" b="1" dirty="0">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UI design for this</a:t>
            </a:r>
            <a:r>
              <a:rPr lang="en-GB" sz="1800" b="1" dirty="0">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memory management strategies in compiler design would be to develop a “web-based interface”.</a:t>
            </a:r>
            <a:r>
              <a:rPr lang="en-GB" sz="1800" dirty="0">
                <a:solidFill>
                  <a:srgbClr val="1F1F1F"/>
                </a:solidFill>
                <a:effectLst/>
                <a:latin typeface="Times New Roman" panose="02020603050405020304" pitchFamily="18" charset="0"/>
                <a:ea typeface="Times New Roman" panose="02020603050405020304" pitchFamily="18" charset="0"/>
              </a:rPr>
              <a:t> Accessible from any device with a web browser and it Can be shared easily online.</a:t>
            </a: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 Developers and researchers working with compilers or memory management. These elements facilitate user interaction, data processing, and result presentation. The input panel allows users to provide the code for analysis. The analysis section displays the predicted performance impact of different strategies and visualizes the results for easy comparison. The recommendation section highlights the optimal strategy and provides justification. Additional options allow users to customize the analysis based on their preferences and constraints. This web-based interface offers a user-friendly and accessible way to interact with the memory management optimization tool.</a:t>
            </a:r>
            <a:endParaRPr lang="en-IN" sz="18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endParaRPr lang="en-IN" sz="140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718616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2F84-E785-5878-4356-9E4C100EB39C}"/>
              </a:ext>
            </a:extLst>
          </p:cNvPr>
          <p:cNvSpPr>
            <a:spLocks noGrp="1"/>
          </p:cNvSpPr>
          <p:nvPr>
            <p:ph type="title"/>
          </p:nvPr>
        </p:nvSpPr>
        <p:spPr>
          <a:xfrm>
            <a:off x="612949" y="609600"/>
            <a:ext cx="8661053" cy="495719"/>
          </a:xfrm>
        </p:spPr>
        <p:txBody>
          <a:bodyPr>
            <a:normAutofit fontScale="90000"/>
          </a:bodyPr>
          <a:lstStyle/>
          <a:p>
            <a:pPr>
              <a:lnSpc>
                <a:spcPct val="115000"/>
              </a:lnSpc>
              <a:spcBef>
                <a:spcPts val="1200"/>
              </a:spcBef>
              <a:spcAft>
                <a:spcPts val="1200"/>
              </a:spcAft>
            </a:pPr>
            <a:r>
              <a:rPr lang="en-GB" sz="3100" b="1" dirty="0">
                <a:solidFill>
                  <a:schemeClr val="tx1"/>
                </a:solidFill>
                <a:effectLst/>
                <a:latin typeface="Times New Roman" panose="02020603050405020304" pitchFamily="18" charset="0"/>
                <a:ea typeface="Times New Roman" panose="02020603050405020304" pitchFamily="18" charset="0"/>
              </a:rPr>
              <a:t>code:</a:t>
            </a:r>
            <a:br>
              <a:rPr lang="en-IN" sz="1800" dirty="0">
                <a:effectLst/>
                <a:latin typeface="Arial" panose="020B0604020202020204" pitchFamily="34" charset="0"/>
                <a:ea typeface="Arial" panose="020B0604020202020204" pitchFamily="34" charset="0"/>
              </a:rPr>
            </a:br>
            <a:r>
              <a:rPr lang="en-GB" sz="1800" dirty="0">
                <a:effectLst/>
                <a:latin typeface="Times New Roman" panose="02020603050405020304" pitchFamily="18" charset="0"/>
                <a:ea typeface="Times New Roman" panose="02020603050405020304" pitchFamily="18" charset="0"/>
              </a:rPr>
              <a:t>from</a:t>
            </a:r>
            <a:r>
              <a:rPr lang="en-GB" sz="1800" dirty="0">
                <a:solidFill>
                  <a:srgbClr val="444746"/>
                </a:solidFill>
                <a:effectLst/>
                <a:latin typeface="Times New Roman" panose="02020603050405020304" pitchFamily="18" charset="0"/>
                <a:ea typeface="Times New Roman" panose="02020603050405020304" pitchFamily="18" charset="0"/>
              </a:rPr>
              <a:t> flask </a:t>
            </a:r>
            <a:r>
              <a:rPr lang="en-GB" sz="1800" dirty="0">
                <a:effectLst/>
                <a:latin typeface="Times New Roman" panose="02020603050405020304" pitchFamily="18" charset="0"/>
                <a:ea typeface="Times New Roman" panose="02020603050405020304" pitchFamily="18" charset="0"/>
              </a:rPr>
              <a:t>import</a:t>
            </a:r>
            <a:r>
              <a:rPr lang="en-GB" sz="1800" dirty="0">
                <a:solidFill>
                  <a:srgbClr val="444746"/>
                </a:solidFill>
                <a:effectLst/>
                <a:latin typeface="Times New Roman" panose="02020603050405020304" pitchFamily="18" charset="0"/>
                <a:ea typeface="Times New Roman" panose="02020603050405020304" pitchFamily="18" charset="0"/>
              </a:rPr>
              <a:t> Flask, request, </a:t>
            </a:r>
            <a:r>
              <a:rPr lang="en-GB" sz="1800" dirty="0" err="1">
                <a:solidFill>
                  <a:srgbClr val="444746"/>
                </a:solidFill>
                <a:effectLst/>
                <a:latin typeface="Times New Roman" panose="02020603050405020304" pitchFamily="18" charset="0"/>
                <a:ea typeface="Times New Roman" panose="02020603050405020304" pitchFamily="18" charset="0"/>
              </a:rPr>
              <a:t>jsonify</a:t>
            </a:r>
            <a:br>
              <a:rPr lang="en-IN" sz="1800" dirty="0">
                <a:effectLst/>
                <a:latin typeface="Arial" panose="020B0604020202020204" pitchFamily="34" charset="0"/>
                <a:ea typeface="Arial" panose="020B0604020202020204" pitchFamily="34" charset="0"/>
              </a:rPr>
            </a:br>
            <a:r>
              <a:rPr lang="en-GB" sz="1800" dirty="0">
                <a:effectLst/>
                <a:latin typeface="Times New Roman" panose="02020603050405020304" pitchFamily="18" charset="0"/>
                <a:ea typeface="Times New Roman" panose="02020603050405020304" pitchFamily="18" charset="0"/>
              </a:rPr>
              <a:t>from</a:t>
            </a: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err="1">
                <a:solidFill>
                  <a:srgbClr val="444746"/>
                </a:solidFill>
                <a:effectLst/>
                <a:latin typeface="Times New Roman" panose="02020603050405020304" pitchFamily="18" charset="0"/>
                <a:ea typeface="Times New Roman" panose="02020603050405020304" pitchFamily="18" charset="0"/>
              </a:rPr>
              <a:t>sklearn.ensemble</a:t>
            </a: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import</a:t>
            </a: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err="1">
                <a:solidFill>
                  <a:srgbClr val="444746"/>
                </a:solidFill>
                <a:effectLst/>
                <a:latin typeface="Times New Roman" panose="02020603050405020304" pitchFamily="18" charset="0"/>
                <a:ea typeface="Times New Roman" panose="02020603050405020304" pitchFamily="18" charset="0"/>
              </a:rPr>
              <a:t>RandomForestClassifier</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app = Flask(__name__)</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effectLst/>
                <a:latin typeface="Times New Roman" panose="02020603050405020304" pitchFamily="18" charset="0"/>
                <a:ea typeface="Times New Roman" panose="02020603050405020304" pitchFamily="18" charset="0"/>
              </a:rPr>
              <a:t># Replace with your feature extraction and prediction logic</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def </a:t>
            </a:r>
            <a:r>
              <a:rPr lang="en-GB" sz="1800" dirty="0" err="1">
                <a:solidFill>
                  <a:srgbClr val="444746"/>
                </a:solidFill>
                <a:effectLst/>
                <a:latin typeface="Times New Roman" panose="02020603050405020304" pitchFamily="18" charset="0"/>
                <a:ea typeface="Times New Roman" panose="02020603050405020304" pitchFamily="18" charset="0"/>
              </a:rPr>
              <a:t>predict_performance</a:t>
            </a:r>
            <a:r>
              <a:rPr lang="en-GB" sz="1800" dirty="0">
                <a:solidFill>
                  <a:srgbClr val="444746"/>
                </a:solidFill>
                <a:effectLst/>
                <a:latin typeface="Times New Roman" panose="02020603050405020304" pitchFamily="18" charset="0"/>
                <a:ea typeface="Times New Roman" panose="02020603050405020304" pitchFamily="18" charset="0"/>
              </a:rPr>
              <a:t>(code):</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 Extract features from the code</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features = </a:t>
            </a:r>
            <a:r>
              <a:rPr lang="en-GB" sz="1800" dirty="0" err="1">
                <a:solidFill>
                  <a:srgbClr val="444746"/>
                </a:solidFill>
                <a:effectLst/>
                <a:latin typeface="Times New Roman" panose="02020603050405020304" pitchFamily="18" charset="0"/>
                <a:ea typeface="Times New Roman" panose="02020603050405020304" pitchFamily="18" charset="0"/>
              </a:rPr>
              <a:t>extract_features</a:t>
            </a:r>
            <a:r>
              <a:rPr lang="en-GB" sz="1800" dirty="0">
                <a:solidFill>
                  <a:srgbClr val="444746"/>
                </a:solidFill>
                <a:effectLst/>
                <a:latin typeface="Times New Roman" panose="02020603050405020304" pitchFamily="18" charset="0"/>
                <a:ea typeface="Times New Roman" panose="02020603050405020304" pitchFamily="18" charset="0"/>
              </a:rPr>
              <a:t>(code)</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 Make prediction using the trained model</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prediction = </a:t>
            </a:r>
            <a:r>
              <a:rPr lang="en-GB" sz="1800" dirty="0" err="1">
                <a:solidFill>
                  <a:srgbClr val="444746"/>
                </a:solidFill>
                <a:effectLst/>
                <a:latin typeface="Times New Roman" panose="02020603050405020304" pitchFamily="18" charset="0"/>
                <a:ea typeface="Times New Roman" panose="02020603050405020304" pitchFamily="18" charset="0"/>
              </a:rPr>
              <a:t>model.predict</a:t>
            </a:r>
            <a:r>
              <a:rPr lang="en-GB" sz="1800" dirty="0">
                <a:solidFill>
                  <a:srgbClr val="444746"/>
                </a:solidFill>
                <a:effectLst/>
                <a:latin typeface="Times New Roman" panose="02020603050405020304" pitchFamily="18" charset="0"/>
                <a:ea typeface="Times New Roman" panose="02020603050405020304" pitchFamily="18" charset="0"/>
              </a:rPr>
              <a:t>([features])[</a:t>
            </a:r>
            <a:r>
              <a:rPr lang="en-GB" sz="1800" dirty="0">
                <a:effectLst/>
                <a:latin typeface="Times New Roman" panose="02020603050405020304" pitchFamily="18" charset="0"/>
                <a:ea typeface="Times New Roman" panose="02020603050405020304" pitchFamily="18" charset="0"/>
              </a:rPr>
              <a:t>0</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return</a:t>
            </a:r>
            <a:r>
              <a:rPr lang="en-GB" sz="1800" dirty="0">
                <a:solidFill>
                  <a:srgbClr val="444746"/>
                </a:solidFill>
                <a:effectLst/>
                <a:latin typeface="Times New Roman" panose="02020603050405020304" pitchFamily="18" charset="0"/>
                <a:ea typeface="Times New Roman" panose="02020603050405020304" pitchFamily="18" charset="0"/>
              </a:rPr>
              <a:t> prediction</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effectLst/>
                <a:latin typeface="Times New Roman" panose="02020603050405020304" pitchFamily="18" charset="0"/>
                <a:ea typeface="Times New Roman" panose="02020603050405020304" pitchFamily="18" charset="0"/>
              </a:rPr>
              <a:t># Load the pre-trained model (replace with your training logic)</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model = </a:t>
            </a:r>
            <a:r>
              <a:rPr lang="en-GB" sz="1800" dirty="0" err="1">
                <a:solidFill>
                  <a:srgbClr val="444746"/>
                </a:solidFill>
                <a:effectLst/>
                <a:latin typeface="Times New Roman" panose="02020603050405020304" pitchFamily="18" charset="0"/>
                <a:ea typeface="Times New Roman" panose="02020603050405020304" pitchFamily="18" charset="0"/>
              </a:rPr>
              <a:t>RandomForestClassifier</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err="1">
                <a:solidFill>
                  <a:srgbClr val="444746"/>
                </a:solidFill>
                <a:effectLst/>
                <a:latin typeface="Times New Roman" panose="02020603050405020304" pitchFamily="18" charset="0"/>
                <a:ea typeface="Times New Roman" panose="02020603050405020304" pitchFamily="18" charset="0"/>
              </a:rPr>
              <a:t>model.load_model</a:t>
            </a:r>
            <a:r>
              <a:rPr lang="en-GB" sz="1800" dirty="0">
                <a:solidFill>
                  <a:srgbClr val="444746"/>
                </a:solidFill>
                <a:effectLst/>
                <a:latin typeface="Times New Roman" panose="02020603050405020304" pitchFamily="18" charset="0"/>
                <a:ea typeface="Times New Roman" panose="02020603050405020304" pitchFamily="18" charset="0"/>
              </a:rPr>
              <a:t>(</a:t>
            </a:r>
            <a:r>
              <a:rPr lang="en-GB" sz="1800" dirty="0">
                <a:effectLst/>
                <a:latin typeface="Times New Roman" panose="02020603050405020304" pitchFamily="18" charset="0"/>
                <a:ea typeface="Times New Roman" panose="02020603050405020304" pitchFamily="18" charset="0"/>
              </a:rPr>
              <a:t>"</a:t>
            </a:r>
            <a:r>
              <a:rPr lang="en-GB" sz="1800" dirty="0" err="1">
                <a:effectLst/>
                <a:latin typeface="Times New Roman" panose="02020603050405020304" pitchFamily="18" charset="0"/>
                <a:ea typeface="Times New Roman" panose="02020603050405020304" pitchFamily="18" charset="0"/>
              </a:rPr>
              <a:t>memory_management_model.pkl</a:t>
            </a:r>
            <a:r>
              <a:rPr lang="en-GB" sz="1800" dirty="0">
                <a:effectLst/>
                <a:latin typeface="Times New Roman" panose="02020603050405020304" pitchFamily="18" charset="0"/>
                <a:ea typeface="Times New Roman" panose="02020603050405020304" pitchFamily="18" charset="0"/>
              </a:rPr>
              <a:t>"</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endParaRPr lang="en-IN" dirty="0"/>
          </a:p>
        </p:txBody>
      </p:sp>
    </p:spTree>
    <p:extLst>
      <p:ext uri="{BB962C8B-B14F-4D97-AF65-F5344CB8AC3E}">
        <p14:creationId xmlns:p14="http://schemas.microsoft.com/office/powerpoint/2010/main" val="1338409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E69D-CEFD-3088-5A40-3ED8250F60C1}"/>
              </a:ext>
            </a:extLst>
          </p:cNvPr>
          <p:cNvSpPr>
            <a:spLocks noGrp="1"/>
          </p:cNvSpPr>
          <p:nvPr>
            <p:ph type="title"/>
          </p:nvPr>
        </p:nvSpPr>
        <p:spPr>
          <a:xfrm>
            <a:off x="648458" y="561474"/>
            <a:ext cx="8596668" cy="5300312"/>
          </a:xfrm>
        </p:spPr>
        <p:txBody>
          <a:bodyPr>
            <a:normAutofit fontScale="90000"/>
          </a:bodyPr>
          <a:lstStyle/>
          <a:p>
            <a:pPr>
              <a:lnSpc>
                <a:spcPct val="115000"/>
              </a:lnSpc>
              <a:spcBef>
                <a:spcPts val="1200"/>
              </a:spcBef>
            </a:pPr>
            <a:r>
              <a:rPr lang="en-GB" sz="1800" dirty="0">
                <a:effectLst/>
                <a:latin typeface="Times New Roman" panose="02020603050405020304" pitchFamily="18" charset="0"/>
                <a:ea typeface="Times New Roman" panose="02020603050405020304" pitchFamily="18" charset="0"/>
              </a:rPr>
              <a:t>@app.route("/predict", methods=["POST"])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def predict():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if</a:t>
            </a: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err="1">
                <a:solidFill>
                  <a:srgbClr val="444746"/>
                </a:solidFill>
                <a:effectLst/>
                <a:latin typeface="Times New Roman" panose="02020603050405020304" pitchFamily="18" charset="0"/>
                <a:ea typeface="Times New Roman" panose="02020603050405020304" pitchFamily="18" charset="0"/>
              </a:rPr>
              <a:t>request.method</a:t>
            </a:r>
            <a:r>
              <a:rPr lang="en-GB" sz="1800" dirty="0">
                <a:solidFill>
                  <a:srgbClr val="444746"/>
                </a:solidFill>
                <a:effectLst/>
                <a:latin typeface="Times New Roman" panose="02020603050405020304" pitchFamily="18" charset="0"/>
                <a:ea typeface="Times New Roman" panose="02020603050405020304" pitchFamily="18" charset="0"/>
              </a:rPr>
              <a:t> == </a:t>
            </a:r>
            <a:r>
              <a:rPr lang="en-GB" sz="1800" dirty="0">
                <a:effectLst/>
                <a:latin typeface="Times New Roman" panose="02020603050405020304" pitchFamily="18" charset="0"/>
                <a:ea typeface="Times New Roman" panose="02020603050405020304" pitchFamily="18" charset="0"/>
              </a:rPr>
              <a:t>"POST"</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code = </a:t>
            </a:r>
            <a:r>
              <a:rPr lang="en-GB" sz="1800" dirty="0" err="1">
                <a:solidFill>
                  <a:srgbClr val="444746"/>
                </a:solidFill>
                <a:effectLst/>
                <a:latin typeface="Times New Roman" panose="02020603050405020304" pitchFamily="18" charset="0"/>
                <a:ea typeface="Times New Roman" panose="02020603050405020304" pitchFamily="18" charset="0"/>
              </a:rPr>
              <a:t>request.form</a:t>
            </a:r>
            <a:r>
              <a:rPr lang="en-GB" sz="1800" dirty="0">
                <a:solidFill>
                  <a:srgbClr val="444746"/>
                </a:solidFill>
                <a:effectLst/>
                <a:latin typeface="Times New Roman" panose="02020603050405020304" pitchFamily="18" charset="0"/>
                <a:ea typeface="Times New Roman" panose="02020603050405020304" pitchFamily="18" charset="0"/>
              </a:rPr>
              <a:t>[</a:t>
            </a:r>
            <a:r>
              <a:rPr lang="en-GB" sz="1800" dirty="0">
                <a:effectLst/>
                <a:latin typeface="Times New Roman" panose="02020603050405020304" pitchFamily="18" charset="0"/>
                <a:ea typeface="Times New Roman" panose="02020603050405020304" pitchFamily="18" charset="0"/>
              </a:rPr>
              <a:t>"code"</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prediction = </a:t>
            </a:r>
            <a:r>
              <a:rPr lang="en-GB" sz="1800" dirty="0" err="1">
                <a:solidFill>
                  <a:srgbClr val="444746"/>
                </a:solidFill>
                <a:effectLst/>
                <a:latin typeface="Times New Roman" panose="02020603050405020304" pitchFamily="18" charset="0"/>
                <a:ea typeface="Times New Roman" panose="02020603050405020304" pitchFamily="18" charset="0"/>
              </a:rPr>
              <a:t>predict_performance</a:t>
            </a:r>
            <a:r>
              <a:rPr lang="en-GB" sz="1800" dirty="0">
                <a:solidFill>
                  <a:srgbClr val="444746"/>
                </a:solidFill>
                <a:effectLst/>
                <a:latin typeface="Times New Roman" panose="02020603050405020304" pitchFamily="18" charset="0"/>
                <a:ea typeface="Times New Roman" panose="02020603050405020304" pitchFamily="18" charset="0"/>
              </a:rPr>
              <a:t>(code)</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a:effectLst/>
                <a:latin typeface="Times New Roman" panose="02020603050405020304" pitchFamily="18" charset="0"/>
                <a:ea typeface="Times New Roman" panose="02020603050405020304" pitchFamily="18" charset="0"/>
              </a:rPr>
              <a:t>return</a:t>
            </a: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err="1">
                <a:solidFill>
                  <a:srgbClr val="444746"/>
                </a:solidFill>
                <a:effectLst/>
                <a:latin typeface="Times New Roman" panose="02020603050405020304" pitchFamily="18" charset="0"/>
                <a:ea typeface="Times New Roman" panose="02020603050405020304" pitchFamily="18" charset="0"/>
              </a:rPr>
              <a:t>jsonify</a:t>
            </a:r>
            <a:r>
              <a:rPr lang="en-GB" sz="1800" dirty="0">
                <a:solidFill>
                  <a:srgbClr val="444746"/>
                </a:solidFill>
                <a:effectLst/>
                <a:latin typeface="Times New Roman" panose="02020603050405020304" pitchFamily="18" charset="0"/>
                <a:ea typeface="Times New Roman" panose="02020603050405020304" pitchFamily="18" charset="0"/>
              </a:rPr>
              <a:t>({</a:t>
            </a:r>
            <a:r>
              <a:rPr lang="en-GB" sz="1800" dirty="0">
                <a:effectLst/>
                <a:latin typeface="Times New Roman" panose="02020603050405020304" pitchFamily="18" charset="0"/>
                <a:ea typeface="Times New Roman" panose="02020603050405020304" pitchFamily="18" charset="0"/>
              </a:rPr>
              <a:t>"prediction"</a:t>
            </a:r>
            <a:r>
              <a:rPr lang="en-GB" sz="1800" dirty="0">
                <a:solidFill>
                  <a:srgbClr val="444746"/>
                </a:solidFill>
                <a:effectLst/>
                <a:latin typeface="Times New Roman" panose="02020603050405020304" pitchFamily="18" charset="0"/>
                <a:ea typeface="Times New Roman" panose="02020603050405020304" pitchFamily="18" charset="0"/>
              </a:rPr>
              <a:t>: prediction})</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1800" dirty="0">
                <a:effectLst/>
                <a:latin typeface="Times New Roman" panose="02020603050405020304" pitchFamily="18" charset="0"/>
                <a:ea typeface="Times New Roman" panose="02020603050405020304" pitchFamily="18" charset="0"/>
              </a:rPr>
              <a:t>if</a:t>
            </a:r>
            <a:r>
              <a:rPr lang="en-GB" sz="1800" dirty="0">
                <a:solidFill>
                  <a:srgbClr val="444746"/>
                </a:solidFill>
                <a:effectLst/>
                <a:latin typeface="Times New Roman" panose="02020603050405020304" pitchFamily="18" charset="0"/>
                <a:ea typeface="Times New Roman" panose="02020603050405020304" pitchFamily="18" charset="0"/>
              </a:rPr>
              <a:t> __name__ == </a:t>
            </a:r>
            <a:r>
              <a:rPr lang="en-GB" sz="1800" dirty="0">
                <a:effectLst/>
                <a:latin typeface="Times New Roman" panose="02020603050405020304" pitchFamily="18" charset="0"/>
                <a:ea typeface="Times New Roman" panose="02020603050405020304" pitchFamily="18" charset="0"/>
              </a:rPr>
              <a:t>"__main__"</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444746"/>
                </a:solidFill>
                <a:effectLst/>
                <a:latin typeface="Times New Roman" panose="02020603050405020304" pitchFamily="18" charset="0"/>
                <a:ea typeface="Times New Roman" panose="02020603050405020304" pitchFamily="18" charset="0"/>
              </a:rPr>
              <a:t>	</a:t>
            </a:r>
            <a:r>
              <a:rPr lang="en-GB" sz="1800" dirty="0" err="1">
                <a:solidFill>
                  <a:srgbClr val="444746"/>
                </a:solidFill>
                <a:effectLst/>
                <a:latin typeface="Times New Roman" panose="02020603050405020304" pitchFamily="18" charset="0"/>
                <a:ea typeface="Times New Roman" panose="02020603050405020304" pitchFamily="18" charset="0"/>
              </a:rPr>
              <a:t>app.run</a:t>
            </a:r>
            <a:r>
              <a:rPr lang="en-GB" sz="1800" dirty="0">
                <a:solidFill>
                  <a:srgbClr val="444746"/>
                </a:solidFill>
                <a:effectLst/>
                <a:latin typeface="Times New Roman" panose="02020603050405020304" pitchFamily="18" charset="0"/>
                <a:ea typeface="Times New Roman" panose="02020603050405020304" pitchFamily="18" charset="0"/>
              </a:rPr>
              <a:t>(debug=</a:t>
            </a:r>
            <a:r>
              <a:rPr lang="en-GB" sz="1800" dirty="0">
                <a:effectLst/>
                <a:latin typeface="Times New Roman" panose="02020603050405020304" pitchFamily="18" charset="0"/>
                <a:ea typeface="Times New Roman" panose="02020603050405020304" pitchFamily="18" charset="0"/>
              </a:rPr>
              <a:t>True</a:t>
            </a:r>
            <a:r>
              <a:rPr lang="en-GB" sz="1800" dirty="0">
                <a:solidFill>
                  <a:srgbClr val="444746"/>
                </a:solidFill>
                <a:effectLst/>
                <a:latin typeface="Times New Roman" panose="02020603050405020304" pitchFamily="18" charset="0"/>
                <a:ea typeface="Times New Roman" panose="02020603050405020304" pitchFamily="18" charset="0"/>
              </a:rPr>
              <a:t>)</a:t>
            </a:r>
            <a:br>
              <a:rPr lang="en-IN" sz="1800" dirty="0">
                <a:effectLst/>
                <a:latin typeface="Arial" panose="020B0604020202020204" pitchFamily="34" charset="0"/>
                <a:ea typeface="Arial" panose="020B0604020202020204" pitchFamily="34" charset="0"/>
              </a:rPr>
            </a:br>
            <a:r>
              <a:rPr lang="en-GB" sz="1800" dirty="0">
                <a:solidFill>
                  <a:srgbClr val="1F1F1F"/>
                </a:solidFill>
                <a:effectLs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r>
              <a:rPr lang="en-GB" sz="2000" dirty="0">
                <a:solidFill>
                  <a:srgbClr val="1F1F1F"/>
                </a:solidFill>
                <a:effectLst/>
                <a:latin typeface="Times New Roman" panose="02020603050405020304" pitchFamily="18" charset="0"/>
                <a:ea typeface="Times New Roman" panose="02020603050405020304" pitchFamily="18" charset="0"/>
              </a:rPr>
              <a:t>This code initializes a Flask application (app) to handle user requests. </a:t>
            </a:r>
            <a:r>
              <a:rPr lang="en-GB" sz="2000" dirty="0" err="1">
                <a:solidFill>
                  <a:srgbClr val="1F1F1F"/>
                </a:solidFill>
                <a:effectLst/>
                <a:latin typeface="Times New Roman" panose="02020603050405020304" pitchFamily="18" charset="0"/>
                <a:ea typeface="Times New Roman" panose="02020603050405020304" pitchFamily="18" charset="0"/>
              </a:rPr>
              <a:t>predict_performance</a:t>
            </a:r>
            <a:r>
              <a:rPr lang="en-GB" sz="2000" b="1" dirty="0">
                <a:solidFill>
                  <a:srgbClr val="1F1F1F"/>
                </a:solidFill>
                <a:effectLst/>
                <a:latin typeface="Times New Roman" panose="02020603050405020304" pitchFamily="18" charset="0"/>
                <a:ea typeface="Times New Roman" panose="02020603050405020304" pitchFamily="18" charset="0"/>
              </a:rPr>
              <a:t> </a:t>
            </a:r>
            <a:r>
              <a:rPr lang="en-GB" sz="2000" dirty="0">
                <a:solidFill>
                  <a:srgbClr val="1F1F1F"/>
                </a:solidFill>
                <a:effectLst/>
                <a:latin typeface="Times New Roman" panose="02020603050405020304" pitchFamily="18" charset="0"/>
                <a:ea typeface="Times New Roman" panose="02020603050405020304" pitchFamily="18" charset="0"/>
              </a:rPr>
              <a:t>function is placeholder function represents logic for extracting features from the code and making predictions using the trained model. We need to implement this based on chosen feature engineering and machine learning techniques. replace the placeholder code with your model loading logic. You'll need to train and save a model beforehand.  /predict</a:t>
            </a:r>
            <a:r>
              <a:rPr lang="en-GB" sz="2000" b="1" dirty="0">
                <a:solidFill>
                  <a:srgbClr val="1F1F1F"/>
                </a:solidFill>
                <a:effectLst/>
                <a:latin typeface="Times New Roman" panose="02020603050405020304" pitchFamily="18" charset="0"/>
                <a:ea typeface="Times New Roman" panose="02020603050405020304" pitchFamily="18" charset="0"/>
              </a:rPr>
              <a:t> </a:t>
            </a:r>
            <a:r>
              <a:rPr lang="en-GB" sz="2000" dirty="0">
                <a:solidFill>
                  <a:srgbClr val="1F1F1F"/>
                </a:solidFill>
                <a:effectLst/>
                <a:latin typeface="Times New Roman" panose="02020603050405020304" pitchFamily="18" charset="0"/>
                <a:ea typeface="Times New Roman" panose="02020603050405020304" pitchFamily="18" charset="0"/>
              </a:rPr>
              <a:t>route handles POST requests sent by the frontend containing the source code. the code extracts features, makes predictions using the loaded model, and returns the predicted strategy as a JSON response.</a:t>
            </a:r>
            <a:br>
              <a:rPr lang="en-IN" sz="2000" dirty="0">
                <a:effectLst/>
                <a:latin typeface="Arial" panose="020B0604020202020204" pitchFamily="34" charset="0"/>
                <a:ea typeface="Arial" panose="020B0604020202020204" pitchFamily="34" charset="0"/>
              </a:rPr>
            </a:br>
            <a:r>
              <a:rPr lang="en-GB" sz="1800" dirty="0">
                <a:solidFill>
                  <a:srgbClr val="1F1F1F"/>
                </a:solidFill>
                <a:effectLst/>
                <a:highlight>
                  <a:srgbClr val="FFFFFF"/>
                </a:highlight>
                <a:latin typeface="Times New Roman" panose="02020603050405020304" pitchFamily="18" charset="0"/>
                <a:ea typeface="Times New Roman" panose="02020603050405020304" pitchFamily="18" charset="0"/>
              </a:rPr>
              <a:t> </a:t>
            </a:r>
            <a:br>
              <a:rPr lang="en-IN" sz="1800" dirty="0">
                <a:effectLst/>
                <a:latin typeface="Arial" panose="020B0604020202020204" pitchFamily="34" charset="0"/>
                <a:ea typeface="Arial" panose="020B0604020202020204" pitchFamily="34" charset="0"/>
              </a:rPr>
            </a:br>
            <a:endParaRPr lang="en-IN" dirty="0"/>
          </a:p>
        </p:txBody>
      </p:sp>
    </p:spTree>
    <p:extLst>
      <p:ext uri="{BB962C8B-B14F-4D97-AF65-F5344CB8AC3E}">
        <p14:creationId xmlns:p14="http://schemas.microsoft.com/office/powerpoint/2010/main" val="2249077301"/>
      </p:ext>
    </p:extLst>
  </p:cSld>
  <p:clrMapOvr>
    <a:masterClrMapping/>
  </p:clrMapOvr>
  <p:transition spd="slow">
    <p:comb/>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157</TotalTime>
  <Words>1482</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from flask import Flask, request, jsonify from sklearn.ensemble import RandomForestClassifier   app = Flask(__name__)   # Replace with your feature extraction and prediction logic def predict_performance(code):  # Extract features from the code  features = extract_features(code)    # Make prediction using the trained model  prediction = model.predict([features])[0]    return prediction   # Load the pre-trained model (replace with your training logic) model = RandomForestClassifier() model.load_model("memory_management_model.pkl")   </vt:lpstr>
      <vt:lpstr>@app.route("/predict", methods=["POST"]) def predict():  if request.method == "POST":      code = request.form["code"]      prediction = predict_performance(code)      return jsonify({"prediction": prediction})   if __name__ == "__main__":  app.run(debug=True)   This code initializes a Flask application (app) to handle user requests. predict_performance function is placeholder function represents logic for extracting features from the code and making predictions using the trained model. We need to implement this based on chosen feature engineering and machine learning techniques. replace the placeholder code with your model loading logic. You'll need to train and save a model beforehand.  /predict route handles POST requests sent by the frontend containing the source code. the code extracts features, makes predictions using the loaded model, and returns the predicted strategy as a JSON response.   </vt:lpstr>
      <vt:lpstr>INPUT: {   "code": "def factorial(n):\n if n == 0:\n     return 1\n else:\n     return n * factorial(n - 1)" }   OUT PUT: {   "prediction": "heap" }  Conclusion  :-   This project explored the design of a web-based interface for a memory management optimization tool. The proposed solution utilises feature engineering and a machine learning model to predict the performance impact of different memory management strategies on a given program. The UI facilitates user interaction, allowing them to upload source code, view predicted performance metrics, and receive recommendations for the optimal strategy based on their preferences and constraints. This design offers several potential benefits, including improved developer productivity, informed decision-making regarding memory management, and potentially enhanced program performance. By continuously improving and expanding its capabilities, this memory management optimization tool has the potential to become a valuable asset for developers and researchers working on memory-intensive applications.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mude sai</dc:creator>
  <cp:lastModifiedBy>Poojitha _</cp:lastModifiedBy>
  <cp:revision>7</cp:revision>
  <dcterms:created xsi:type="dcterms:W3CDTF">2024-03-19T13:45:52Z</dcterms:created>
  <dcterms:modified xsi:type="dcterms:W3CDTF">2024-06-26T04:18:48Z</dcterms:modified>
</cp:coreProperties>
</file>