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0"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4/1/2024</a:t>
            </a:fld>
            <a:endParaRPr lang="zh-CN" altLang="en-US" sz="1200">
              <a:latin typeface="Calibri" pitchFamily="0" charset="0"/>
              <a:ea typeface="等线" pitchFamily="0" charset="0"/>
              <a:cs typeface="Calibri" pitchFamily="0" charset="0"/>
            </a:endParaRPr>
          </a:p>
        </p:txBody>
      </p:sp>
      <p:sp>
        <p:nvSpPr>
          <p:cNvPr id="21"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22"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3"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9273462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912738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322414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320333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0893390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5252665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744561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415401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295487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668591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77309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40585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grpSp>
        <p:nvGrpSpPr>
          <p:cNvPr id="35" name="组合"/>
          <p:cNvGrpSpPr>
            <a:grpSpLocks/>
          </p:cNvGrpSpPr>
          <p:nvPr/>
        </p:nvGrpSpPr>
        <p:grpSpPr>
          <a:xfrm>
            <a:off x="0" y="-8467"/>
            <a:ext cx="12192000" cy="6866467"/>
            <a:chOff x="0" y="-8467"/>
            <a:chExt cx="12192000" cy="6866467"/>
          </a:xfrm>
        </p:grpSpPr>
        <p:sp>
          <p:nvSpPr>
            <p:cNvPr id="25" name="直线"/>
            <p:cNvSpPr>
              <a:spLocks/>
            </p:cNvSpPr>
            <p:nvPr/>
          </p:nvSpPr>
          <p:spPr>
            <a:xfrm rot="0">
              <a:off x="9371012" y="0"/>
              <a:ext cx="1219200" cy="6858000"/>
            </a:xfrm>
            <a:prstGeom prst="line"/>
            <a:noFill/>
            <a:ln w="9525" cmpd="sng" cap="flat">
              <a:solidFill>
                <a:srgbClr val="BFBFBF"/>
              </a:solidFill>
              <a:prstDash val="solid"/>
              <a:round/>
            </a:ln>
          </p:spPr>
        </p:sp>
        <p:sp>
          <p:nvSpPr>
            <p:cNvPr id="26"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27"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28"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29"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30"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31"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32"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33"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34" name="等腰三角形"/>
            <p:cNvSpPr>
              <a:spLocks/>
            </p:cNvSpPr>
            <p:nvPr/>
          </p:nvSpPr>
          <p:spPr>
            <a:xfrm rot="10800000">
              <a:off x="0" y="0"/>
              <a:ext cx="842596" cy="5666154"/>
            </a:xfrm>
            <a:prstGeom prst="triangle">
              <a:avLst>
                <a:gd name="adj" fmla="val 100000"/>
              </a:avLst>
            </a:prstGeom>
            <a:solidFill>
              <a:srgbClr val="90C226">
                <a:alpha val="85000"/>
              </a:srgbClr>
            </a:solidFill>
            <a:ln w="12700" cmpd="sng" cap="flat">
              <a:noFill/>
              <a:prstDash val="solid"/>
              <a:round/>
            </a:ln>
          </p:spPr>
        </p:sp>
      </p:grpSp>
      <p:sp>
        <p:nvSpPr>
          <p:cNvPr id="36"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a:endParaRPr>
          </a:p>
        </p:txBody>
      </p:sp>
      <p:sp>
        <p:nvSpPr>
          <p:cNvPr id="37"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
        <p:nvSpPr>
          <p:cNvPr id="38" name="文本框"/>
          <p:cNvSpPr>
            <a:spLocks noGrp="1"/>
          </p:cNvSpPr>
          <p:nvPr>
            <p:ph type="dt" idx="10"/>
          </p:nvPr>
        </p:nvSpPr>
        <p:spPr>
          <a:xfrm rot="0">
            <a:off x="7205133" y="6041362"/>
            <a:ext cx="9119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898989"/>
                </a:solidFill>
                <a:latin typeface="Trebuchet MS" pitchFamily="0" charset="0"/>
                <a:ea typeface="华文新魏" pitchFamily="0" charset="0"/>
                <a:cs typeface="Trebuchet MS" pitchFamily="0" charset="0"/>
              </a:rPr>
              <a:t>4/1/2024</a:t>
            </a:fld>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9" name="文本框"/>
          <p:cNvSpPr>
            <a:spLocks noGrp="1"/>
          </p:cNvSpPr>
          <p:nvPr>
            <p:ph type="ftr"/>
          </p:nvPr>
        </p:nvSpPr>
        <p:spPr>
          <a:xfrm rot="0">
            <a:off x="677334" y="6041362"/>
            <a:ext cx="6297612"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40" name="文本框"/>
          <p:cNvSpPr>
            <a:spLocks noGrp="1"/>
          </p:cNvSpPr>
          <p:nvPr>
            <p:ph type="sldNum"/>
          </p:nvPr>
        </p:nvSpPr>
        <p:spPr>
          <a:xfrm rot="0">
            <a:off x="8590663" y="6041362"/>
            <a:ext cx="6833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92300562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182126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645579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gradFill xmlns:a="http://schemas.openxmlformats.org/drawingml/2006/main">
          <a:gsLst>
            <a:gs pos="0">
              <a:srgbClr val="EEEEEE"/>
            </a:gs>
            <a:gs pos="100000">
              <a:srgbClr val="FFFFFF"/>
            </a:gs>
          </a:gsLst>
          <a:path path="shape">
            <a:fillToRect l="50000" t="50000" r="50000" b="50000"/>
          </a:path>
        </a:gradFill>
      </p:bgPr>
    </p:bg>
    <p:spTree>
      <p:nvGrpSpPr>
        <p:cNvPr id="1" name=""/>
        <p:cNvGrpSpPr/>
        <p:nvPr/>
      </p:nvGrpSpPr>
      <p:grpSpPr>
        <a:xfrm xmlns:a="http://schemas.openxmlformats.org/drawingml/2006/main">
          <a:off x="0" y="0"/>
          <a:ext cx="0" cy="0"/>
          <a:chOff x="0" y="0"/>
          <a:chExt cx="0" cy="0"/>
        </a:xfrm>
      </p:grpSpPr>
      <p:grpSp>
        <p:nvGrpSpPr>
          <p:cNvPr id="60"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50"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51"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52"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53"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54"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55"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56"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57"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58"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59"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pic>
        <p:nvPicPr>
          <p:cNvPr id="49"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4"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45"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46"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4/1/2024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47"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8"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3632017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gradFill xmlns:a="http://schemas.openxmlformats.org/drawingml/2006/main">
          <a:gsLst>
            <a:gs pos="0">
              <a:srgbClr val="EEEEEE"/>
            </a:gs>
            <a:gs pos="100000">
              <a:srgbClr val="FFFFFF"/>
            </a:gs>
          </a:gsLst>
          <a:path path="shape">
            <a:fillToRect l="50000" t="50000" r="50000" b="50000"/>
          </a:path>
        </a:gradFill>
      </p:bgPr>
    </p:bg>
    <p:spTree>
      <p:nvGrpSpPr>
        <p:cNvPr id="1" name=""/>
        <p:cNvGrpSpPr/>
        <p:nvPr/>
      </p:nvGrpSpPr>
      <p:grpSpPr>
        <a:xfrm xmlns:a="http://schemas.openxmlformats.org/drawingml/2006/main">
          <a:off x="0" y="0"/>
          <a:ext cx="0" cy="0"/>
          <a:chOff x="0" y="0"/>
          <a:chExt cx="0" cy="0"/>
        </a:xfrm>
      </p:grpSpPr>
      <p:grpSp>
        <p:nvGrpSpPr>
          <p:cNvPr id="9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8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8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8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8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89"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9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9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9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9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pic>
        <p:nvPicPr>
          <p:cNvPr id="83"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9"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80"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4/1/2024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81"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82"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99897410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411344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526102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00536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576759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363002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099829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994483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106327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4/1/2024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pic>
        <p:nvPicPr>
          <p:cNvPr id="18"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58394312"/>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41"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5400" b="1" i="0" u="none" strike="noStrike" kern="1200" cap="none" spc="0" baseline="0">
                <a:solidFill>
                  <a:schemeClr val="accent1"/>
                </a:solidFill>
                <a:latin typeface="Arial" pitchFamily="34" charset="0"/>
                <a:ea typeface="方正姚体" pitchFamily="0" charset="0"/>
                <a:cs typeface="Arial" pitchFamily="34" charset="0"/>
              </a:rPr>
              <a:t>PROJECT TITLE</a:t>
            </a:r>
            <a:endParaRPr lang="zh-CN" altLang="en-US" sz="5400" b="1" i="0" u="none" strike="noStrike" kern="1200" cap="none" spc="0" baseline="0">
              <a:solidFill>
                <a:schemeClr val="accent1"/>
              </a:solidFill>
              <a:latin typeface="Arial" pitchFamily="34" charset="0"/>
              <a:ea typeface="方正姚体" pitchFamily="0" charset="0"/>
              <a:cs typeface="Arial" pitchFamily="34" charset="0"/>
            </a:endParaRPr>
          </a:p>
        </p:txBody>
      </p:sp>
      <p:sp>
        <p:nvSpPr>
          <p:cNvPr id="42"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6D911D"/>
                </a:solidFill>
                <a:latin typeface="Arial" pitchFamily="34" charset="0"/>
                <a:ea typeface="华文新魏" pitchFamily="0" charset="0"/>
                <a:cs typeface="Arial" pitchFamily="34" charset="0"/>
              </a:rPr>
              <a:t>KEYLOGGER PROJECT</a:t>
            </a:r>
            <a:endParaRPr lang="zh-CN" altLang="en-US" sz="3200" b="1" i="0" u="none" strike="noStrike" kern="1200" cap="none" spc="0" baseline="0">
              <a:solidFill>
                <a:srgbClr val="6D911D"/>
              </a:solidFill>
              <a:latin typeface="Arial" pitchFamily="34" charset="0"/>
              <a:ea typeface="华文新魏" pitchFamily="0" charset="0"/>
              <a:cs typeface="Arial" pitchFamily="34" charset="0"/>
            </a:endParaRPr>
          </a:p>
        </p:txBody>
      </p:sp>
      <p:sp>
        <p:nvSpPr>
          <p:cNvPr id="43" name="矩形"/>
          <p:cNvSpPr>
            <a:spLocks/>
          </p:cNvSpPr>
          <p:nvPr/>
        </p:nvSpPr>
        <p:spPr>
          <a:xfrm rot="0">
            <a:off x="3117529" y="4586365"/>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6D911D"/>
                </a:solidFill>
                <a:latin typeface="Arial" pitchFamily="34" charset="0"/>
                <a:ea typeface="华文新魏" pitchFamily="0" charset="0"/>
                <a:cs typeface="Arial" pitchFamily="34" charset="0"/>
              </a:rPr>
              <a:t>Presentsed</a:t>
            </a:r>
            <a:r>
              <a:rPr lang="en-US" altLang="zh-CN" sz="2000" b="1" i="0" u="none" strike="noStrike" kern="1200" cap="none" spc="0" baseline="0">
                <a:solidFill>
                  <a:srgbClr val="6D911D"/>
                </a:solidFill>
                <a:latin typeface="Arial" pitchFamily="34" charset="0"/>
                <a:ea typeface="华文新魏" pitchFamily="0" charset="0"/>
                <a:cs typeface="Arial" pitchFamily="34" charset="0"/>
              </a:rPr>
              <a:t> By:</a:t>
            </a:r>
            <a:endParaRPr lang="en-US" altLang="zh-CN" sz="2000" b="1" i="0" u="none" strike="noStrike" kern="1200" cap="none" spc="0" baseline="0">
              <a:solidFill>
                <a:srgbClr val="6D911D"/>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6D911D"/>
                </a:solidFill>
                <a:latin typeface="Arial" pitchFamily="34" charset="0"/>
                <a:ea typeface="华文新魏" pitchFamily="0" charset="0"/>
                <a:cs typeface="Arial" pitchFamily="34" charset="0"/>
              </a:rPr>
              <a:t>G POOVARASAN </a:t>
            </a:r>
            <a:endParaRPr lang="en-US" altLang="zh-CN" sz="2000" b="1" i="0" u="none" strike="noStrike" kern="1200" cap="none" spc="0" baseline="0">
              <a:solidFill>
                <a:srgbClr val="6D911D"/>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6D911D"/>
                </a:solidFill>
                <a:latin typeface="Arial" pitchFamily="34" charset="0"/>
                <a:ea typeface="华文新魏" pitchFamily="0" charset="0"/>
                <a:cs typeface="Arial" pitchFamily="34" charset="0"/>
              </a:rPr>
              <a:t>Rajiv Gandhi College of Engineering</a:t>
            </a:r>
            <a:endParaRPr lang="en-US" altLang="zh-CN" sz="2000" b="1" i="0" u="none" strike="noStrike" kern="1200" cap="none" spc="0" baseline="0">
              <a:solidFill>
                <a:srgbClr val="6D911D"/>
              </a:solidFill>
              <a:latin typeface="Arial" pitchFamily="34" charset="0"/>
              <a:ea typeface="华文新魏"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6D911D"/>
                </a:solidFill>
                <a:latin typeface="Arial" pitchFamily="34" charset="0"/>
                <a:ea typeface="华文新魏" pitchFamily="0" charset="0"/>
                <a:cs typeface="Arial" pitchFamily="34" charset="0"/>
              </a:rPr>
              <a:t>BE CSE</a:t>
            </a:r>
            <a:endParaRPr lang="zh-CN" altLang="en-US" sz="2000" b="1" i="0" u="none" strike="noStrike" kern="1200" cap="none" spc="0" baseline="0">
              <a:solidFill>
                <a:srgbClr val="6D911D"/>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168678781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Trebuchet MS" pitchFamily="0" charset="0"/>
                <a:cs typeface="Arial" pitchFamily="34" charset="0"/>
              </a:rPr>
              <a:t>References</a:t>
            </a:r>
            <a:endParaRPr lang="zh-CN" altLang="en-US" sz="3600" b="0" i="0" u="none" strike="noStrike" kern="1200" cap="none" spc="0" baseline="0">
              <a:solidFill>
                <a:schemeClr val="accent1"/>
              </a:solidFill>
              <a:latin typeface="Trebuchet MS" pitchFamily="0" charset="0"/>
              <a:ea typeface="方正姚体" pitchFamily="0" charset="0"/>
              <a:cs typeface="Lucida Sans"/>
            </a:endParaRPr>
          </a:p>
        </p:txBody>
      </p:sp>
      <p:sp>
        <p:nvSpPr>
          <p:cNvPr id="78"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0F0F0F"/>
                </a:solidFill>
                <a:latin typeface="Trebuchet MS" pitchFamily="0" charset="0"/>
                <a:ea typeface="Trebuchet MS" pitchFamily="0" charset="0"/>
                <a:cs typeface="Trebuchet MS"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925411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95"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3600" b="1" i="0" u="none" strike="noStrike" kern="1200" cap="none" spc="0" baseline="0">
                <a:solidFill>
                  <a:srgbClr val="002060"/>
                </a:solidFill>
                <a:latin typeface="Arial" pitchFamily="34" charset="0"/>
                <a:ea typeface="方正姚体" pitchFamily="0" charset="0"/>
                <a:cs typeface="Arial" pitchFamily="34" charset="0"/>
              </a:rPr>
              <a:t>THANK YOU</a:t>
            </a:r>
            <a:endParaRPr lang="zh-CN" altLang="en-US" sz="3600" b="1" i="0" u="none" strike="noStrike" kern="1200" cap="none" spc="0" baseline="0">
              <a:solidFill>
                <a:srgbClr val="002060"/>
              </a:solidFill>
              <a:latin typeface="Arial" pitchFamily="34" charset="0"/>
              <a:ea typeface="方正姚体" pitchFamily="0" charset="0"/>
              <a:cs typeface="Arial" pitchFamily="34" charset="0"/>
            </a:endParaRPr>
          </a:p>
        </p:txBody>
      </p:sp>
    </p:spTree>
    <p:extLst>
      <p:ext uri="{BB962C8B-B14F-4D97-AF65-F5344CB8AC3E}">
        <p14:creationId xmlns:p14="http://schemas.microsoft.com/office/powerpoint/2010/main" val="93306085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61"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rgbClr val="002060"/>
                </a:solidFill>
                <a:latin typeface="Arial" pitchFamily="34" charset="0"/>
                <a:ea typeface="方正姚体" pitchFamily="0" charset="0"/>
                <a:cs typeface="Arial" pitchFamily="34" charset="0"/>
              </a:rPr>
              <a:t>OUTLINE</a:t>
            </a:r>
            <a:endParaRPr lang="zh-CN" altLang="en-US" sz="3600" b="1" i="0" u="none" strike="noStrike" kern="1200" cap="none" spc="0" baseline="0">
              <a:solidFill>
                <a:srgbClr val="002060"/>
              </a:solidFill>
              <a:latin typeface="Arial" pitchFamily="34" charset="0"/>
              <a:ea typeface="方正姚体" pitchFamily="0" charset="0"/>
              <a:cs typeface="Arial" pitchFamily="34" charset="0"/>
            </a:endParaRPr>
          </a:p>
        </p:txBody>
      </p:sp>
      <p:sp>
        <p:nvSpPr>
          <p:cNvPr id="62"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1" i="0" u="none" strike="noStrike" kern="1200" cap="none" spc="0" baseline="0">
                <a:solidFill>
                  <a:srgbClr val="404040"/>
                </a:solidFill>
                <a:latin typeface="Arial" pitchFamily="34" charset="0"/>
                <a:ea typeface="Trebuchet MS" pitchFamily="0" charset="0"/>
                <a:cs typeface="Arial" pitchFamily="34" charset="0"/>
              </a:rPr>
              <a:t>  </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rgbClr val="404040"/>
                </a:solidFill>
                <a:latin typeface="Arial" pitchFamily="34" charset="0"/>
                <a:ea typeface="Trebuchet MS"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Trebuchet MS" pitchFamily="0" charset="0"/>
                <a:cs typeface="Arial" pitchFamily="34" charset="0"/>
              </a:rPr>
              <a:t>(Should not include solution)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rgbClr val="404040"/>
                </a:solidFill>
                <a:latin typeface="Arial" pitchFamily="34" charset="0"/>
                <a:ea typeface="Trebuchet MS" pitchFamily="0" charset="0"/>
                <a:cs typeface="Arial" pitchFamily="34" charset="0"/>
              </a:rPr>
              <a:t>Proposed System/Solution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rgbClr val="404040"/>
                </a:solidFill>
                <a:latin typeface="Arial" pitchFamily="34" charset="0"/>
                <a:ea typeface="Trebuchet MS" pitchFamily="0" charset="0"/>
                <a:cs typeface="Calibri" pitchFamily="0" charset="0"/>
              </a:rPr>
              <a:t>System </a:t>
            </a:r>
            <a:r>
              <a:rPr lang="en-US" altLang="zh-CN" sz="2000" b="1" i="0" u="none" strike="noStrike" kern="1200" cap="none" spc="0" baseline="0">
                <a:solidFill>
                  <a:srgbClr val="404040"/>
                </a:solidFill>
                <a:latin typeface="Arial" pitchFamily="34" charset="0"/>
                <a:ea typeface="Trebuchet MS" pitchFamily="0" charset="0"/>
                <a:cs typeface="Trebuchet MS" pitchFamily="0" charset="0"/>
              </a:rPr>
              <a:t>Development Approach </a:t>
            </a:r>
            <a:r>
              <a:rPr lang="en-US" altLang="zh-CN" sz="2000" b="0" i="0" u="none" strike="noStrike" kern="1200" cap="none" spc="0" baseline="0">
                <a:solidFill>
                  <a:srgbClr val="404040"/>
                </a:solidFill>
                <a:latin typeface="Arial" pitchFamily="34" charset="0"/>
                <a:ea typeface="Trebuchet MS" pitchFamily="0" charset="0"/>
                <a:cs typeface="Trebuchet MS" pitchFamily="0" charset="0"/>
              </a:rPr>
              <a:t>(Technology Used) </a:t>
            </a:r>
            <a:endParaRPr lang="en-US" altLang="zh-CN" sz="1800" b="0" i="0" u="none" strike="noStrike" kern="1200" cap="none" spc="0" baseline="0">
              <a:solidFill>
                <a:srgbClr val="404040"/>
              </a:solidFill>
              <a:latin typeface="Arial" pitchFamily="34" charset="0"/>
              <a:ea typeface="Trebuchet MS" pitchFamily="0" charset="0"/>
              <a:cs typeface="Trebuchet MS"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rgbClr val="404040"/>
                </a:solidFill>
                <a:latin typeface="Arial" pitchFamily="34" charset="0"/>
                <a:ea typeface="Trebuchet MS" pitchFamily="0" charset="0"/>
                <a:cs typeface="Trebuchet MS" pitchFamily="0" charset="0"/>
              </a:rPr>
              <a:t>Algorithm &amp; Deployment  </a:t>
            </a:r>
            <a:endParaRPr lang="en-US" altLang="zh-CN" sz="1800" b="0" i="0" u="none" strike="noStrike" kern="1200" cap="none" spc="0" baseline="0">
              <a:solidFill>
                <a:srgbClr val="404040"/>
              </a:solidFill>
              <a:latin typeface="Arial" pitchFamily="34" charset="0"/>
              <a:ea typeface="华文新魏" pitchFamily="0" charset="0"/>
              <a:cs typeface="Calibri"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rgbClr val="404040"/>
                </a:solidFill>
                <a:latin typeface="Arial" pitchFamily="34" charset="0"/>
                <a:ea typeface="Trebuchet MS"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Trebuchet MS"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rgbClr val="404040"/>
                </a:solidFill>
                <a:latin typeface="Arial" pitchFamily="34" charset="0"/>
                <a:ea typeface="Trebuchet MS" pitchFamily="0" charset="0"/>
                <a:cs typeface="Arial" pitchFamily="34" charset="0"/>
              </a:rPr>
              <a:t>Conclusion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rgbClr val="404040"/>
                </a:solidFill>
                <a:latin typeface="Arial" pitchFamily="34" charset="0"/>
                <a:ea typeface="Trebuchet MS"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Trebuchet MS"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rgbClr val="404040"/>
                </a:solidFill>
                <a:latin typeface="Arial" pitchFamily="34" charset="0"/>
                <a:ea typeface="Trebuchet MS" pitchFamily="0" charset="0"/>
                <a:cs typeface="Arial" pitchFamily="34" charset="0"/>
              </a:rPr>
              <a:t>References</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116274740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6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方正姚体" pitchFamily="0" charset="0"/>
                <a:cs typeface="Arial" pitchFamily="34" charset="0"/>
              </a:rPr>
              <a:t>Problem Statement</a:t>
            </a:r>
            <a:endParaRPr lang="zh-CN" altLang="en-US" sz="4400" b="0" i="0" u="none" strike="noStrike" kern="1200" cap="none" spc="0" baseline="0">
              <a:solidFill>
                <a:schemeClr val="accent1"/>
              </a:solidFill>
              <a:latin typeface="Trebuchet MS" pitchFamily="0" charset="0"/>
              <a:ea typeface="方正姚体" pitchFamily="0" charset="0"/>
              <a:cs typeface="Lucida Sans"/>
            </a:endParaRPr>
          </a:p>
        </p:txBody>
      </p:sp>
      <p:sp>
        <p:nvSpPr>
          <p:cNvPr id="64"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endParaRPr lang="en-US" altLang="zh-CN" sz="24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14562734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441671" y="0"/>
            <a:ext cx="8596668" cy="8694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方正姚体" pitchFamily="0" charset="0"/>
                <a:cs typeface="Arial" pitchFamily="34" charset="0"/>
              </a:rPr>
              <a:t>Proposed Solution</a:t>
            </a:r>
            <a:endParaRPr lang="zh-CN" altLang="en-US" sz="4400" b="0" i="0" u="none" strike="noStrike" kern="1200" cap="none" spc="0" baseline="0">
              <a:solidFill>
                <a:schemeClr val="accent1"/>
              </a:solidFill>
              <a:latin typeface="Trebuchet MS" pitchFamily="0" charset="0"/>
              <a:ea typeface="方正姚体" pitchFamily="0" charset="0"/>
              <a:cs typeface="Lucida Sans"/>
            </a:endParaRPr>
          </a:p>
        </p:txBody>
      </p:sp>
      <p:sp>
        <p:nvSpPr>
          <p:cNvPr id="66" name="文本框"/>
          <p:cNvSpPr>
            <a:spLocks noGrp="1"/>
          </p:cNvSpPr>
          <p:nvPr>
            <p:ph type="body" idx="1"/>
          </p:nvPr>
        </p:nvSpPr>
        <p:spPr>
          <a:xfrm rot="0">
            <a:off x="0" y="912793"/>
            <a:ext cx="11613485" cy="503241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00000"/>
              </a:lnSpc>
              <a:spcBef>
                <a:spcPts val="1000"/>
              </a:spcBef>
              <a:spcAft>
                <a:spcPts val="0"/>
              </a:spcAft>
              <a:buClr>
                <a:schemeClr val="accent1"/>
              </a:buClr>
              <a:buSzPct val="80000"/>
              <a:buFont typeface="Wingdings 3" pitchFamily="0" charset="2"/>
              <a:buChar char=""/>
            </a:pP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Data Collection:</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lvl="1" marL="629920"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lvl="1" marL="629920"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Data Preprocessing:</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lvl="1" marL="629920"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lvl="1" marL="629920"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Machine Learning Algorithm:</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lvl="1" marL="629920"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lvl="1" marL="629920"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Deployment:</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lvl="1" marL="629920"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lvl="1" marL="629920"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Evaluation:</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lvl="1" marL="629920"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新魏" pitchFamily="0" charset="0"/>
              <a:cs typeface="Calibri" pitchFamily="0" charset="0"/>
            </a:endParaRPr>
          </a:p>
          <a:p>
            <a:pPr lvl="1" marL="629920" indent="-305435" algn="l">
              <a:lnSpc>
                <a:spcPct val="10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Calibri" pitchFamily="0" charset="0"/>
                <a:ea typeface="Trebuchet MS" pitchFamily="0" charset="0"/>
                <a:cs typeface="Trebuchet MS"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新魏" pitchFamily="0" charset="0"/>
              <a:cs typeface="Lucida Sans"/>
            </a:endParaRPr>
          </a:p>
          <a:p>
            <a:pPr lvl="1" marL="629920" indent="-305435" algn="l">
              <a:lnSpc>
                <a:spcPct val="100000"/>
              </a:lnSpc>
              <a:spcBef>
                <a:spcPts val="1000"/>
              </a:spcBef>
              <a:spcAft>
                <a:spcPts val="0"/>
              </a:spcAft>
              <a:buClr>
                <a:schemeClr val="accent1"/>
              </a:buClr>
              <a:buSzPct val="80000"/>
              <a:buFont typeface="Wingdings 3" pitchFamily="0" charset="2"/>
              <a:buChar char=""/>
            </a:pPr>
            <a:r>
              <a:rPr lang="en-US" altLang="zh-CN" sz="1200" b="0" i="0" u="none" strike="noStrike" kern="1200" cap="none" spc="0" baseline="0">
                <a:solidFill>
                  <a:srgbClr val="404040"/>
                </a:solidFill>
                <a:latin typeface="Trebuchet MS" pitchFamily="0" charset="0"/>
                <a:ea typeface="Trebuchet MS" pitchFamily="0" charset="0"/>
                <a:cs typeface="Trebuchet MS" pitchFamily="0" charset="0"/>
              </a:rPr>
              <a:t>Result:</a:t>
            </a:r>
            <a:endParaRPr lang="en-US" altLang="zh-CN" sz="1200" b="0" i="0" u="none" strike="noStrike" kern="1200" cap="none" spc="0" baseline="0">
              <a:solidFill>
                <a:srgbClr val="404040"/>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70275853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000" b="1" i="0" u="none" strike="noStrike" kern="1200" cap="none" spc="0" baseline="0">
                <a:solidFill>
                  <a:schemeClr val="accent1"/>
                </a:solidFill>
                <a:latin typeface="Arial" pitchFamily="34" charset="0"/>
                <a:ea typeface="Trebuchet MS" pitchFamily="0" charset="0"/>
                <a:cs typeface="Arial" pitchFamily="34" charset="0"/>
              </a:rPr>
              <a:t>System  Approach</a:t>
            </a:r>
            <a:endParaRPr lang="zh-CN" altLang="en-US" sz="4000" b="0" i="0" u="none" strike="noStrike" kern="1200" cap="none" spc="0" baseline="0">
              <a:solidFill>
                <a:schemeClr val="accent1"/>
              </a:solidFill>
              <a:latin typeface="Calibri Light" pitchFamily="0" charset="0"/>
              <a:ea typeface="方正姚体" pitchFamily="0" charset="0"/>
              <a:cs typeface="Calibri Light" pitchFamily="0" charset="0"/>
            </a:endParaRPr>
          </a:p>
        </p:txBody>
      </p:sp>
      <p:sp>
        <p:nvSpPr>
          <p:cNvPr id="68"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1" i="0" u="none" strike="noStrike" kern="1200" cap="none" spc="0" baseline="0">
                <a:solidFill>
                  <a:srgbClr val="0F0F0F"/>
                </a:solidFill>
                <a:latin typeface="Trebuchet MS" pitchFamily="0" charset="0"/>
                <a:ea typeface="Trebuchet MS" pitchFamily="0" charset="0"/>
                <a:cs typeface="Trebuchet MS" pitchFamily="0" charset="0"/>
              </a:rPr>
              <a:t>The "System Approach" section outlines the overall strategy and methodology for developing and implementing the rental bike prediction system. Here's a suggested structure for this section:</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System requirements</a:t>
            </a: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Library required to build the model</a:t>
            </a:r>
            <a:endParaRPr lang="zh-CN" altLang="en-US" sz="1800" b="1" i="0" u="none" strike="noStrike" kern="1200" cap="none" spc="0" baseline="0">
              <a:solidFill>
                <a:srgbClr val="0F0F0F"/>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36410052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69"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Trebuchet MS" pitchFamily="0" charset="0"/>
                <a:cs typeface="Arial" pitchFamily="34" charset="0"/>
              </a:rPr>
              <a:t>Algorithm &amp; Deployment</a:t>
            </a:r>
            <a:endParaRPr lang="zh-CN" altLang="en-US" sz="3600" b="0" i="0" u="none" strike="noStrike" kern="1200" cap="none" spc="0" baseline="0">
              <a:solidFill>
                <a:schemeClr val="accent1"/>
              </a:solidFill>
              <a:latin typeface="Trebuchet MS" pitchFamily="0" charset="0"/>
              <a:ea typeface="方正姚体" pitchFamily="0" charset="0"/>
              <a:cs typeface="Lucida Sans"/>
            </a:endParaRPr>
          </a:p>
        </p:txBody>
      </p:sp>
      <p:sp>
        <p:nvSpPr>
          <p:cNvPr id="70"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90000"/>
              </a:lnSpc>
              <a:spcBef>
                <a:spcPts val="1000"/>
              </a:spcBef>
              <a:spcAft>
                <a:spcPts val="0"/>
              </a:spcAft>
              <a:buClr>
                <a:schemeClr val="accent1"/>
              </a:buClr>
              <a:buSzPct val="80000"/>
              <a:buFont typeface="Wingdings 3" pitchFamily="0" charset="2"/>
              <a:buChar char=""/>
            </a:pPr>
            <a:r>
              <a:rPr lang="en-US" altLang="zh-CN" sz="1200" b="0" i="0" u="none" strike="noStrike" kern="1200" cap="none" spc="0" baseline="0">
                <a:solidFill>
                  <a:srgbClr val="404040"/>
                </a:solidFill>
                <a:latin typeface="Trebuchet MS" pitchFamily="0" charset="0"/>
                <a:ea typeface="Trebuchet MS" pitchFamily="0" charset="0"/>
                <a:cs typeface="Trebuchet MS" pitchFamily="0" charset="0"/>
              </a:rPr>
              <a:t>In the Algorithm section, describe the machine learning algorithm chosen for predicting bike counts. Here's an example structure for this section:</a:t>
            </a:r>
            <a:endParaRPr lang="en-US" altLang="zh-CN" sz="12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9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Trebuchet MS" pitchFamily="0" charset="0"/>
                <a:ea typeface="Trebuchet MS" pitchFamily="0" charset="0"/>
                <a:cs typeface="Trebuchet MS" pitchFamily="0" charset="0"/>
              </a:rPr>
              <a:t>Algorithm Selection:</a:t>
            </a:r>
            <a:endParaRPr lang="en-US" altLang="zh-CN" sz="1200" b="0" i="0" u="none" strike="noStrike" kern="1200" cap="none" spc="0" baseline="0">
              <a:solidFill>
                <a:srgbClr val="404040"/>
              </a:solidFill>
              <a:latin typeface="Trebuchet MS" pitchFamily="0" charset="0"/>
              <a:ea typeface="华文新魏" pitchFamily="0" charset="0"/>
              <a:cs typeface="Lucida Sans"/>
            </a:endParaRPr>
          </a:p>
          <a:p>
            <a:pPr lvl="1" marL="629920" indent="-305435" algn="l">
              <a:lnSpc>
                <a:spcPct val="9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Trebuchet MS" pitchFamily="0" charset="0"/>
                <a:cs typeface="Trebuchet MS"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9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Trebuchet MS" pitchFamily="0" charset="0"/>
                <a:ea typeface="Trebuchet MS" pitchFamily="0" charset="0"/>
                <a:cs typeface="Trebuchet MS" pitchFamily="0" charset="0"/>
              </a:rPr>
              <a:t>Data Input:</a:t>
            </a:r>
            <a:endParaRPr lang="en-US" altLang="zh-CN" sz="1200" b="0" i="0" u="none" strike="noStrike" kern="1200" cap="none" spc="0" baseline="0">
              <a:solidFill>
                <a:srgbClr val="404040"/>
              </a:solidFill>
              <a:latin typeface="Trebuchet MS" pitchFamily="0" charset="0"/>
              <a:ea typeface="华文新魏" pitchFamily="0" charset="0"/>
              <a:cs typeface="Lucida Sans"/>
            </a:endParaRPr>
          </a:p>
          <a:p>
            <a:pPr lvl="1" marL="629920" indent="-305435" algn="l">
              <a:lnSpc>
                <a:spcPct val="9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Trebuchet MS" pitchFamily="0" charset="0"/>
                <a:cs typeface="Trebuchet MS"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9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Trebuchet MS" pitchFamily="0" charset="0"/>
                <a:ea typeface="Trebuchet MS" pitchFamily="0" charset="0"/>
                <a:cs typeface="Trebuchet MS" pitchFamily="0" charset="0"/>
              </a:rPr>
              <a:t>Training Process:</a:t>
            </a:r>
            <a:endParaRPr lang="en-US" altLang="zh-CN" sz="1200" b="0" i="0" u="none" strike="noStrike" kern="1200" cap="none" spc="0" baseline="0">
              <a:solidFill>
                <a:srgbClr val="404040"/>
              </a:solidFill>
              <a:latin typeface="Trebuchet MS" pitchFamily="0" charset="0"/>
              <a:ea typeface="华文新魏" pitchFamily="0" charset="0"/>
              <a:cs typeface="Lucida Sans"/>
            </a:endParaRPr>
          </a:p>
          <a:p>
            <a:pPr lvl="1" marL="629920" indent="-305435" algn="l">
              <a:lnSpc>
                <a:spcPct val="9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Trebuchet MS" pitchFamily="0" charset="0"/>
                <a:cs typeface="Trebuchet MS"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90000"/>
              </a:lnSpc>
              <a:spcBef>
                <a:spcPts val="1000"/>
              </a:spcBef>
              <a:spcAft>
                <a:spcPts val="0"/>
              </a:spcAft>
              <a:buClr>
                <a:schemeClr val="accent1"/>
              </a:buClr>
              <a:buSzPct val="80000"/>
              <a:buFont typeface="Wingdings 3" pitchFamily="0" charset="2"/>
              <a:buChar char=""/>
            </a:pPr>
            <a:r>
              <a:rPr lang="en-US" altLang="zh-CN" sz="1200" b="1" i="0" u="none" strike="noStrike" kern="1200" cap="none" spc="0" baseline="0">
                <a:solidFill>
                  <a:srgbClr val="404040"/>
                </a:solidFill>
                <a:latin typeface="Trebuchet MS" pitchFamily="0" charset="0"/>
                <a:ea typeface="Trebuchet MS" pitchFamily="0" charset="0"/>
                <a:cs typeface="Trebuchet MS" pitchFamily="0" charset="0"/>
              </a:rPr>
              <a:t>Prediction Process:</a:t>
            </a:r>
            <a:endParaRPr lang="en-US" altLang="zh-CN" sz="1200" b="0" i="0" u="none" strike="noStrike" kern="1200" cap="none" spc="0" baseline="0">
              <a:solidFill>
                <a:srgbClr val="404040"/>
              </a:solidFill>
              <a:latin typeface="Trebuchet MS" pitchFamily="0" charset="0"/>
              <a:ea typeface="华文新魏" pitchFamily="0" charset="0"/>
              <a:cs typeface="Lucida Sans"/>
            </a:endParaRPr>
          </a:p>
          <a:p>
            <a:pPr lvl="1" marL="629920" indent="-305435" algn="l">
              <a:lnSpc>
                <a:spcPct val="9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Trebuchet MS" pitchFamily="0" charset="0"/>
                <a:cs typeface="Trebuchet MS"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90000"/>
              </a:lnSpc>
              <a:spcBef>
                <a:spcPts val="1000"/>
              </a:spcBef>
              <a:spcAft>
                <a:spcPts val="0"/>
              </a:spcAft>
              <a:buClr>
                <a:schemeClr val="accent1"/>
              </a:buClr>
              <a:buSzPct val="80000"/>
              <a:buFont typeface="Wingdings 3" pitchFamily="0" charset="2"/>
              <a:buChar char=""/>
            </a:pPr>
            <a:endParaRPr lang="zh-CN" altLang="en-US" sz="15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62888665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71"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Trebuchet MS" pitchFamily="0" charset="0"/>
                <a:cs typeface="Arial" pitchFamily="34" charset="0"/>
              </a:rPr>
              <a:t>Result</a:t>
            </a:r>
            <a:endParaRPr lang="zh-CN" altLang="en-US" sz="3600" b="0" i="0" u="none" strike="noStrike" kern="1200" cap="none" spc="0" baseline="0">
              <a:solidFill>
                <a:schemeClr val="accent1"/>
              </a:solidFill>
              <a:latin typeface="Trebuchet MS" pitchFamily="0" charset="0"/>
              <a:ea typeface="方正姚体" pitchFamily="0" charset="0"/>
              <a:cs typeface="Lucida Sans"/>
            </a:endParaRPr>
          </a:p>
        </p:txBody>
      </p:sp>
      <p:sp>
        <p:nvSpPr>
          <p:cNvPr id="72"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400" b="0" i="0" u="none" strike="noStrike" kern="1200" cap="none" spc="0" baseline="0">
                <a:solidFill>
                  <a:srgbClr val="0F0F0F"/>
                </a:solidFill>
                <a:latin typeface="Trebuchet MS" pitchFamily="0" charset="0"/>
                <a:ea typeface="Trebuchet MS" pitchFamily="0" charset="0"/>
                <a:cs typeface="Trebuchet MS"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32979227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7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Trebuchet MS" pitchFamily="0" charset="0"/>
                <a:cs typeface="Arial" pitchFamily="34" charset="0"/>
              </a:rPr>
              <a:t>Conclusion</a:t>
            </a:r>
            <a:endParaRPr lang="zh-CN" altLang="en-US" sz="3600" b="0" i="0" u="none" strike="noStrike" kern="1200" cap="none" spc="0" baseline="0">
              <a:solidFill>
                <a:schemeClr val="accent1"/>
              </a:solidFill>
              <a:latin typeface="Trebuchet MS" pitchFamily="0" charset="0"/>
              <a:ea typeface="方正姚体" pitchFamily="0" charset="0"/>
              <a:cs typeface="Lucida Sans"/>
            </a:endParaRPr>
          </a:p>
        </p:txBody>
      </p:sp>
      <p:sp>
        <p:nvSpPr>
          <p:cNvPr id="7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000" b="0" i="0" u="none" strike="noStrike" kern="1200" cap="none" spc="0" baseline="0">
                <a:solidFill>
                  <a:srgbClr val="0F0F0F"/>
                </a:solidFill>
                <a:latin typeface="Trebuchet MS" pitchFamily="0" charset="0"/>
                <a:ea typeface="Trebuchet MS" pitchFamily="0" charset="0"/>
                <a:cs typeface="Trebuchet MS"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94837335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gradFill>
          <a:gsLst>
            <a:gs pos="0">
              <a:srgbClr val="EEEEEE"/>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75"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endParaRPr lang="en-US" altLang="zh-CN" sz="2000" b="1"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000" b="0" i="0" u="none" strike="noStrike" kern="1200" cap="none" spc="0" baseline="0">
                <a:solidFill>
                  <a:srgbClr val="404040"/>
                </a:solidFill>
                <a:latin typeface="Trebuchet MS" pitchFamily="0" charset="0"/>
                <a:ea typeface="Trebuchet MS" pitchFamily="0" charset="0"/>
                <a:cs typeface="Trebuchet MS"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
        <p:nvSpPr>
          <p:cNvPr id="76"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方正姚体"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方正姚体" pitchFamily="0" charset="0"/>
              <a:cs typeface="Arial" pitchFamily="34" charset="0"/>
            </a:endParaRPr>
          </a:p>
        </p:txBody>
      </p:sp>
    </p:spTree>
    <p:extLst>
      <p:ext uri="{BB962C8B-B14F-4D97-AF65-F5344CB8AC3E}">
        <p14:creationId xmlns:p14="http://schemas.microsoft.com/office/powerpoint/2010/main" val="1813402677"/>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23</cp:revision>
  <dcterms:created xsi:type="dcterms:W3CDTF">2021-05-26T16:50:10Z</dcterms:created>
  <dcterms:modified xsi:type="dcterms:W3CDTF">2024-04-01T02:21:25Z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