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4"/>
  </p:notesMasterIdLst>
  <p:sldIdLst>
    <p:sldId id="256" r:id="rId2"/>
    <p:sldId id="259" r:id="rId3"/>
    <p:sldId id="260" r:id="rId4"/>
    <p:sldId id="297" r:id="rId5"/>
    <p:sldId id="261" r:id="rId6"/>
    <p:sldId id="262" r:id="rId7"/>
    <p:sldId id="263"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6" r:id="rId27"/>
    <p:sldId id="291" r:id="rId28"/>
    <p:sldId id="292" r:id="rId29"/>
    <p:sldId id="293" r:id="rId30"/>
    <p:sldId id="298" r:id="rId31"/>
    <p:sldId id="294" r:id="rId32"/>
    <p:sldId id="295" r:id="rId33"/>
    <p:sldId id="264" r:id="rId34"/>
    <p:sldId id="265" r:id="rId35"/>
    <p:sldId id="266" r:id="rId36"/>
    <p:sldId id="267" r:id="rId37"/>
    <p:sldId id="268" r:id="rId38"/>
    <p:sldId id="269" r:id="rId39"/>
    <p:sldId id="270" r:id="rId40"/>
    <p:sldId id="271" r:id="rId41"/>
    <p:sldId id="272" r:id="rId42"/>
    <p:sldId id="299" r:id="rId4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020" autoAdjust="0"/>
    <p:restoredTop sz="94660"/>
  </p:normalViewPr>
  <p:slideViewPr>
    <p:cSldViewPr snapToGrid="0">
      <p:cViewPr varScale="1">
        <p:scale>
          <a:sx n="77" d="100"/>
          <a:sy n="77" d="100"/>
        </p:scale>
        <p:origin x="-90"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423665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Marcador de notas 2"/>
          <p:cNvSpPr>
            <a:spLocks noGrp="1"/>
          </p:cNvSpPr>
          <p:nvPr>
            <p:ph type="body" idx="1"/>
          </p:nvPr>
        </p:nvSpPr>
        <p:spPr>
          <a:xfrm>
            <a:off x="685800" y="4400550"/>
            <a:ext cx="5486400" cy="3600450"/>
          </a:xfrm>
          <a:prstGeom prst="rect">
            <a:avLst/>
          </a:prstGeom>
        </p:spPr>
        <p:txBody>
          <a:bodyPr/>
          <a:lstStyle/>
          <a:p>
            <a:endParaRPr lang="es-ES"/>
          </a:p>
        </p:txBody>
      </p:sp>
    </p:spTree>
    <p:extLst>
      <p:ext uri="{BB962C8B-B14F-4D97-AF65-F5344CB8AC3E}">
        <p14:creationId xmlns:p14="http://schemas.microsoft.com/office/powerpoint/2010/main" xmlns="" val="2810462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Marcador de notas 2"/>
          <p:cNvSpPr>
            <a:spLocks noGrp="1"/>
          </p:cNvSpPr>
          <p:nvPr>
            <p:ph type="body" idx="1"/>
          </p:nvPr>
        </p:nvSpPr>
        <p:spPr>
          <a:xfrm>
            <a:off x="685800" y="4400550"/>
            <a:ext cx="5486400" cy="3600450"/>
          </a:xfrm>
          <a:prstGeom prst="rect">
            <a:avLst/>
          </a:prstGeom>
        </p:spPr>
        <p:txBody>
          <a:bodyPr/>
          <a:lstStyle/>
          <a:p>
            <a:endParaRPr lang="es-ES"/>
          </a:p>
        </p:txBody>
      </p:sp>
    </p:spTree>
    <p:extLst>
      <p:ext uri="{BB962C8B-B14F-4D97-AF65-F5344CB8AC3E}">
        <p14:creationId xmlns:p14="http://schemas.microsoft.com/office/powerpoint/2010/main" xmlns="" val="4289026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Marcador de notas 2"/>
          <p:cNvSpPr>
            <a:spLocks noGrp="1"/>
          </p:cNvSpPr>
          <p:nvPr>
            <p:ph type="body" idx="1"/>
          </p:nvPr>
        </p:nvSpPr>
        <p:spPr>
          <a:xfrm>
            <a:off x="685800" y="4400550"/>
            <a:ext cx="5486400" cy="3600450"/>
          </a:xfrm>
          <a:prstGeom prst="rect">
            <a:avLst/>
          </a:prstGeom>
        </p:spPr>
        <p:txBody>
          <a:bodyPr/>
          <a:lstStyle/>
          <a:p>
            <a:endParaRPr lang="es-ES"/>
          </a:p>
        </p:txBody>
      </p:sp>
    </p:spTree>
    <p:extLst>
      <p:ext uri="{BB962C8B-B14F-4D97-AF65-F5344CB8AC3E}">
        <p14:creationId xmlns:p14="http://schemas.microsoft.com/office/powerpoint/2010/main" xmlns="" val="1486475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Marcador de notas 2"/>
          <p:cNvSpPr>
            <a:spLocks noGrp="1"/>
          </p:cNvSpPr>
          <p:nvPr>
            <p:ph type="body" idx="1"/>
          </p:nvPr>
        </p:nvSpPr>
        <p:spPr>
          <a:xfrm>
            <a:off x="685800" y="4400550"/>
            <a:ext cx="5486400" cy="3600450"/>
          </a:xfrm>
          <a:prstGeom prst="rect">
            <a:avLst/>
          </a:prstGeom>
        </p:spPr>
        <p:txBody>
          <a:bodyPr/>
          <a:lstStyle/>
          <a:p>
            <a:endParaRPr lang="es-ES"/>
          </a:p>
        </p:txBody>
      </p:sp>
    </p:spTree>
    <p:extLst>
      <p:ext uri="{BB962C8B-B14F-4D97-AF65-F5344CB8AC3E}">
        <p14:creationId xmlns:p14="http://schemas.microsoft.com/office/powerpoint/2010/main" xmlns="" val="4033411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Marcador de notas 2"/>
          <p:cNvSpPr>
            <a:spLocks noGrp="1"/>
          </p:cNvSpPr>
          <p:nvPr>
            <p:ph type="body" idx="1"/>
          </p:nvPr>
        </p:nvSpPr>
        <p:spPr>
          <a:xfrm>
            <a:off x="685800" y="4400550"/>
            <a:ext cx="5486400" cy="3600450"/>
          </a:xfrm>
          <a:prstGeom prst="rect">
            <a:avLst/>
          </a:prstGeom>
        </p:spPr>
        <p:txBody>
          <a:bodyPr/>
          <a:lstStyle/>
          <a:p>
            <a:endParaRPr lang="es-ES"/>
          </a:p>
        </p:txBody>
      </p:sp>
    </p:spTree>
    <p:extLst>
      <p:ext uri="{BB962C8B-B14F-4D97-AF65-F5344CB8AC3E}">
        <p14:creationId xmlns:p14="http://schemas.microsoft.com/office/powerpoint/2010/main" xmlns="" val="587954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Marcador de notas 2"/>
          <p:cNvSpPr>
            <a:spLocks noGrp="1"/>
          </p:cNvSpPr>
          <p:nvPr>
            <p:ph type="body" idx="1"/>
          </p:nvPr>
        </p:nvSpPr>
        <p:spPr>
          <a:xfrm>
            <a:off x="685800" y="4400550"/>
            <a:ext cx="5486400" cy="3600450"/>
          </a:xfrm>
          <a:prstGeom prst="rect">
            <a:avLst/>
          </a:prstGeom>
        </p:spPr>
        <p:txBody>
          <a:bodyPr/>
          <a:lstStyle/>
          <a:p>
            <a:endParaRPr lang="es-ES"/>
          </a:p>
        </p:txBody>
      </p:sp>
    </p:spTree>
    <p:extLst>
      <p:ext uri="{BB962C8B-B14F-4D97-AF65-F5344CB8AC3E}">
        <p14:creationId xmlns:p14="http://schemas.microsoft.com/office/powerpoint/2010/main" xmlns="" val="2345268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Marcador de notas 2"/>
          <p:cNvSpPr>
            <a:spLocks noGrp="1"/>
          </p:cNvSpPr>
          <p:nvPr>
            <p:ph type="body" idx="1"/>
          </p:nvPr>
        </p:nvSpPr>
        <p:spPr>
          <a:xfrm>
            <a:off x="685800" y="4400550"/>
            <a:ext cx="5486400" cy="3600450"/>
          </a:xfrm>
          <a:prstGeom prst="rect">
            <a:avLst/>
          </a:prstGeom>
        </p:spPr>
        <p:txBody>
          <a:bodyPr/>
          <a:lstStyle/>
          <a:p>
            <a:endParaRPr lang="es-ES"/>
          </a:p>
        </p:txBody>
      </p:sp>
    </p:spTree>
    <p:extLst>
      <p:ext uri="{BB962C8B-B14F-4D97-AF65-F5344CB8AC3E}">
        <p14:creationId xmlns:p14="http://schemas.microsoft.com/office/powerpoint/2010/main" xmlns="" val="1690178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Marcador de notas 2"/>
          <p:cNvSpPr>
            <a:spLocks noGrp="1"/>
          </p:cNvSpPr>
          <p:nvPr>
            <p:ph type="body" idx="1"/>
          </p:nvPr>
        </p:nvSpPr>
        <p:spPr>
          <a:xfrm>
            <a:off x="685800" y="4400550"/>
            <a:ext cx="5486400" cy="3600450"/>
          </a:xfrm>
          <a:prstGeom prst="rect">
            <a:avLst/>
          </a:prstGeom>
        </p:spPr>
        <p:txBody>
          <a:bodyPr/>
          <a:lstStyle/>
          <a:p>
            <a:endParaRPr lang="es-ES"/>
          </a:p>
        </p:txBody>
      </p:sp>
    </p:spTree>
    <p:extLst>
      <p:ext uri="{BB962C8B-B14F-4D97-AF65-F5344CB8AC3E}">
        <p14:creationId xmlns:p14="http://schemas.microsoft.com/office/powerpoint/2010/main" xmlns="" val="64358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Marcador de notas 2"/>
          <p:cNvSpPr>
            <a:spLocks noGrp="1"/>
          </p:cNvSpPr>
          <p:nvPr>
            <p:ph type="body" idx="1"/>
          </p:nvPr>
        </p:nvSpPr>
        <p:spPr>
          <a:xfrm>
            <a:off x="685800" y="4400550"/>
            <a:ext cx="5486400" cy="3600450"/>
          </a:xfrm>
          <a:prstGeom prst="rect">
            <a:avLst/>
          </a:prstGeom>
        </p:spPr>
        <p:txBody>
          <a:bodyPr/>
          <a:lstStyle/>
          <a:p>
            <a:endParaRPr lang="es-ES"/>
          </a:p>
        </p:txBody>
      </p:sp>
    </p:spTree>
    <p:extLst>
      <p:ext uri="{BB962C8B-B14F-4D97-AF65-F5344CB8AC3E}">
        <p14:creationId xmlns:p14="http://schemas.microsoft.com/office/powerpoint/2010/main" xmlns="" val="3352513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Marcador de notas 2"/>
          <p:cNvSpPr>
            <a:spLocks noGrp="1"/>
          </p:cNvSpPr>
          <p:nvPr>
            <p:ph type="body" idx="1"/>
          </p:nvPr>
        </p:nvSpPr>
        <p:spPr>
          <a:xfrm>
            <a:off x="685800" y="4400550"/>
            <a:ext cx="5486400" cy="3600450"/>
          </a:xfrm>
          <a:prstGeom prst="rect">
            <a:avLst/>
          </a:prstGeom>
        </p:spPr>
        <p:txBody>
          <a:bodyPr/>
          <a:lstStyle/>
          <a:p>
            <a:endParaRPr lang="es-ES"/>
          </a:p>
        </p:txBody>
      </p:sp>
    </p:spTree>
    <p:extLst>
      <p:ext uri="{BB962C8B-B14F-4D97-AF65-F5344CB8AC3E}">
        <p14:creationId xmlns:p14="http://schemas.microsoft.com/office/powerpoint/2010/main" xmlns="" val="2541831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Marcador de notas 2"/>
          <p:cNvSpPr>
            <a:spLocks noGrp="1"/>
          </p:cNvSpPr>
          <p:nvPr>
            <p:ph type="body" idx="1"/>
          </p:nvPr>
        </p:nvSpPr>
        <p:spPr>
          <a:xfrm>
            <a:off x="685800" y="4400550"/>
            <a:ext cx="5486400" cy="3600450"/>
          </a:xfrm>
          <a:prstGeom prst="rect">
            <a:avLst/>
          </a:prstGeom>
        </p:spPr>
        <p:txBody>
          <a:bodyPr/>
          <a:lstStyle/>
          <a:p>
            <a:endParaRPr lang="es-ES"/>
          </a:p>
        </p:txBody>
      </p:sp>
    </p:spTree>
    <p:extLst>
      <p:ext uri="{BB962C8B-B14F-4D97-AF65-F5344CB8AC3E}">
        <p14:creationId xmlns:p14="http://schemas.microsoft.com/office/powerpoint/2010/main" xmlns="" val="3090959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Marcador de notas 2"/>
          <p:cNvSpPr>
            <a:spLocks noGrp="1"/>
          </p:cNvSpPr>
          <p:nvPr>
            <p:ph type="body" idx="1"/>
          </p:nvPr>
        </p:nvSpPr>
        <p:spPr>
          <a:xfrm>
            <a:off x="685800" y="4400550"/>
            <a:ext cx="5486400" cy="3600450"/>
          </a:xfrm>
          <a:prstGeom prst="rect">
            <a:avLst/>
          </a:prstGeom>
        </p:spPr>
        <p:txBody>
          <a:bodyPr/>
          <a:lstStyle/>
          <a:p>
            <a:endParaRPr lang="es-ES"/>
          </a:p>
        </p:txBody>
      </p:sp>
    </p:spTree>
    <p:extLst>
      <p:ext uri="{BB962C8B-B14F-4D97-AF65-F5344CB8AC3E}">
        <p14:creationId xmlns:p14="http://schemas.microsoft.com/office/powerpoint/2010/main" xmlns="" val="961595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Marcador de notas 2"/>
          <p:cNvSpPr>
            <a:spLocks noGrp="1"/>
          </p:cNvSpPr>
          <p:nvPr>
            <p:ph type="body" idx="1"/>
          </p:nvPr>
        </p:nvSpPr>
        <p:spPr>
          <a:xfrm>
            <a:off x="685800" y="4400550"/>
            <a:ext cx="5486400" cy="3600450"/>
          </a:xfrm>
          <a:prstGeom prst="rect">
            <a:avLst/>
          </a:prstGeom>
        </p:spPr>
        <p:txBody>
          <a:bodyPr/>
          <a:lstStyle/>
          <a:p>
            <a:endParaRPr lang="es-ES"/>
          </a:p>
        </p:txBody>
      </p:sp>
    </p:spTree>
    <p:extLst>
      <p:ext uri="{BB962C8B-B14F-4D97-AF65-F5344CB8AC3E}">
        <p14:creationId xmlns:p14="http://schemas.microsoft.com/office/powerpoint/2010/main" xmlns="" val="3528257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40771E8B-6CA5-40B2-8038-0E112F3DAC1C}" type="datetimeFigureOut">
              <a:rPr lang="es-ES" smtClean="0"/>
              <a:pPr/>
              <a:t>05/02/2014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0771E8B-6CA5-40B2-8038-0E112F3DAC1C}" type="datetimeFigureOut">
              <a:rPr lang="es-ES" smtClean="0"/>
              <a:pPr/>
              <a:t>05/02/2014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0771E8B-6CA5-40B2-8038-0E112F3DAC1C}" type="datetimeFigureOut">
              <a:rPr lang="es-ES" smtClean="0"/>
              <a:pPr/>
              <a:t>05/02/2014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0771E8B-6CA5-40B2-8038-0E112F3DAC1C}" type="datetimeFigureOut">
              <a:rPr lang="es-ES" smtClean="0"/>
              <a:pPr/>
              <a:t>05/02/2014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pPr/>
              <a:t>05/02/2014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40771E8B-6CA5-40B2-8038-0E112F3DAC1C}" type="datetimeFigureOut">
              <a:rPr lang="es-ES" smtClean="0"/>
              <a:pPr/>
              <a:t>05/02/2014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40771E8B-6CA5-40B2-8038-0E112F3DAC1C}" type="datetimeFigureOut">
              <a:rPr lang="es-ES" smtClean="0"/>
              <a:pPr/>
              <a:t>05/02/2014</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40771E8B-6CA5-40B2-8038-0E112F3DAC1C}" type="datetimeFigureOut">
              <a:rPr lang="es-ES" smtClean="0"/>
              <a:pPr/>
              <a:t>05/02/2014</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pPr/>
              <a:t>05/02/2014</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pPr/>
              <a:t>05/02/2014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pPr/>
              <a:t>05/02/2014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pPr/>
              <a:t>05/02/2014</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6388" y="376238"/>
            <a:ext cx="11504612" cy="5419255"/>
          </a:xfrm>
        </p:spPr>
        <p:txBody>
          <a:bodyPr/>
          <a:lstStyle/>
          <a:p>
            <a:r>
              <a:rPr lang="es-ES" sz="4400" b="1" dirty="0">
                <a:latin typeface="Arial"/>
              </a:rPr>
              <a:t>MOTIVACIÓN, HABILIDAD ELEMENTAL DEL DIRECTIVO</a:t>
            </a:r>
            <a:br>
              <a:rPr lang="es-ES" sz="4400" b="1" dirty="0">
                <a:latin typeface="Arial"/>
              </a:rPr>
            </a:br>
            <a:r>
              <a:rPr lang="es-ES" sz="4400" b="1" dirty="0">
                <a:latin typeface="Arial"/>
              </a:rPr>
              <a:t/>
            </a:r>
            <a:br>
              <a:rPr lang="es-ES" sz="4400" b="1" dirty="0">
                <a:latin typeface="Arial"/>
              </a:rPr>
            </a:br>
            <a:r>
              <a:rPr lang="es-ES" sz="4400" b="1" dirty="0">
                <a:latin typeface="Arial"/>
              </a:rPr>
              <a:t/>
            </a:r>
            <a:br>
              <a:rPr lang="es-ES" sz="4400" b="1" dirty="0">
                <a:latin typeface="Arial"/>
              </a:rPr>
            </a:br>
            <a:endParaRPr lang="es-ES" sz="4400" b="1" dirty="0">
              <a:latin typeface="Arial"/>
            </a:endParaRPr>
          </a:p>
        </p:txBody>
      </p:sp>
    </p:spTree>
    <p:extLst>
      <p:ext uri="{BB962C8B-B14F-4D97-AF65-F5344CB8AC3E}">
        <p14:creationId xmlns:p14="http://schemas.microsoft.com/office/powerpoint/2010/main" xmlns="" val="2406273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4851" y="553792"/>
            <a:ext cx="11526592" cy="5756856"/>
          </a:xfrm>
        </p:spPr>
        <p:txBody>
          <a:bodyPr>
            <a:normAutofit/>
          </a:bodyPr>
          <a:lstStyle/>
          <a:p>
            <a:pPr marL="0" indent="0" algn="ctr">
              <a:lnSpc>
                <a:spcPct val="210000"/>
              </a:lnSpc>
              <a:buNone/>
            </a:pPr>
            <a:r>
              <a:rPr lang="es-MX" dirty="0">
                <a:latin typeface="Arial" panose="020B0604020202020204" pitchFamily="34" charset="0"/>
                <a:cs typeface="Arial" panose="020B0604020202020204" pitchFamily="34" charset="0"/>
              </a:rPr>
              <a:t>Investigaciones realizadas </a:t>
            </a:r>
            <a:r>
              <a:rPr lang="es-MX" dirty="0" smtClean="0">
                <a:latin typeface="Arial" panose="020B0604020202020204" pitchFamily="34" charset="0"/>
                <a:cs typeface="Arial" panose="020B0604020202020204" pitchFamily="34" charset="0"/>
              </a:rPr>
              <a:t>en el </a:t>
            </a:r>
            <a:r>
              <a:rPr lang="es-MX" dirty="0">
                <a:latin typeface="Arial" panose="020B0604020202020204" pitchFamily="34" charset="0"/>
                <a:cs typeface="Arial" panose="020B0604020202020204" pitchFamily="34" charset="0"/>
              </a:rPr>
              <a:t>occidente de México se ha identificado que los  trabajadores tienen motivadores diferentes</a:t>
            </a:r>
            <a:r>
              <a:rPr lang="es-MX" dirty="0" smtClean="0">
                <a:latin typeface="Arial" panose="020B0604020202020204" pitchFamily="34" charset="0"/>
                <a:cs typeface="Arial" panose="020B0604020202020204" pitchFamily="34" charset="0"/>
              </a:rPr>
              <a:t>.</a:t>
            </a:r>
          </a:p>
          <a:p>
            <a:pPr marL="0" indent="0" algn="ctr">
              <a:lnSpc>
                <a:spcPct val="210000"/>
              </a:lnSpc>
              <a:buNone/>
            </a:pPr>
            <a:r>
              <a:rPr lang="es-MX" dirty="0" smtClean="0">
                <a:latin typeface="Arial" panose="020B0604020202020204" pitchFamily="34" charset="0"/>
                <a:cs typeface="Arial" panose="020B0604020202020204" pitchFamily="34" charset="0"/>
              </a:rPr>
              <a:t>Por ejemplo: </a:t>
            </a:r>
          </a:p>
          <a:p>
            <a:pPr marL="0" indent="0" algn="ctr">
              <a:lnSpc>
                <a:spcPct val="210000"/>
              </a:lnSpc>
              <a:buNone/>
            </a:pPr>
            <a:r>
              <a:rPr lang="es-MX" dirty="0" smtClean="0">
                <a:latin typeface="Arial" panose="020B0604020202020204" pitchFamily="34" charset="0"/>
                <a:cs typeface="Arial" panose="020B0604020202020204" pitchFamily="34" charset="0"/>
              </a:rPr>
              <a:t>Ser reconocido por el trabajo desempeñado o ser reconocido respecto a la función que se desempeña.</a:t>
            </a: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83148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05740"/>
            <a:ext cx="12192000" cy="1300444"/>
          </a:xfrm>
        </p:spPr>
        <p:txBody>
          <a:bodyPr>
            <a:normAutofit/>
          </a:bodyPr>
          <a:lstStyle/>
          <a:p>
            <a:pPr algn="ctr"/>
            <a:r>
              <a:rPr lang="es-MX" sz="2800" b="1" dirty="0">
                <a:latin typeface="Arial" panose="020B0604020202020204" pitchFamily="34" charset="0"/>
                <a:cs typeface="Arial" panose="020B0604020202020204" pitchFamily="34" charset="0"/>
              </a:rPr>
              <a:t>ESTRATEGIAS PARA MOTIVAR EL PERSONAL</a:t>
            </a:r>
          </a:p>
        </p:txBody>
      </p:sp>
      <p:sp>
        <p:nvSpPr>
          <p:cNvPr id="3" name="Marcador de contenido 2"/>
          <p:cNvSpPr>
            <a:spLocks noGrp="1"/>
          </p:cNvSpPr>
          <p:nvPr>
            <p:ph idx="1"/>
          </p:nvPr>
        </p:nvSpPr>
        <p:spPr>
          <a:xfrm>
            <a:off x="334851" y="953036"/>
            <a:ext cx="11526592" cy="6476463"/>
          </a:xfrm>
        </p:spPr>
        <p:txBody>
          <a:bodyPr>
            <a:noAutofit/>
          </a:bodyPr>
          <a:lstStyle/>
          <a:p>
            <a:pPr marL="0" indent="0" algn="ctr">
              <a:lnSpc>
                <a:spcPct val="150000"/>
              </a:lnSpc>
              <a:buNone/>
            </a:pPr>
            <a:r>
              <a:rPr lang="es-MX" sz="2400" dirty="0" smtClean="0">
                <a:latin typeface="Arial" panose="020B0604020202020204" pitchFamily="34" charset="0"/>
                <a:cs typeface="Arial" panose="020B0604020202020204" pitchFamily="34" charset="0"/>
              </a:rPr>
              <a:t>Crear </a:t>
            </a:r>
            <a:r>
              <a:rPr lang="es-MX" sz="2400" dirty="0">
                <a:latin typeface="Arial" panose="020B0604020202020204" pitchFamily="34" charset="0"/>
                <a:cs typeface="Arial" panose="020B0604020202020204" pitchFamily="34" charset="0"/>
              </a:rPr>
              <a:t>de condiciones donde los empleados se sientan retados y puedan desarrollarse profesionalmente </a:t>
            </a:r>
            <a:r>
              <a:rPr lang="es-MX" sz="2400" dirty="0" smtClean="0">
                <a:latin typeface="Arial" panose="020B0604020202020204" pitchFamily="34" charset="0"/>
                <a:cs typeface="Arial" panose="020B0604020202020204" pitchFamily="34" charset="0"/>
              </a:rPr>
              <a:t>(promover la </a:t>
            </a:r>
            <a:r>
              <a:rPr lang="es-MX" sz="2400" dirty="0">
                <a:latin typeface="Arial" panose="020B0604020202020204" pitchFamily="34" charset="0"/>
                <a:cs typeface="Arial" panose="020B0604020202020204" pitchFamily="34" charset="0"/>
              </a:rPr>
              <a:t>confianza) y </a:t>
            </a:r>
            <a:r>
              <a:rPr lang="es-MX" sz="2400" dirty="0" smtClean="0">
                <a:latin typeface="Arial" panose="020B0604020202020204" pitchFamily="34" charset="0"/>
                <a:cs typeface="Arial" panose="020B0604020202020204" pitchFamily="34" charset="0"/>
              </a:rPr>
              <a:t>que </a:t>
            </a:r>
            <a:r>
              <a:rPr lang="es-MX" sz="2400" dirty="0">
                <a:latin typeface="Arial" panose="020B0604020202020204" pitchFamily="34" charset="0"/>
                <a:cs typeface="Arial" panose="020B0604020202020204" pitchFamily="34" charset="0"/>
              </a:rPr>
              <a:t>el trabajo tiene un sentido</a:t>
            </a:r>
            <a:r>
              <a:rPr lang="es-MX" sz="2400" dirty="0" smtClean="0">
                <a:latin typeface="Arial" panose="020B0604020202020204" pitchFamily="34" charset="0"/>
                <a:cs typeface="Arial" panose="020B0604020202020204" pitchFamily="34" charset="0"/>
              </a:rPr>
              <a:t>.</a:t>
            </a:r>
          </a:p>
          <a:p>
            <a:pPr marL="0" indent="0" algn="ctr">
              <a:lnSpc>
                <a:spcPct val="100000"/>
              </a:lnSpc>
              <a:buNone/>
            </a:pPr>
            <a:endParaRPr lang="es-MX" sz="2400" dirty="0">
              <a:latin typeface="Arial" panose="020B0604020202020204" pitchFamily="34" charset="0"/>
              <a:cs typeface="Arial" panose="020B0604020202020204" pitchFamily="34" charset="0"/>
            </a:endParaRPr>
          </a:p>
          <a:p>
            <a:pPr marL="0" indent="0" algn="ctr">
              <a:lnSpc>
                <a:spcPct val="150000"/>
              </a:lnSpc>
              <a:buNone/>
            </a:pPr>
            <a:r>
              <a:rPr lang="es-MX" sz="2400" dirty="0">
                <a:latin typeface="Arial" panose="020B0604020202020204" pitchFamily="34" charset="0"/>
                <a:cs typeface="Arial" panose="020B0604020202020204" pitchFamily="34" charset="0"/>
              </a:rPr>
              <a:t>La debilidad es que el personal se siente desarrollado únicamente cuando ve resultados puntuales de su actividad.</a:t>
            </a:r>
          </a:p>
          <a:p>
            <a:pPr marL="0" indent="0" algn="ctr">
              <a:lnSpc>
                <a:spcPct val="100000"/>
              </a:lnSpc>
              <a:buNone/>
            </a:pPr>
            <a:endParaRPr lang="es-MX" sz="2400" dirty="0" smtClean="0">
              <a:latin typeface="Arial" panose="020B0604020202020204" pitchFamily="34" charset="0"/>
              <a:cs typeface="Arial" panose="020B0604020202020204" pitchFamily="34" charset="0"/>
            </a:endParaRPr>
          </a:p>
          <a:p>
            <a:pPr marL="0" indent="0" algn="ctr">
              <a:lnSpc>
                <a:spcPct val="150000"/>
              </a:lnSpc>
              <a:buNone/>
            </a:pPr>
            <a:r>
              <a:rPr lang="es-MX" sz="2400" dirty="0">
                <a:latin typeface="Arial" panose="020B0604020202020204" pitchFamily="34" charset="0"/>
                <a:cs typeface="Arial" panose="020B0604020202020204" pitchFamily="34" charset="0"/>
              </a:rPr>
              <a:t>La motivación se encuentra estrechamente relacionada con el proceso de trabajo y con la participación que </a:t>
            </a:r>
            <a:r>
              <a:rPr lang="es-MX" sz="2400" dirty="0" smtClean="0">
                <a:latin typeface="Arial" panose="020B0604020202020204" pitchFamily="34" charset="0"/>
                <a:cs typeface="Arial" panose="020B0604020202020204" pitchFamily="34" charset="0"/>
              </a:rPr>
              <a:t>tengan </a:t>
            </a:r>
            <a:r>
              <a:rPr lang="es-MX" sz="2400" dirty="0">
                <a:latin typeface="Arial" panose="020B0604020202020204" pitchFamily="34" charset="0"/>
                <a:cs typeface="Arial" panose="020B0604020202020204" pitchFamily="34" charset="0"/>
              </a:rPr>
              <a:t>en el mismo, así como una constante comunicación con la empresa  (Harvard </a:t>
            </a:r>
            <a:r>
              <a:rPr lang="es-MX" sz="2400" dirty="0" err="1">
                <a:latin typeface="Arial" panose="020B0604020202020204" pitchFamily="34" charset="0"/>
                <a:cs typeface="Arial" panose="020B0604020202020204" pitchFamily="34" charset="0"/>
              </a:rPr>
              <a:t>Bussines</a:t>
            </a:r>
            <a:r>
              <a:rPr lang="es-MX" sz="2400" dirty="0">
                <a:latin typeface="Arial" panose="020B0604020202020204" pitchFamily="34" charset="0"/>
                <a:cs typeface="Arial" panose="020B0604020202020204" pitchFamily="34" charset="0"/>
              </a:rPr>
              <a:t> </a:t>
            </a:r>
            <a:r>
              <a:rPr lang="es-MX" sz="2400" dirty="0" err="1">
                <a:latin typeface="Arial" panose="020B0604020202020204" pitchFamily="34" charset="0"/>
                <a:cs typeface="Arial" panose="020B0604020202020204" pitchFamily="34" charset="0"/>
              </a:rPr>
              <a:t>review</a:t>
            </a:r>
            <a:r>
              <a:rPr lang="es-MX" sz="2400" dirty="0" smtClean="0">
                <a:latin typeface="Arial" panose="020B0604020202020204" pitchFamily="34" charset="0"/>
                <a:cs typeface="Arial" panose="020B0604020202020204" pitchFamily="34" charset="0"/>
              </a:rPr>
              <a:t>).</a:t>
            </a:r>
            <a:endParaRPr lang="es-MX" sz="2400" dirty="0">
              <a:latin typeface="Arial" panose="020B0604020202020204" pitchFamily="34" charset="0"/>
              <a:cs typeface="Arial" panose="020B0604020202020204" pitchFamily="34" charset="0"/>
            </a:endParaRPr>
          </a:p>
          <a:p>
            <a:pPr marL="0" indent="0" algn="ctr">
              <a:lnSpc>
                <a:spcPct val="170000"/>
              </a:lnSpc>
              <a:buNone/>
            </a:pPr>
            <a:endParaRPr lang="es-MX"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80064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4850" y="553792"/>
            <a:ext cx="11513713" cy="5769735"/>
          </a:xfrm>
        </p:spPr>
        <p:txBody>
          <a:bodyPr>
            <a:normAutofit/>
          </a:bodyPr>
          <a:lstStyle/>
          <a:p>
            <a:pPr marL="0" indent="0" algn="ctr">
              <a:lnSpc>
                <a:spcPct val="200000"/>
              </a:lnSpc>
              <a:buNone/>
            </a:pPr>
            <a:r>
              <a:rPr lang="es-MX" dirty="0">
                <a:latin typeface="Arial" panose="020B0604020202020204" pitchFamily="34" charset="0"/>
                <a:cs typeface="Arial" panose="020B0604020202020204" pitchFamily="34" charset="0"/>
              </a:rPr>
              <a:t>Por lo tanto el directivo requiere la implantación de incentivos tangibles e intangibles que </a:t>
            </a:r>
            <a:r>
              <a:rPr lang="es-MX" dirty="0" smtClean="0">
                <a:latin typeface="Arial" panose="020B0604020202020204" pitchFamily="34" charset="0"/>
                <a:cs typeface="Arial" panose="020B0604020202020204" pitchFamily="34" charset="0"/>
              </a:rPr>
              <a:t>coadyuven </a:t>
            </a:r>
            <a:r>
              <a:rPr lang="es-MX" dirty="0">
                <a:latin typeface="Arial" panose="020B0604020202020204" pitchFamily="34" charset="0"/>
                <a:cs typeface="Arial" panose="020B0604020202020204" pitchFamily="34" charset="0"/>
              </a:rPr>
              <a:t>para trabajar en armonía</a:t>
            </a:r>
            <a:r>
              <a:rPr lang="es-MX" dirty="0" smtClean="0">
                <a:latin typeface="Arial" panose="020B0604020202020204" pitchFamily="34" charset="0"/>
                <a:cs typeface="Arial" panose="020B0604020202020204" pitchFamily="34" charset="0"/>
              </a:rPr>
              <a:t>.</a:t>
            </a:r>
          </a:p>
          <a:p>
            <a:pPr marL="0" indent="0" algn="ctr">
              <a:lnSpc>
                <a:spcPct val="200000"/>
              </a:lnSpc>
              <a:buNone/>
            </a:pPr>
            <a:endParaRPr lang="es-MX" dirty="0">
              <a:latin typeface="Arial" panose="020B0604020202020204" pitchFamily="34" charset="0"/>
              <a:cs typeface="Arial" panose="020B0604020202020204" pitchFamily="34" charset="0"/>
            </a:endParaRPr>
          </a:p>
          <a:p>
            <a:pPr marL="0" indent="0" algn="ctr">
              <a:lnSpc>
                <a:spcPct val="200000"/>
              </a:lnSpc>
              <a:buNone/>
            </a:pPr>
            <a:r>
              <a:rPr lang="es-MX" dirty="0">
                <a:latin typeface="Arial" panose="020B0604020202020204" pitchFamily="34" charset="0"/>
                <a:cs typeface="Arial" panose="020B0604020202020204" pitchFamily="34" charset="0"/>
              </a:rPr>
              <a:t>Entre las quejas más recurrentes relacionadas con los empleados en las organizaciones </a:t>
            </a:r>
            <a:r>
              <a:rPr lang="es-MX" dirty="0" smtClean="0">
                <a:latin typeface="Arial" panose="020B0604020202020204" pitchFamily="34" charset="0"/>
                <a:cs typeface="Arial" panose="020B0604020202020204" pitchFamily="34" charset="0"/>
              </a:rPr>
              <a:t>se </a:t>
            </a:r>
            <a:r>
              <a:rPr lang="es-MX" dirty="0">
                <a:latin typeface="Arial" panose="020B0604020202020204" pitchFamily="34" charset="0"/>
                <a:cs typeface="Arial" panose="020B0604020202020204" pitchFamily="34" charset="0"/>
              </a:rPr>
              <a:t>encuentra la falta de capacitación y entrenamiento en sus áreas de </a:t>
            </a:r>
            <a:r>
              <a:rPr lang="es-MX" dirty="0" smtClean="0">
                <a:latin typeface="Arial" panose="020B0604020202020204" pitchFamily="34" charset="0"/>
                <a:cs typeface="Arial" panose="020B0604020202020204" pitchFamily="34" charset="0"/>
              </a:rPr>
              <a:t>trabajo.</a:t>
            </a:r>
            <a:endParaRPr lang="es-MX" dirty="0">
              <a:latin typeface="Arial" panose="020B0604020202020204" pitchFamily="34" charset="0"/>
              <a:cs typeface="Arial" panose="020B0604020202020204" pitchFamily="34" charset="0"/>
            </a:endParaRPr>
          </a:p>
          <a:p>
            <a:pPr marL="0" indent="0" algn="ctr">
              <a:lnSpc>
                <a:spcPct val="200000"/>
              </a:lnSpc>
              <a:buNone/>
            </a:pP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843412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20990"/>
            <a:ext cx="12192000" cy="913767"/>
          </a:xfrm>
        </p:spPr>
        <p:txBody>
          <a:bodyPr>
            <a:noAutofit/>
          </a:bodyPr>
          <a:lstStyle/>
          <a:p>
            <a:pPr algn="ctr"/>
            <a:r>
              <a:rPr lang="es-MX" sz="2800" b="1" dirty="0">
                <a:latin typeface="Arial" panose="020B0604020202020204" pitchFamily="34" charset="0"/>
                <a:cs typeface="Arial" panose="020B0604020202020204" pitchFamily="34" charset="0"/>
              </a:rPr>
              <a:t>PAUTAS ADMINISTRATIVAS</a:t>
            </a:r>
            <a:br>
              <a:rPr lang="es-MX" sz="2800" b="1" dirty="0">
                <a:latin typeface="Arial" panose="020B0604020202020204" pitchFamily="34" charset="0"/>
                <a:cs typeface="Arial" panose="020B0604020202020204" pitchFamily="34" charset="0"/>
              </a:rPr>
            </a:br>
            <a:endParaRPr lang="es-MX" sz="2800"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334852" y="1287885"/>
            <a:ext cx="11526590" cy="5330244"/>
          </a:xfrm>
        </p:spPr>
        <p:txBody>
          <a:bodyPr>
            <a:noAutofit/>
          </a:bodyPr>
          <a:lstStyle/>
          <a:p>
            <a:pPr marL="457200" lvl="0" indent="-457200" algn="just">
              <a:lnSpc>
                <a:spcPct val="200000"/>
              </a:lnSpc>
              <a:buFont typeface="+mj-lt"/>
              <a:buAutoNum type="arabicPeriod"/>
            </a:pPr>
            <a:r>
              <a:rPr lang="es-MX" dirty="0" smtClean="0">
                <a:latin typeface="Arial" panose="020B0604020202020204" pitchFamily="34" charset="0"/>
                <a:cs typeface="Arial" panose="020B0604020202020204" pitchFamily="34" charset="0"/>
              </a:rPr>
              <a:t>Generar </a:t>
            </a:r>
            <a:r>
              <a:rPr lang="es-MX" dirty="0">
                <a:latin typeface="Arial" panose="020B0604020202020204" pitchFamily="34" charset="0"/>
                <a:cs typeface="Arial" panose="020B0604020202020204" pitchFamily="34" charset="0"/>
              </a:rPr>
              <a:t>estructuras administrativas </a:t>
            </a:r>
            <a:r>
              <a:rPr lang="es-MX" dirty="0" smtClean="0">
                <a:latin typeface="Arial" panose="020B0604020202020204" pitchFamily="34" charset="0"/>
                <a:cs typeface="Arial" panose="020B0604020202020204" pitchFamily="34" charset="0"/>
              </a:rPr>
              <a:t>eficientes.</a:t>
            </a:r>
            <a:endParaRPr lang="es-MX" dirty="0">
              <a:latin typeface="Arial" panose="020B0604020202020204" pitchFamily="34" charset="0"/>
              <a:cs typeface="Arial" panose="020B0604020202020204" pitchFamily="34" charset="0"/>
            </a:endParaRPr>
          </a:p>
          <a:p>
            <a:pPr marL="457200" lvl="0" indent="-457200" algn="just">
              <a:lnSpc>
                <a:spcPct val="200000"/>
              </a:lnSpc>
              <a:buFont typeface="+mj-lt"/>
              <a:buAutoNum type="arabicPeriod"/>
            </a:pPr>
            <a:r>
              <a:rPr lang="es-MX" dirty="0">
                <a:latin typeface="Arial" panose="020B0604020202020204" pitchFamily="34" charset="0"/>
                <a:cs typeface="Arial" panose="020B0604020202020204" pitchFamily="34" charset="0"/>
              </a:rPr>
              <a:t>Explicar con claridad las etapas de los proyectos  (verdad, honestidad y realidad</a:t>
            </a:r>
            <a:r>
              <a:rPr lang="es-MX" dirty="0" smtClean="0">
                <a:latin typeface="Arial" panose="020B0604020202020204" pitchFamily="34" charset="0"/>
                <a:cs typeface="Arial" panose="020B0604020202020204" pitchFamily="34" charset="0"/>
              </a:rPr>
              <a:t>).</a:t>
            </a:r>
            <a:endParaRPr lang="es-MX" dirty="0">
              <a:latin typeface="Arial" panose="020B0604020202020204" pitchFamily="34" charset="0"/>
              <a:cs typeface="Arial" panose="020B0604020202020204" pitchFamily="34" charset="0"/>
            </a:endParaRPr>
          </a:p>
          <a:p>
            <a:pPr marL="457200" lvl="0" indent="-457200" algn="just">
              <a:lnSpc>
                <a:spcPct val="200000"/>
              </a:lnSpc>
              <a:buFont typeface="+mj-lt"/>
              <a:buAutoNum type="arabicPeriod"/>
            </a:pPr>
            <a:r>
              <a:rPr lang="es-MX" dirty="0">
                <a:latin typeface="Arial" panose="020B0604020202020204" pitchFamily="34" charset="0"/>
                <a:cs typeface="Arial" panose="020B0604020202020204" pitchFamily="34" charset="0"/>
              </a:rPr>
              <a:t>Apelar la grandeza (deseo de las personas a contribuir</a:t>
            </a:r>
            <a:r>
              <a:rPr lang="es-MX" dirty="0" smtClean="0">
                <a:latin typeface="Arial" panose="020B0604020202020204" pitchFamily="34" charset="0"/>
                <a:cs typeface="Arial" panose="020B0604020202020204" pitchFamily="34" charset="0"/>
              </a:rPr>
              <a:t>).</a:t>
            </a: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590865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4851" y="412114"/>
            <a:ext cx="11526592" cy="6217286"/>
          </a:xfrm>
        </p:spPr>
        <p:txBody>
          <a:bodyPr>
            <a:noAutofit/>
          </a:bodyPr>
          <a:lstStyle/>
          <a:p>
            <a:pPr marL="514350" lvl="0" indent="-514350">
              <a:lnSpc>
                <a:spcPct val="200000"/>
              </a:lnSpc>
              <a:buFont typeface="+mj-lt"/>
              <a:buAutoNum type="arabicPeriod" startAt="4"/>
            </a:pPr>
            <a:r>
              <a:rPr lang="es-MX" dirty="0" smtClean="0">
                <a:latin typeface="Arial" panose="020B0604020202020204" pitchFamily="34" charset="0"/>
                <a:cs typeface="Arial" panose="020B0604020202020204" pitchFamily="34" charset="0"/>
              </a:rPr>
              <a:t>Aplicar </a:t>
            </a:r>
            <a:r>
              <a:rPr lang="es-MX" dirty="0">
                <a:latin typeface="Arial" panose="020B0604020202020204" pitchFamily="34" charset="0"/>
                <a:cs typeface="Arial" panose="020B0604020202020204" pitchFamily="34" charset="0"/>
              </a:rPr>
              <a:t>valores personales y compartirlos con los empleados (valores sencillos y universales</a:t>
            </a:r>
            <a:r>
              <a:rPr lang="es-MX" dirty="0" smtClean="0">
                <a:latin typeface="Arial" panose="020B0604020202020204" pitchFamily="34" charset="0"/>
                <a:cs typeface="Arial" panose="020B0604020202020204" pitchFamily="34" charset="0"/>
              </a:rPr>
              <a:t>).</a:t>
            </a:r>
          </a:p>
          <a:p>
            <a:pPr marL="514350" lvl="0" indent="-514350">
              <a:lnSpc>
                <a:spcPct val="200000"/>
              </a:lnSpc>
              <a:buFont typeface="+mj-lt"/>
              <a:buAutoNum type="arabicPeriod" startAt="4"/>
            </a:pPr>
            <a:r>
              <a:rPr lang="es-MX" dirty="0" smtClean="0">
                <a:latin typeface="Arial" panose="020B0604020202020204" pitchFamily="34" charset="0"/>
                <a:cs typeface="Arial" panose="020B0604020202020204" pitchFamily="34" charset="0"/>
              </a:rPr>
              <a:t>Trabajar </a:t>
            </a:r>
            <a:r>
              <a:rPr lang="es-MX" dirty="0">
                <a:latin typeface="Arial" panose="020B0604020202020204" pitchFamily="34" charset="0"/>
                <a:cs typeface="Arial" panose="020B0604020202020204" pitchFamily="34" charset="0"/>
              </a:rPr>
              <a:t>intensamente hacia los </a:t>
            </a:r>
            <a:r>
              <a:rPr lang="es-MX" dirty="0" smtClean="0">
                <a:latin typeface="Arial" panose="020B0604020202020204" pitchFamily="34" charset="0"/>
                <a:cs typeface="Arial" panose="020B0604020202020204" pitchFamily="34" charset="0"/>
              </a:rPr>
              <a:t>objetivos </a:t>
            </a:r>
            <a:r>
              <a:rPr lang="es-MX" dirty="0">
                <a:latin typeface="Arial" panose="020B0604020202020204" pitchFamily="34" charset="0"/>
                <a:cs typeface="Arial" panose="020B0604020202020204" pitchFamily="34" charset="0"/>
              </a:rPr>
              <a:t>(gira con base en sentido de trascender</a:t>
            </a:r>
            <a:r>
              <a:rPr lang="es-MX" dirty="0" smtClean="0">
                <a:latin typeface="Arial" panose="020B0604020202020204" pitchFamily="34" charset="0"/>
                <a:cs typeface="Arial" panose="020B0604020202020204" pitchFamily="34" charset="0"/>
              </a:rPr>
              <a:t>).</a:t>
            </a:r>
          </a:p>
          <a:p>
            <a:pPr marL="514350" lvl="0" indent="-514350">
              <a:lnSpc>
                <a:spcPct val="200000"/>
              </a:lnSpc>
              <a:buFont typeface="+mj-lt"/>
              <a:buAutoNum type="arabicPeriod" startAt="4"/>
            </a:pPr>
            <a:r>
              <a:rPr lang="es-MX" dirty="0" smtClean="0">
                <a:latin typeface="Arial" panose="020B0604020202020204" pitchFamily="34" charset="0"/>
                <a:cs typeface="Arial" panose="020B0604020202020204" pitchFamily="34" charset="0"/>
              </a:rPr>
              <a:t>Manejar </a:t>
            </a:r>
            <a:r>
              <a:rPr lang="es-MX" dirty="0">
                <a:latin typeface="Arial" panose="020B0604020202020204" pitchFamily="34" charset="0"/>
                <a:cs typeface="Arial" panose="020B0604020202020204" pitchFamily="34" charset="0"/>
              </a:rPr>
              <a:t>distintos niveles  de incentivos y retos ( </a:t>
            </a:r>
            <a:r>
              <a:rPr lang="es-MX" dirty="0" smtClean="0">
                <a:latin typeface="Arial" panose="020B0604020202020204" pitchFamily="34" charset="0"/>
                <a:cs typeface="Arial" panose="020B0604020202020204" pitchFamily="34" charset="0"/>
              </a:rPr>
              <a:t>de acuerdo </a:t>
            </a:r>
            <a:r>
              <a:rPr lang="es-MX" dirty="0">
                <a:latin typeface="Arial" panose="020B0604020202020204" pitchFamily="34" charset="0"/>
                <a:cs typeface="Arial" panose="020B0604020202020204" pitchFamily="34" charset="0"/>
              </a:rPr>
              <a:t>con las expectativas en cada grupo de trabajo</a:t>
            </a:r>
            <a:r>
              <a:rPr lang="es-MX" dirty="0" smtClean="0">
                <a:latin typeface="Arial" panose="020B0604020202020204" pitchFamily="34" charset="0"/>
                <a:cs typeface="Arial" panose="020B0604020202020204" pitchFamily="34" charset="0"/>
              </a:rPr>
              <a:t>).</a:t>
            </a:r>
            <a:endParaRPr lang="es-MX" dirty="0">
              <a:latin typeface="Arial" panose="020B0604020202020204" pitchFamily="34" charset="0"/>
              <a:cs typeface="Arial" panose="020B0604020202020204" pitchFamily="34" charset="0"/>
            </a:endParaRPr>
          </a:p>
          <a:p>
            <a:pPr marL="514350" indent="-514350" algn="ctr">
              <a:lnSpc>
                <a:spcPct val="170000"/>
              </a:lnSpc>
              <a:buFont typeface="+mj-lt"/>
              <a:buAutoNum type="arabicPeriod" startAt="4"/>
            </a:pP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408832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782619"/>
            <a:ext cx="12192000" cy="1394460"/>
          </a:xfrm>
        </p:spPr>
        <p:txBody>
          <a:bodyPr>
            <a:noAutofit/>
          </a:bodyPr>
          <a:lstStyle/>
          <a:p>
            <a:pPr algn="ctr"/>
            <a:r>
              <a:rPr lang="es-MX" sz="2800" b="1" dirty="0">
                <a:latin typeface="Arial" panose="020B0604020202020204" pitchFamily="34" charset="0"/>
                <a:cs typeface="Arial" panose="020B0604020202020204" pitchFamily="34" charset="0"/>
              </a:rPr>
              <a:t>LA MOTIVACIÓN Y SUS TEORÍAS</a:t>
            </a:r>
            <a:br>
              <a:rPr lang="es-MX" sz="2800" b="1" dirty="0">
                <a:latin typeface="Arial" panose="020B0604020202020204" pitchFamily="34" charset="0"/>
                <a:cs typeface="Arial" panose="020B0604020202020204" pitchFamily="34" charset="0"/>
              </a:rPr>
            </a:br>
            <a:r>
              <a:rPr lang="es-MX" sz="2800" b="1" dirty="0">
                <a:latin typeface="Arial" panose="020B0604020202020204" pitchFamily="34" charset="0"/>
                <a:cs typeface="Arial" panose="020B0604020202020204" pitchFamily="34" charset="0"/>
              </a:rPr>
              <a:t/>
            </a:r>
            <a:br>
              <a:rPr lang="es-MX" sz="2800" b="1" dirty="0">
                <a:latin typeface="Arial" panose="020B0604020202020204" pitchFamily="34" charset="0"/>
                <a:cs typeface="Arial" panose="020B0604020202020204" pitchFamily="34" charset="0"/>
              </a:rPr>
            </a:br>
            <a:endParaRPr lang="es-MX" sz="2800"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332704" y="2355924"/>
            <a:ext cx="11526592" cy="3268980"/>
          </a:xfrm>
        </p:spPr>
        <p:txBody>
          <a:bodyPr>
            <a:noAutofit/>
          </a:bodyPr>
          <a:lstStyle/>
          <a:p>
            <a:pPr marL="0" indent="0" algn="ctr">
              <a:lnSpc>
                <a:spcPct val="200000"/>
              </a:lnSpc>
              <a:buNone/>
            </a:pPr>
            <a:r>
              <a:rPr lang="es-MX" dirty="0" smtClean="0">
                <a:latin typeface="Arial" panose="020B0604020202020204" pitchFamily="34" charset="0"/>
                <a:cs typeface="Arial" panose="020B0604020202020204" pitchFamily="34" charset="0"/>
              </a:rPr>
              <a:t>Las </a:t>
            </a:r>
            <a:r>
              <a:rPr lang="es-MX" dirty="0">
                <a:latin typeface="Arial" panose="020B0604020202020204" pitchFamily="34" charset="0"/>
                <a:cs typeface="Arial" panose="020B0604020202020204" pitchFamily="34" charset="0"/>
              </a:rPr>
              <a:t>organizaciones y empleados buscan elementos que permitan conducir esfuerzos del personal hacia direcciones específicas y que permitan canalizar el esfuerzo, energía y la conducta hacia el logro de los </a:t>
            </a:r>
            <a:r>
              <a:rPr lang="es-MX" dirty="0" smtClean="0">
                <a:latin typeface="Arial" panose="020B0604020202020204" pitchFamily="34" charset="0"/>
                <a:cs typeface="Arial" panose="020B0604020202020204" pitchFamily="34" charset="0"/>
              </a:rPr>
              <a:t>objetivos.</a:t>
            </a:r>
            <a:endParaRPr lang="es-MX" dirty="0">
              <a:latin typeface="Arial" panose="020B0604020202020204" pitchFamily="34" charset="0"/>
              <a:cs typeface="Arial" panose="020B0604020202020204" pitchFamily="34" charset="0"/>
            </a:endParaRPr>
          </a:p>
          <a:p>
            <a:pPr marL="0" indent="0" algn="ctr">
              <a:lnSpc>
                <a:spcPct val="200000"/>
              </a:lnSpc>
              <a:buNone/>
            </a:pP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41515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348740"/>
            <a:ext cx="12192000" cy="1714500"/>
          </a:xfrm>
        </p:spPr>
        <p:txBody>
          <a:bodyPr>
            <a:noAutofit/>
          </a:bodyPr>
          <a:lstStyle/>
          <a:p>
            <a:pPr algn="ctr"/>
            <a:r>
              <a:rPr lang="es-MX" sz="2800" b="1" dirty="0" smtClean="0">
                <a:latin typeface="Arial" panose="020B0604020202020204" pitchFamily="34" charset="0"/>
                <a:cs typeface="Arial" panose="020B0604020202020204" pitchFamily="34" charset="0"/>
              </a:rPr>
              <a:t>MODELO MECANICISTA</a:t>
            </a:r>
            <a:br>
              <a:rPr lang="es-MX" sz="2800" b="1" dirty="0" smtClean="0">
                <a:latin typeface="Arial" panose="020B0604020202020204" pitchFamily="34" charset="0"/>
                <a:cs typeface="Arial" panose="020B0604020202020204" pitchFamily="34" charset="0"/>
              </a:rPr>
            </a:br>
            <a:r>
              <a:rPr lang="es-MX" sz="2800" b="1" dirty="0" smtClean="0">
                <a:latin typeface="Arial" panose="020B0604020202020204" pitchFamily="34" charset="0"/>
                <a:cs typeface="Arial" panose="020B0604020202020204" pitchFamily="34" charset="0"/>
              </a:rPr>
              <a:t/>
            </a:r>
            <a:br>
              <a:rPr lang="es-MX" sz="2800" b="1" dirty="0" smtClean="0">
                <a:latin typeface="Arial" panose="020B0604020202020204" pitchFamily="34" charset="0"/>
                <a:cs typeface="Arial" panose="020B0604020202020204" pitchFamily="34" charset="0"/>
              </a:rPr>
            </a:br>
            <a:r>
              <a:rPr lang="es-MX" sz="2800" b="1" dirty="0" smtClean="0">
                <a:latin typeface="Arial" panose="020B0604020202020204" pitchFamily="34" charset="0"/>
                <a:cs typeface="Arial" panose="020B0604020202020204" pitchFamily="34" charset="0"/>
              </a:rPr>
              <a:t/>
            </a:r>
            <a:br>
              <a:rPr lang="es-MX" sz="2800" b="1" dirty="0" smtClean="0">
                <a:latin typeface="Arial" panose="020B0604020202020204" pitchFamily="34" charset="0"/>
                <a:cs typeface="Arial" panose="020B0604020202020204" pitchFamily="34" charset="0"/>
              </a:rPr>
            </a:br>
            <a:endParaRPr lang="es-MX" sz="2800"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334851" y="2400300"/>
            <a:ext cx="11526592" cy="3749040"/>
          </a:xfrm>
        </p:spPr>
        <p:txBody>
          <a:bodyPr>
            <a:noAutofit/>
          </a:bodyPr>
          <a:lstStyle/>
          <a:p>
            <a:pPr marL="0" indent="0" algn="ctr">
              <a:lnSpc>
                <a:spcPct val="200000"/>
              </a:lnSpc>
              <a:buNone/>
            </a:pPr>
            <a:r>
              <a:rPr lang="es-MX" dirty="0">
                <a:latin typeface="Arial" panose="020B0604020202020204" pitchFamily="34" charset="0"/>
                <a:cs typeface="Arial" panose="020B0604020202020204" pitchFamily="34" charset="0"/>
              </a:rPr>
              <a:t>Parte del supuesto  </a:t>
            </a:r>
            <a:r>
              <a:rPr lang="es-MX" i="1" dirty="0" smtClean="0">
                <a:latin typeface="Arial" panose="020B0604020202020204" pitchFamily="34" charset="0"/>
                <a:cs typeface="Arial" panose="020B0604020202020204" pitchFamily="34" charset="0"/>
              </a:rPr>
              <a:t>“ el </a:t>
            </a:r>
            <a:r>
              <a:rPr lang="es-MX" i="1" dirty="0">
                <a:latin typeface="Arial" panose="020B0604020202020204" pitchFamily="34" charset="0"/>
                <a:cs typeface="Arial" panose="020B0604020202020204" pitchFamily="34" charset="0"/>
              </a:rPr>
              <a:t>dinero es un motivador </a:t>
            </a:r>
            <a:r>
              <a:rPr lang="es-MX" i="1" dirty="0" smtClean="0">
                <a:latin typeface="Arial" panose="020B0604020202020204" pitchFamily="34" charset="0"/>
                <a:cs typeface="Arial" panose="020B0604020202020204" pitchFamily="34" charset="0"/>
              </a:rPr>
              <a:t>universal ”</a:t>
            </a:r>
            <a:r>
              <a:rPr lang="es-MX" dirty="0" smtClean="0">
                <a:latin typeface="Arial" panose="020B0604020202020204" pitchFamily="34" charset="0"/>
                <a:cs typeface="Arial" panose="020B0604020202020204" pitchFamily="34" charset="0"/>
              </a:rPr>
              <a:t>  el </a:t>
            </a:r>
            <a:r>
              <a:rPr lang="es-MX" dirty="0">
                <a:latin typeface="Arial" panose="020B0604020202020204" pitchFamily="34" charset="0"/>
                <a:cs typeface="Arial" panose="020B0604020202020204" pitchFamily="34" charset="0"/>
              </a:rPr>
              <a:t>empleado canaliza su energía hacia lo que la empresa quiere ante un incentivo económico de suficiente </a:t>
            </a:r>
            <a:r>
              <a:rPr lang="es-MX" dirty="0" smtClean="0">
                <a:latin typeface="Arial" panose="020B0604020202020204" pitchFamily="34" charset="0"/>
                <a:cs typeface="Arial" panose="020B0604020202020204" pitchFamily="34" charset="0"/>
              </a:rPr>
              <a:t>cuantía.</a:t>
            </a:r>
            <a:endParaRPr lang="es-MX" dirty="0">
              <a:latin typeface="Arial" panose="020B0604020202020204" pitchFamily="34" charset="0"/>
              <a:cs typeface="Arial" panose="020B0604020202020204" pitchFamily="34" charset="0"/>
            </a:endParaRPr>
          </a:p>
          <a:p>
            <a:pPr marL="0" indent="0" algn="ctr">
              <a:lnSpc>
                <a:spcPct val="200000"/>
              </a:lnSpc>
              <a:buNone/>
            </a:pP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3238727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760"/>
            <a:ext cx="12192000" cy="1714500"/>
          </a:xfrm>
        </p:spPr>
        <p:txBody>
          <a:bodyPr>
            <a:noAutofit/>
          </a:bodyPr>
          <a:lstStyle/>
          <a:p>
            <a:pPr algn="ctr"/>
            <a:r>
              <a:rPr lang="es-MX" sz="2800" b="1" dirty="0">
                <a:latin typeface="Arial" panose="020B0604020202020204" pitchFamily="34" charset="0"/>
                <a:cs typeface="Arial" panose="020B0604020202020204" pitchFamily="34" charset="0"/>
              </a:rPr>
              <a:t>MODELO CONDUCTISTA</a:t>
            </a:r>
            <a:br>
              <a:rPr lang="es-MX" sz="2800" b="1" dirty="0">
                <a:latin typeface="Arial" panose="020B0604020202020204" pitchFamily="34" charset="0"/>
                <a:cs typeface="Arial" panose="020B0604020202020204" pitchFamily="34" charset="0"/>
              </a:rPr>
            </a:br>
            <a:r>
              <a:rPr lang="es-MX" sz="2800" b="1" dirty="0" smtClean="0">
                <a:latin typeface="Arial" panose="020B0604020202020204" pitchFamily="34" charset="0"/>
                <a:cs typeface="Arial" panose="020B0604020202020204" pitchFamily="34" charset="0"/>
              </a:rPr>
              <a:t/>
            </a:r>
            <a:br>
              <a:rPr lang="es-MX" sz="2800" b="1" dirty="0" smtClean="0">
                <a:latin typeface="Arial" panose="020B0604020202020204" pitchFamily="34" charset="0"/>
                <a:cs typeface="Arial" panose="020B0604020202020204" pitchFamily="34" charset="0"/>
              </a:rPr>
            </a:br>
            <a:r>
              <a:rPr lang="es-MX" sz="2800" b="1" dirty="0" smtClean="0">
                <a:latin typeface="Arial" panose="020B0604020202020204" pitchFamily="34" charset="0"/>
                <a:cs typeface="Arial" panose="020B0604020202020204" pitchFamily="34" charset="0"/>
              </a:rPr>
              <a:t/>
            </a:r>
            <a:br>
              <a:rPr lang="es-MX" sz="2800" b="1" dirty="0" smtClean="0">
                <a:latin typeface="Arial" panose="020B0604020202020204" pitchFamily="34" charset="0"/>
                <a:cs typeface="Arial" panose="020B0604020202020204" pitchFamily="34" charset="0"/>
              </a:rPr>
            </a:br>
            <a:r>
              <a:rPr lang="es-MX" sz="2800" b="1" dirty="0" smtClean="0">
                <a:latin typeface="Arial" panose="020B0604020202020204" pitchFamily="34" charset="0"/>
                <a:cs typeface="Arial" panose="020B0604020202020204" pitchFamily="34" charset="0"/>
              </a:rPr>
              <a:t/>
            </a:r>
            <a:br>
              <a:rPr lang="es-MX" sz="2800" b="1" dirty="0" smtClean="0">
                <a:latin typeface="Arial" panose="020B0604020202020204" pitchFamily="34" charset="0"/>
                <a:cs typeface="Arial" panose="020B0604020202020204" pitchFamily="34" charset="0"/>
              </a:rPr>
            </a:br>
            <a:endParaRPr lang="es-MX" sz="2800"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347729" y="834390"/>
            <a:ext cx="11513713" cy="6023610"/>
          </a:xfrm>
        </p:spPr>
        <p:txBody>
          <a:bodyPr>
            <a:noAutofit/>
          </a:bodyPr>
          <a:lstStyle/>
          <a:p>
            <a:pPr marL="0" indent="0" algn="ctr">
              <a:lnSpc>
                <a:spcPct val="150000"/>
              </a:lnSpc>
              <a:buNone/>
            </a:pPr>
            <a:r>
              <a:rPr lang="es-MX" dirty="0">
                <a:latin typeface="Arial" panose="020B0604020202020204" pitchFamily="34" charset="0"/>
                <a:cs typeface="Arial" panose="020B0604020202020204" pitchFamily="34" charset="0"/>
              </a:rPr>
              <a:t>Parte del supuesto </a:t>
            </a:r>
            <a:r>
              <a:rPr lang="es-MX" i="1" dirty="0" smtClean="0">
                <a:latin typeface="Arial" panose="020B0604020202020204" pitchFamily="34" charset="0"/>
                <a:cs typeface="Arial" panose="020B0604020202020204" pitchFamily="34" charset="0"/>
              </a:rPr>
              <a:t>“ toda </a:t>
            </a:r>
            <a:r>
              <a:rPr lang="es-MX" i="1" dirty="0">
                <a:latin typeface="Arial" panose="020B0604020202020204" pitchFamily="34" charset="0"/>
                <a:cs typeface="Arial" panose="020B0604020202020204" pitchFamily="34" charset="0"/>
              </a:rPr>
              <a:t>conducta puede ser incentivada con los estímulos </a:t>
            </a:r>
            <a:r>
              <a:rPr lang="es-MX" i="1" dirty="0" smtClean="0">
                <a:latin typeface="Arial" panose="020B0604020202020204" pitchFamily="34" charset="0"/>
                <a:cs typeface="Arial" panose="020B0604020202020204" pitchFamily="34" charset="0"/>
              </a:rPr>
              <a:t>adecuados ”.</a:t>
            </a:r>
          </a:p>
          <a:p>
            <a:pPr marL="0" indent="0" algn="ctr">
              <a:lnSpc>
                <a:spcPct val="100000"/>
              </a:lnSpc>
              <a:buNone/>
            </a:pPr>
            <a:endParaRPr lang="es-MX" i="1" dirty="0">
              <a:latin typeface="Arial" panose="020B0604020202020204" pitchFamily="34" charset="0"/>
              <a:cs typeface="Arial" panose="020B0604020202020204" pitchFamily="34" charset="0"/>
            </a:endParaRPr>
          </a:p>
          <a:p>
            <a:pPr marL="0" indent="0" algn="just">
              <a:lnSpc>
                <a:spcPct val="150000"/>
              </a:lnSpc>
              <a:buNone/>
            </a:pPr>
            <a:r>
              <a:rPr lang="es-MX" dirty="0">
                <a:latin typeface="Arial" panose="020B0604020202020204" pitchFamily="34" charset="0"/>
                <a:cs typeface="Arial" panose="020B0604020202020204" pitchFamily="34" charset="0"/>
              </a:rPr>
              <a:t>En base a esto se despenden las siguientes </a:t>
            </a:r>
            <a:r>
              <a:rPr lang="es-MX" dirty="0" smtClean="0">
                <a:latin typeface="Arial" panose="020B0604020202020204" pitchFamily="34" charset="0"/>
                <a:cs typeface="Arial" panose="020B0604020202020204" pitchFamily="34" charset="0"/>
              </a:rPr>
              <a:t>teorías: </a:t>
            </a:r>
            <a:endParaRPr lang="es-MX" dirty="0">
              <a:latin typeface="Arial" panose="020B0604020202020204" pitchFamily="34" charset="0"/>
              <a:cs typeface="Arial" panose="020B0604020202020204" pitchFamily="34" charset="0"/>
            </a:endParaRPr>
          </a:p>
          <a:p>
            <a:pPr marL="514350" lvl="0" indent="-514350">
              <a:lnSpc>
                <a:spcPct val="150000"/>
              </a:lnSpc>
              <a:buFont typeface="+mj-lt"/>
              <a:buAutoNum type="arabicPeriod"/>
            </a:pPr>
            <a:r>
              <a:rPr lang="es-MX" dirty="0">
                <a:latin typeface="Arial" panose="020B0604020202020204" pitchFamily="34" charset="0"/>
                <a:cs typeface="Arial" panose="020B0604020202020204" pitchFamily="34" charset="0"/>
              </a:rPr>
              <a:t>Teorías de contenido: </a:t>
            </a:r>
            <a:r>
              <a:rPr lang="es-MX" dirty="0" smtClean="0">
                <a:latin typeface="Arial" panose="020B0604020202020204" pitchFamily="34" charset="0"/>
                <a:cs typeface="Arial" panose="020B0604020202020204" pitchFamily="34" charset="0"/>
              </a:rPr>
              <a:t> teorías </a:t>
            </a:r>
            <a:r>
              <a:rPr lang="es-MX" dirty="0">
                <a:latin typeface="Arial" panose="020B0604020202020204" pitchFamily="34" charset="0"/>
                <a:cs typeface="Arial" panose="020B0604020202020204" pitchFamily="34" charset="0"/>
              </a:rPr>
              <a:t>que consideran todo lo que puede motivar a las </a:t>
            </a:r>
            <a:r>
              <a:rPr lang="es-MX" dirty="0" smtClean="0">
                <a:latin typeface="Arial" panose="020B0604020202020204" pitchFamily="34" charset="0"/>
                <a:cs typeface="Arial" panose="020B0604020202020204" pitchFamily="34" charset="0"/>
              </a:rPr>
              <a:t>personas.</a:t>
            </a:r>
            <a:endParaRPr lang="es-MX" dirty="0">
              <a:latin typeface="Arial" panose="020B0604020202020204" pitchFamily="34" charset="0"/>
              <a:cs typeface="Arial" panose="020B0604020202020204" pitchFamily="34" charset="0"/>
            </a:endParaRPr>
          </a:p>
          <a:p>
            <a:pPr marL="514350" lvl="0" indent="-514350">
              <a:lnSpc>
                <a:spcPct val="150000"/>
              </a:lnSpc>
              <a:buFont typeface="+mj-lt"/>
              <a:buAutoNum type="arabicPeriod"/>
            </a:pPr>
            <a:r>
              <a:rPr lang="es-MX" dirty="0">
                <a:latin typeface="Arial" panose="020B0604020202020204" pitchFamily="34" charset="0"/>
                <a:cs typeface="Arial" panose="020B0604020202020204" pitchFamily="34" charset="0"/>
              </a:rPr>
              <a:t>Teorías de </a:t>
            </a:r>
            <a:r>
              <a:rPr lang="es-MX" dirty="0" smtClean="0">
                <a:latin typeface="Arial" panose="020B0604020202020204" pitchFamily="34" charset="0"/>
                <a:cs typeface="Arial" panose="020B0604020202020204" pitchFamily="34" charset="0"/>
              </a:rPr>
              <a:t>procesos: teorías </a:t>
            </a:r>
            <a:r>
              <a:rPr lang="es-MX" dirty="0">
                <a:latin typeface="Arial" panose="020B0604020202020204" pitchFamily="34" charset="0"/>
                <a:cs typeface="Arial" panose="020B0604020202020204" pitchFamily="34" charset="0"/>
              </a:rPr>
              <a:t>que consideran las forma (proceso) en que la persona llega a </a:t>
            </a:r>
            <a:r>
              <a:rPr lang="es-MX" dirty="0" smtClean="0">
                <a:latin typeface="Arial" panose="020B0604020202020204" pitchFamily="34" charset="0"/>
                <a:cs typeface="Arial" panose="020B0604020202020204" pitchFamily="34" charset="0"/>
              </a:rPr>
              <a:t>motivarse.</a:t>
            </a:r>
            <a:endParaRPr lang="es-MX" dirty="0">
              <a:latin typeface="Arial" panose="020B0604020202020204" pitchFamily="34" charset="0"/>
              <a:cs typeface="Arial" panose="020B0604020202020204" pitchFamily="34" charset="0"/>
            </a:endParaRPr>
          </a:p>
          <a:p>
            <a:pPr marL="0" indent="0" algn="ctr">
              <a:lnSpc>
                <a:spcPct val="150000"/>
              </a:lnSpc>
              <a:buNone/>
            </a:pP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4524758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2225"/>
            <a:ext cx="12192000" cy="1325563"/>
          </a:xfrm>
        </p:spPr>
        <p:txBody>
          <a:bodyPr>
            <a:normAutofit/>
          </a:bodyPr>
          <a:lstStyle/>
          <a:p>
            <a:pPr algn="ctr"/>
            <a:r>
              <a:rPr lang="es-MX" sz="2800" b="1" dirty="0" smtClean="0">
                <a:latin typeface="Arial" panose="020B0604020202020204" pitchFamily="34" charset="0"/>
                <a:cs typeface="Arial" panose="020B0604020202020204" pitchFamily="34" charset="0"/>
              </a:rPr>
              <a:t>TEORÍA DE LA JERARQUÍA DE NECESIDADES DE MASLOW</a:t>
            </a:r>
            <a:br>
              <a:rPr lang="es-MX" sz="2800" b="1" dirty="0" smtClean="0">
                <a:latin typeface="Arial" panose="020B0604020202020204" pitchFamily="34" charset="0"/>
                <a:cs typeface="Arial" panose="020B0604020202020204" pitchFamily="34" charset="0"/>
              </a:rPr>
            </a:br>
            <a:endParaRPr lang="es-MX" sz="2800"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347729" y="1159098"/>
            <a:ext cx="11513713" cy="5698901"/>
          </a:xfrm>
        </p:spPr>
        <p:txBody>
          <a:bodyPr>
            <a:normAutofit/>
          </a:bodyPr>
          <a:lstStyle/>
          <a:p>
            <a:pPr marL="0" indent="0" algn="ctr">
              <a:lnSpc>
                <a:spcPct val="200000"/>
              </a:lnSpc>
              <a:buNone/>
            </a:pPr>
            <a:r>
              <a:rPr lang="es-MX" sz="2400" dirty="0">
                <a:latin typeface="Arial" panose="020B0604020202020204" pitchFamily="34" charset="0"/>
                <a:cs typeface="Arial" panose="020B0604020202020204" pitchFamily="34" charset="0"/>
              </a:rPr>
              <a:t>Parte de concepción </a:t>
            </a:r>
            <a:r>
              <a:rPr lang="es-MX" sz="2400" dirty="0" smtClean="0">
                <a:latin typeface="Arial" panose="020B0604020202020204" pitchFamily="34" charset="0"/>
                <a:cs typeface="Arial" panose="020B0604020202020204" pitchFamily="34" charset="0"/>
              </a:rPr>
              <a:t>“ la </a:t>
            </a:r>
            <a:r>
              <a:rPr lang="es-MX" sz="2400" dirty="0">
                <a:latin typeface="Arial" panose="020B0604020202020204" pitchFamily="34" charset="0"/>
                <a:cs typeface="Arial" panose="020B0604020202020204" pitchFamily="34" charset="0"/>
              </a:rPr>
              <a:t>motivación se debe a esfuerzos y </a:t>
            </a:r>
            <a:r>
              <a:rPr lang="es-MX" sz="2400" dirty="0" smtClean="0">
                <a:latin typeface="Arial" panose="020B0604020202020204" pitchFamily="34" charset="0"/>
                <a:cs typeface="Arial" panose="020B0604020202020204" pitchFamily="34" charset="0"/>
              </a:rPr>
              <a:t>necesidades “  </a:t>
            </a:r>
            <a:r>
              <a:rPr lang="es-MX" sz="2400" dirty="0">
                <a:latin typeface="Arial" panose="020B0604020202020204" pitchFamily="34" charset="0"/>
                <a:cs typeface="Arial" panose="020B0604020202020204" pitchFamily="34" charset="0"/>
              </a:rPr>
              <a:t>donde existen 5 clases de necesidades </a:t>
            </a:r>
            <a:r>
              <a:rPr lang="es-MX" sz="2400" dirty="0" smtClean="0">
                <a:latin typeface="Arial" panose="020B0604020202020204" pitchFamily="34" charset="0"/>
                <a:cs typeface="Arial" panose="020B0604020202020204" pitchFamily="34" charset="0"/>
              </a:rPr>
              <a:t> ( Necesidades </a:t>
            </a:r>
            <a:r>
              <a:rPr lang="es-MX" sz="2400" dirty="0">
                <a:latin typeface="Arial" panose="020B0604020202020204" pitchFamily="34" charset="0"/>
                <a:cs typeface="Arial" panose="020B0604020202020204" pitchFamily="34" charset="0"/>
              </a:rPr>
              <a:t>primarias hasta llegar a necesidades de desarrollo </a:t>
            </a:r>
            <a:r>
              <a:rPr lang="es-MX" sz="2400" dirty="0" smtClean="0">
                <a:latin typeface="Arial" panose="020B0604020202020204" pitchFamily="34" charset="0"/>
                <a:cs typeface="Arial" panose="020B0604020202020204" pitchFamily="34" charset="0"/>
              </a:rPr>
              <a:t>).</a:t>
            </a:r>
          </a:p>
          <a:p>
            <a:pPr marL="0" indent="0" algn="ctr">
              <a:lnSpc>
                <a:spcPct val="110000"/>
              </a:lnSpc>
              <a:buNone/>
            </a:pPr>
            <a:endParaRPr lang="es-MX" sz="2400" dirty="0">
              <a:latin typeface="Arial" panose="020B0604020202020204" pitchFamily="34" charset="0"/>
              <a:cs typeface="Arial" panose="020B0604020202020204" pitchFamily="34" charset="0"/>
            </a:endParaRPr>
          </a:p>
          <a:p>
            <a:pPr marL="0" indent="0" algn="ctr">
              <a:lnSpc>
                <a:spcPct val="200000"/>
              </a:lnSpc>
              <a:buNone/>
            </a:pPr>
            <a:r>
              <a:rPr lang="es-MX" sz="2400" dirty="0">
                <a:latin typeface="Arial" panose="020B0604020202020204" pitchFamily="34" charset="0"/>
                <a:cs typeface="Arial" panose="020B0604020202020204" pitchFamily="34" charset="0"/>
              </a:rPr>
              <a:t>Silvia Camarena (1996) </a:t>
            </a:r>
            <a:r>
              <a:rPr lang="es-MX" sz="2400" i="1" dirty="0" smtClean="0">
                <a:latin typeface="Arial" panose="020B0604020202020204" pitchFamily="34" charset="0"/>
                <a:cs typeface="Arial" panose="020B0604020202020204" pitchFamily="34" charset="0"/>
              </a:rPr>
              <a:t>“ </a:t>
            </a:r>
            <a:r>
              <a:rPr lang="es-MX" sz="2400" i="1" dirty="0">
                <a:latin typeface="Arial" panose="020B0604020202020204" pitchFamily="34" charset="0"/>
                <a:cs typeface="Arial" panose="020B0604020202020204" pitchFamily="34" charset="0"/>
              </a:rPr>
              <a:t>el hombre es un ser cargado de </a:t>
            </a:r>
            <a:r>
              <a:rPr lang="es-MX" sz="2400" i="1" dirty="0" smtClean="0">
                <a:latin typeface="Arial" panose="020B0604020202020204" pitchFamily="34" charset="0"/>
                <a:cs typeface="Arial" panose="020B0604020202020204" pitchFamily="34" charset="0"/>
              </a:rPr>
              <a:t>necesidades”</a:t>
            </a:r>
            <a:r>
              <a:rPr lang="es-MX" sz="2400" dirty="0" smtClean="0">
                <a:latin typeface="Arial" panose="020B0604020202020204" pitchFamily="34" charset="0"/>
                <a:cs typeface="Arial" panose="020B0604020202020204" pitchFamily="34" charset="0"/>
              </a:rPr>
              <a:t> </a:t>
            </a:r>
            <a:r>
              <a:rPr lang="es-MX" sz="2400" dirty="0">
                <a:latin typeface="Arial" panose="020B0604020202020204" pitchFamily="34" charset="0"/>
                <a:cs typeface="Arial" panose="020B0604020202020204" pitchFamily="34" charset="0"/>
              </a:rPr>
              <a:t>todo lo que </a:t>
            </a:r>
            <a:r>
              <a:rPr lang="es-MX" sz="2400" dirty="0" smtClean="0">
                <a:latin typeface="Arial" panose="020B0604020202020204" pitchFamily="34" charset="0"/>
                <a:cs typeface="Arial" panose="020B0604020202020204" pitchFamily="34" charset="0"/>
              </a:rPr>
              <a:t>hace </a:t>
            </a:r>
            <a:r>
              <a:rPr lang="es-MX" sz="2400" dirty="0">
                <a:latin typeface="Arial" panose="020B0604020202020204" pitchFamily="34" charset="0"/>
                <a:cs typeface="Arial" panose="020B0604020202020204" pitchFamily="34" charset="0"/>
              </a:rPr>
              <a:t>es por necesidad (pertenencia, desarrollo, ser reconocido, creer en alguien superior</a:t>
            </a:r>
            <a:r>
              <a:rPr lang="es-MX" sz="2400" dirty="0" smtClean="0">
                <a:latin typeface="Arial" panose="020B0604020202020204" pitchFamily="34" charset="0"/>
                <a:cs typeface="Arial" panose="020B0604020202020204" pitchFamily="34" charset="0"/>
              </a:rPr>
              <a:t>).</a:t>
            </a:r>
          </a:p>
          <a:p>
            <a:pPr marL="0" indent="0" algn="ctr">
              <a:lnSpc>
                <a:spcPct val="200000"/>
              </a:lnSpc>
              <a:buNone/>
            </a:pP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10562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o 4"/>
          <p:cNvGraphicFramePr>
            <a:graphicFrameLocks noChangeAspect="1"/>
          </p:cNvGraphicFramePr>
          <p:nvPr>
            <p:extLst/>
          </p:nvPr>
        </p:nvGraphicFramePr>
        <p:xfrm>
          <a:off x="2024537" y="903893"/>
          <a:ext cx="8142925" cy="5392134"/>
        </p:xfrm>
        <a:graphic>
          <a:graphicData uri="http://schemas.openxmlformats.org/presentationml/2006/ole">
            <p:oleObj spid="_x0000_s1042" name="CorelDRAW" r:id="rId3" imgW="4725720" imgH="3129480" progId="">
              <p:embed/>
            </p:oleObj>
          </a:graphicData>
        </a:graphic>
      </p:graphicFrame>
      <p:sp>
        <p:nvSpPr>
          <p:cNvPr id="6" name="Título 1"/>
          <p:cNvSpPr>
            <a:spLocks noGrp="1"/>
          </p:cNvSpPr>
          <p:nvPr>
            <p:ph type="title"/>
          </p:nvPr>
        </p:nvSpPr>
        <p:spPr>
          <a:xfrm>
            <a:off x="0" y="22225"/>
            <a:ext cx="12192000" cy="1325563"/>
          </a:xfrm>
        </p:spPr>
        <p:txBody>
          <a:bodyPr>
            <a:normAutofit/>
          </a:bodyPr>
          <a:lstStyle/>
          <a:p>
            <a:pPr algn="ctr"/>
            <a:r>
              <a:rPr lang="es-MX" sz="2800" b="1" dirty="0" smtClean="0">
                <a:latin typeface="Arial" panose="020B0604020202020204" pitchFamily="34" charset="0"/>
                <a:cs typeface="Arial" panose="020B0604020202020204" pitchFamily="34" charset="0"/>
              </a:rPr>
              <a:t>JERARQUÍA DE NECESIDADES DE MASLOW</a:t>
            </a:r>
            <a:br>
              <a:rPr lang="es-MX" sz="2800" b="1" dirty="0" smtClean="0">
                <a:latin typeface="Arial" panose="020B0604020202020204" pitchFamily="34" charset="0"/>
                <a:cs typeface="Arial" panose="020B0604020202020204" pitchFamily="34" charset="0"/>
              </a:rPr>
            </a:br>
            <a:endParaRPr lang="es-MX"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269944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481428"/>
          </a:xfrm>
        </p:spPr>
        <p:txBody>
          <a:bodyPr/>
          <a:lstStyle/>
          <a:p>
            <a:pPr algn="ctr"/>
            <a:r>
              <a:rPr lang="es-ES" sz="2700" b="1" dirty="0">
                <a:latin typeface="Arial" panose="020B0604020202020204" pitchFamily="34" charset="0"/>
                <a:cs typeface="Arial" panose="020B0604020202020204" pitchFamily="34" charset="0"/>
              </a:rPr>
              <a:t>INTRODUCCIÓN</a:t>
            </a:r>
          </a:p>
        </p:txBody>
      </p:sp>
      <p:sp>
        <p:nvSpPr>
          <p:cNvPr id="3" name="CuadroTexto 2"/>
          <p:cNvSpPr txBox="1"/>
          <p:nvPr/>
        </p:nvSpPr>
        <p:spPr>
          <a:xfrm>
            <a:off x="334851" y="1046163"/>
            <a:ext cx="11526592" cy="5632311"/>
          </a:xfrm>
          <a:prstGeom prst="rect">
            <a:avLst/>
          </a:prstGeom>
        </p:spPr>
        <p:txBody>
          <a:bodyPr wrap="square" rtlCol="0">
            <a:spAutoFit/>
          </a:bodyPr>
          <a:lstStyle/>
          <a:p>
            <a:pPr algn="ctr">
              <a:lnSpc>
                <a:spcPct val="150000"/>
              </a:lnSpc>
            </a:pPr>
            <a:r>
              <a:rPr lang="es-ES" sz="2400" dirty="0">
                <a:latin typeface="Arial" panose="020B0604020202020204" pitchFamily="34" charset="0"/>
                <a:cs typeface="Arial" panose="020B0604020202020204" pitchFamily="34" charset="0"/>
              </a:rPr>
              <a:t>Una habilidad que debe poseer un líder o directivo es la motivación, y antes de motivar a los demás debe ser capaz de </a:t>
            </a:r>
            <a:r>
              <a:rPr lang="es-ES" sz="2400" dirty="0" smtClean="0">
                <a:latin typeface="Arial" panose="020B0604020202020204" pitchFamily="34" charset="0"/>
                <a:cs typeface="Arial" panose="020B0604020202020204" pitchFamily="34" charset="0"/>
              </a:rPr>
              <a:t>auto motivarse.</a:t>
            </a:r>
            <a:endParaRPr lang="es-ES" sz="2400" dirty="0">
              <a:latin typeface="Arial" panose="020B0604020202020204" pitchFamily="34" charset="0"/>
              <a:cs typeface="Arial" panose="020B0604020202020204" pitchFamily="34" charset="0"/>
            </a:endParaRPr>
          </a:p>
          <a:p>
            <a:pPr algn="ctr">
              <a:lnSpc>
                <a:spcPct val="150000"/>
              </a:lnSpc>
            </a:pPr>
            <a:endParaRPr lang="es-ES" sz="2400" dirty="0">
              <a:latin typeface="Arial" panose="020B0604020202020204" pitchFamily="34" charset="0"/>
              <a:cs typeface="Arial" panose="020B0604020202020204" pitchFamily="34" charset="0"/>
            </a:endParaRPr>
          </a:p>
          <a:p>
            <a:pPr algn="ctr">
              <a:lnSpc>
                <a:spcPct val="150000"/>
              </a:lnSpc>
            </a:pPr>
            <a:endParaRPr lang="es-ES" sz="2400" dirty="0">
              <a:latin typeface="Arial" panose="020B0604020202020204" pitchFamily="34" charset="0"/>
              <a:cs typeface="Arial" panose="020B0604020202020204" pitchFamily="34" charset="0"/>
            </a:endParaRPr>
          </a:p>
          <a:p>
            <a:pPr algn="ctr">
              <a:lnSpc>
                <a:spcPct val="150000"/>
              </a:lnSpc>
            </a:pPr>
            <a:r>
              <a:rPr lang="es-ES" sz="2400" b="1" dirty="0" err="1" smtClean="0">
                <a:latin typeface="Arial" panose="020B0604020202020204" pitchFamily="34" charset="0"/>
                <a:cs typeface="Arial" panose="020B0604020202020204" pitchFamily="34" charset="0"/>
              </a:rPr>
              <a:t>Fayne</a:t>
            </a:r>
            <a:endParaRPr lang="es-ES" sz="2400" b="1" dirty="0">
              <a:latin typeface="Arial" panose="020B0604020202020204" pitchFamily="34" charset="0"/>
              <a:cs typeface="Arial" panose="020B0604020202020204" pitchFamily="34" charset="0"/>
            </a:endParaRPr>
          </a:p>
          <a:p>
            <a:pPr algn="ctr">
              <a:lnSpc>
                <a:spcPct val="150000"/>
              </a:lnSpc>
            </a:pPr>
            <a:r>
              <a:rPr lang="es-ES" sz="2400" dirty="0">
                <a:latin typeface="Arial" panose="020B0604020202020204" pitchFamily="34" charset="0"/>
                <a:cs typeface="Arial" panose="020B0604020202020204" pitchFamily="34" charset="0"/>
              </a:rPr>
              <a:t>«La motivación de los trabajadores y de los directores de oficinas o sucursales es algo muy </a:t>
            </a:r>
            <a:r>
              <a:rPr lang="es-ES" sz="2400" dirty="0" smtClean="0">
                <a:latin typeface="Arial" panose="020B0604020202020204" pitchFamily="34" charset="0"/>
                <a:cs typeface="Arial" panose="020B0604020202020204" pitchFamily="34" charset="0"/>
              </a:rPr>
              <a:t>íntimo</a:t>
            </a:r>
            <a:r>
              <a:rPr lang="es-ES" sz="2400" dirty="0">
                <a:latin typeface="Arial" panose="020B0604020202020204" pitchFamily="34" charset="0"/>
                <a:cs typeface="Arial" panose="020B0604020202020204" pitchFamily="34" charset="0"/>
              </a:rPr>
              <a:t>; esta en la raíz de la propia personalidad y poco puede hacerse para despertarla </a:t>
            </a:r>
            <a:r>
              <a:rPr lang="es-ES" sz="2400" dirty="0" smtClean="0">
                <a:latin typeface="Arial" panose="020B0604020202020204" pitchFamily="34" charset="0"/>
                <a:cs typeface="Arial" panose="020B0604020202020204" pitchFamily="34" charset="0"/>
              </a:rPr>
              <a:t>si so surge de </a:t>
            </a:r>
            <a:r>
              <a:rPr lang="es-ES" sz="2400" dirty="0">
                <a:latin typeface="Arial" panose="020B0604020202020204" pitchFamily="34" charset="0"/>
                <a:cs typeface="Arial" panose="020B0604020202020204" pitchFamily="34" charset="0"/>
              </a:rPr>
              <a:t>manera espontanea de ellos mismos. Depende de su fuero interno, de sus experiencias y de la credibilidad que sienta con respecto a sus jefes y directivos.»</a:t>
            </a:r>
          </a:p>
        </p:txBody>
      </p:sp>
    </p:spTree>
    <p:extLst>
      <p:ext uri="{BB962C8B-B14F-4D97-AF65-F5344CB8AC3E}">
        <p14:creationId xmlns:p14="http://schemas.microsoft.com/office/powerpoint/2010/main" xmlns="" val="756982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7729" y="935009"/>
            <a:ext cx="11513713" cy="5394959"/>
          </a:xfrm>
        </p:spPr>
        <p:txBody>
          <a:bodyPr/>
          <a:lstStyle/>
          <a:p>
            <a:pPr marL="0" indent="0" algn="ctr">
              <a:lnSpc>
                <a:spcPct val="150000"/>
              </a:lnSpc>
              <a:buNone/>
            </a:pPr>
            <a:r>
              <a:rPr lang="es-MX" dirty="0" smtClean="0">
                <a:latin typeface="Arial" panose="020B0604020202020204" pitchFamily="34" charset="0"/>
                <a:cs typeface="Arial" panose="020B0604020202020204" pitchFamily="34" charset="0"/>
              </a:rPr>
              <a:t>Se deben conjugar los principios de la administración para poder satisfacer las necesidades, individuales como de grupo. </a:t>
            </a:r>
          </a:p>
          <a:p>
            <a:pPr marL="0" indent="0" algn="ctr">
              <a:lnSpc>
                <a:spcPct val="150000"/>
              </a:lnSpc>
              <a:buNone/>
            </a:pPr>
            <a:endParaRPr lang="es-MX" dirty="0">
              <a:latin typeface="Arial" panose="020B0604020202020204" pitchFamily="34" charset="0"/>
              <a:cs typeface="Arial" panose="020B0604020202020204" pitchFamily="34" charset="0"/>
            </a:endParaRPr>
          </a:p>
          <a:p>
            <a:pPr marL="0" indent="0" algn="ctr">
              <a:lnSpc>
                <a:spcPct val="200000"/>
              </a:lnSpc>
              <a:buNone/>
            </a:pPr>
            <a:r>
              <a:rPr lang="es-MX" dirty="0">
                <a:latin typeface="Arial" panose="020B0604020202020204" pitchFamily="34" charset="0"/>
                <a:cs typeface="Arial" panose="020B0604020202020204" pitchFamily="34" charset="0"/>
              </a:rPr>
              <a:t>Un motivo es lo que impulsa a una persona a actuar de cierta manera o a </a:t>
            </a:r>
            <a:r>
              <a:rPr lang="es-MX" dirty="0" smtClean="0">
                <a:latin typeface="Arial" panose="020B0604020202020204" pitchFamily="34" charset="0"/>
                <a:cs typeface="Arial" panose="020B0604020202020204" pitchFamily="34" charset="0"/>
              </a:rPr>
              <a:t>desarrollar cierta </a:t>
            </a:r>
            <a:r>
              <a:rPr lang="es-MX" dirty="0">
                <a:latin typeface="Arial" panose="020B0604020202020204" pitchFamily="34" charset="0"/>
                <a:cs typeface="Arial" panose="020B0604020202020204" pitchFamily="34" charset="0"/>
              </a:rPr>
              <a:t>propensión hacia un comportamiento </a:t>
            </a:r>
            <a:r>
              <a:rPr lang="es-MX" dirty="0" smtClean="0">
                <a:latin typeface="Arial" panose="020B0604020202020204" pitchFamily="34" charset="0"/>
                <a:cs typeface="Arial" panose="020B0604020202020204" pitchFamily="34" charset="0"/>
              </a:rPr>
              <a:t>específico (cognición).</a:t>
            </a:r>
          </a:p>
          <a:p>
            <a:pPr marL="0" indent="0" algn="ctr">
              <a:lnSpc>
                <a:spcPct val="150000"/>
              </a:lnSpc>
              <a:buNone/>
            </a:pP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1908328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xmlns="" val="3040758294"/>
              </p:ext>
            </p:extLst>
          </p:nvPr>
        </p:nvGraphicFramePr>
        <p:xfrm>
          <a:off x="347730" y="1826239"/>
          <a:ext cx="11513712" cy="4381378"/>
        </p:xfrm>
        <a:graphic>
          <a:graphicData uri="http://schemas.openxmlformats.org/drawingml/2006/table">
            <a:tbl>
              <a:tblPr firstRow="1" bandRow="1">
                <a:tableStyleId>{5C22544A-7EE6-4342-B048-85BDC9FD1C3A}</a:tableStyleId>
              </a:tblPr>
              <a:tblGrid>
                <a:gridCol w="2811683"/>
                <a:gridCol w="8702029"/>
              </a:tblGrid>
              <a:tr h="886103">
                <a:tc>
                  <a:txBody>
                    <a:bodyPr/>
                    <a:lstStyle/>
                    <a:p>
                      <a:pPr algn="ctr"/>
                      <a:r>
                        <a:rPr lang="es-MX" sz="2800" dirty="0" smtClean="0">
                          <a:latin typeface="Arial" panose="020B0604020202020204" pitchFamily="34" charset="0"/>
                          <a:cs typeface="Arial" panose="020B0604020202020204" pitchFamily="34" charset="0"/>
                        </a:rPr>
                        <a:t>TEORÍA</a:t>
                      </a:r>
                      <a:endParaRPr lang="es-MX" sz="2800" dirty="0">
                        <a:latin typeface="Arial" panose="020B0604020202020204" pitchFamily="34" charset="0"/>
                        <a:cs typeface="Arial" panose="020B0604020202020204" pitchFamily="34" charset="0"/>
                      </a:endParaRPr>
                    </a:p>
                  </a:txBody>
                  <a:tcPr/>
                </a:tc>
                <a:tc>
                  <a:txBody>
                    <a:bodyPr/>
                    <a:lstStyle/>
                    <a:p>
                      <a:pPr algn="ctr"/>
                      <a:r>
                        <a:rPr lang="es-MX" sz="2800" dirty="0" smtClean="0">
                          <a:latin typeface="Arial" panose="020B0604020202020204" pitchFamily="34" charset="0"/>
                          <a:cs typeface="Arial" panose="020B0604020202020204" pitchFamily="34" charset="0"/>
                        </a:rPr>
                        <a:t>POSTULADO</a:t>
                      </a:r>
                      <a:endParaRPr lang="es-MX" sz="2800" dirty="0">
                        <a:latin typeface="Arial" panose="020B0604020202020204" pitchFamily="34" charset="0"/>
                        <a:cs typeface="Arial" panose="020B0604020202020204" pitchFamily="34" charset="0"/>
                      </a:endParaRPr>
                    </a:p>
                  </a:txBody>
                  <a:tcPr/>
                </a:tc>
              </a:tr>
              <a:tr h="1085061">
                <a:tc>
                  <a:txBody>
                    <a:bodyPr/>
                    <a:lstStyle/>
                    <a:p>
                      <a:pPr algn="ctr"/>
                      <a:r>
                        <a:rPr lang="es-MX" sz="2400" dirty="0" smtClean="0">
                          <a:latin typeface="Arial" panose="020B0604020202020204" pitchFamily="34" charset="0"/>
                          <a:cs typeface="Arial" panose="020B0604020202020204" pitchFamily="34" charset="0"/>
                        </a:rPr>
                        <a:t>ERG</a:t>
                      </a:r>
                      <a:endParaRPr lang="es-MX" sz="2400" dirty="0">
                        <a:latin typeface="Arial" panose="020B0604020202020204" pitchFamily="34" charset="0"/>
                        <a:cs typeface="Arial" panose="020B0604020202020204" pitchFamily="34" charset="0"/>
                      </a:endParaRPr>
                    </a:p>
                  </a:txBody>
                  <a:tcPr/>
                </a:tc>
                <a:tc>
                  <a:txBody>
                    <a:bodyPr/>
                    <a:lstStyle/>
                    <a:p>
                      <a:pPr algn="ctr"/>
                      <a:r>
                        <a:rPr lang="es-MX" sz="2400" dirty="0" smtClean="0">
                          <a:latin typeface="Arial" panose="020B0604020202020204" pitchFamily="34" charset="0"/>
                          <a:cs typeface="Arial" panose="020B0604020202020204" pitchFamily="34" charset="0"/>
                        </a:rPr>
                        <a:t>Tres</a:t>
                      </a:r>
                      <a:r>
                        <a:rPr lang="es-MX" sz="2400" baseline="0" dirty="0" smtClean="0">
                          <a:latin typeface="Arial" panose="020B0604020202020204" pitchFamily="34" charset="0"/>
                          <a:cs typeface="Arial" panose="020B0604020202020204" pitchFamily="34" charset="0"/>
                        </a:rPr>
                        <a:t> grupos de necesidades centrales:</a:t>
                      </a:r>
                      <a:br>
                        <a:rPr lang="es-MX" sz="2400" baseline="0" dirty="0" smtClean="0">
                          <a:latin typeface="Arial" panose="020B0604020202020204" pitchFamily="34" charset="0"/>
                          <a:cs typeface="Arial" panose="020B0604020202020204" pitchFamily="34" charset="0"/>
                        </a:rPr>
                      </a:br>
                      <a:r>
                        <a:rPr lang="es-MX" sz="2400" baseline="0" dirty="0" smtClean="0">
                          <a:latin typeface="Arial" panose="020B0604020202020204" pitchFamily="34" charset="0"/>
                          <a:cs typeface="Arial" panose="020B0604020202020204" pitchFamily="34" charset="0"/>
                        </a:rPr>
                        <a:t>existencia, relación y crecimiento.</a:t>
                      </a:r>
                      <a:endParaRPr lang="es-MX" sz="2400" dirty="0">
                        <a:latin typeface="Arial" panose="020B0604020202020204" pitchFamily="34" charset="0"/>
                        <a:cs typeface="Arial" panose="020B0604020202020204" pitchFamily="34" charset="0"/>
                      </a:endParaRPr>
                    </a:p>
                  </a:txBody>
                  <a:tcPr/>
                </a:tc>
              </a:tr>
              <a:tr h="1338445">
                <a:tc>
                  <a:txBody>
                    <a:bodyPr/>
                    <a:lstStyle/>
                    <a:p>
                      <a:pPr algn="ctr"/>
                      <a:r>
                        <a:rPr lang="es-MX" sz="2400" dirty="0" smtClean="0">
                          <a:latin typeface="Arial" panose="020B0604020202020204" pitchFamily="34" charset="0"/>
                          <a:cs typeface="Arial" panose="020B0604020202020204" pitchFamily="34" charset="0"/>
                        </a:rPr>
                        <a:t>Sobre las necesidades de  McClellan</a:t>
                      </a:r>
                      <a:endParaRPr lang="es-MX" sz="2400" dirty="0">
                        <a:latin typeface="Arial" panose="020B0604020202020204" pitchFamily="34" charset="0"/>
                        <a:cs typeface="Arial" panose="020B0604020202020204" pitchFamily="34" charset="0"/>
                      </a:endParaRPr>
                    </a:p>
                  </a:txBody>
                  <a:tcPr/>
                </a:tc>
                <a:tc>
                  <a:txBody>
                    <a:bodyPr/>
                    <a:lstStyle/>
                    <a:p>
                      <a:pPr algn="ctr"/>
                      <a:r>
                        <a:rPr lang="es-MX" sz="2400" dirty="0" smtClean="0">
                          <a:latin typeface="Arial" panose="020B0604020202020204" pitchFamily="34" charset="0"/>
                          <a:cs typeface="Arial" panose="020B0604020202020204" pitchFamily="34" charset="0"/>
                        </a:rPr>
                        <a:t>El logro, el poder y la afiliación</a:t>
                      </a:r>
                      <a:r>
                        <a:rPr lang="es-MX" sz="2400" baseline="0" dirty="0" smtClean="0">
                          <a:latin typeface="Arial" panose="020B0604020202020204" pitchFamily="34" charset="0"/>
                          <a:cs typeface="Arial" panose="020B0604020202020204" pitchFamily="34" charset="0"/>
                        </a:rPr>
                        <a:t> son las necesidades importantes.</a:t>
                      </a:r>
                      <a:endParaRPr lang="es-MX" sz="2400" dirty="0">
                        <a:latin typeface="Arial" panose="020B0604020202020204" pitchFamily="34" charset="0"/>
                        <a:cs typeface="Arial" panose="020B0604020202020204" pitchFamily="34" charset="0"/>
                      </a:endParaRPr>
                    </a:p>
                  </a:txBody>
                  <a:tcPr/>
                </a:tc>
              </a:tr>
              <a:tr h="1071769">
                <a:tc>
                  <a:txBody>
                    <a:bodyPr/>
                    <a:lstStyle/>
                    <a:p>
                      <a:pPr algn="ctr"/>
                      <a:r>
                        <a:rPr lang="es-MX" sz="2400" dirty="0" smtClean="0">
                          <a:latin typeface="Arial" panose="020B0604020202020204" pitchFamily="34" charset="0"/>
                          <a:cs typeface="Arial" panose="020B0604020202020204" pitchFamily="34" charset="0"/>
                        </a:rPr>
                        <a:t>Evaluación cognoscitiva </a:t>
                      </a:r>
                      <a:endParaRPr lang="es-MX" sz="2400" dirty="0">
                        <a:latin typeface="Arial" panose="020B0604020202020204" pitchFamily="34" charset="0"/>
                        <a:cs typeface="Arial" panose="020B0604020202020204" pitchFamily="34" charset="0"/>
                      </a:endParaRPr>
                    </a:p>
                  </a:txBody>
                  <a:tcPr/>
                </a:tc>
                <a:tc>
                  <a:txBody>
                    <a:bodyPr/>
                    <a:lstStyle/>
                    <a:p>
                      <a:pPr algn="ctr"/>
                      <a:r>
                        <a:rPr lang="es-MX" sz="2400" dirty="0" smtClean="0">
                          <a:latin typeface="Arial" panose="020B0604020202020204" pitchFamily="34" charset="0"/>
                          <a:cs typeface="Arial" panose="020B0604020202020204" pitchFamily="34" charset="0"/>
                        </a:rPr>
                        <a:t>Distribuir recompensas extrínsecas</a:t>
                      </a:r>
                      <a:r>
                        <a:rPr lang="es-MX" sz="2400" baseline="0" dirty="0" smtClean="0">
                          <a:latin typeface="Arial" panose="020B0604020202020204" pitchFamily="34" charset="0"/>
                          <a:cs typeface="Arial" panose="020B0604020202020204" pitchFamily="34" charset="0"/>
                        </a:rPr>
                        <a:t> por comportamientos que ya se han recompensado.</a:t>
                      </a:r>
                      <a:endParaRPr lang="es-MX" sz="2400" dirty="0">
                        <a:latin typeface="Arial" panose="020B0604020202020204" pitchFamily="34" charset="0"/>
                        <a:cs typeface="Arial" panose="020B0604020202020204" pitchFamily="34" charset="0"/>
                      </a:endParaRPr>
                    </a:p>
                  </a:txBody>
                  <a:tcPr/>
                </a:tc>
              </a:tr>
            </a:tbl>
          </a:graphicData>
        </a:graphic>
      </p:graphicFrame>
      <p:sp>
        <p:nvSpPr>
          <p:cNvPr id="5" name="Título 1"/>
          <p:cNvSpPr>
            <a:spLocks noGrp="1"/>
          </p:cNvSpPr>
          <p:nvPr>
            <p:ph type="title"/>
          </p:nvPr>
        </p:nvSpPr>
        <p:spPr>
          <a:xfrm>
            <a:off x="0" y="371886"/>
            <a:ext cx="12192000" cy="1325563"/>
          </a:xfrm>
        </p:spPr>
        <p:txBody>
          <a:bodyPr>
            <a:normAutofit/>
          </a:bodyPr>
          <a:lstStyle/>
          <a:p>
            <a:pPr algn="ctr"/>
            <a:r>
              <a:rPr lang="es-MX" sz="2800" b="1" dirty="0" smtClean="0">
                <a:latin typeface="Arial" panose="020B0604020202020204" pitchFamily="34" charset="0"/>
                <a:cs typeface="Arial" panose="020B0604020202020204" pitchFamily="34" charset="0"/>
              </a:rPr>
              <a:t/>
            </a:r>
            <a:br>
              <a:rPr lang="es-MX" sz="2800" b="1" dirty="0" smtClean="0">
                <a:latin typeface="Arial" panose="020B0604020202020204" pitchFamily="34" charset="0"/>
                <a:cs typeface="Arial" panose="020B0604020202020204" pitchFamily="34" charset="0"/>
              </a:rPr>
            </a:br>
            <a:r>
              <a:rPr lang="es-MX" sz="2800" b="1" dirty="0" smtClean="0">
                <a:latin typeface="Arial" panose="020B0604020202020204" pitchFamily="34" charset="0"/>
                <a:cs typeface="Arial" panose="020B0604020202020204" pitchFamily="34" charset="0"/>
              </a:rPr>
              <a:t>TEORÍAS CONTEMPORANEAS DE LA MOTIVACIÓN </a:t>
            </a:r>
            <a:endParaRPr lang="es-MX"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368759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a 6"/>
          <p:cNvGraphicFramePr>
            <a:graphicFrameLocks noGrp="1"/>
          </p:cNvGraphicFramePr>
          <p:nvPr>
            <p:extLst>
              <p:ext uri="{D42A27DB-BD31-4B8C-83A1-F6EECF244321}">
                <p14:modId xmlns:p14="http://schemas.microsoft.com/office/powerpoint/2010/main" xmlns="" val="4177342818"/>
              </p:ext>
            </p:extLst>
          </p:nvPr>
        </p:nvGraphicFramePr>
        <p:xfrm>
          <a:off x="347730" y="504892"/>
          <a:ext cx="11526592" cy="5754104"/>
        </p:xfrm>
        <a:graphic>
          <a:graphicData uri="http://schemas.openxmlformats.org/drawingml/2006/table">
            <a:tbl>
              <a:tblPr firstRow="1" bandRow="1">
                <a:tableStyleId>{5C22544A-7EE6-4342-B048-85BDC9FD1C3A}</a:tableStyleId>
              </a:tblPr>
              <a:tblGrid>
                <a:gridCol w="2798373"/>
                <a:gridCol w="8728219"/>
              </a:tblGrid>
              <a:tr h="888650">
                <a:tc>
                  <a:txBody>
                    <a:bodyPr/>
                    <a:lstStyle/>
                    <a:p>
                      <a:pPr algn="ctr"/>
                      <a:r>
                        <a:rPr lang="es-MX" sz="2800" dirty="0" smtClean="0">
                          <a:latin typeface="Arial" panose="020B0604020202020204" pitchFamily="34" charset="0"/>
                          <a:cs typeface="Arial" panose="020B0604020202020204" pitchFamily="34" charset="0"/>
                        </a:rPr>
                        <a:t>TEORIA</a:t>
                      </a:r>
                      <a:endParaRPr lang="es-MX" sz="2800" dirty="0">
                        <a:latin typeface="Arial" panose="020B0604020202020204" pitchFamily="34" charset="0"/>
                        <a:cs typeface="Arial" panose="020B0604020202020204" pitchFamily="34" charset="0"/>
                      </a:endParaRPr>
                    </a:p>
                  </a:txBody>
                  <a:tcPr/>
                </a:tc>
                <a:tc>
                  <a:txBody>
                    <a:bodyPr/>
                    <a:lstStyle/>
                    <a:p>
                      <a:pPr algn="ctr"/>
                      <a:r>
                        <a:rPr lang="es-MX" sz="2800" dirty="0" smtClean="0">
                          <a:latin typeface="Arial" panose="020B0604020202020204" pitchFamily="34" charset="0"/>
                          <a:cs typeface="Arial" panose="020B0604020202020204" pitchFamily="34" charset="0"/>
                        </a:rPr>
                        <a:t>POSTULADO</a:t>
                      </a:r>
                      <a:endParaRPr lang="es-MX" sz="2800" dirty="0">
                        <a:latin typeface="Arial" panose="020B0604020202020204" pitchFamily="34" charset="0"/>
                        <a:cs typeface="Arial" panose="020B0604020202020204" pitchFamily="34" charset="0"/>
                      </a:endParaRPr>
                    </a:p>
                  </a:txBody>
                  <a:tcPr/>
                </a:tc>
              </a:tr>
              <a:tr h="1061127">
                <a:tc>
                  <a:txBody>
                    <a:bodyPr/>
                    <a:lstStyle/>
                    <a:p>
                      <a:pPr algn="ctr"/>
                      <a:r>
                        <a:rPr lang="es-MX" sz="2400" dirty="0" smtClean="0">
                          <a:latin typeface="Arial" panose="020B0604020202020204" pitchFamily="34" charset="0"/>
                          <a:cs typeface="Arial" panose="020B0604020202020204" pitchFamily="34" charset="0"/>
                        </a:rPr>
                        <a:t>Establecimiento</a:t>
                      </a:r>
                      <a:r>
                        <a:rPr lang="es-MX" sz="2400" baseline="0" dirty="0" smtClean="0">
                          <a:latin typeface="Arial" panose="020B0604020202020204" pitchFamily="34" charset="0"/>
                          <a:cs typeface="Arial" panose="020B0604020202020204" pitchFamily="34" charset="0"/>
                        </a:rPr>
                        <a:t> de metas</a:t>
                      </a:r>
                      <a:endParaRPr lang="es-MX" sz="2400" dirty="0" smtClean="0">
                        <a:latin typeface="Arial" panose="020B0604020202020204" pitchFamily="34" charset="0"/>
                        <a:cs typeface="Arial" panose="020B0604020202020204" pitchFamily="34" charset="0"/>
                      </a:endParaRPr>
                    </a:p>
                  </a:txBody>
                  <a:tcPr/>
                </a:tc>
                <a:tc>
                  <a:txBody>
                    <a:bodyPr/>
                    <a:lstStyle/>
                    <a:p>
                      <a:pPr algn="ctr"/>
                      <a:r>
                        <a:rPr lang="es-MX" sz="2400" dirty="0" smtClean="0">
                          <a:latin typeface="Arial" panose="020B0604020202020204" pitchFamily="34" charset="0"/>
                          <a:cs typeface="Arial" panose="020B0604020202020204" pitchFamily="34" charset="0"/>
                        </a:rPr>
                        <a:t>Las metas especificas</a:t>
                      </a:r>
                      <a:r>
                        <a:rPr lang="es-MX" sz="2400" baseline="0" dirty="0" smtClean="0">
                          <a:latin typeface="Arial" panose="020B0604020202020204" pitchFamily="34" charset="0"/>
                          <a:cs typeface="Arial" panose="020B0604020202020204" pitchFamily="34" charset="0"/>
                        </a:rPr>
                        <a:t> y difíciles llevan a un alto desempeño.</a:t>
                      </a:r>
                    </a:p>
                    <a:p>
                      <a:pPr algn="ctr"/>
                      <a:endParaRPr lang="es-MX" sz="2400" dirty="0">
                        <a:latin typeface="Arial" panose="020B0604020202020204" pitchFamily="34" charset="0"/>
                        <a:cs typeface="Arial" panose="020B0604020202020204" pitchFamily="34" charset="0"/>
                      </a:endParaRPr>
                    </a:p>
                  </a:txBody>
                  <a:tcPr/>
                </a:tc>
              </a:tr>
              <a:tr h="835884">
                <a:tc>
                  <a:txBody>
                    <a:bodyPr/>
                    <a:lstStyle/>
                    <a:p>
                      <a:pPr algn="ctr"/>
                      <a:r>
                        <a:rPr lang="es-MX" sz="2400" dirty="0" smtClean="0">
                          <a:latin typeface="Arial" panose="020B0604020202020204" pitchFamily="34" charset="0"/>
                          <a:cs typeface="Arial" panose="020B0604020202020204" pitchFamily="34" charset="0"/>
                        </a:rPr>
                        <a:t>Rebosamiento</a:t>
                      </a:r>
                      <a:endParaRPr lang="es-MX" sz="2400" dirty="0">
                        <a:latin typeface="Arial" panose="020B0604020202020204" pitchFamily="34" charset="0"/>
                        <a:cs typeface="Arial" panose="020B0604020202020204" pitchFamily="34" charset="0"/>
                      </a:endParaRPr>
                    </a:p>
                  </a:txBody>
                  <a:tcPr/>
                </a:tc>
                <a:tc>
                  <a:txBody>
                    <a:bodyPr/>
                    <a:lstStyle/>
                    <a:p>
                      <a:pPr algn="ctr"/>
                      <a:r>
                        <a:rPr lang="es-MX" sz="2400" dirty="0" smtClean="0">
                          <a:latin typeface="Arial" panose="020B0604020202020204" pitchFamily="34" charset="0"/>
                          <a:cs typeface="Arial" panose="020B0604020202020204" pitchFamily="34" charset="0"/>
                        </a:rPr>
                        <a:t>El comportamiento</a:t>
                      </a:r>
                      <a:r>
                        <a:rPr lang="es-MX" sz="2400" baseline="0" dirty="0" smtClean="0">
                          <a:latin typeface="Arial" panose="020B0604020202020204" pitchFamily="34" charset="0"/>
                          <a:cs typeface="Arial" panose="020B0604020202020204" pitchFamily="34" charset="0"/>
                        </a:rPr>
                        <a:t> esta en función de las consecuencias conductuales.</a:t>
                      </a:r>
                    </a:p>
                    <a:p>
                      <a:pPr algn="ctr"/>
                      <a:endParaRPr lang="es-MX" sz="2400" baseline="0" dirty="0" smtClean="0">
                        <a:latin typeface="Arial" panose="020B0604020202020204" pitchFamily="34" charset="0"/>
                        <a:cs typeface="Arial" panose="020B0604020202020204" pitchFamily="34" charset="0"/>
                      </a:endParaRPr>
                    </a:p>
                    <a:p>
                      <a:pPr algn="ctr"/>
                      <a:endParaRPr lang="es-MX" sz="2400" dirty="0">
                        <a:latin typeface="Arial" panose="020B0604020202020204" pitchFamily="34" charset="0"/>
                        <a:cs typeface="Arial" panose="020B0604020202020204" pitchFamily="34" charset="0"/>
                      </a:endParaRPr>
                    </a:p>
                  </a:txBody>
                  <a:tcPr/>
                </a:tc>
              </a:tr>
              <a:tr h="1061127">
                <a:tc>
                  <a:txBody>
                    <a:bodyPr/>
                    <a:lstStyle/>
                    <a:p>
                      <a:pPr algn="ctr"/>
                      <a:r>
                        <a:rPr lang="es-MX" sz="2400" dirty="0" smtClean="0">
                          <a:latin typeface="Arial" panose="020B0604020202020204" pitchFamily="34" charset="0"/>
                          <a:cs typeface="Arial" panose="020B0604020202020204" pitchFamily="34" charset="0"/>
                        </a:rPr>
                        <a:t>Equidad</a:t>
                      </a:r>
                      <a:endParaRPr lang="es-MX" sz="2400" dirty="0">
                        <a:latin typeface="Arial" panose="020B0604020202020204" pitchFamily="34" charset="0"/>
                        <a:cs typeface="Arial" panose="020B0604020202020204" pitchFamily="34" charset="0"/>
                      </a:endParaRPr>
                    </a:p>
                  </a:txBody>
                  <a:tcPr/>
                </a:tc>
                <a:tc>
                  <a:txBody>
                    <a:bodyPr/>
                    <a:lstStyle/>
                    <a:p>
                      <a:pPr algn="ctr"/>
                      <a:r>
                        <a:rPr lang="es-MX" sz="2400" dirty="0" smtClean="0">
                          <a:latin typeface="Arial" panose="020B0604020202020204" pitchFamily="34" charset="0"/>
                          <a:cs typeface="Arial" panose="020B0604020202020204" pitchFamily="34" charset="0"/>
                        </a:rPr>
                        <a:t>Los individuos</a:t>
                      </a:r>
                      <a:r>
                        <a:rPr lang="es-MX" sz="2400" baseline="0" dirty="0" smtClean="0">
                          <a:latin typeface="Arial" panose="020B0604020202020204" pitchFamily="34" charset="0"/>
                          <a:cs typeface="Arial" panose="020B0604020202020204" pitchFamily="34" charset="0"/>
                        </a:rPr>
                        <a:t> comparan sus aportaciones individuales, los beneficios que reciben con los de otros y responden eliminando cualquier desigualdad .</a:t>
                      </a:r>
                      <a:endParaRPr lang="es-MX" sz="2400" dirty="0">
                        <a:latin typeface="Arial" panose="020B0604020202020204" pitchFamily="34" charset="0"/>
                        <a:cs typeface="Arial" panose="020B0604020202020204" pitchFamily="34" charset="0"/>
                      </a:endParaRPr>
                    </a:p>
                  </a:txBody>
                  <a:tcPr/>
                </a:tc>
              </a:tr>
              <a:tr h="1061127">
                <a:tc>
                  <a:txBody>
                    <a:bodyPr/>
                    <a:lstStyle/>
                    <a:p>
                      <a:pPr algn="ctr"/>
                      <a:r>
                        <a:rPr lang="es-MX" sz="2400" dirty="0" smtClean="0">
                          <a:latin typeface="Arial" panose="020B0604020202020204" pitchFamily="34" charset="0"/>
                          <a:cs typeface="Arial" panose="020B0604020202020204" pitchFamily="34" charset="0"/>
                        </a:rPr>
                        <a:t>De las expectativas</a:t>
                      </a:r>
                      <a:endParaRPr lang="es-MX" sz="2400" dirty="0">
                        <a:latin typeface="Arial" panose="020B0604020202020204" pitchFamily="34" charset="0"/>
                        <a:cs typeface="Arial" panose="020B0604020202020204" pitchFamily="34" charset="0"/>
                      </a:endParaRPr>
                    </a:p>
                  </a:txBody>
                  <a:tcPr/>
                </a:tc>
                <a:tc>
                  <a:txBody>
                    <a:bodyPr/>
                    <a:lstStyle/>
                    <a:p>
                      <a:pPr algn="ctr"/>
                      <a:r>
                        <a:rPr lang="es-MX" sz="2400" dirty="0" smtClean="0">
                          <a:latin typeface="Arial" panose="020B0604020202020204" pitchFamily="34" charset="0"/>
                          <a:cs typeface="Arial" panose="020B0604020202020204" pitchFamily="34" charset="0"/>
                        </a:rPr>
                        <a:t>Ayuda a</a:t>
                      </a:r>
                      <a:r>
                        <a:rPr lang="es-MX" sz="2400" baseline="0" dirty="0" smtClean="0">
                          <a:latin typeface="Arial" panose="020B0604020202020204" pitchFamily="34" charset="0"/>
                          <a:cs typeface="Arial" panose="020B0604020202020204" pitchFamily="34" charset="0"/>
                        </a:rPr>
                        <a:t> explicar por que los empleados no están motivados y hacen lo mínimo para permanecer en su puesto.</a:t>
                      </a:r>
                      <a:endParaRPr lang="es-MX" sz="24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xmlns="" val="3432319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47730" y="365125"/>
            <a:ext cx="11513712" cy="1325563"/>
          </a:xfrm>
        </p:spPr>
        <p:txBody>
          <a:bodyPr>
            <a:normAutofit/>
          </a:bodyPr>
          <a:lstStyle/>
          <a:p>
            <a:pPr algn="ctr"/>
            <a:r>
              <a:rPr lang="es-MX" sz="2800" b="1" dirty="0">
                <a:latin typeface="Arial" panose="020B0604020202020204" pitchFamily="34" charset="0"/>
                <a:cs typeface="Arial" panose="020B0604020202020204" pitchFamily="34" charset="0"/>
              </a:rPr>
              <a:t>EL PAPEL DE LA DIRECCIÓN ANTE TEORIAS MOTIVACIONALES</a:t>
            </a:r>
          </a:p>
        </p:txBody>
      </p:sp>
      <p:sp>
        <p:nvSpPr>
          <p:cNvPr id="3" name="Marcador de contenido 2"/>
          <p:cNvSpPr>
            <a:spLocks noGrp="1"/>
          </p:cNvSpPr>
          <p:nvPr>
            <p:ph idx="1"/>
          </p:nvPr>
        </p:nvSpPr>
        <p:spPr>
          <a:xfrm>
            <a:off x="347730" y="1825625"/>
            <a:ext cx="11513712" cy="4351338"/>
          </a:xfrm>
        </p:spPr>
        <p:txBody>
          <a:bodyPr/>
          <a:lstStyle/>
          <a:p>
            <a:pPr marL="514350" indent="-514350" algn="just">
              <a:lnSpc>
                <a:spcPct val="150000"/>
              </a:lnSpc>
              <a:buFont typeface="+mj-lt"/>
              <a:buAutoNum type="arabicPeriod"/>
            </a:pPr>
            <a:r>
              <a:rPr lang="es-MX" dirty="0"/>
              <a:t>U</a:t>
            </a:r>
            <a:r>
              <a:rPr lang="es-MX" dirty="0" smtClean="0"/>
              <a:t>na </a:t>
            </a:r>
            <a:r>
              <a:rPr lang="es-MX" dirty="0"/>
              <a:t>necesidad satisfecha no es un factor de motivación.</a:t>
            </a:r>
          </a:p>
          <a:p>
            <a:pPr marL="514350" indent="-514350" algn="just">
              <a:lnSpc>
                <a:spcPct val="150000"/>
              </a:lnSpc>
              <a:buFont typeface="+mj-lt"/>
              <a:buAutoNum type="arabicPeriod"/>
            </a:pPr>
            <a:r>
              <a:rPr lang="es-MX" dirty="0" smtClean="0"/>
              <a:t>La </a:t>
            </a:r>
            <a:r>
              <a:rPr lang="es-MX" dirty="0"/>
              <a:t>red individual de necesidades es muy compleja.</a:t>
            </a:r>
          </a:p>
          <a:p>
            <a:pPr marL="514350" indent="-514350" algn="just">
              <a:lnSpc>
                <a:spcPct val="150000"/>
              </a:lnSpc>
              <a:buFont typeface="+mj-lt"/>
              <a:buAutoNum type="arabicPeriod"/>
            </a:pPr>
            <a:r>
              <a:rPr lang="es-MX" dirty="0" smtClean="0"/>
              <a:t>Las </a:t>
            </a:r>
            <a:r>
              <a:rPr lang="es-MX" dirty="0"/>
              <a:t>necesidades de orden inferior deben satisfacerse antes que las de orden superior.</a:t>
            </a:r>
          </a:p>
          <a:p>
            <a:pPr marL="514350" indent="-514350" algn="just">
              <a:lnSpc>
                <a:spcPct val="150000"/>
              </a:lnSpc>
              <a:buFont typeface="+mj-lt"/>
              <a:buAutoNum type="arabicPeriod"/>
            </a:pPr>
            <a:r>
              <a:rPr lang="es-MX" dirty="0" smtClean="0"/>
              <a:t>Los </a:t>
            </a:r>
            <a:r>
              <a:rPr lang="es-MX" dirty="0"/>
              <a:t>medios para satisfacer las necesidades de orden superior son mucho más numerosos que aquellos que satisfacen las de orden inferior</a:t>
            </a:r>
            <a:r>
              <a:rPr lang="es-MX" dirty="0" smtClean="0"/>
              <a:t>.</a:t>
            </a:r>
            <a:endParaRPr lang="es-MX" dirty="0"/>
          </a:p>
        </p:txBody>
      </p:sp>
    </p:spTree>
    <p:extLst>
      <p:ext uri="{BB962C8B-B14F-4D97-AF65-F5344CB8AC3E}">
        <p14:creationId xmlns:p14="http://schemas.microsoft.com/office/powerpoint/2010/main" xmlns="" val="6417678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4851" y="566671"/>
            <a:ext cx="11526591" cy="5756856"/>
          </a:xfrm>
        </p:spPr>
        <p:txBody>
          <a:bodyPr>
            <a:normAutofit/>
          </a:bodyPr>
          <a:lstStyle/>
          <a:p>
            <a:pPr marL="0" indent="0" algn="just">
              <a:lnSpc>
                <a:spcPct val="120000"/>
              </a:lnSpc>
              <a:buNone/>
            </a:pPr>
            <a:r>
              <a:rPr lang="es-MX" dirty="0" err="1"/>
              <a:t>Newstron</a:t>
            </a:r>
            <a:r>
              <a:rPr lang="es-MX" dirty="0"/>
              <a:t> (2007) plantea que un directivo debe</a:t>
            </a:r>
            <a:r>
              <a:rPr lang="es-MX" dirty="0" smtClean="0"/>
              <a:t>:</a:t>
            </a:r>
            <a:r>
              <a:rPr lang="es-MX" dirty="0"/>
              <a:t> </a:t>
            </a:r>
          </a:p>
          <a:p>
            <a:pPr marL="514350" indent="-514350" algn="just">
              <a:lnSpc>
                <a:spcPct val="120000"/>
              </a:lnSpc>
              <a:buFont typeface="+mj-lt"/>
              <a:buAutoNum type="arabicPeriod"/>
            </a:pPr>
            <a:r>
              <a:rPr lang="es-MX" dirty="0" smtClean="0"/>
              <a:t>Identificar </a:t>
            </a:r>
            <a:r>
              <a:rPr lang="es-MX" dirty="0"/>
              <a:t>y aceptar las necesidades de los colaboradores.</a:t>
            </a:r>
          </a:p>
          <a:p>
            <a:pPr marL="514350" indent="-514350" algn="just">
              <a:lnSpc>
                <a:spcPct val="120000"/>
              </a:lnSpc>
              <a:buFont typeface="+mj-lt"/>
              <a:buAutoNum type="arabicPeriod"/>
            </a:pPr>
            <a:r>
              <a:rPr lang="es-MX" dirty="0" smtClean="0"/>
              <a:t>Reconocer </a:t>
            </a:r>
            <a:r>
              <a:rPr lang="es-MX" dirty="0"/>
              <a:t>que las necesidades pueden diferir entre colaboradores.</a:t>
            </a:r>
          </a:p>
          <a:p>
            <a:pPr marL="514350" indent="-514350" algn="just">
              <a:lnSpc>
                <a:spcPct val="120000"/>
              </a:lnSpc>
              <a:buFont typeface="+mj-lt"/>
              <a:buAutoNum type="arabicPeriod"/>
            </a:pPr>
            <a:r>
              <a:rPr lang="es-MX" dirty="0" smtClean="0"/>
              <a:t>Ofrecer </a:t>
            </a:r>
            <a:r>
              <a:rPr lang="es-MX" dirty="0"/>
              <a:t>satisfacción a las necesidades particulares actualmente no satisfechas, debido a que </a:t>
            </a:r>
            <a:r>
              <a:rPr lang="es-MX" i="1" dirty="0"/>
              <a:t>los colaboradores se motivan con mayor entusiasmo por lo que están buscando en la </a:t>
            </a:r>
            <a:r>
              <a:rPr lang="es-MX" i="1" dirty="0" smtClean="0"/>
              <a:t>actualidad </a:t>
            </a:r>
            <a:r>
              <a:rPr lang="es-MX" i="1" dirty="0"/>
              <a:t>que por lo que ya tienen</a:t>
            </a:r>
            <a:r>
              <a:rPr lang="es-MX" dirty="0"/>
              <a:t>.</a:t>
            </a:r>
          </a:p>
          <a:p>
            <a:pPr marL="514350" indent="-514350" algn="just">
              <a:lnSpc>
                <a:spcPct val="120000"/>
              </a:lnSpc>
              <a:buFont typeface="+mj-lt"/>
              <a:buAutoNum type="arabicPeriod"/>
            </a:pPr>
            <a:r>
              <a:rPr lang="es-MX" dirty="0" smtClean="0"/>
              <a:t>Comprender </a:t>
            </a:r>
            <a:r>
              <a:rPr lang="es-MX" dirty="0"/>
              <a:t>que dar más de la misma recompensa (en especial si satisface </a:t>
            </a:r>
            <a:r>
              <a:rPr lang="es-MX" dirty="0" smtClean="0"/>
              <a:t>necesidades de </a:t>
            </a:r>
            <a:r>
              <a:rPr lang="es-MX" dirty="0"/>
              <a:t>orden inferior) puede tener un efecto decreciente en la motivación.</a:t>
            </a:r>
          </a:p>
        </p:txBody>
      </p:sp>
    </p:spTree>
    <p:extLst>
      <p:ext uri="{BB962C8B-B14F-4D97-AF65-F5344CB8AC3E}">
        <p14:creationId xmlns:p14="http://schemas.microsoft.com/office/powerpoint/2010/main" xmlns="" val="880486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sz="2800" b="1" dirty="0">
                <a:latin typeface="Arial" panose="020B0604020202020204" pitchFamily="34" charset="0"/>
                <a:cs typeface="Arial" panose="020B0604020202020204" pitchFamily="34" charset="0"/>
              </a:rPr>
              <a:t>LO QUE MOTIVA AL DIRECTIVO</a:t>
            </a:r>
          </a:p>
        </p:txBody>
      </p:sp>
      <p:sp>
        <p:nvSpPr>
          <p:cNvPr id="3" name="Marcador de contenido 2"/>
          <p:cNvSpPr>
            <a:spLocks noGrp="1"/>
          </p:cNvSpPr>
          <p:nvPr>
            <p:ph idx="1"/>
          </p:nvPr>
        </p:nvSpPr>
        <p:spPr>
          <a:xfrm>
            <a:off x="347729" y="1825625"/>
            <a:ext cx="11526591" cy="4351338"/>
          </a:xfrm>
        </p:spPr>
        <p:txBody>
          <a:bodyPr>
            <a:normAutofit fontScale="85000" lnSpcReduction="20000"/>
          </a:bodyPr>
          <a:lstStyle/>
          <a:p>
            <a:pPr marL="0" indent="0" algn="just">
              <a:lnSpc>
                <a:spcPct val="150000"/>
              </a:lnSpc>
              <a:buNone/>
            </a:pPr>
            <a:r>
              <a:rPr lang="es-MX" dirty="0"/>
              <a:t>Al igual que los trabajadores y colaboradores, el directivo, empresario o líder tiene </a:t>
            </a:r>
            <a:r>
              <a:rPr lang="es-MX" dirty="0" smtClean="0"/>
              <a:t>motivadores </a:t>
            </a:r>
            <a:r>
              <a:rPr lang="es-MX" dirty="0"/>
              <a:t>tanto intrínsecos como extrínsecos</a:t>
            </a:r>
            <a:r>
              <a:rPr lang="es-MX" dirty="0" smtClean="0"/>
              <a:t>.</a:t>
            </a:r>
          </a:p>
          <a:p>
            <a:pPr marL="0" indent="0" algn="just">
              <a:lnSpc>
                <a:spcPct val="150000"/>
              </a:lnSpc>
              <a:buNone/>
            </a:pPr>
            <a:endParaRPr lang="es-MX" dirty="0"/>
          </a:p>
          <a:p>
            <a:pPr marL="0" indent="0" algn="just">
              <a:lnSpc>
                <a:spcPct val="150000"/>
              </a:lnSpc>
              <a:buNone/>
            </a:pPr>
            <a:r>
              <a:rPr lang="es-MX" dirty="0"/>
              <a:t>El trabajo de un directivo se encuentra en el aspecto motivacional y tiene un doble sentido, en primera instancia por mantener a un grupo de trabajo enfocado y motivado hacia las metas de la organización, y en segunda instancia por la búsqueda de sus propias necesidades profesionales de realización, reconocimiento, responsabilidad, posibilidades de mejora y crecimiento.</a:t>
            </a:r>
          </a:p>
          <a:p>
            <a:pPr marL="0" indent="0" algn="just">
              <a:buNone/>
            </a:pPr>
            <a:endParaRPr lang="es-MX" dirty="0"/>
          </a:p>
        </p:txBody>
      </p:sp>
    </p:spTree>
    <p:extLst>
      <p:ext uri="{BB962C8B-B14F-4D97-AF65-F5344CB8AC3E}">
        <p14:creationId xmlns:p14="http://schemas.microsoft.com/office/powerpoint/2010/main" xmlns="" val="13144125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p:cNvGraphicFramePr>
            <a:graphicFrameLocks noGrp="1"/>
          </p:cNvGraphicFramePr>
          <p:nvPr>
            <p:ph idx="1"/>
            <p:extLst>
              <p:ext uri="{D42A27DB-BD31-4B8C-83A1-F6EECF244321}">
                <p14:modId xmlns:p14="http://schemas.microsoft.com/office/powerpoint/2010/main" xmlns="" val="1916363108"/>
              </p:ext>
            </p:extLst>
          </p:nvPr>
        </p:nvGraphicFramePr>
        <p:xfrm>
          <a:off x="334851" y="592429"/>
          <a:ext cx="11539470" cy="5924281"/>
        </p:xfrm>
        <a:graphic>
          <a:graphicData uri="http://schemas.openxmlformats.org/drawingml/2006/table">
            <a:tbl>
              <a:tblPr firstRow="1" bandRow="1">
                <a:tableStyleId>{5C22544A-7EE6-4342-B048-85BDC9FD1C3A}</a:tableStyleId>
              </a:tblPr>
              <a:tblGrid>
                <a:gridCol w="11539470"/>
              </a:tblGrid>
              <a:tr h="651220">
                <a:tc>
                  <a:txBody>
                    <a:bodyPr/>
                    <a:lstStyle/>
                    <a:p>
                      <a:pPr algn="ctr"/>
                      <a:r>
                        <a:rPr lang="es-MX" sz="2800" dirty="0" smtClean="0">
                          <a:latin typeface="Arial" panose="020B0604020202020204" pitchFamily="34" charset="0"/>
                          <a:cs typeface="Arial" panose="020B0604020202020204" pitchFamily="34" charset="0"/>
                        </a:rPr>
                        <a:t>Expectativas profesionales del directivo</a:t>
                      </a:r>
                      <a:endParaRPr lang="es-MX" sz="2800" dirty="0">
                        <a:latin typeface="Arial" panose="020B0604020202020204" pitchFamily="34" charset="0"/>
                        <a:cs typeface="Arial" panose="020B0604020202020204" pitchFamily="34" charset="0"/>
                      </a:endParaRPr>
                    </a:p>
                  </a:txBody>
                  <a:tcPr/>
                </a:tc>
              </a:tr>
              <a:tr h="651220">
                <a:tc>
                  <a:txBody>
                    <a:bodyPr/>
                    <a:lstStyle/>
                    <a:p>
                      <a:r>
                        <a:rPr lang="es-MX" sz="2400" dirty="0" smtClean="0">
                          <a:latin typeface="Arial" panose="020B0604020202020204" pitchFamily="34" charset="0"/>
                          <a:cs typeface="Arial" panose="020B0604020202020204" pitchFamily="34" charset="0"/>
                        </a:rPr>
                        <a:t>1. Puestos superiores dentro de la organización (posibilidad de ascensos).</a:t>
                      </a:r>
                      <a:endParaRPr lang="es-MX" sz="2400" dirty="0">
                        <a:latin typeface="Arial" panose="020B0604020202020204" pitchFamily="34" charset="0"/>
                        <a:cs typeface="Arial" panose="020B0604020202020204" pitchFamily="34" charset="0"/>
                      </a:endParaRPr>
                    </a:p>
                  </a:txBody>
                  <a:tcPr/>
                </a:tc>
              </a:tr>
              <a:tr h="660263">
                <a:tc>
                  <a:txBody>
                    <a:bodyPr/>
                    <a:lstStyle/>
                    <a:p>
                      <a:r>
                        <a:rPr lang="es-MX" sz="2400" dirty="0" smtClean="0">
                          <a:latin typeface="Arial" panose="020B0604020202020204" pitchFamily="34" charset="0"/>
                          <a:cs typeface="Arial" panose="020B0604020202020204" pitchFamily="34" charset="0"/>
                        </a:rPr>
                        <a:t>2. Sueldos o remuneraciones por todos los retos y proyectos. </a:t>
                      </a:r>
                      <a:endParaRPr lang="es-MX" sz="2400" dirty="0">
                        <a:latin typeface="Arial" panose="020B0604020202020204" pitchFamily="34" charset="0"/>
                        <a:cs typeface="Arial" panose="020B0604020202020204" pitchFamily="34" charset="0"/>
                      </a:endParaRPr>
                    </a:p>
                  </a:txBody>
                  <a:tcPr/>
                </a:tc>
              </a:tr>
              <a:tr h="660263">
                <a:tc>
                  <a:txBody>
                    <a:bodyPr/>
                    <a:lstStyle/>
                    <a:p>
                      <a:r>
                        <a:rPr lang="es-MX" sz="2400" dirty="0" smtClean="0">
                          <a:latin typeface="Arial" panose="020B0604020202020204" pitchFamily="34" charset="0"/>
                          <a:cs typeface="Arial" panose="020B0604020202020204" pitchFamily="34" charset="0"/>
                        </a:rPr>
                        <a:t>3. Lugar de residencia o de ubicación de la empresa. </a:t>
                      </a:r>
                      <a:endParaRPr lang="es-MX" sz="2400" dirty="0">
                        <a:latin typeface="Arial" panose="020B0604020202020204" pitchFamily="34" charset="0"/>
                        <a:cs typeface="Arial" panose="020B0604020202020204" pitchFamily="34" charset="0"/>
                      </a:endParaRPr>
                    </a:p>
                  </a:txBody>
                  <a:tcPr/>
                </a:tc>
              </a:tr>
              <a:tr h="660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2400" dirty="0" smtClean="0">
                          <a:latin typeface="Arial" panose="020B0604020202020204" pitchFamily="34" charset="0"/>
                          <a:cs typeface="Arial" panose="020B0604020202020204" pitchFamily="34" charset="0"/>
                        </a:rPr>
                        <a:t>4. Posibilidades de mando o jefatura sobre equipos humanos más amplios. </a:t>
                      </a:r>
                    </a:p>
                  </a:txBody>
                  <a:tcPr/>
                </a:tc>
              </a:tr>
              <a:tr h="660263">
                <a:tc>
                  <a:txBody>
                    <a:bodyPr/>
                    <a:lstStyle/>
                    <a:p>
                      <a:r>
                        <a:rPr lang="es-MX" sz="2400" dirty="0" smtClean="0">
                          <a:latin typeface="Arial" panose="020B0604020202020204" pitchFamily="34" charset="0"/>
                          <a:cs typeface="Arial" panose="020B0604020202020204" pitchFamily="34" charset="0"/>
                        </a:rPr>
                        <a:t>5. Importancia de su trabajo en la empresa y socialmente. </a:t>
                      </a:r>
                      <a:endParaRPr lang="es-MX" sz="2400" dirty="0">
                        <a:latin typeface="Arial" panose="020B0604020202020204" pitchFamily="34" charset="0"/>
                        <a:cs typeface="Arial" panose="020B0604020202020204" pitchFamily="34" charset="0"/>
                      </a:endParaRPr>
                    </a:p>
                  </a:txBody>
                  <a:tcPr/>
                </a:tc>
              </a:tr>
              <a:tr h="660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2400" dirty="0" smtClean="0">
                          <a:latin typeface="Arial" panose="020B0604020202020204" pitchFamily="34" charset="0"/>
                          <a:cs typeface="Arial" panose="020B0604020202020204" pitchFamily="34" charset="0"/>
                        </a:rPr>
                        <a:t>6. Incremento de experiencias. </a:t>
                      </a:r>
                    </a:p>
                  </a:txBody>
                  <a:tcPr/>
                </a:tc>
              </a:tr>
              <a:tr h="660263">
                <a:tc>
                  <a:txBody>
                    <a:bodyPr/>
                    <a:lstStyle/>
                    <a:p>
                      <a:r>
                        <a:rPr lang="es-MX" sz="2400" dirty="0" smtClean="0">
                          <a:latin typeface="Arial" panose="020B0604020202020204" pitchFamily="34" charset="0"/>
                          <a:cs typeface="Arial" panose="020B0604020202020204" pitchFamily="34" charset="0"/>
                        </a:rPr>
                        <a:t>7. Posibilidades de decisión y capacidad de iniciativa. </a:t>
                      </a:r>
                      <a:endParaRPr lang="es-MX" sz="2400" dirty="0">
                        <a:latin typeface="Arial" panose="020B0604020202020204" pitchFamily="34" charset="0"/>
                        <a:cs typeface="Arial" panose="020B0604020202020204" pitchFamily="34" charset="0"/>
                      </a:endParaRPr>
                    </a:p>
                  </a:txBody>
                  <a:tcPr/>
                </a:tc>
              </a:tr>
              <a:tr h="660263">
                <a:tc>
                  <a:txBody>
                    <a:bodyPr/>
                    <a:lstStyle/>
                    <a:p>
                      <a:r>
                        <a:rPr lang="es-MX" sz="2400" dirty="0" smtClean="0">
                          <a:latin typeface="Arial" panose="020B0604020202020204" pitchFamily="34" charset="0"/>
                          <a:cs typeface="Arial" panose="020B0604020202020204" pitchFamily="34" charset="0"/>
                        </a:rPr>
                        <a:t>8. Frecuencia de viajes y desplazamientos. </a:t>
                      </a:r>
                      <a:endParaRPr lang="es-MX" sz="24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xmlns="" val="21884445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2800" b="1" dirty="0">
                <a:latin typeface="Arial" panose="020B0604020202020204" pitchFamily="34" charset="0"/>
                <a:cs typeface="Arial" panose="020B0604020202020204" pitchFamily="34" charset="0"/>
              </a:rPr>
              <a:t>TEORÍA SOBRE LAS EXPECTATIVAS</a:t>
            </a:r>
          </a:p>
        </p:txBody>
      </p:sp>
      <p:sp>
        <p:nvSpPr>
          <p:cNvPr id="3" name="Marcador de contenido 2"/>
          <p:cNvSpPr>
            <a:spLocks noGrp="1"/>
          </p:cNvSpPr>
          <p:nvPr>
            <p:ph idx="1"/>
          </p:nvPr>
        </p:nvSpPr>
        <p:spPr>
          <a:xfrm>
            <a:off x="334851" y="1825625"/>
            <a:ext cx="11526591" cy="4351338"/>
          </a:xfrm>
        </p:spPr>
        <p:txBody>
          <a:bodyPr>
            <a:normAutofit lnSpcReduction="10000"/>
          </a:bodyPr>
          <a:lstStyle/>
          <a:p>
            <a:pPr marL="0" indent="0" algn="ctr">
              <a:lnSpc>
                <a:spcPct val="150000"/>
              </a:lnSpc>
              <a:buNone/>
            </a:pPr>
            <a:r>
              <a:rPr lang="es-MX" dirty="0">
                <a:latin typeface="Arial" panose="020B0604020202020204" pitchFamily="34" charset="0"/>
                <a:cs typeface="Arial" panose="020B0604020202020204" pitchFamily="34" charset="0"/>
              </a:rPr>
              <a:t>Este modelo, desarrollado por </a:t>
            </a:r>
            <a:r>
              <a:rPr lang="es-MX" dirty="0" err="1">
                <a:latin typeface="Arial" panose="020B0604020202020204" pitchFamily="34" charset="0"/>
                <a:cs typeface="Arial" panose="020B0604020202020204" pitchFamily="34" charset="0"/>
              </a:rPr>
              <a:t>Victor</a:t>
            </a:r>
            <a:r>
              <a:rPr lang="es-MX" dirty="0">
                <a:latin typeface="Arial" panose="020B0604020202020204" pitchFamily="34" charset="0"/>
                <a:cs typeface="Arial" panose="020B0604020202020204" pitchFamily="34" charset="0"/>
              </a:rPr>
              <a:t> </a:t>
            </a:r>
            <a:r>
              <a:rPr lang="es-MX" dirty="0" err="1">
                <a:latin typeface="Arial" panose="020B0604020202020204" pitchFamily="34" charset="0"/>
                <a:cs typeface="Arial" panose="020B0604020202020204" pitchFamily="34" charset="0"/>
              </a:rPr>
              <a:t>Vroom</a:t>
            </a:r>
            <a:r>
              <a:rPr lang="es-MX" dirty="0">
                <a:latin typeface="Arial" panose="020B0604020202020204" pitchFamily="34" charset="0"/>
                <a:cs typeface="Arial" panose="020B0604020202020204" pitchFamily="34" charset="0"/>
              </a:rPr>
              <a:t>, explica la conducta a través de la elección consciente de niveles de esfuerzos alternativos, dado por posibilidades subjetivas que </a:t>
            </a:r>
            <a:r>
              <a:rPr lang="es-MX" dirty="0" smtClean="0">
                <a:latin typeface="Arial" panose="020B0604020202020204" pitchFamily="34" charset="0"/>
                <a:cs typeface="Arial" panose="020B0604020202020204" pitchFamily="34" charset="0"/>
              </a:rPr>
              <a:t>conducen </a:t>
            </a:r>
            <a:r>
              <a:rPr lang="es-MX" dirty="0">
                <a:latin typeface="Arial" panose="020B0604020202020204" pitchFamily="34" charset="0"/>
                <a:cs typeface="Arial" panose="020B0604020202020204" pitchFamily="34" charset="0"/>
              </a:rPr>
              <a:t>a determinados resultados, y parte del hecho de que el </a:t>
            </a:r>
            <a:r>
              <a:rPr lang="es-MX" dirty="0" smtClean="0">
                <a:latin typeface="Arial" panose="020B0604020202020204" pitchFamily="34" charset="0"/>
                <a:cs typeface="Arial" panose="020B0604020202020204" pitchFamily="34" charset="0"/>
              </a:rPr>
              <a:t>colaborador </a:t>
            </a:r>
            <a:r>
              <a:rPr lang="es-MX" dirty="0">
                <a:latin typeface="Arial" panose="020B0604020202020204" pitchFamily="34" charset="0"/>
                <a:cs typeface="Arial" panose="020B0604020202020204" pitchFamily="34" charset="0"/>
              </a:rPr>
              <a:t>se enfoca en aquellas actividades que lo lleven a conseguir sus propios objetivos, y aquéllas que no le producen ningún beneficio pasan a segundo término.</a:t>
            </a:r>
          </a:p>
          <a:p>
            <a:pPr marL="0" indent="0">
              <a:buNone/>
            </a:pPr>
            <a:endParaRPr lang="es-MX" dirty="0"/>
          </a:p>
        </p:txBody>
      </p:sp>
    </p:spTree>
    <p:extLst>
      <p:ext uri="{BB962C8B-B14F-4D97-AF65-F5344CB8AC3E}">
        <p14:creationId xmlns:p14="http://schemas.microsoft.com/office/powerpoint/2010/main" xmlns="" val="337951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7730" y="553792"/>
            <a:ext cx="11500833" cy="5769735"/>
          </a:xfrm>
        </p:spPr>
        <p:txBody>
          <a:bodyPr>
            <a:normAutofit fontScale="85000" lnSpcReduction="10000"/>
          </a:bodyPr>
          <a:lstStyle/>
          <a:p>
            <a:pPr marL="0" indent="0" algn="just">
              <a:lnSpc>
                <a:spcPct val="180000"/>
              </a:lnSpc>
              <a:buNone/>
            </a:pPr>
            <a:r>
              <a:rPr lang="es-MX" sz="2400" dirty="0">
                <a:latin typeface="Arial" panose="020B0604020202020204" pitchFamily="34" charset="0"/>
                <a:cs typeface="Arial" panose="020B0604020202020204" pitchFamily="34" charset="0"/>
              </a:rPr>
              <a:t>L</a:t>
            </a:r>
            <a:r>
              <a:rPr lang="es-MX" sz="2400" dirty="0" smtClean="0">
                <a:latin typeface="Arial" panose="020B0604020202020204" pitchFamily="34" charset="0"/>
                <a:cs typeface="Arial" panose="020B0604020202020204" pitchFamily="34" charset="0"/>
              </a:rPr>
              <a:t>os </a:t>
            </a:r>
            <a:r>
              <a:rPr lang="es-MX" sz="2400" dirty="0">
                <a:latin typeface="Arial" panose="020B0604020202020204" pitchFamily="34" charset="0"/>
                <a:cs typeface="Arial" panose="020B0604020202020204" pitchFamily="34" charset="0"/>
              </a:rPr>
              <a:t>conceptos clave en esta teoría son </a:t>
            </a:r>
            <a:r>
              <a:rPr lang="es-MX" sz="2400" dirty="0" smtClean="0">
                <a:latin typeface="Arial" panose="020B0604020202020204" pitchFamily="34" charset="0"/>
                <a:cs typeface="Arial" panose="020B0604020202020204" pitchFamily="34" charset="0"/>
              </a:rPr>
              <a:t>resultado</a:t>
            </a:r>
            <a:r>
              <a:rPr lang="es-MX" sz="2400" dirty="0">
                <a:latin typeface="Arial" panose="020B0604020202020204" pitchFamily="34" charset="0"/>
                <a:cs typeface="Arial" panose="020B0604020202020204" pitchFamily="34" charset="0"/>
              </a:rPr>
              <a:t>, recompensa y expectativa, los cuales se describen a continuación</a:t>
            </a:r>
            <a:r>
              <a:rPr lang="es-MX" sz="2400" dirty="0" smtClean="0">
                <a:latin typeface="Arial" panose="020B0604020202020204" pitchFamily="34" charset="0"/>
                <a:cs typeface="Arial" panose="020B0604020202020204" pitchFamily="34" charset="0"/>
              </a:rPr>
              <a:t>:</a:t>
            </a:r>
            <a:r>
              <a:rPr lang="es-MX" sz="2400" dirty="0">
                <a:latin typeface="Arial" panose="020B0604020202020204" pitchFamily="34" charset="0"/>
                <a:cs typeface="Arial" panose="020B0604020202020204" pitchFamily="34" charset="0"/>
              </a:rPr>
              <a:t> </a:t>
            </a:r>
          </a:p>
          <a:p>
            <a:pPr marL="514350" indent="-514350" algn="just">
              <a:lnSpc>
                <a:spcPct val="180000"/>
              </a:lnSpc>
              <a:buFont typeface="+mj-lt"/>
              <a:buAutoNum type="arabicPeriod"/>
            </a:pPr>
            <a:r>
              <a:rPr lang="es-MX" sz="2400" i="1" dirty="0" smtClean="0">
                <a:latin typeface="Arial" panose="020B0604020202020204" pitchFamily="34" charset="0"/>
                <a:cs typeface="Arial" panose="020B0604020202020204" pitchFamily="34" charset="0"/>
              </a:rPr>
              <a:t>Expectativas </a:t>
            </a:r>
            <a:r>
              <a:rPr lang="es-MX" sz="2400" i="1" dirty="0">
                <a:latin typeface="Arial" panose="020B0604020202020204" pitchFamily="34" charset="0"/>
                <a:cs typeface="Arial" panose="020B0604020202020204" pitchFamily="34" charset="0"/>
              </a:rPr>
              <a:t>o vínculos entre el esfuerzo y el desempeño</a:t>
            </a:r>
            <a:r>
              <a:rPr lang="es-MX" sz="2400" dirty="0">
                <a:latin typeface="Arial" panose="020B0604020202020204" pitchFamily="34" charset="0"/>
                <a:cs typeface="Arial" panose="020B0604020202020204" pitchFamily="34" charset="0"/>
              </a:rPr>
              <a:t>. Es la posibilidad percibida por el in- dividuo de que ejercer una cantidad dada de esfuerzo producirá cierto nivel de </a:t>
            </a:r>
            <a:r>
              <a:rPr lang="es-MX" sz="2400" dirty="0" smtClean="0">
                <a:latin typeface="Arial" panose="020B0604020202020204" pitchFamily="34" charset="0"/>
                <a:cs typeface="Arial" panose="020B0604020202020204" pitchFamily="34" charset="0"/>
              </a:rPr>
              <a:t>desempeño </a:t>
            </a:r>
            <a:r>
              <a:rPr lang="es-MX" sz="2400" dirty="0">
                <a:latin typeface="Arial" panose="020B0604020202020204" pitchFamily="34" charset="0"/>
                <a:cs typeface="Arial" panose="020B0604020202020204" pitchFamily="34" charset="0"/>
              </a:rPr>
              <a:t>(por ejemplo, aumento de salario, promoción, reconocimiento, aceptación de los compañeros).</a:t>
            </a:r>
          </a:p>
          <a:p>
            <a:pPr marL="514350" indent="-514350" algn="just">
              <a:lnSpc>
                <a:spcPct val="180000"/>
              </a:lnSpc>
              <a:buFont typeface="+mj-lt"/>
              <a:buAutoNum type="arabicPeriod"/>
            </a:pPr>
            <a:r>
              <a:rPr lang="es-MX" sz="2400" i="1" dirty="0" smtClean="0">
                <a:latin typeface="Arial" panose="020B0604020202020204" pitchFamily="34" charset="0"/>
                <a:cs typeface="Arial" panose="020B0604020202020204" pitchFamily="34" charset="0"/>
              </a:rPr>
              <a:t>Medio </a:t>
            </a:r>
            <a:r>
              <a:rPr lang="es-MX" sz="2400" i="1" dirty="0">
                <a:latin typeface="Arial" panose="020B0604020202020204" pitchFamily="34" charset="0"/>
                <a:cs typeface="Arial" panose="020B0604020202020204" pitchFamily="34" charset="0"/>
              </a:rPr>
              <a:t>o vínculo entre el desempeño y la recompensa</a:t>
            </a:r>
            <a:r>
              <a:rPr lang="es-MX" sz="2400" dirty="0">
                <a:latin typeface="Arial" panose="020B0604020202020204" pitchFamily="34" charset="0"/>
                <a:cs typeface="Arial" panose="020B0604020202020204" pitchFamily="34" charset="0"/>
              </a:rPr>
              <a:t>. Es el grado al que el individuo cree que desempeñarse a un nivel en particular es un medio para lograr el resultado deseado</a:t>
            </a:r>
            <a:r>
              <a:rPr lang="es-MX" sz="2400" dirty="0" smtClean="0">
                <a:latin typeface="Arial" panose="020B0604020202020204" pitchFamily="34" charset="0"/>
                <a:cs typeface="Arial" panose="020B0604020202020204" pitchFamily="34" charset="0"/>
              </a:rPr>
              <a:t>.</a:t>
            </a:r>
            <a:endParaRPr lang="es-MX" sz="2400" dirty="0">
              <a:latin typeface="Arial" panose="020B0604020202020204" pitchFamily="34" charset="0"/>
              <a:cs typeface="Arial" panose="020B0604020202020204" pitchFamily="34" charset="0"/>
            </a:endParaRPr>
          </a:p>
          <a:p>
            <a:pPr marL="514350" indent="-514350" algn="just">
              <a:lnSpc>
                <a:spcPct val="180000"/>
              </a:lnSpc>
              <a:buFont typeface="+mj-lt"/>
              <a:buAutoNum type="arabicPeriod"/>
            </a:pPr>
            <a:r>
              <a:rPr lang="es-MX" sz="2400" i="1" dirty="0" smtClean="0">
                <a:latin typeface="Arial" panose="020B0604020202020204" pitchFamily="34" charset="0"/>
                <a:cs typeface="Arial" panose="020B0604020202020204" pitchFamily="34" charset="0"/>
              </a:rPr>
              <a:t>Valencia </a:t>
            </a:r>
            <a:r>
              <a:rPr lang="es-MX" sz="2400" i="1" dirty="0">
                <a:latin typeface="Arial" panose="020B0604020202020204" pitchFamily="34" charset="0"/>
                <a:cs typeface="Arial" panose="020B0604020202020204" pitchFamily="34" charset="0"/>
              </a:rPr>
              <a:t>o atractivo de las recompensas</a:t>
            </a:r>
            <a:r>
              <a:rPr lang="es-MX" sz="2400" dirty="0">
                <a:latin typeface="Arial" panose="020B0604020202020204" pitchFamily="34" charset="0"/>
                <a:cs typeface="Arial" panose="020B0604020202020204" pitchFamily="34" charset="0"/>
              </a:rPr>
              <a:t>. Es la importancia que el individuo otorga al </a:t>
            </a:r>
            <a:r>
              <a:rPr lang="es-MX" sz="2400" dirty="0" smtClean="0">
                <a:latin typeface="Arial" panose="020B0604020202020204" pitchFamily="34" charset="0"/>
                <a:cs typeface="Arial" panose="020B0604020202020204" pitchFamily="34" charset="0"/>
              </a:rPr>
              <a:t>resultado </a:t>
            </a:r>
            <a:r>
              <a:rPr lang="es-MX" sz="2400" dirty="0">
                <a:latin typeface="Arial" panose="020B0604020202020204" pitchFamily="34" charset="0"/>
                <a:cs typeface="Arial" panose="020B0604020202020204" pitchFamily="34" charset="0"/>
              </a:rPr>
              <a:t>o recompensa potencial que se pueda lograr en el trabajo.</a:t>
            </a:r>
          </a:p>
          <a:p>
            <a:pPr marL="0" indent="0" algn="just">
              <a:lnSpc>
                <a:spcPct val="150000"/>
              </a:lnSpc>
              <a:buNone/>
            </a:pPr>
            <a:endParaRPr lang="es-MX"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069842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7730" y="553452"/>
            <a:ext cx="11513712" cy="5757195"/>
          </a:xfrm>
        </p:spPr>
        <p:txBody>
          <a:bodyPr>
            <a:normAutofit/>
          </a:bodyPr>
          <a:lstStyle/>
          <a:p>
            <a:pPr marL="0" indent="0" algn="just">
              <a:lnSpc>
                <a:spcPct val="120000"/>
              </a:lnSpc>
              <a:buNone/>
            </a:pPr>
            <a:r>
              <a:rPr lang="es-MX" sz="2400" dirty="0">
                <a:latin typeface="Arial" panose="020B0604020202020204" pitchFamily="34" charset="0"/>
                <a:cs typeface="Arial" panose="020B0604020202020204" pitchFamily="34" charset="0"/>
              </a:rPr>
              <a:t>En lo referente al uso organizacional de esta teoría, </a:t>
            </a:r>
            <a:r>
              <a:rPr lang="es-MX" sz="2400" dirty="0" err="1">
                <a:latin typeface="Arial" panose="020B0604020202020204" pitchFamily="34" charset="0"/>
                <a:cs typeface="Arial" panose="020B0604020202020204" pitchFamily="34" charset="0"/>
              </a:rPr>
              <a:t>Hellriegel</a:t>
            </a:r>
            <a:r>
              <a:rPr lang="es-MX" sz="2400" dirty="0">
                <a:latin typeface="Arial" panose="020B0604020202020204" pitchFamily="34" charset="0"/>
                <a:cs typeface="Arial" panose="020B0604020202020204" pitchFamily="34" charset="0"/>
              </a:rPr>
              <a:t> y </a:t>
            </a:r>
            <a:r>
              <a:rPr lang="es-MX" sz="2400" dirty="0" err="1">
                <a:latin typeface="Arial" panose="020B0604020202020204" pitchFamily="34" charset="0"/>
                <a:cs typeface="Arial" panose="020B0604020202020204" pitchFamily="34" charset="0"/>
              </a:rPr>
              <a:t>Slocum</a:t>
            </a:r>
            <a:r>
              <a:rPr lang="es-MX" sz="2400" dirty="0">
                <a:latin typeface="Arial" panose="020B0604020202020204" pitchFamily="34" charset="0"/>
                <a:cs typeface="Arial" panose="020B0604020202020204" pitchFamily="34" charset="0"/>
              </a:rPr>
              <a:t> Jr.  </a:t>
            </a:r>
            <a:r>
              <a:rPr lang="es-MX" sz="2400" dirty="0" smtClean="0">
                <a:latin typeface="Arial" panose="020B0604020202020204" pitchFamily="34" charset="0"/>
                <a:cs typeface="Arial" panose="020B0604020202020204" pitchFamily="34" charset="0"/>
              </a:rPr>
              <a:t>afirman </a:t>
            </a:r>
            <a:r>
              <a:rPr lang="es-MX" sz="2400" dirty="0">
                <a:latin typeface="Arial" panose="020B0604020202020204" pitchFamily="34" charset="0"/>
                <a:cs typeface="Arial" panose="020B0604020202020204" pitchFamily="34" charset="0"/>
              </a:rPr>
              <a:t>que se pueden agrupar en las siguientes sugerencias de acción</a:t>
            </a:r>
            <a:r>
              <a:rPr lang="es-MX" sz="2400" dirty="0" smtClean="0">
                <a:latin typeface="Arial" panose="020B0604020202020204" pitchFamily="34" charset="0"/>
                <a:cs typeface="Arial" panose="020B0604020202020204" pitchFamily="34" charset="0"/>
              </a:rPr>
              <a:t>:</a:t>
            </a:r>
            <a:endParaRPr lang="es-MX" sz="2400" dirty="0">
              <a:latin typeface="Arial" panose="020B0604020202020204" pitchFamily="34" charset="0"/>
              <a:cs typeface="Arial" panose="020B0604020202020204" pitchFamily="34" charset="0"/>
            </a:endParaRPr>
          </a:p>
          <a:p>
            <a:pPr marL="514350" indent="-514350" algn="just">
              <a:lnSpc>
                <a:spcPct val="120000"/>
              </a:lnSpc>
              <a:buFont typeface="+mj-lt"/>
              <a:buAutoNum type="arabicPeriod"/>
            </a:pPr>
            <a:r>
              <a:rPr lang="es-MX" sz="2400" dirty="0" smtClean="0">
                <a:latin typeface="Arial" panose="020B0604020202020204" pitchFamily="34" charset="0"/>
                <a:cs typeface="Arial" panose="020B0604020202020204" pitchFamily="34" charset="0"/>
              </a:rPr>
              <a:t>En </a:t>
            </a:r>
            <a:r>
              <a:rPr lang="es-MX" sz="2400" dirty="0">
                <a:latin typeface="Arial" panose="020B0604020202020204" pitchFamily="34" charset="0"/>
                <a:cs typeface="Arial" panose="020B0604020202020204" pitchFamily="34" charset="0"/>
              </a:rPr>
              <a:t>primera instancia, los directivos deben determinar qué resultados son valiosos para cada empleado, reconociendo que con el tiempo cambian las expectativas en la </a:t>
            </a:r>
            <a:r>
              <a:rPr lang="es-MX" sz="2400" dirty="0" smtClean="0">
                <a:latin typeface="Arial" panose="020B0604020202020204" pitchFamily="34" charset="0"/>
                <a:cs typeface="Arial" panose="020B0604020202020204" pitchFamily="34" charset="0"/>
              </a:rPr>
              <a:t>organización</a:t>
            </a:r>
            <a:r>
              <a:rPr lang="es-MX" sz="2400" dirty="0">
                <a:latin typeface="Arial" panose="020B0604020202020204" pitchFamily="34" charset="0"/>
                <a:cs typeface="Arial" panose="020B0604020202020204" pitchFamily="34" charset="0"/>
              </a:rPr>
              <a:t>, y por ende los resultados deseados.</a:t>
            </a:r>
          </a:p>
          <a:p>
            <a:pPr marL="514350" indent="-514350" algn="just">
              <a:lnSpc>
                <a:spcPct val="120000"/>
              </a:lnSpc>
              <a:buFont typeface="+mj-lt"/>
              <a:buAutoNum type="arabicPeriod"/>
            </a:pPr>
            <a:r>
              <a:rPr lang="es-MX" sz="2400" dirty="0" smtClean="0">
                <a:latin typeface="Arial" panose="020B0604020202020204" pitchFamily="34" charset="0"/>
                <a:cs typeface="Arial" panose="020B0604020202020204" pitchFamily="34" charset="0"/>
              </a:rPr>
              <a:t>El </a:t>
            </a:r>
            <a:r>
              <a:rPr lang="es-MX" sz="2400" dirty="0">
                <a:latin typeface="Arial" panose="020B0604020202020204" pitchFamily="34" charset="0"/>
                <a:cs typeface="Arial" panose="020B0604020202020204" pitchFamily="34" charset="0"/>
              </a:rPr>
              <a:t>directivo debe clarificar los desempeños deseados en términos observables y </a:t>
            </a:r>
            <a:r>
              <a:rPr lang="es-MX" sz="2400" dirty="0" smtClean="0">
                <a:latin typeface="Arial" panose="020B0604020202020204" pitchFamily="34" charset="0"/>
                <a:cs typeface="Arial" panose="020B0604020202020204" pitchFamily="34" charset="0"/>
              </a:rPr>
              <a:t>mesurables</a:t>
            </a:r>
            <a:r>
              <a:rPr lang="es-MX" sz="2400" dirty="0">
                <a:latin typeface="Arial" panose="020B0604020202020204" pitchFamily="34" charset="0"/>
                <a:cs typeface="Arial" panose="020B0604020202020204" pitchFamily="34" charset="0"/>
              </a:rPr>
              <a:t>, y éstos a su vez deben ser difundidos y comprendidos por todos los miembros de la organización</a:t>
            </a:r>
            <a:r>
              <a:rPr lang="es-MX" sz="2400" dirty="0" smtClean="0">
                <a:latin typeface="Arial" panose="020B0604020202020204" pitchFamily="34" charset="0"/>
                <a:cs typeface="Arial" panose="020B0604020202020204" pitchFamily="34" charset="0"/>
              </a:rPr>
              <a:t>.</a:t>
            </a:r>
          </a:p>
          <a:p>
            <a:pPr marL="514350" indent="-514350" algn="just">
              <a:lnSpc>
                <a:spcPct val="120000"/>
              </a:lnSpc>
              <a:buFont typeface="+mj-lt"/>
              <a:buAutoNum type="arabicPeriod"/>
            </a:pPr>
            <a:r>
              <a:rPr lang="es-MX" sz="2400" dirty="0">
                <a:latin typeface="Arial" panose="020B0604020202020204" pitchFamily="34" charset="0"/>
                <a:cs typeface="Arial" panose="020B0604020202020204" pitchFamily="34" charset="0"/>
              </a:rPr>
              <a:t>Debe existir seguridad por parte de los directivos y de los colaboradores que los niveles de desempeño deseados son alcanzables, debido a que si el colaborador considera que se esperan actitudes </a:t>
            </a:r>
            <a:r>
              <a:rPr lang="es-MX" sz="2400" dirty="0" smtClean="0">
                <a:latin typeface="Arial" panose="020B0604020202020204" pitchFamily="34" charset="0"/>
                <a:cs typeface="Arial" panose="020B0604020202020204" pitchFamily="34" charset="0"/>
              </a:rPr>
              <a:t>“heroicas” </a:t>
            </a:r>
            <a:r>
              <a:rPr lang="es-MX" sz="2400" dirty="0">
                <a:latin typeface="Arial" panose="020B0604020202020204" pitchFamily="34" charset="0"/>
                <a:cs typeface="Arial" panose="020B0604020202020204" pitchFamily="34" charset="0"/>
              </a:rPr>
              <a:t>de su parte, su esfuerzo será mínimo</a:t>
            </a:r>
            <a:r>
              <a:rPr lang="es-MX" sz="2400" dirty="0" smtClean="0">
                <a:latin typeface="Arial" panose="020B0604020202020204" pitchFamily="34" charset="0"/>
                <a:cs typeface="Arial" panose="020B0604020202020204" pitchFamily="34" charset="0"/>
              </a:rPr>
              <a:t>.</a:t>
            </a:r>
            <a:endParaRPr lang="es-MX"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630495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40347" y="68910"/>
            <a:ext cx="10515600" cy="1141703"/>
          </a:xfrm>
        </p:spPr>
        <p:txBody>
          <a:bodyPr>
            <a:normAutofit/>
          </a:bodyPr>
          <a:lstStyle/>
          <a:p>
            <a:pPr algn="ctr"/>
            <a:r>
              <a:rPr lang="es-ES" sz="2800" b="1" dirty="0">
                <a:latin typeface="Arial" panose="020B0604020202020204" pitchFamily="34" charset="0"/>
                <a:cs typeface="Arial" panose="020B0604020202020204" pitchFamily="34" charset="0"/>
              </a:rPr>
              <a:t>LA MOTIVACIÓN Y SUS ALCANCES</a:t>
            </a:r>
          </a:p>
        </p:txBody>
      </p:sp>
      <p:sp>
        <p:nvSpPr>
          <p:cNvPr id="3" name="CuadroTexto 2"/>
          <p:cNvSpPr txBox="1"/>
          <p:nvPr/>
        </p:nvSpPr>
        <p:spPr>
          <a:xfrm>
            <a:off x="334851" y="1587071"/>
            <a:ext cx="11526592" cy="5009833"/>
          </a:xfrm>
          <a:prstGeom prst="rect">
            <a:avLst/>
          </a:prstGeom>
        </p:spPr>
        <p:txBody>
          <a:bodyPr wrap="square" rtlCol="0">
            <a:spAutoFit/>
          </a:bodyPr>
          <a:lstStyle/>
          <a:p>
            <a:pPr algn="just">
              <a:lnSpc>
                <a:spcPct val="150000"/>
              </a:lnSpc>
            </a:pPr>
            <a:r>
              <a:rPr lang="es-ES" sz="2400" dirty="0">
                <a:latin typeface="Arial" panose="020B0604020202020204" pitchFamily="34" charset="0"/>
                <a:cs typeface="Arial" panose="020B0604020202020204" pitchFamily="34" charset="0"/>
              </a:rPr>
              <a:t>Algunos conceptos de motivación:</a:t>
            </a:r>
          </a:p>
          <a:p>
            <a:pPr algn="just">
              <a:lnSpc>
                <a:spcPct val="150000"/>
              </a:lnSpc>
            </a:pPr>
            <a:endParaRPr lang="es-ES" sz="2400" dirty="0">
              <a:latin typeface="Arial" panose="020B0604020202020204" pitchFamily="34" charset="0"/>
              <a:cs typeface="Arial" panose="020B0604020202020204" pitchFamily="34" charset="0"/>
            </a:endParaRPr>
          </a:p>
          <a:p>
            <a:pPr algn="ctr">
              <a:lnSpc>
                <a:spcPct val="150000"/>
              </a:lnSpc>
            </a:pPr>
            <a:r>
              <a:rPr lang="es-ES" sz="2400" b="1" dirty="0">
                <a:latin typeface="Arial" panose="020B0604020202020204" pitchFamily="34" charset="0"/>
                <a:cs typeface="Arial" panose="020B0604020202020204" pitchFamily="34" charset="0"/>
              </a:rPr>
              <a:t>Diccionario de la Real Academia de la Lengua Española</a:t>
            </a:r>
          </a:p>
          <a:p>
            <a:pPr algn="ctr">
              <a:lnSpc>
                <a:spcPct val="150000"/>
              </a:lnSpc>
            </a:pPr>
            <a:r>
              <a:rPr lang="es-ES" sz="2400" dirty="0">
                <a:latin typeface="Arial" panose="020B0604020202020204" pitchFamily="34" charset="0"/>
                <a:cs typeface="Arial" panose="020B0604020202020204" pitchFamily="34" charset="0"/>
              </a:rPr>
              <a:t>«El ensayo mental preparatorio de una acción para animar o animarse para ejecutarla con diligencia.»</a:t>
            </a:r>
          </a:p>
          <a:p>
            <a:pPr algn="ctr">
              <a:lnSpc>
                <a:spcPct val="150000"/>
              </a:lnSpc>
            </a:pPr>
            <a:endParaRPr lang="es-ES" sz="2400" dirty="0">
              <a:latin typeface="Arial" panose="020B0604020202020204" pitchFamily="34" charset="0"/>
              <a:cs typeface="Arial" panose="020B0604020202020204" pitchFamily="34" charset="0"/>
            </a:endParaRPr>
          </a:p>
          <a:p>
            <a:pPr algn="ctr">
              <a:lnSpc>
                <a:spcPct val="150000"/>
              </a:lnSpc>
            </a:pPr>
            <a:r>
              <a:rPr lang="es-ES" sz="2400" b="1" dirty="0">
                <a:latin typeface="Arial" panose="020B0604020202020204" pitchFamily="34" charset="0"/>
                <a:cs typeface="Arial" panose="020B0604020202020204" pitchFamily="34" charset="0"/>
              </a:rPr>
              <a:t>Benavides</a:t>
            </a:r>
          </a:p>
          <a:p>
            <a:pPr algn="ctr">
              <a:lnSpc>
                <a:spcPct val="150000"/>
              </a:lnSpc>
            </a:pPr>
            <a:r>
              <a:rPr lang="es-ES" sz="2400" dirty="0">
                <a:latin typeface="Arial" panose="020B0604020202020204" pitchFamily="34" charset="0"/>
                <a:cs typeface="Arial" panose="020B0604020202020204" pitchFamily="34" charset="0"/>
              </a:rPr>
              <a:t>«Deriva del latín </a:t>
            </a:r>
            <a:r>
              <a:rPr lang="es-ES" sz="2400" dirty="0" err="1">
                <a:latin typeface="Arial" panose="020B0604020202020204" pitchFamily="34" charset="0"/>
                <a:cs typeface="Arial" panose="020B0604020202020204" pitchFamily="34" charset="0"/>
              </a:rPr>
              <a:t>motus</a:t>
            </a:r>
            <a:r>
              <a:rPr lang="es-ES" sz="2400" dirty="0">
                <a:latin typeface="Arial" panose="020B0604020202020204" pitchFamily="34" charset="0"/>
                <a:cs typeface="Arial" panose="020B0604020202020204" pitchFamily="34" charset="0"/>
              </a:rPr>
              <a:t>, lo que mueve, aquellos factores internos y externos que mueven a la persona para actuar de una manera determinada</a:t>
            </a:r>
            <a:r>
              <a:rPr lang="es-ES" sz="2400" dirty="0" smtClean="0">
                <a:latin typeface="Arial" panose="020B0604020202020204" pitchFamily="34" charset="0"/>
                <a:cs typeface="Arial" panose="020B0604020202020204" pitchFamily="34" charset="0"/>
              </a:rPr>
              <a:t>.»</a:t>
            </a:r>
            <a:endParaRPr lang="es-E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5541712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7730" y="553792"/>
            <a:ext cx="11513712" cy="5623171"/>
          </a:xfrm>
        </p:spPr>
        <p:txBody>
          <a:bodyPr>
            <a:normAutofit/>
          </a:bodyPr>
          <a:lstStyle/>
          <a:p>
            <a:pPr marL="514350" indent="-514350" algn="just">
              <a:lnSpc>
                <a:spcPct val="130000"/>
              </a:lnSpc>
              <a:buFont typeface="+mj-lt"/>
              <a:buAutoNum type="arabicPeriod" startAt="4"/>
            </a:pPr>
            <a:r>
              <a:rPr lang="es-MX" dirty="0" smtClean="0"/>
              <a:t>Vincular </a:t>
            </a:r>
            <a:r>
              <a:rPr lang="es-MX" dirty="0"/>
              <a:t>de manera directa el desempeño específico que buscan con los resultados que desean los colaboradores. Un ejemplo de esto es que cuando un empleado alcanza el nivel de desempeño adecuado para una promoción, hay que promoverlo inmediatamente.</a:t>
            </a:r>
          </a:p>
          <a:p>
            <a:pPr marL="514350" indent="-514350" algn="just">
              <a:lnSpc>
                <a:spcPct val="130000"/>
              </a:lnSpc>
              <a:buFont typeface="+mj-lt"/>
              <a:buAutoNum type="arabicPeriod" startAt="4"/>
            </a:pPr>
            <a:r>
              <a:rPr lang="es-MX" dirty="0"/>
              <a:t>Es importante recordar que las percepciones, no la realidad, son las que determinan la motivación, por lo que todo impulso motivacional a nivel organizacional debe ser percibido claramente por los colaboradores.</a:t>
            </a:r>
          </a:p>
          <a:p>
            <a:pPr marL="514350" indent="-514350" algn="just">
              <a:lnSpc>
                <a:spcPct val="130000"/>
              </a:lnSpc>
              <a:buFont typeface="+mj-lt"/>
              <a:buAutoNum type="arabicPeriod" startAt="4"/>
            </a:pPr>
            <a:r>
              <a:rPr lang="es-MX" dirty="0"/>
              <a:t>Los directivos deben asegurarse de que los cambios en los resultados o los premios sean significativos para motivar a realizar la actividad</a:t>
            </a:r>
            <a:r>
              <a:rPr lang="es-MX" dirty="0" smtClean="0"/>
              <a:t>.</a:t>
            </a:r>
            <a:endParaRPr lang="es-MX" dirty="0"/>
          </a:p>
        </p:txBody>
      </p:sp>
    </p:spTree>
    <p:extLst>
      <p:ext uri="{BB962C8B-B14F-4D97-AF65-F5344CB8AC3E}">
        <p14:creationId xmlns:p14="http://schemas.microsoft.com/office/powerpoint/2010/main" xmlns="" val="23965771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15911"/>
            <a:ext cx="10515600" cy="785610"/>
          </a:xfrm>
        </p:spPr>
        <p:txBody>
          <a:bodyPr>
            <a:normAutofit/>
          </a:bodyPr>
          <a:lstStyle/>
          <a:p>
            <a:pPr algn="ctr"/>
            <a:r>
              <a:rPr lang="es-MX" sz="2800" b="1" dirty="0">
                <a:latin typeface="Arial" panose="020B0604020202020204" pitchFamily="34" charset="0"/>
                <a:cs typeface="Arial" panose="020B0604020202020204" pitchFamily="34" charset="0"/>
              </a:rPr>
              <a:t>TEORÍA DE EQUIDAD</a:t>
            </a:r>
          </a:p>
        </p:txBody>
      </p:sp>
      <p:sp>
        <p:nvSpPr>
          <p:cNvPr id="3" name="Marcador de contenido 2"/>
          <p:cNvSpPr>
            <a:spLocks noGrp="1"/>
          </p:cNvSpPr>
          <p:nvPr>
            <p:ph idx="1"/>
          </p:nvPr>
        </p:nvSpPr>
        <p:spPr>
          <a:xfrm>
            <a:off x="321972" y="1146220"/>
            <a:ext cx="11539470" cy="5030743"/>
          </a:xfrm>
        </p:spPr>
        <p:txBody>
          <a:bodyPr/>
          <a:lstStyle/>
          <a:p>
            <a:pPr marL="0" indent="0" algn="ctr">
              <a:lnSpc>
                <a:spcPct val="120000"/>
              </a:lnSpc>
              <a:buNone/>
            </a:pPr>
            <a:r>
              <a:rPr lang="es-MX" dirty="0">
                <a:latin typeface="Arial" panose="020B0604020202020204" pitchFamily="34" charset="0"/>
                <a:cs typeface="Arial" panose="020B0604020202020204" pitchFamily="34" charset="0"/>
              </a:rPr>
              <a:t>El modelo de equidad planteado por J. </a:t>
            </a:r>
            <a:r>
              <a:rPr lang="es-MX" dirty="0" err="1">
                <a:latin typeface="Arial" panose="020B0604020202020204" pitchFamily="34" charset="0"/>
                <a:cs typeface="Arial" panose="020B0604020202020204" pitchFamily="34" charset="0"/>
              </a:rPr>
              <a:t>Stacy</a:t>
            </a:r>
            <a:r>
              <a:rPr lang="es-MX" dirty="0">
                <a:latin typeface="Arial" panose="020B0604020202020204" pitchFamily="34" charset="0"/>
                <a:cs typeface="Arial" panose="020B0604020202020204" pitchFamily="34" charset="0"/>
              </a:rPr>
              <a:t> Adams parte de las suposiciones de los individuos de qué tan justo es el trato que reciben en comparación con el que reciben sus compañeros</a:t>
            </a:r>
            <a:r>
              <a:rPr lang="es-MX" dirty="0" smtClean="0">
                <a:latin typeface="Arial" panose="020B0604020202020204" pitchFamily="34" charset="0"/>
                <a:cs typeface="Arial" panose="020B0604020202020204" pitchFamily="34" charset="0"/>
              </a:rPr>
              <a:t>.</a:t>
            </a:r>
          </a:p>
          <a:p>
            <a:pPr marL="0" indent="0" algn="ctr">
              <a:lnSpc>
                <a:spcPct val="120000"/>
              </a:lnSpc>
              <a:buNone/>
            </a:pPr>
            <a:endParaRPr lang="es-MX" dirty="0">
              <a:latin typeface="Arial" panose="020B0604020202020204" pitchFamily="34" charset="0"/>
              <a:cs typeface="Arial" panose="020B0604020202020204" pitchFamily="34" charset="0"/>
            </a:endParaRPr>
          </a:p>
          <a:p>
            <a:pPr marL="0" indent="0" algn="ctr">
              <a:lnSpc>
                <a:spcPct val="120000"/>
              </a:lnSpc>
              <a:buNone/>
            </a:pPr>
            <a:r>
              <a:rPr lang="es-MX" dirty="0">
                <a:latin typeface="Arial" panose="020B0604020202020204" pitchFamily="34" charset="0"/>
                <a:cs typeface="Arial" panose="020B0604020202020204" pitchFamily="34" charset="0"/>
              </a:rPr>
              <a:t>En la interpretación de este modelo se propone que los empleados perciben lo que </a:t>
            </a:r>
            <a:r>
              <a:rPr lang="es-MX" dirty="0" smtClean="0">
                <a:latin typeface="Arial" panose="020B0604020202020204" pitchFamily="34" charset="0"/>
                <a:cs typeface="Arial" panose="020B0604020202020204" pitchFamily="34" charset="0"/>
              </a:rPr>
              <a:t>obtienen </a:t>
            </a:r>
            <a:r>
              <a:rPr lang="es-MX" dirty="0">
                <a:latin typeface="Arial" panose="020B0604020202020204" pitchFamily="34" charset="0"/>
                <a:cs typeface="Arial" panose="020B0604020202020204" pitchFamily="34" charset="0"/>
              </a:rPr>
              <a:t>de una situación laboral (resultados) con relación a lo que aportan a ésta (aportes), y después comparan sus resultados con los indicadores y aportes de otras personas, </a:t>
            </a:r>
            <a:r>
              <a:rPr lang="es-MX" dirty="0" smtClean="0">
                <a:latin typeface="Arial" panose="020B0604020202020204" pitchFamily="34" charset="0"/>
                <a:cs typeface="Arial" panose="020B0604020202020204" pitchFamily="34" charset="0"/>
              </a:rPr>
              <a:t>sistemas </a:t>
            </a:r>
            <a:r>
              <a:rPr lang="es-MX" dirty="0">
                <a:latin typeface="Arial" panose="020B0604020202020204" pitchFamily="34" charset="0"/>
                <a:cs typeface="Arial" panose="020B0604020202020204" pitchFamily="34" charset="0"/>
              </a:rPr>
              <a:t>o individuos (referentes). </a:t>
            </a:r>
          </a:p>
        </p:txBody>
      </p:sp>
    </p:spTree>
    <p:extLst>
      <p:ext uri="{BB962C8B-B14F-4D97-AF65-F5344CB8AC3E}">
        <p14:creationId xmlns:p14="http://schemas.microsoft.com/office/powerpoint/2010/main" xmlns="" val="34607892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043190"/>
          </a:xfrm>
        </p:spPr>
        <p:txBody>
          <a:bodyPr>
            <a:normAutofit/>
          </a:bodyPr>
          <a:lstStyle/>
          <a:p>
            <a:pPr algn="ctr"/>
            <a:r>
              <a:rPr lang="es-MX" sz="2800" b="1" dirty="0">
                <a:latin typeface="Arial" panose="020B0604020202020204" pitchFamily="34" charset="0"/>
                <a:cs typeface="Arial" panose="020B0604020202020204" pitchFamily="34" charset="0"/>
              </a:rPr>
              <a:t>MOTIVACIÓN INTRÍNSECA</a:t>
            </a:r>
          </a:p>
        </p:txBody>
      </p:sp>
      <p:sp>
        <p:nvSpPr>
          <p:cNvPr id="3" name="Marcador de contenido 2"/>
          <p:cNvSpPr>
            <a:spLocks noGrp="1"/>
          </p:cNvSpPr>
          <p:nvPr>
            <p:ph idx="1"/>
          </p:nvPr>
        </p:nvSpPr>
        <p:spPr>
          <a:xfrm>
            <a:off x="334851" y="1171977"/>
            <a:ext cx="11526591" cy="5151550"/>
          </a:xfrm>
        </p:spPr>
        <p:txBody>
          <a:bodyPr>
            <a:normAutofit fontScale="92500" lnSpcReduction="20000"/>
          </a:bodyPr>
          <a:lstStyle/>
          <a:p>
            <a:pPr marL="0" indent="0" algn="ctr">
              <a:lnSpc>
                <a:spcPct val="150000"/>
              </a:lnSpc>
              <a:buNone/>
            </a:pPr>
            <a:r>
              <a:rPr lang="es-MX" dirty="0">
                <a:latin typeface="Arial" panose="020B0604020202020204" pitchFamily="34" charset="0"/>
                <a:cs typeface="Arial" panose="020B0604020202020204" pitchFamily="34" charset="0"/>
              </a:rPr>
              <a:t>La motivación intrínseca,  implica involucrarse </a:t>
            </a:r>
            <a:r>
              <a:rPr lang="es-MX" dirty="0" smtClean="0">
                <a:latin typeface="Arial" panose="020B0604020202020204" pitchFamily="34" charset="0"/>
                <a:cs typeface="Arial" panose="020B0604020202020204" pitchFamily="34" charset="0"/>
              </a:rPr>
              <a:t>libremente </a:t>
            </a:r>
            <a:r>
              <a:rPr lang="es-MX" dirty="0">
                <a:latin typeface="Arial" panose="020B0604020202020204" pitchFamily="34" charset="0"/>
                <a:cs typeface="Arial" panose="020B0604020202020204" pitchFamily="34" charset="0"/>
              </a:rPr>
              <a:t>en determinadas actividades. Es la tendencia inherente para buscar retos y </a:t>
            </a:r>
            <a:r>
              <a:rPr lang="es-MX" dirty="0" smtClean="0">
                <a:latin typeface="Arial" panose="020B0604020202020204" pitchFamily="34" charset="0"/>
                <a:cs typeface="Arial" panose="020B0604020202020204" pitchFamily="34" charset="0"/>
              </a:rPr>
              <a:t>novedades</a:t>
            </a:r>
            <a:r>
              <a:rPr lang="es-MX" dirty="0">
                <a:latin typeface="Arial" panose="020B0604020202020204" pitchFamily="34" charset="0"/>
                <a:cs typeface="Arial" panose="020B0604020202020204" pitchFamily="34" charset="0"/>
              </a:rPr>
              <a:t>, para extender y ejercitar las propias capacidades, para explorar y aprender, entre otras actividades motivacionales. </a:t>
            </a:r>
            <a:endParaRPr lang="es-MX" dirty="0" smtClean="0">
              <a:latin typeface="Arial" panose="020B0604020202020204" pitchFamily="34" charset="0"/>
              <a:cs typeface="Arial" panose="020B0604020202020204" pitchFamily="34" charset="0"/>
            </a:endParaRPr>
          </a:p>
          <a:p>
            <a:pPr marL="0" indent="0" algn="ctr">
              <a:lnSpc>
                <a:spcPct val="150000"/>
              </a:lnSpc>
              <a:buNone/>
            </a:pPr>
            <a:r>
              <a:rPr lang="es-MX" dirty="0" smtClean="0">
                <a:latin typeface="Arial" panose="020B0604020202020204" pitchFamily="34" charset="0"/>
                <a:cs typeface="Arial" panose="020B0604020202020204" pitchFamily="34" charset="0"/>
              </a:rPr>
              <a:t>Es </a:t>
            </a:r>
            <a:r>
              <a:rPr lang="es-MX" dirty="0">
                <a:latin typeface="Arial" panose="020B0604020202020204" pitchFamily="34" charset="0"/>
                <a:cs typeface="Arial" panose="020B0604020202020204" pitchFamily="34" charset="0"/>
              </a:rPr>
              <a:t>realizar una actividad para obtener satisfacción inherente. Se presenta cuando se siente una atracción hacia la tarea misma y emerge de manera </a:t>
            </a:r>
            <a:r>
              <a:rPr lang="es-MX" dirty="0" smtClean="0">
                <a:latin typeface="Arial" panose="020B0604020202020204" pitchFamily="34" charset="0"/>
                <a:cs typeface="Arial" panose="020B0604020202020204" pitchFamily="34" charset="0"/>
              </a:rPr>
              <a:t>espontánea</a:t>
            </a:r>
            <a:r>
              <a:rPr lang="es-MX" dirty="0">
                <a:latin typeface="Arial" panose="020B0604020202020204" pitchFamily="34" charset="0"/>
                <a:cs typeface="Arial" panose="020B0604020202020204" pitchFamily="34" charset="0"/>
              </a:rPr>
              <a:t>. </a:t>
            </a:r>
            <a:endParaRPr lang="es-MX" dirty="0" smtClean="0">
              <a:latin typeface="Arial" panose="020B0604020202020204" pitchFamily="34" charset="0"/>
              <a:cs typeface="Arial" panose="020B0604020202020204" pitchFamily="34" charset="0"/>
            </a:endParaRPr>
          </a:p>
          <a:p>
            <a:pPr marL="0" indent="0" algn="ctr">
              <a:lnSpc>
                <a:spcPct val="150000"/>
              </a:lnSpc>
              <a:buNone/>
            </a:pPr>
            <a:r>
              <a:rPr lang="es-MX" dirty="0" smtClean="0">
                <a:latin typeface="Arial" panose="020B0604020202020204" pitchFamily="34" charset="0"/>
                <a:cs typeface="Arial" panose="020B0604020202020204" pitchFamily="34" charset="0"/>
              </a:rPr>
              <a:t>Esta </a:t>
            </a:r>
            <a:r>
              <a:rPr lang="es-MX" dirty="0">
                <a:latin typeface="Arial" panose="020B0604020202020204" pitchFamily="34" charset="0"/>
                <a:cs typeface="Arial" panose="020B0604020202020204" pitchFamily="34" charset="0"/>
              </a:rPr>
              <a:t>motivación se puede definir como aquella que procede del propio trabajador que está bajo su control y tiene capacidad </a:t>
            </a:r>
            <a:r>
              <a:rPr lang="es-MX" dirty="0" smtClean="0">
                <a:latin typeface="Arial" panose="020B0604020202020204" pitchFamily="34" charset="0"/>
                <a:cs typeface="Arial" panose="020B0604020202020204" pitchFamily="34" charset="0"/>
              </a:rPr>
              <a:t>para auto reforzarse.</a:t>
            </a: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3313397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34851" y="1"/>
            <a:ext cx="11526591" cy="953036"/>
          </a:xfrm>
        </p:spPr>
        <p:txBody>
          <a:bodyPr>
            <a:normAutofit/>
          </a:bodyPr>
          <a:lstStyle/>
          <a:p>
            <a:pPr algn="ctr"/>
            <a:r>
              <a:rPr lang="es-MX" sz="2800" b="1" dirty="0" smtClean="0">
                <a:latin typeface="Arial" panose="020B0604020202020204" pitchFamily="34" charset="0"/>
                <a:cs typeface="Arial" panose="020B0604020202020204" pitchFamily="34" charset="0"/>
              </a:rPr>
              <a:t>RECOMENDACIONES PARA PROMOVER LA AUTOMOTIVACIÓN</a:t>
            </a:r>
            <a:endParaRPr lang="es-MX" sz="2800" b="1" dirty="0">
              <a:latin typeface="Arial" panose="020B0604020202020204" pitchFamily="34" charset="0"/>
              <a:cs typeface="Arial" panose="020B0604020202020204" pitchFamily="34" charset="0"/>
            </a:endParaRPr>
          </a:p>
        </p:txBody>
      </p:sp>
      <p:sp>
        <p:nvSpPr>
          <p:cNvPr id="5" name="Marcador de contenido 4"/>
          <p:cNvSpPr>
            <a:spLocks noGrp="1"/>
          </p:cNvSpPr>
          <p:nvPr>
            <p:ph idx="1"/>
          </p:nvPr>
        </p:nvSpPr>
        <p:spPr>
          <a:xfrm>
            <a:off x="334851" y="1120462"/>
            <a:ext cx="11526591" cy="5056501"/>
          </a:xfrm>
        </p:spPr>
        <p:txBody>
          <a:bodyPr>
            <a:normAutofit/>
          </a:bodyPr>
          <a:lstStyle/>
          <a:p>
            <a:pPr marL="0" indent="0" algn="just">
              <a:lnSpc>
                <a:spcPct val="130000"/>
              </a:lnSpc>
              <a:buNone/>
            </a:pPr>
            <a:r>
              <a:rPr lang="es-MX" sz="2400" dirty="0">
                <a:latin typeface="Arial" panose="020B0604020202020204" pitchFamily="34" charset="0"/>
                <a:cs typeface="Arial" panose="020B0604020202020204" pitchFamily="34" charset="0"/>
              </a:rPr>
              <a:t>Debido a que las personas no se pueden administrar de la misma manera que los recursos materiales, la dirección de la administración debe preocuparse por asegurar el aporte de los esfuerzos individuales de sus miembros, para ello puede implementar el darles razones, metas, retos e incentivos para influir en su </a:t>
            </a:r>
            <a:r>
              <a:rPr lang="es-MX" sz="2400" dirty="0" smtClean="0">
                <a:latin typeface="Arial" panose="020B0604020202020204" pitchFamily="34" charset="0"/>
                <a:cs typeface="Arial" panose="020B0604020202020204" pitchFamily="34" charset="0"/>
              </a:rPr>
              <a:t>comportamiento.</a:t>
            </a:r>
          </a:p>
          <a:p>
            <a:pPr marL="0" indent="0">
              <a:lnSpc>
                <a:spcPct val="130000"/>
              </a:lnSpc>
              <a:buNone/>
            </a:pPr>
            <a:endParaRPr lang="es-MX" sz="2400" dirty="0" smtClean="0">
              <a:latin typeface="Arial" panose="020B0604020202020204" pitchFamily="34" charset="0"/>
              <a:cs typeface="Arial" panose="020B0604020202020204" pitchFamily="34" charset="0"/>
            </a:endParaRPr>
          </a:p>
          <a:p>
            <a:pPr marL="0" indent="0" algn="just">
              <a:lnSpc>
                <a:spcPct val="130000"/>
              </a:lnSpc>
              <a:buNone/>
            </a:pPr>
            <a:r>
              <a:rPr lang="es-MX" sz="2400" dirty="0" smtClean="0">
                <a:latin typeface="Arial" panose="020B0604020202020204" pitchFamily="34" charset="0"/>
                <a:cs typeface="Arial" panose="020B0604020202020204" pitchFamily="34" charset="0"/>
              </a:rPr>
              <a:t>Además </a:t>
            </a:r>
            <a:r>
              <a:rPr lang="es-MX" sz="2400" dirty="0">
                <a:latin typeface="Arial" panose="020B0604020202020204" pitchFamily="34" charset="0"/>
                <a:cs typeface="Arial" panose="020B0604020202020204" pitchFamily="34" charset="0"/>
              </a:rPr>
              <a:t>de lo anterior, se recomienda llevar a cabo las siguientes actividades:</a:t>
            </a:r>
          </a:p>
          <a:p>
            <a:pPr lvl="0">
              <a:lnSpc>
                <a:spcPct val="130000"/>
              </a:lnSpc>
            </a:pPr>
            <a:r>
              <a:rPr lang="es-MX" sz="2400" dirty="0">
                <a:latin typeface="Arial" panose="020B0604020202020204" pitchFamily="34" charset="0"/>
                <a:cs typeface="Arial" panose="020B0604020202020204" pitchFamily="34" charset="0"/>
              </a:rPr>
              <a:t>Plantear programas motivacionales.</a:t>
            </a:r>
          </a:p>
          <a:p>
            <a:pPr lvl="0">
              <a:lnSpc>
                <a:spcPct val="130000"/>
              </a:lnSpc>
            </a:pPr>
            <a:r>
              <a:rPr lang="es-MX" sz="2400" dirty="0">
                <a:latin typeface="Arial" panose="020B0604020202020204" pitchFamily="34" charset="0"/>
                <a:cs typeface="Arial" panose="020B0604020202020204" pitchFamily="34" charset="0"/>
              </a:rPr>
              <a:t>Liderar y administrar mediante el principio de equidad y justicia.</a:t>
            </a:r>
          </a:p>
          <a:p>
            <a:pPr marL="0" indent="0">
              <a:lnSpc>
                <a:spcPct val="130000"/>
              </a:lnSpc>
              <a:buNone/>
            </a:pPr>
            <a:endParaRPr lang="es-MX"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138308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
            <a:ext cx="10515600" cy="927278"/>
          </a:xfrm>
        </p:spPr>
        <p:txBody>
          <a:bodyPr>
            <a:normAutofit/>
          </a:bodyPr>
          <a:lstStyle/>
          <a:p>
            <a:pPr algn="ctr"/>
            <a:r>
              <a:rPr lang="es-MX" sz="2800" b="1" dirty="0" smtClean="0">
                <a:latin typeface="Arial" panose="020B0604020202020204" pitchFamily="34" charset="0"/>
                <a:cs typeface="Arial" panose="020B0604020202020204" pitchFamily="34" charset="0"/>
              </a:rPr>
              <a:t>MOTIVACIÓN EXTRÍNSECA</a:t>
            </a:r>
            <a:endParaRPr lang="es-MX" sz="2800"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334851" y="1043189"/>
            <a:ext cx="11539470" cy="5133774"/>
          </a:xfrm>
        </p:spPr>
        <p:txBody>
          <a:bodyPr/>
          <a:lstStyle/>
          <a:p>
            <a:pPr algn="just"/>
            <a:r>
              <a:rPr lang="es-MX" sz="2400" dirty="0">
                <a:latin typeface="Arial" panose="020B0604020202020204" pitchFamily="34" charset="0"/>
                <a:cs typeface="Arial" panose="020B0604020202020204" pitchFamily="34" charset="0"/>
              </a:rPr>
              <a:t>Es la ejecución o desempeño de una actividad con el fin de lograr resultados concretos, generalmente determinados por una fuerza externa que es la que recompensa o reprende según sea el caso</a:t>
            </a:r>
            <a:r>
              <a:rPr lang="es-MX" sz="2400" dirty="0" smtClean="0">
                <a:latin typeface="Arial" panose="020B0604020202020204" pitchFamily="34" charset="0"/>
                <a:cs typeface="Arial" panose="020B0604020202020204" pitchFamily="34" charset="0"/>
              </a:rPr>
              <a:t>.</a:t>
            </a:r>
          </a:p>
          <a:p>
            <a:pPr marL="0" indent="0" algn="just">
              <a:buNone/>
            </a:pPr>
            <a:endParaRPr lang="es-MX" sz="2400" dirty="0">
              <a:latin typeface="Arial" panose="020B0604020202020204" pitchFamily="34" charset="0"/>
              <a:cs typeface="Arial" panose="020B0604020202020204" pitchFamily="34" charset="0"/>
            </a:endParaRPr>
          </a:p>
          <a:p>
            <a:pPr algn="just"/>
            <a:r>
              <a:rPr lang="es-MX" sz="2400" dirty="0">
                <a:latin typeface="Arial" panose="020B0604020202020204" pitchFamily="34" charset="0"/>
                <a:cs typeface="Arial" panose="020B0604020202020204" pitchFamily="34" charset="0"/>
              </a:rPr>
              <a:t>Las principales fuerzas de motivación extrínseca son el dinero, las recompensas y amenazas de castigo</a:t>
            </a:r>
            <a:r>
              <a:rPr lang="es-MX" sz="2400" dirty="0" smtClean="0">
                <a:latin typeface="Arial" panose="020B0604020202020204" pitchFamily="34" charset="0"/>
                <a:cs typeface="Arial" panose="020B0604020202020204" pitchFamily="34" charset="0"/>
              </a:rPr>
              <a:t>.</a:t>
            </a:r>
          </a:p>
          <a:p>
            <a:pPr marL="0" indent="0" algn="just">
              <a:buNone/>
            </a:pPr>
            <a:endParaRPr lang="es-MX" sz="2400" dirty="0">
              <a:latin typeface="Arial" panose="020B0604020202020204" pitchFamily="34" charset="0"/>
              <a:cs typeface="Arial" panose="020B0604020202020204" pitchFamily="34" charset="0"/>
            </a:endParaRPr>
          </a:p>
          <a:p>
            <a:pPr algn="just"/>
            <a:r>
              <a:rPr lang="es-MX" sz="2400" dirty="0">
                <a:latin typeface="Arial" panose="020B0604020202020204" pitchFamily="34" charset="0"/>
                <a:cs typeface="Arial" panose="020B0604020202020204" pitchFamily="34" charset="0"/>
              </a:rPr>
              <a:t>Este tipo de motivación es aplicado por los directores y se refleja en prácticas como “el empleado del mes”, bonos e incentivos financieros de acuerdo a resultados de evaluaciones al desempeño individual y carteles con exhortaciones para los empleados.</a:t>
            </a:r>
          </a:p>
          <a:p>
            <a:pPr algn="just"/>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959932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
            <a:ext cx="10515600" cy="1017430"/>
          </a:xfrm>
        </p:spPr>
        <p:txBody>
          <a:bodyPr>
            <a:normAutofit/>
          </a:bodyPr>
          <a:lstStyle/>
          <a:p>
            <a:pPr algn="ctr"/>
            <a:r>
              <a:rPr lang="es-MX" sz="2800" b="1" dirty="0" smtClean="0">
                <a:latin typeface="Arial" panose="020B0604020202020204" pitchFamily="34" charset="0"/>
                <a:cs typeface="Arial" panose="020B0604020202020204" pitchFamily="34" charset="0"/>
              </a:rPr>
              <a:t>LA MOTIVACIÓN Y LA DIRECCIÓN</a:t>
            </a:r>
            <a:endParaRPr lang="es-MX" sz="2800"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334851" y="1210614"/>
            <a:ext cx="11539470" cy="4966349"/>
          </a:xfrm>
        </p:spPr>
        <p:txBody>
          <a:bodyPr>
            <a:normAutofit/>
          </a:bodyPr>
          <a:lstStyle/>
          <a:p>
            <a:pPr marL="0" indent="0" algn="just">
              <a:lnSpc>
                <a:spcPct val="150000"/>
              </a:lnSpc>
              <a:buNone/>
            </a:pPr>
            <a:endParaRPr lang="es-MX" sz="2400" dirty="0" smtClean="0">
              <a:latin typeface="Arial" panose="020B0604020202020204" pitchFamily="34" charset="0"/>
              <a:cs typeface="Arial" panose="020B0604020202020204" pitchFamily="34" charset="0"/>
            </a:endParaRPr>
          </a:p>
          <a:p>
            <a:pPr algn="just">
              <a:lnSpc>
                <a:spcPct val="150000"/>
              </a:lnSpc>
            </a:pPr>
            <a:r>
              <a:rPr lang="es-MX" sz="2400" dirty="0" smtClean="0">
                <a:latin typeface="Arial" panose="020B0604020202020204" pitchFamily="34" charset="0"/>
                <a:cs typeface="Arial" panose="020B0604020202020204" pitchFamily="34" charset="0"/>
              </a:rPr>
              <a:t>Un </a:t>
            </a:r>
            <a:r>
              <a:rPr lang="es-MX" sz="2400" dirty="0">
                <a:latin typeface="Arial" panose="020B0604020202020204" pitchFamily="34" charset="0"/>
                <a:cs typeface="Arial" panose="020B0604020202020204" pitchFamily="34" charset="0"/>
              </a:rPr>
              <a:t>directivo que no motiva o influye positivamente en su equipo de trabajo le es más difícil alcanzar objetivos en común</a:t>
            </a:r>
            <a:r>
              <a:rPr lang="es-MX" sz="2400" dirty="0" smtClean="0">
                <a:latin typeface="Arial" panose="020B0604020202020204" pitchFamily="34" charset="0"/>
                <a:cs typeface="Arial" panose="020B0604020202020204" pitchFamily="34" charset="0"/>
              </a:rPr>
              <a:t>.</a:t>
            </a:r>
          </a:p>
          <a:p>
            <a:pPr marL="0" indent="0" algn="just">
              <a:lnSpc>
                <a:spcPct val="150000"/>
              </a:lnSpc>
              <a:buNone/>
            </a:pPr>
            <a:endParaRPr lang="es-MX" sz="2400" dirty="0">
              <a:latin typeface="Arial" panose="020B0604020202020204" pitchFamily="34" charset="0"/>
              <a:cs typeface="Arial" panose="020B0604020202020204" pitchFamily="34" charset="0"/>
            </a:endParaRPr>
          </a:p>
          <a:p>
            <a:pPr algn="just">
              <a:lnSpc>
                <a:spcPct val="150000"/>
              </a:lnSpc>
            </a:pPr>
            <a:r>
              <a:rPr lang="es-MX" sz="2400" dirty="0">
                <a:latin typeface="Arial" panose="020B0604020202020204" pitchFamily="34" charset="0"/>
                <a:cs typeface="Arial" panose="020B0604020202020204" pitchFamily="34" charset="0"/>
              </a:rPr>
              <a:t>La adquisición y retención del talento, junto con una mayor motivación de los empleados son fundamentales para tener éxito, así como motivar al colaborador para que desarrolle sus habilidades y capacidades en beneficio de él mismo y de la empresa.</a:t>
            </a:r>
          </a:p>
          <a:p>
            <a:pPr algn="just">
              <a:lnSpc>
                <a:spcPct val="150000"/>
              </a:lnSpc>
            </a:pPr>
            <a:endParaRPr lang="es-MX"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441725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
            <a:ext cx="10515600" cy="1017430"/>
          </a:xfrm>
        </p:spPr>
        <p:txBody>
          <a:bodyPr>
            <a:normAutofit/>
          </a:bodyPr>
          <a:lstStyle/>
          <a:p>
            <a:pPr algn="ctr"/>
            <a:r>
              <a:rPr lang="es-MX" sz="2800" b="1" dirty="0" smtClean="0">
                <a:latin typeface="Arial" panose="020B0604020202020204" pitchFamily="34" charset="0"/>
                <a:cs typeface="Arial" panose="020B0604020202020204" pitchFamily="34" charset="0"/>
              </a:rPr>
              <a:t>LA DIRECCIÓN Y LA MOTIVACIÓN.</a:t>
            </a:r>
            <a:endParaRPr lang="es-MX" sz="2800"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321972" y="1184856"/>
            <a:ext cx="11539470" cy="4992107"/>
          </a:xfrm>
        </p:spPr>
        <p:txBody>
          <a:bodyPr>
            <a:normAutofit/>
          </a:bodyPr>
          <a:lstStyle/>
          <a:p>
            <a:pPr algn="just">
              <a:lnSpc>
                <a:spcPct val="120000"/>
              </a:lnSpc>
            </a:pPr>
            <a:r>
              <a:rPr lang="es-MX" sz="2400" dirty="0" smtClean="0"/>
              <a:t>La </a:t>
            </a:r>
            <a:r>
              <a:rPr lang="es-MX" sz="2400" dirty="0"/>
              <a:t>dirección es fundamental ya que influye </a:t>
            </a:r>
            <a:r>
              <a:rPr lang="es-MX" sz="2400" dirty="0" smtClean="0"/>
              <a:t>en </a:t>
            </a:r>
            <a:r>
              <a:rPr lang="es-MX" sz="2400" dirty="0"/>
              <a:t>la satisfacción de los empleados, siendo sus herramientas principales la comunicación personal, el establecimiento de metas y la utilización de un sistema de reconocimientos y recompensas en la organización.</a:t>
            </a:r>
          </a:p>
          <a:p>
            <a:pPr algn="just">
              <a:lnSpc>
                <a:spcPct val="120000"/>
              </a:lnSpc>
            </a:pPr>
            <a:r>
              <a:rPr lang="es-MX" sz="2400" dirty="0"/>
              <a:t>En cuanto al uso de un sistema de reconocimientos, elogios y recompensas, para </a:t>
            </a:r>
            <a:r>
              <a:rPr lang="es-MX" sz="2400" dirty="0" smtClean="0"/>
              <a:t>el directivo </a:t>
            </a:r>
            <a:r>
              <a:rPr lang="es-MX" sz="2400" dirty="0"/>
              <a:t>el dinero se encuentra en un lugar inferior en su lista de prioridades debido a que se encuentra bien remunerado, siendo más </a:t>
            </a:r>
            <a:r>
              <a:rPr lang="es-MX" sz="2400" dirty="0" smtClean="0"/>
              <a:t>importantes </a:t>
            </a:r>
            <a:r>
              <a:rPr lang="es-MX" sz="2400" dirty="0"/>
              <a:t>las expectativas profesionales.</a:t>
            </a:r>
          </a:p>
          <a:p>
            <a:pPr algn="just">
              <a:lnSpc>
                <a:spcPct val="120000"/>
              </a:lnSpc>
            </a:pPr>
            <a:r>
              <a:rPr lang="es-MX" sz="2400" dirty="0"/>
              <a:t>Es función del directivo lograr el compromiso de la organización para cumplir con las metas propuestas, siendo el primero en convencerse del logro de las mismas. Esto se conoce como autoeficiencia.</a:t>
            </a:r>
          </a:p>
          <a:p>
            <a:pPr algn="just">
              <a:lnSpc>
                <a:spcPct val="120000"/>
              </a:lnSpc>
            </a:pPr>
            <a:endParaRPr lang="es-MX" sz="2400" dirty="0"/>
          </a:p>
        </p:txBody>
      </p:sp>
    </p:spTree>
    <p:extLst>
      <p:ext uri="{BB962C8B-B14F-4D97-AF65-F5344CB8AC3E}">
        <p14:creationId xmlns:p14="http://schemas.microsoft.com/office/powerpoint/2010/main" xmlns="" val="18459949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000036"/>
          </a:xfrm>
        </p:spPr>
        <p:txBody>
          <a:bodyPr>
            <a:normAutofit/>
          </a:bodyPr>
          <a:lstStyle/>
          <a:p>
            <a:pPr algn="ctr"/>
            <a:r>
              <a:rPr lang="es-MX" sz="2800" b="1" dirty="0" smtClean="0">
                <a:latin typeface="Arial" panose="020B0604020202020204" pitchFamily="34" charset="0"/>
                <a:cs typeface="Arial" panose="020B0604020202020204" pitchFamily="34" charset="0"/>
              </a:rPr>
              <a:t>LA DIRECCIÓN Y LA MOTIVACIÓN.</a:t>
            </a:r>
            <a:endParaRPr lang="es-MX" sz="2800" b="1" dirty="0">
              <a:latin typeface="Arial" panose="020B0604020202020204" pitchFamily="34" charset="0"/>
              <a:cs typeface="Arial" panose="020B0604020202020204" pitchFamily="34" charset="0"/>
            </a:endParaRPr>
          </a:p>
        </p:txBody>
      </p:sp>
      <p:pic>
        <p:nvPicPr>
          <p:cNvPr id="5" name="Marcador de contenido 4"/>
          <p:cNvPicPr>
            <a:picLocks noGrp="1"/>
          </p:cNvPicPr>
          <p:nvPr>
            <p:ph idx="1"/>
          </p:nvPr>
        </p:nvPicPr>
        <p:blipFill>
          <a:blip r:embed="rId2"/>
          <a:stretch>
            <a:fillRect/>
          </a:stretch>
        </p:blipFill>
        <p:spPr>
          <a:xfrm>
            <a:off x="1502205" y="991673"/>
            <a:ext cx="9187590" cy="5640947"/>
          </a:xfrm>
          <a:prstGeom prst="rect">
            <a:avLst/>
          </a:prstGeom>
        </p:spPr>
      </p:pic>
    </p:spTree>
    <p:extLst>
      <p:ext uri="{BB962C8B-B14F-4D97-AF65-F5344CB8AC3E}">
        <p14:creationId xmlns:p14="http://schemas.microsoft.com/office/powerpoint/2010/main" xmlns="" val="20820588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
            <a:ext cx="10515600" cy="837126"/>
          </a:xfrm>
        </p:spPr>
        <p:txBody>
          <a:bodyPr>
            <a:normAutofit/>
          </a:bodyPr>
          <a:lstStyle/>
          <a:p>
            <a:pPr algn="ctr"/>
            <a:r>
              <a:rPr lang="es-MX" sz="2800" b="1" dirty="0" smtClean="0">
                <a:latin typeface="Arial" panose="020B0604020202020204" pitchFamily="34" charset="0"/>
                <a:cs typeface="Arial" panose="020B0604020202020204" pitchFamily="34" charset="0"/>
              </a:rPr>
              <a:t>LA MOTIVACIÓN DEL DIRECTIVO</a:t>
            </a:r>
            <a:endParaRPr lang="es-MX" sz="28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347730" y="965915"/>
            <a:ext cx="11500833" cy="5457745"/>
          </a:xfrm>
        </p:spPr>
        <p:txBody>
          <a:bodyPr>
            <a:normAutofit/>
          </a:bodyPr>
          <a:lstStyle/>
          <a:p>
            <a:pPr algn="just">
              <a:lnSpc>
                <a:spcPct val="100000"/>
              </a:lnSpc>
            </a:pPr>
            <a:r>
              <a:rPr lang="es-MX" sz="2400" dirty="0"/>
              <a:t>Todo individuo requiere motivación, sin importar el puesto, nivel, estatus o función que desempeñe en la organización. Por ello, antes de implementar un programa motivacional es importante conocer las expectativas de los directivos</a:t>
            </a:r>
            <a:r>
              <a:rPr lang="es-MX" sz="2400" dirty="0" smtClean="0"/>
              <a:t>.</a:t>
            </a:r>
          </a:p>
          <a:p>
            <a:pPr marL="0" indent="0" algn="just">
              <a:lnSpc>
                <a:spcPct val="100000"/>
              </a:lnSpc>
              <a:buNone/>
            </a:pPr>
            <a:endParaRPr lang="es-MX" sz="2400" dirty="0"/>
          </a:p>
          <a:p>
            <a:pPr algn="just">
              <a:lnSpc>
                <a:spcPct val="100000"/>
              </a:lnSpc>
            </a:pPr>
            <a:r>
              <a:rPr lang="es-MX" sz="2400" dirty="0"/>
              <a:t>Un artículo publicado el 22 de marzo de 2007 en España muestra los resultados de una investigación llevada a cabo mediante entrevistas realizadas a 32 profesionistas con una larga </a:t>
            </a:r>
            <a:r>
              <a:rPr lang="es-MX" sz="2400" dirty="0" smtClean="0"/>
              <a:t>trayectoria.</a:t>
            </a:r>
          </a:p>
          <a:p>
            <a:pPr marL="174625" indent="0" algn="just">
              <a:lnSpc>
                <a:spcPct val="100000"/>
              </a:lnSpc>
              <a:buNone/>
            </a:pPr>
            <a:r>
              <a:rPr lang="es-MX" sz="2400" dirty="0" smtClean="0"/>
              <a:t/>
            </a:r>
            <a:br>
              <a:rPr lang="es-MX" sz="2400" dirty="0" smtClean="0"/>
            </a:br>
            <a:r>
              <a:rPr lang="es-MX" sz="2400" dirty="0" smtClean="0"/>
              <a:t>El </a:t>
            </a:r>
            <a:r>
              <a:rPr lang="es-MX" sz="2400" dirty="0"/>
              <a:t>44% de los entrevistados valora su situación laboral como ideal</a:t>
            </a:r>
            <a:r>
              <a:rPr lang="es-MX" sz="2400" dirty="0" smtClean="0"/>
              <a:t>, </a:t>
            </a:r>
            <a:r>
              <a:rPr lang="es-MX" sz="2400" dirty="0"/>
              <a:t>mientras que un 56% demuestra insatisfacción con aspectos diversos de su trabajo. De éstos, un 44% expresa insatisfacción con la tarea que realizan, mientras que un 18% declaran sentirse plenamente insatisfechos, no encuentran su empleo estimulante y reconocen estar </a:t>
            </a:r>
            <a:r>
              <a:rPr lang="es-MX" sz="2400" dirty="0" smtClean="0"/>
              <a:t>“desaprovechados </a:t>
            </a:r>
            <a:r>
              <a:rPr lang="es-MX" sz="2400" dirty="0"/>
              <a:t>y </a:t>
            </a:r>
            <a:r>
              <a:rPr lang="es-MX" sz="2400" dirty="0" smtClean="0"/>
              <a:t>aburridos”.</a:t>
            </a:r>
            <a:endParaRPr lang="es-MX" sz="2400" dirty="0"/>
          </a:p>
        </p:txBody>
      </p:sp>
    </p:spTree>
    <p:extLst>
      <p:ext uri="{BB962C8B-B14F-4D97-AF65-F5344CB8AC3E}">
        <p14:creationId xmlns:p14="http://schemas.microsoft.com/office/powerpoint/2010/main" xmlns="" val="8594429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
            <a:ext cx="10515600" cy="965914"/>
          </a:xfrm>
        </p:spPr>
        <p:txBody>
          <a:bodyPr>
            <a:normAutofit/>
          </a:bodyPr>
          <a:lstStyle/>
          <a:p>
            <a:pPr algn="ctr"/>
            <a:r>
              <a:rPr lang="es-MX" sz="2800" b="1" dirty="0" smtClean="0">
                <a:latin typeface="Arial" panose="020B0604020202020204" pitchFamily="34" charset="0"/>
                <a:cs typeface="Arial" panose="020B0604020202020204" pitchFamily="34" charset="0"/>
              </a:rPr>
              <a:t>LA MOTIVACIÓN DEL DIRECTIVO.</a:t>
            </a:r>
            <a:endParaRPr lang="es-MX" sz="28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334851" y="1068946"/>
            <a:ext cx="11539470" cy="5354714"/>
          </a:xfrm>
        </p:spPr>
        <p:txBody>
          <a:bodyPr>
            <a:normAutofit/>
          </a:bodyPr>
          <a:lstStyle/>
          <a:p>
            <a:pPr marL="0" indent="0" algn="ctr">
              <a:buNone/>
            </a:pPr>
            <a:r>
              <a:rPr lang="es-MX" sz="2400" dirty="0">
                <a:latin typeface="Arial" panose="020B0604020202020204" pitchFamily="34" charset="0"/>
                <a:cs typeface="Arial" panose="020B0604020202020204" pitchFamily="34" charset="0"/>
              </a:rPr>
              <a:t>Además de un buen salario y horario de trabajo adecuado a su vida </a:t>
            </a:r>
            <a:r>
              <a:rPr lang="es-MX" sz="2400" dirty="0" smtClean="0">
                <a:latin typeface="Arial" panose="020B0604020202020204" pitchFamily="34" charset="0"/>
                <a:cs typeface="Arial" panose="020B0604020202020204" pitchFamily="34" charset="0"/>
              </a:rPr>
              <a:t>extra laboral</a:t>
            </a:r>
            <a:r>
              <a:rPr lang="es-MX" sz="2400" dirty="0">
                <a:latin typeface="Arial" panose="020B0604020202020204" pitchFamily="34" charset="0"/>
                <a:cs typeface="Arial" panose="020B0604020202020204" pitchFamily="34" charset="0"/>
              </a:rPr>
              <a:t>, los profesionales españoles señalan otros aspectos para considerar un trabajo como ideal: el aprendizaje continuo, las responsabilidades nuevas y bien definidas y los proyectos ilusionantes, todo ello encuadrado en un plan de negocio aceptable y creíble</a:t>
            </a:r>
            <a:r>
              <a:rPr lang="es-MX" sz="2400" dirty="0" smtClean="0">
                <a:latin typeface="Arial" panose="020B0604020202020204" pitchFamily="34" charset="0"/>
                <a:cs typeface="Arial" panose="020B0604020202020204" pitchFamily="34" charset="0"/>
              </a:rPr>
              <a:t>.</a:t>
            </a:r>
          </a:p>
          <a:p>
            <a:pPr marL="0" indent="0" algn="ctr">
              <a:buNone/>
            </a:pPr>
            <a:endParaRPr lang="es-MX" sz="2400" dirty="0">
              <a:latin typeface="Arial" panose="020B0604020202020204" pitchFamily="34" charset="0"/>
              <a:cs typeface="Arial" panose="020B0604020202020204" pitchFamily="34" charset="0"/>
            </a:endParaRPr>
          </a:p>
          <a:p>
            <a:pPr marL="0" indent="0" algn="ctr">
              <a:buNone/>
            </a:pPr>
            <a:r>
              <a:rPr lang="es-MX" sz="2400" dirty="0">
                <a:latin typeface="Arial" panose="020B0604020202020204" pitchFamily="34" charset="0"/>
                <a:cs typeface="Arial" panose="020B0604020202020204" pitchFamily="34" charset="0"/>
              </a:rPr>
              <a:t>En cuanto a los factores externos que desmotivan en el trabajo, el informe recoge como fundamental la inadecuada calidad directiva de los jefes inmediatos. Los encuestados destacan como malas actitudes de sus jefes: el autoritarismo, la mala educación y la falta de empatía y de capacidad de valorar a sus subordinados. </a:t>
            </a:r>
            <a:endParaRPr lang="es-MX" sz="2400" dirty="0" smtClean="0">
              <a:latin typeface="Arial" panose="020B0604020202020204" pitchFamily="34" charset="0"/>
              <a:cs typeface="Arial" panose="020B0604020202020204" pitchFamily="34" charset="0"/>
            </a:endParaRPr>
          </a:p>
          <a:p>
            <a:pPr marL="0" indent="0" algn="ctr">
              <a:buNone/>
            </a:pPr>
            <a:endParaRPr lang="es-MX" sz="2400" dirty="0">
              <a:latin typeface="Arial" panose="020B0604020202020204" pitchFamily="34" charset="0"/>
              <a:cs typeface="Arial" panose="020B0604020202020204" pitchFamily="34" charset="0"/>
            </a:endParaRPr>
          </a:p>
          <a:p>
            <a:pPr marL="0" indent="0" algn="ctr">
              <a:buNone/>
            </a:pPr>
            <a:r>
              <a:rPr lang="es-MX" sz="2400" dirty="0" smtClean="0">
                <a:latin typeface="Arial" panose="020B0604020202020204" pitchFamily="34" charset="0"/>
                <a:cs typeface="Arial" panose="020B0604020202020204" pitchFamily="34" charset="0"/>
              </a:rPr>
              <a:t>El </a:t>
            </a:r>
            <a:r>
              <a:rPr lang="es-MX" sz="2400" dirty="0">
                <a:latin typeface="Arial" panose="020B0604020202020204" pitchFamily="34" charset="0"/>
                <a:cs typeface="Arial" panose="020B0604020202020204" pitchFamily="34" charset="0"/>
              </a:rPr>
              <a:t>principal motivo de este problema se encuentra en la desigualdad existente en un número significativo de empresas entre la cultura dominante, fundamentalmente enraizada en la cultura industrial de la desconfianza.</a:t>
            </a:r>
          </a:p>
        </p:txBody>
      </p:sp>
    </p:spTree>
    <p:extLst>
      <p:ext uri="{BB962C8B-B14F-4D97-AF65-F5344CB8AC3E}">
        <p14:creationId xmlns:p14="http://schemas.microsoft.com/office/powerpoint/2010/main" xmlns="" val="2012723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851" y="569640"/>
            <a:ext cx="11526592" cy="5262979"/>
          </a:xfrm>
          <a:prstGeom prst="rect">
            <a:avLst/>
          </a:prstGeom>
        </p:spPr>
        <p:txBody>
          <a:bodyPr wrap="square" rtlCol="0">
            <a:spAutoFit/>
          </a:bodyPr>
          <a:lstStyle/>
          <a:p>
            <a:pPr algn="ctr">
              <a:lnSpc>
                <a:spcPct val="200000"/>
              </a:lnSpc>
            </a:pPr>
            <a:r>
              <a:rPr lang="es-ES" sz="2400" b="1" dirty="0" smtClean="0">
                <a:latin typeface="Arial"/>
                <a:cs typeface="Arial"/>
              </a:rPr>
              <a:t>Garduño </a:t>
            </a:r>
            <a:r>
              <a:rPr lang="es-ES" sz="2400" b="1" dirty="0">
                <a:latin typeface="Arial"/>
                <a:cs typeface="Arial"/>
              </a:rPr>
              <a:t>y Organista</a:t>
            </a:r>
          </a:p>
          <a:p>
            <a:pPr algn="ctr">
              <a:lnSpc>
                <a:spcPct val="200000"/>
              </a:lnSpc>
            </a:pPr>
            <a:r>
              <a:rPr lang="es-ES" sz="2400" dirty="0">
                <a:latin typeface="Arial"/>
                <a:cs typeface="Arial"/>
              </a:rPr>
              <a:t>«Es la fuerza que energiza, dirige y mantiene el comportamiento humano.»</a:t>
            </a:r>
          </a:p>
          <a:p>
            <a:pPr algn="ctr">
              <a:lnSpc>
                <a:spcPct val="200000"/>
              </a:lnSpc>
            </a:pPr>
            <a:endParaRPr lang="es-ES" sz="2400" dirty="0">
              <a:latin typeface="Arial"/>
              <a:cs typeface="Arial"/>
            </a:endParaRPr>
          </a:p>
          <a:p>
            <a:pPr algn="ctr">
              <a:lnSpc>
                <a:spcPct val="200000"/>
              </a:lnSpc>
            </a:pPr>
            <a:r>
              <a:rPr lang="es-ES" sz="2400" b="1" dirty="0" err="1">
                <a:latin typeface="Arial"/>
                <a:cs typeface="Arial"/>
              </a:rPr>
              <a:t>Montfort</a:t>
            </a:r>
            <a:endParaRPr lang="es-ES" sz="2400" b="1" dirty="0">
              <a:latin typeface="Arial"/>
              <a:cs typeface="Arial"/>
            </a:endParaRPr>
          </a:p>
          <a:p>
            <a:pPr algn="ctr">
              <a:lnSpc>
                <a:spcPct val="200000"/>
              </a:lnSpc>
            </a:pPr>
            <a:r>
              <a:rPr lang="es-ES" sz="2400" dirty="0">
                <a:latin typeface="Arial"/>
                <a:cs typeface="Arial"/>
              </a:rPr>
              <a:t>«Proceso </a:t>
            </a:r>
            <a:r>
              <a:rPr lang="es-ES" sz="2400" dirty="0" err="1">
                <a:latin typeface="Arial"/>
                <a:cs typeface="Arial"/>
              </a:rPr>
              <a:t>multicausal</a:t>
            </a:r>
            <a:r>
              <a:rPr lang="es-ES" sz="2400" dirty="0">
                <a:latin typeface="Arial"/>
                <a:cs typeface="Arial"/>
              </a:rPr>
              <a:t>, dinámico, interno, que no es observable directamente, basado en el conocimiento de las causas por las que las personas se comportan de una manera u otra y varían su respuesta ante una misma situación.»</a:t>
            </a:r>
          </a:p>
        </p:txBody>
      </p:sp>
    </p:spTree>
    <p:extLst>
      <p:ext uri="{BB962C8B-B14F-4D97-AF65-F5344CB8AC3E}">
        <p14:creationId xmlns:p14="http://schemas.microsoft.com/office/powerpoint/2010/main" xmlns="" val="4233480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
            <a:ext cx="10515600" cy="875762"/>
          </a:xfrm>
        </p:spPr>
        <p:txBody>
          <a:bodyPr>
            <a:normAutofit/>
          </a:bodyPr>
          <a:lstStyle/>
          <a:p>
            <a:pPr algn="ctr"/>
            <a:r>
              <a:rPr lang="es-MX" sz="2800" b="1" dirty="0" smtClean="0">
                <a:latin typeface="Arial" panose="020B0604020202020204" pitchFamily="34" charset="0"/>
                <a:cs typeface="Arial" panose="020B0604020202020204" pitchFamily="34" charset="0"/>
              </a:rPr>
              <a:t>FACTORES MOTIVACIONALES DEL DIRECTIVO</a:t>
            </a:r>
            <a:endParaRPr lang="es-MX" sz="28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347730" y="875762"/>
            <a:ext cx="11513712" cy="5498143"/>
          </a:xfrm>
        </p:spPr>
        <p:txBody>
          <a:bodyPr>
            <a:noAutofit/>
          </a:bodyPr>
          <a:lstStyle/>
          <a:p>
            <a:pPr marL="0" indent="0" algn="just">
              <a:lnSpc>
                <a:spcPct val="120000"/>
              </a:lnSpc>
              <a:buNone/>
            </a:pPr>
            <a:r>
              <a:rPr lang="es-MX" sz="2400" dirty="0">
                <a:latin typeface="Arial" panose="020B0604020202020204" pitchFamily="34" charset="0"/>
                <a:cs typeface="Arial" panose="020B0604020202020204" pitchFamily="34" charset="0"/>
              </a:rPr>
              <a:t>Si se conocen los objetivos de cada directivo es más fácil que éstos sean sumados a los de la organización y a su vez se pueda establecer un sistema motivacional.</a:t>
            </a:r>
          </a:p>
          <a:p>
            <a:pPr marL="0" indent="0" algn="just">
              <a:lnSpc>
                <a:spcPct val="120000"/>
              </a:lnSpc>
              <a:buNone/>
            </a:pPr>
            <a:r>
              <a:rPr lang="es-MX" sz="2400" dirty="0">
                <a:latin typeface="Arial" panose="020B0604020202020204" pitchFamily="34" charset="0"/>
                <a:cs typeface="Arial" panose="020B0604020202020204" pitchFamily="34" charset="0"/>
              </a:rPr>
              <a:t>Algunos de los factores que motivan a los directores son</a:t>
            </a:r>
            <a:r>
              <a:rPr lang="es-MX" sz="2400" dirty="0" smtClean="0">
                <a:latin typeface="Arial" panose="020B0604020202020204" pitchFamily="34" charset="0"/>
                <a:cs typeface="Arial" panose="020B0604020202020204" pitchFamily="34" charset="0"/>
              </a:rPr>
              <a:t>:</a:t>
            </a:r>
            <a:endParaRPr lang="es-MX" sz="2400" dirty="0">
              <a:latin typeface="Arial" panose="020B0604020202020204" pitchFamily="34" charset="0"/>
              <a:cs typeface="Arial" panose="020B0604020202020204" pitchFamily="34" charset="0"/>
            </a:endParaRPr>
          </a:p>
          <a:p>
            <a:pPr marL="514350" lvl="0" indent="-339725" algn="just">
              <a:lnSpc>
                <a:spcPct val="120000"/>
              </a:lnSpc>
              <a:buFont typeface="+mj-lt"/>
              <a:buAutoNum type="arabicPeriod"/>
              <a:tabLst>
                <a:tab pos="268288" algn="l"/>
              </a:tabLst>
            </a:pPr>
            <a:r>
              <a:rPr lang="es-MX" sz="2400" dirty="0">
                <a:latin typeface="Arial" panose="020B0604020202020204" pitchFamily="34" charset="0"/>
                <a:cs typeface="Arial" panose="020B0604020202020204" pitchFamily="34" charset="0"/>
              </a:rPr>
              <a:t>Seguridad en el empleo, que trae como resultado la estabilidad y disponibilidad del directivo para alcanzar objetivos organizacionales.</a:t>
            </a:r>
          </a:p>
          <a:p>
            <a:pPr marL="514350" lvl="0" indent="-339725" algn="just">
              <a:lnSpc>
                <a:spcPct val="120000"/>
              </a:lnSpc>
              <a:buFont typeface="+mj-lt"/>
              <a:buAutoNum type="arabicPeriod"/>
              <a:tabLst>
                <a:tab pos="268288" algn="l"/>
              </a:tabLst>
            </a:pPr>
            <a:r>
              <a:rPr lang="es-MX" sz="2400" dirty="0">
                <a:latin typeface="Arial" panose="020B0604020202020204" pitchFamily="34" charset="0"/>
                <a:cs typeface="Arial" panose="020B0604020202020204" pitchFamily="34" charset="0"/>
              </a:rPr>
              <a:t>Compensación económica. Equidad salarial en relación con el mercado y nivel de competencia.</a:t>
            </a:r>
          </a:p>
          <a:p>
            <a:pPr marL="514350" lvl="0" indent="-339725" algn="just">
              <a:lnSpc>
                <a:spcPct val="120000"/>
              </a:lnSpc>
              <a:buFont typeface="+mj-lt"/>
              <a:buAutoNum type="arabicPeriod"/>
              <a:tabLst>
                <a:tab pos="268288" algn="l"/>
              </a:tabLst>
            </a:pPr>
            <a:r>
              <a:rPr lang="es-MX" sz="2400" dirty="0">
                <a:latin typeface="Arial" panose="020B0604020202020204" pitchFamily="34" charset="0"/>
                <a:cs typeface="Arial" panose="020B0604020202020204" pitchFamily="34" charset="0"/>
              </a:rPr>
              <a:t>Oportunidades de mejora y ascenso. Maneje un sistema </a:t>
            </a:r>
            <a:r>
              <a:rPr lang="es-MX" sz="2400" dirty="0" err="1">
                <a:latin typeface="Arial" panose="020B0604020202020204" pitchFamily="34" charset="0"/>
                <a:cs typeface="Arial" panose="020B0604020202020204" pitchFamily="34" charset="0"/>
              </a:rPr>
              <a:t>escalafonario</a:t>
            </a:r>
            <a:r>
              <a:rPr lang="es-MX" sz="2400" dirty="0">
                <a:latin typeface="Arial" panose="020B0604020202020204" pitchFamily="34" charset="0"/>
                <a:cs typeface="Arial" panose="020B0604020202020204" pitchFamily="34" charset="0"/>
              </a:rPr>
              <a:t> y equitativo. Aunque su empresa sea pequeña, enriquezca el puesto y el reto a tener acceso a él</a:t>
            </a:r>
            <a:r>
              <a:rPr lang="es-MX" sz="2400" dirty="0" smtClean="0">
                <a:latin typeface="Arial" panose="020B0604020202020204" pitchFamily="34" charset="0"/>
                <a:cs typeface="Arial" panose="020B0604020202020204" pitchFamily="34" charset="0"/>
              </a:rPr>
              <a:t>.</a:t>
            </a:r>
            <a:endParaRPr lang="es-MX"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704556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7730" y="566669"/>
            <a:ext cx="11513712" cy="5756857"/>
          </a:xfrm>
        </p:spPr>
        <p:txBody>
          <a:bodyPr>
            <a:noAutofit/>
          </a:bodyPr>
          <a:lstStyle/>
          <a:p>
            <a:pPr marL="538163" lvl="0" indent="-339725" algn="just">
              <a:lnSpc>
                <a:spcPct val="200000"/>
              </a:lnSpc>
              <a:buFont typeface="+mj-lt"/>
              <a:buAutoNum type="arabicPeriod" startAt="4"/>
              <a:tabLst>
                <a:tab pos="268288" algn="l"/>
              </a:tabLst>
            </a:pPr>
            <a:r>
              <a:rPr lang="es-MX" sz="2400" dirty="0" smtClean="0"/>
              <a:t>Reconocimiento por parte de la empresa. Reconozca el trabajo del directivo y su esfuerzo ya sea moralmente o con reconocimiento público.</a:t>
            </a:r>
          </a:p>
          <a:p>
            <a:pPr marL="538163" lvl="0" indent="-339725" algn="just">
              <a:lnSpc>
                <a:spcPct val="200000"/>
              </a:lnSpc>
              <a:buFont typeface="+mj-lt"/>
              <a:buAutoNum type="arabicPeriod" startAt="4"/>
              <a:tabLst>
                <a:tab pos="268288" algn="l"/>
              </a:tabLst>
            </a:pPr>
            <a:r>
              <a:rPr lang="es-MX" sz="2400" dirty="0" smtClean="0"/>
              <a:t>Posibilidad de iniciativa y creatividad. Póngale retos, pues la creatividad no tiene límites. Sea flexible, pero también determine políticas para medir, premiar e implementar la creatividad de sus directivos.</a:t>
            </a:r>
          </a:p>
          <a:p>
            <a:pPr marL="538163" lvl="0" indent="-339725" algn="just">
              <a:lnSpc>
                <a:spcPct val="200000"/>
              </a:lnSpc>
              <a:buFont typeface="+mj-lt"/>
              <a:buAutoNum type="arabicPeriod" startAt="4"/>
              <a:tabLst>
                <a:tab pos="268288" algn="l"/>
              </a:tabLst>
            </a:pPr>
            <a:r>
              <a:rPr lang="es-MX" sz="2400" dirty="0" smtClean="0"/>
              <a:t>Mando y dirección sobre un grupo humano. Es importante contar con habilidades para dirigir y motivar personas, no mandar</a:t>
            </a:r>
            <a:r>
              <a:rPr lang="es-MX" sz="2400" dirty="0"/>
              <a:t>.</a:t>
            </a:r>
            <a:endParaRPr lang="es-MX" sz="2400" dirty="0" smtClean="0"/>
          </a:p>
        </p:txBody>
      </p:sp>
    </p:spTree>
    <p:extLst>
      <p:ext uri="{BB962C8B-B14F-4D97-AF65-F5344CB8AC3E}">
        <p14:creationId xmlns:p14="http://schemas.microsoft.com/office/powerpoint/2010/main" xmlns="" val="103347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4851" y="553792"/>
            <a:ext cx="11018949" cy="5623171"/>
          </a:xfrm>
        </p:spPr>
        <p:txBody>
          <a:bodyPr/>
          <a:lstStyle/>
          <a:p>
            <a:pPr marL="712788" lvl="0" indent="-514350" algn="just">
              <a:lnSpc>
                <a:spcPct val="200000"/>
              </a:lnSpc>
              <a:buFont typeface="+mj-lt"/>
              <a:buAutoNum type="arabicPeriod" startAt="7"/>
              <a:tabLst>
                <a:tab pos="268288" algn="l"/>
              </a:tabLst>
            </a:pPr>
            <a:r>
              <a:rPr lang="es-MX" dirty="0"/>
              <a:t>Aumento de conocimiento y experiencia.</a:t>
            </a:r>
          </a:p>
          <a:p>
            <a:pPr marL="712788" lvl="0" indent="-514350" algn="just">
              <a:lnSpc>
                <a:spcPct val="200000"/>
              </a:lnSpc>
              <a:buFont typeface="+mj-lt"/>
              <a:buAutoNum type="arabicPeriod" startAt="7"/>
              <a:tabLst>
                <a:tab pos="268288" algn="l"/>
              </a:tabLst>
            </a:pPr>
            <a:r>
              <a:rPr lang="es-MX" dirty="0"/>
              <a:t>Formación y capacitación. La inversión en esta área se recupera con productividad hasta de 40 por ciento más que si no se capacita a los directivos y al personal.</a:t>
            </a:r>
          </a:p>
          <a:p>
            <a:pPr marL="712788" lvl="0" indent="-514350" algn="just">
              <a:lnSpc>
                <a:spcPct val="200000"/>
              </a:lnSpc>
              <a:buFont typeface="+mj-lt"/>
              <a:buAutoNum type="arabicPeriod" startAt="7"/>
              <a:tabLst>
                <a:tab pos="268288" algn="l"/>
              </a:tabLst>
            </a:pPr>
            <a:r>
              <a:rPr lang="es-MX" dirty="0"/>
              <a:t>Alcanzar retos</a:t>
            </a:r>
            <a:r>
              <a:rPr lang="es-MX" dirty="0" smtClean="0"/>
              <a:t>.</a:t>
            </a:r>
            <a:endParaRPr lang="es-MX" dirty="0"/>
          </a:p>
        </p:txBody>
      </p:sp>
    </p:spTree>
    <p:extLst>
      <p:ext uri="{BB962C8B-B14F-4D97-AF65-F5344CB8AC3E}">
        <p14:creationId xmlns:p14="http://schemas.microsoft.com/office/powerpoint/2010/main" xmlns="" val="904222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481428"/>
          </a:xfrm>
        </p:spPr>
        <p:txBody>
          <a:bodyPr>
            <a:normAutofit/>
          </a:bodyPr>
          <a:lstStyle/>
          <a:p>
            <a:pPr algn="ctr"/>
            <a:r>
              <a:rPr lang="es-ES" sz="2800" b="1" dirty="0">
                <a:latin typeface="Arial" panose="020B0604020202020204" pitchFamily="34" charset="0"/>
                <a:cs typeface="Arial" panose="020B0604020202020204" pitchFamily="34" charset="0"/>
              </a:rPr>
              <a:t>MOTIVACIÓN EN EL TRABAJO</a:t>
            </a:r>
          </a:p>
        </p:txBody>
      </p:sp>
      <p:sp>
        <p:nvSpPr>
          <p:cNvPr id="3" name="CuadroTexto 2"/>
          <p:cNvSpPr txBox="1"/>
          <p:nvPr/>
        </p:nvSpPr>
        <p:spPr>
          <a:xfrm>
            <a:off x="334851" y="1046163"/>
            <a:ext cx="11526591" cy="4926733"/>
          </a:xfrm>
          <a:prstGeom prst="rect">
            <a:avLst/>
          </a:prstGeom>
        </p:spPr>
        <p:txBody>
          <a:bodyPr wrap="square" rtlCol="0">
            <a:spAutoFit/>
          </a:bodyPr>
          <a:lstStyle/>
          <a:p>
            <a:pPr algn="ctr">
              <a:lnSpc>
                <a:spcPct val="120000"/>
              </a:lnSpc>
            </a:pPr>
            <a:r>
              <a:rPr lang="es-ES" sz="2400" b="1" dirty="0" err="1">
                <a:latin typeface="Arial"/>
                <a:cs typeface="Arial"/>
              </a:rPr>
              <a:t>Newstrom</a:t>
            </a:r>
            <a:endParaRPr lang="es-ES" sz="2400" b="1" dirty="0">
              <a:latin typeface="Arial"/>
              <a:cs typeface="Arial"/>
            </a:endParaRPr>
          </a:p>
          <a:p>
            <a:pPr algn="ctr">
              <a:lnSpc>
                <a:spcPct val="120000"/>
              </a:lnSpc>
            </a:pPr>
            <a:r>
              <a:rPr lang="es-ES" sz="2400" dirty="0">
                <a:latin typeface="Arial"/>
                <a:cs typeface="Arial"/>
              </a:rPr>
              <a:t>«La motivación en el trabajo es el conjunto de fuerzas internas y externas que hacen que un empleado elija un curso de acción y se conduzca de cierta manera por medio de la dirección y el enfoque de la conducta, el nivel de esfuerzo aportado y la persistencia de la conducta.»</a:t>
            </a:r>
          </a:p>
          <a:p>
            <a:pPr algn="just">
              <a:lnSpc>
                <a:spcPct val="120000"/>
              </a:lnSpc>
            </a:pPr>
            <a:endParaRPr lang="es-ES" sz="2400" dirty="0">
              <a:latin typeface="Arial"/>
              <a:cs typeface="Arial"/>
            </a:endParaRPr>
          </a:p>
          <a:p>
            <a:pPr algn="just">
              <a:lnSpc>
                <a:spcPct val="120000"/>
              </a:lnSpc>
            </a:pPr>
            <a:r>
              <a:rPr lang="es-ES" sz="2400" dirty="0">
                <a:latin typeface="Arial"/>
                <a:cs typeface="Arial"/>
              </a:rPr>
              <a:t>Factores que influyen en la motivación de los colaboradores :</a:t>
            </a:r>
          </a:p>
          <a:p>
            <a:pPr algn="just">
              <a:lnSpc>
                <a:spcPct val="120000"/>
              </a:lnSpc>
            </a:pPr>
            <a:endParaRPr lang="es-ES" sz="2400" dirty="0">
              <a:latin typeface="Arial"/>
              <a:cs typeface="Arial"/>
            </a:endParaRPr>
          </a:p>
          <a:p>
            <a:pPr>
              <a:lnSpc>
                <a:spcPct val="120000"/>
              </a:lnSpc>
            </a:pPr>
            <a:r>
              <a:rPr lang="es-ES" sz="2400" dirty="0">
                <a:latin typeface="Arial"/>
                <a:cs typeface="Arial"/>
              </a:rPr>
              <a:t>1.- Papeles y roles.</a:t>
            </a:r>
          </a:p>
          <a:p>
            <a:pPr>
              <a:lnSpc>
                <a:spcPct val="120000"/>
              </a:lnSpc>
            </a:pPr>
            <a:r>
              <a:rPr lang="es-ES" sz="2400" dirty="0">
                <a:latin typeface="Arial"/>
                <a:cs typeface="Arial"/>
              </a:rPr>
              <a:t>2.- Concepto de individualidad.</a:t>
            </a:r>
          </a:p>
          <a:p>
            <a:pPr>
              <a:lnSpc>
                <a:spcPct val="120000"/>
              </a:lnSpc>
            </a:pPr>
            <a:r>
              <a:rPr lang="es-ES" sz="2400" dirty="0">
                <a:latin typeface="Arial"/>
                <a:cs typeface="Arial"/>
              </a:rPr>
              <a:t>3.- La personalidad.</a:t>
            </a:r>
          </a:p>
        </p:txBody>
      </p:sp>
    </p:spTree>
    <p:extLst>
      <p:ext uri="{BB962C8B-B14F-4D97-AF65-F5344CB8AC3E}">
        <p14:creationId xmlns:p14="http://schemas.microsoft.com/office/powerpoint/2010/main" xmlns="" val="2848515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481428"/>
          </a:xfrm>
        </p:spPr>
        <p:txBody>
          <a:bodyPr>
            <a:normAutofit/>
          </a:bodyPr>
          <a:lstStyle/>
          <a:p>
            <a:pPr algn="ctr"/>
            <a:r>
              <a:rPr lang="es-ES" sz="2800" b="1" dirty="0">
                <a:latin typeface="Arial" panose="020B0604020202020204" pitchFamily="34" charset="0"/>
                <a:cs typeface="Arial" panose="020B0604020202020204" pitchFamily="34" charset="0"/>
              </a:rPr>
              <a:t>MOTIVACIÓN EN EL TRABAJO</a:t>
            </a:r>
          </a:p>
        </p:txBody>
      </p:sp>
      <p:sp>
        <p:nvSpPr>
          <p:cNvPr id="3" name="CuadroTexto 2"/>
          <p:cNvSpPr txBox="1"/>
          <p:nvPr/>
        </p:nvSpPr>
        <p:spPr>
          <a:xfrm>
            <a:off x="242888" y="1046163"/>
            <a:ext cx="11688762" cy="707886"/>
          </a:xfrm>
          <a:prstGeom prst="rect">
            <a:avLst/>
          </a:prstGeom>
        </p:spPr>
        <p:txBody>
          <a:bodyPr rtlCol="0">
            <a:spAutoFit/>
          </a:bodyPr>
          <a:lstStyle/>
          <a:p>
            <a:pPr algn="ctr"/>
            <a:r>
              <a:rPr lang="es-ES" sz="2000">
                <a:latin typeface="Arial"/>
                <a:cs typeface="Arial"/>
              </a:rPr>
              <a:t>El directivo conoce, analiza, enlaza sus roles, capacidades, personalidad y aprendizaje en un contexto determinado para alcanzar sus metas personales.</a:t>
            </a:r>
          </a:p>
        </p:txBody>
      </p:sp>
      <p:pic>
        <p:nvPicPr>
          <p:cNvPr id="9" name="Imagen 8" descr="PROCESO MOTIVACION.png"/>
          <p:cNvPicPr>
            <a:picLocks noChangeAspect="1"/>
          </p:cNvPicPr>
          <p:nvPr/>
        </p:nvPicPr>
        <p:blipFill>
          <a:blip r:embed="rId3"/>
          <a:stretch>
            <a:fillRect/>
          </a:stretch>
        </p:blipFill>
        <p:spPr>
          <a:xfrm>
            <a:off x="4169136" y="2261323"/>
            <a:ext cx="4060134" cy="4177159"/>
          </a:xfrm>
          <a:prstGeom prst="rect">
            <a:avLst/>
          </a:prstGeom>
        </p:spPr>
      </p:pic>
    </p:spTree>
    <p:extLst>
      <p:ext uri="{BB962C8B-B14F-4D97-AF65-F5344CB8AC3E}">
        <p14:creationId xmlns:p14="http://schemas.microsoft.com/office/powerpoint/2010/main" xmlns="" val="1060839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481428"/>
          </a:xfrm>
        </p:spPr>
        <p:txBody>
          <a:bodyPr>
            <a:normAutofit/>
          </a:bodyPr>
          <a:lstStyle/>
          <a:p>
            <a:pPr algn="ctr"/>
            <a:r>
              <a:rPr lang="es-ES" sz="2800" b="1" dirty="0">
                <a:latin typeface="Arial" panose="020B0604020202020204" pitchFamily="34" charset="0"/>
                <a:cs typeface="Arial" panose="020B0604020202020204" pitchFamily="34" charset="0"/>
              </a:rPr>
              <a:t>MOTIVACIÓN EN EL TRABAJO</a:t>
            </a:r>
          </a:p>
        </p:txBody>
      </p:sp>
      <p:sp>
        <p:nvSpPr>
          <p:cNvPr id="3" name="CuadroTexto 2"/>
          <p:cNvSpPr txBox="1"/>
          <p:nvPr/>
        </p:nvSpPr>
        <p:spPr>
          <a:xfrm>
            <a:off x="334851" y="1046163"/>
            <a:ext cx="11526592" cy="5343771"/>
          </a:xfrm>
          <a:prstGeom prst="rect">
            <a:avLst/>
          </a:prstGeom>
        </p:spPr>
        <p:txBody>
          <a:bodyPr wrap="square" rtlCol="0">
            <a:spAutoFit/>
          </a:bodyPr>
          <a:lstStyle/>
          <a:p>
            <a:pPr algn="just"/>
            <a:r>
              <a:rPr lang="es-ES" sz="2000" dirty="0">
                <a:latin typeface="Arial"/>
                <a:cs typeface="Arial"/>
              </a:rPr>
              <a:t>Elaboración del proceso de motivación:</a:t>
            </a:r>
          </a:p>
          <a:p>
            <a:pPr algn="just"/>
            <a:endParaRPr lang="es-ES" sz="2000" dirty="0">
              <a:latin typeface="Arial"/>
              <a:cs typeface="Arial"/>
            </a:endParaRPr>
          </a:p>
          <a:p>
            <a:pPr algn="just"/>
            <a:endParaRPr lang="es-ES" sz="2000" dirty="0">
              <a:latin typeface="Arial"/>
              <a:cs typeface="Arial"/>
            </a:endParaRPr>
          </a:p>
          <a:p>
            <a:pPr algn="just"/>
            <a:endParaRPr lang="es-ES" sz="2000" dirty="0">
              <a:latin typeface="Arial"/>
              <a:cs typeface="Arial"/>
            </a:endParaRPr>
          </a:p>
          <a:p>
            <a:pPr algn="just"/>
            <a:endParaRPr lang="es-ES" sz="2000" dirty="0">
              <a:latin typeface="Arial"/>
              <a:cs typeface="Arial"/>
            </a:endParaRPr>
          </a:p>
          <a:p>
            <a:pPr algn="just"/>
            <a:endParaRPr lang="es-ES" sz="2000" dirty="0">
              <a:latin typeface="Arial"/>
              <a:cs typeface="Arial"/>
            </a:endParaRPr>
          </a:p>
          <a:p>
            <a:pPr algn="just"/>
            <a:endParaRPr lang="es-ES" sz="2000" dirty="0">
              <a:latin typeface="Arial"/>
              <a:cs typeface="Arial"/>
            </a:endParaRPr>
          </a:p>
          <a:p>
            <a:pPr algn="just"/>
            <a:endParaRPr lang="es-ES" sz="2000" dirty="0">
              <a:latin typeface="Arial"/>
              <a:cs typeface="Arial"/>
            </a:endParaRPr>
          </a:p>
          <a:p>
            <a:pPr algn="just"/>
            <a:endParaRPr lang="es-ES" sz="2000" dirty="0">
              <a:latin typeface="Arial"/>
              <a:cs typeface="Arial"/>
            </a:endParaRPr>
          </a:p>
          <a:p>
            <a:pPr algn="just"/>
            <a:endParaRPr lang="es-ES" sz="2000" dirty="0">
              <a:latin typeface="Arial"/>
              <a:cs typeface="Arial"/>
            </a:endParaRPr>
          </a:p>
          <a:p>
            <a:endParaRPr lang="es-ES" sz="2025" dirty="0">
              <a:solidFill>
                <a:srgbClr val="000000"/>
              </a:solidFill>
              <a:latin typeface="Arial"/>
              <a:cs typeface="Arial"/>
            </a:endParaRPr>
          </a:p>
          <a:p>
            <a:endParaRPr lang="es-ES" sz="2025" dirty="0">
              <a:solidFill>
                <a:srgbClr val="000000"/>
              </a:solidFill>
              <a:latin typeface="Arial"/>
              <a:cs typeface="Arial"/>
            </a:endParaRPr>
          </a:p>
          <a:p>
            <a:endParaRPr lang="es-ES" sz="2025" dirty="0">
              <a:solidFill>
                <a:srgbClr val="000000"/>
              </a:solidFill>
              <a:latin typeface="Arial"/>
              <a:cs typeface="Arial"/>
            </a:endParaRPr>
          </a:p>
          <a:p>
            <a:endParaRPr lang="es-ES" sz="2025" dirty="0">
              <a:solidFill>
                <a:srgbClr val="000000"/>
              </a:solidFill>
              <a:latin typeface="Arial"/>
              <a:cs typeface="Arial"/>
            </a:endParaRPr>
          </a:p>
          <a:p>
            <a:endParaRPr lang="es-ES" sz="2025" dirty="0">
              <a:solidFill>
                <a:srgbClr val="000000"/>
              </a:solidFill>
              <a:latin typeface="Arial"/>
              <a:cs typeface="Arial"/>
            </a:endParaRPr>
          </a:p>
          <a:p>
            <a:pPr algn="just"/>
            <a:r>
              <a:rPr lang="es-ES" sz="2000" dirty="0">
                <a:latin typeface="Arial"/>
                <a:cs typeface="Arial"/>
              </a:rPr>
              <a:t>El reto de la dirección y un requisito de motivación en la organización es que las metas de los individuos deben ser compatibles con las metas organizacionales.</a:t>
            </a:r>
          </a:p>
        </p:txBody>
      </p:sp>
      <p:pic>
        <p:nvPicPr>
          <p:cNvPr id="4" name="Imagen 3" descr="MOTIVACION.png"/>
          <p:cNvPicPr>
            <a:picLocks noChangeAspect="1"/>
          </p:cNvPicPr>
          <p:nvPr/>
        </p:nvPicPr>
        <p:blipFill>
          <a:blip r:embed="rId3"/>
          <a:stretch>
            <a:fillRect/>
          </a:stretch>
        </p:blipFill>
        <p:spPr>
          <a:xfrm>
            <a:off x="2948048" y="1559539"/>
            <a:ext cx="6235009" cy="3924398"/>
          </a:xfrm>
          <a:prstGeom prst="rect">
            <a:avLst/>
          </a:prstGeom>
        </p:spPr>
      </p:pic>
    </p:spTree>
    <p:extLst>
      <p:ext uri="{BB962C8B-B14F-4D97-AF65-F5344CB8AC3E}">
        <p14:creationId xmlns:p14="http://schemas.microsoft.com/office/powerpoint/2010/main" xmlns="" val="1974211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97180"/>
            <a:ext cx="12192000" cy="746792"/>
          </a:xfrm>
        </p:spPr>
        <p:txBody>
          <a:bodyPr>
            <a:normAutofit/>
          </a:bodyPr>
          <a:lstStyle/>
          <a:p>
            <a:r>
              <a:rPr lang="es-MX" sz="2800" b="1" dirty="0">
                <a:latin typeface="Arial" panose="020B0604020202020204" pitchFamily="34" charset="0"/>
                <a:cs typeface="Arial" panose="020B0604020202020204" pitchFamily="34" charset="0"/>
              </a:rPr>
              <a:t>EL PROCESO DE LA MOTIVACIÓN</a:t>
            </a:r>
          </a:p>
        </p:txBody>
      </p:sp>
      <p:sp>
        <p:nvSpPr>
          <p:cNvPr id="3" name="Subtítulo 2"/>
          <p:cNvSpPr>
            <a:spLocks noGrp="1"/>
          </p:cNvSpPr>
          <p:nvPr>
            <p:ph type="subTitle" idx="1"/>
          </p:nvPr>
        </p:nvSpPr>
        <p:spPr>
          <a:xfrm>
            <a:off x="334850" y="1275008"/>
            <a:ext cx="11526591" cy="5285812"/>
          </a:xfrm>
        </p:spPr>
        <p:txBody>
          <a:bodyPr>
            <a:noAutofit/>
          </a:bodyPr>
          <a:lstStyle/>
          <a:p>
            <a:pPr>
              <a:lnSpc>
                <a:spcPct val="150000"/>
              </a:lnSpc>
            </a:pPr>
            <a:r>
              <a:rPr lang="es-MX" sz="2800" dirty="0">
                <a:latin typeface="Arial" panose="020B0604020202020204" pitchFamily="34" charset="0"/>
                <a:cs typeface="Arial" panose="020B0604020202020204" pitchFamily="34" charset="0"/>
              </a:rPr>
              <a:t>Tiene una tendencia piramidal (prioridades), una necesidad genera un </a:t>
            </a:r>
            <a:r>
              <a:rPr lang="es-MX" sz="2800" dirty="0" smtClean="0">
                <a:latin typeface="Arial" panose="020B0604020202020204" pitchFamily="34" charset="0"/>
                <a:cs typeface="Arial" panose="020B0604020202020204" pitchFamily="34" charset="0"/>
              </a:rPr>
              <a:t>deseo.</a:t>
            </a:r>
          </a:p>
          <a:p>
            <a:pPr>
              <a:lnSpc>
                <a:spcPct val="150000"/>
              </a:lnSpc>
            </a:pPr>
            <a:endParaRPr lang="es-MX" sz="2800" dirty="0" smtClean="0">
              <a:latin typeface="Arial" panose="020B0604020202020204" pitchFamily="34" charset="0"/>
              <a:cs typeface="Arial" panose="020B0604020202020204" pitchFamily="34" charset="0"/>
            </a:endParaRPr>
          </a:p>
          <a:p>
            <a:pPr>
              <a:lnSpc>
                <a:spcPct val="150000"/>
              </a:lnSpc>
            </a:pPr>
            <a:r>
              <a:rPr lang="es-MX" sz="2800" dirty="0" smtClean="0">
                <a:latin typeface="Arial" panose="020B0604020202020204" pitchFamily="34" charset="0"/>
                <a:cs typeface="Arial" panose="020B0604020202020204" pitchFamily="34" charset="0"/>
              </a:rPr>
              <a:t>Para alcanzarlo se establecen estrategias y acciones, en algunos casos generan tensiones, pero si el directivo sabe auto motivarse estas tensiones generan retos. </a:t>
            </a:r>
          </a:p>
          <a:p>
            <a:pPr>
              <a:lnSpc>
                <a:spcPct val="200000"/>
              </a:lnSpc>
            </a:pPr>
            <a:endParaRPr lang="es-MX" sz="2800" dirty="0" smtClean="0">
              <a:latin typeface="Arial" panose="020B0604020202020204" pitchFamily="34" charset="0"/>
              <a:cs typeface="Arial" panose="020B0604020202020204" pitchFamily="34" charset="0"/>
            </a:endParaRPr>
          </a:p>
          <a:p>
            <a:pPr>
              <a:lnSpc>
                <a:spcPct val="200000"/>
              </a:lnSpc>
            </a:pPr>
            <a:endParaRPr lang="es-MX" sz="2800" dirty="0">
              <a:latin typeface="Arial" panose="020B0604020202020204" pitchFamily="34" charset="0"/>
              <a:cs typeface="Arial" panose="020B0604020202020204" pitchFamily="34" charset="0"/>
            </a:endParaRPr>
          </a:p>
          <a:p>
            <a:pPr>
              <a:lnSpc>
                <a:spcPct val="200000"/>
              </a:lnSpc>
            </a:pPr>
            <a:endParaRPr lang="es-MX"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658397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0"/>
            <a:ext cx="12192000" cy="914400"/>
          </a:xfrm>
        </p:spPr>
        <p:txBody>
          <a:bodyPr>
            <a:normAutofit/>
          </a:bodyPr>
          <a:lstStyle/>
          <a:p>
            <a:r>
              <a:rPr lang="es-MX" sz="2800" b="1" dirty="0">
                <a:latin typeface="Arial" panose="020B0604020202020204" pitchFamily="34" charset="0"/>
                <a:cs typeface="Arial" panose="020B0604020202020204" pitchFamily="34" charset="0"/>
              </a:rPr>
              <a:t>COMO MOTIVAR A LOS EMPLEADOS </a:t>
            </a:r>
          </a:p>
        </p:txBody>
      </p:sp>
      <p:sp>
        <p:nvSpPr>
          <p:cNvPr id="3" name="Subtítulo 2"/>
          <p:cNvSpPr>
            <a:spLocks noGrp="1"/>
          </p:cNvSpPr>
          <p:nvPr>
            <p:ph type="subTitle" idx="1"/>
          </p:nvPr>
        </p:nvSpPr>
        <p:spPr>
          <a:xfrm>
            <a:off x="334851" y="1236372"/>
            <a:ext cx="11526592" cy="5621628"/>
          </a:xfrm>
        </p:spPr>
        <p:txBody>
          <a:bodyPr>
            <a:noAutofit/>
          </a:bodyPr>
          <a:lstStyle/>
          <a:p>
            <a:pPr>
              <a:lnSpc>
                <a:spcPct val="150000"/>
              </a:lnSpc>
            </a:pPr>
            <a:r>
              <a:rPr lang="es-MX" sz="2800" dirty="0">
                <a:latin typeface="Arial" panose="020B0604020202020204" pitchFamily="34" charset="0"/>
                <a:cs typeface="Arial" panose="020B0604020202020204" pitchFamily="34" charset="0"/>
              </a:rPr>
              <a:t>En forma directa se relaciona con las compensaciones y reconocimientos de carácter económico, </a:t>
            </a:r>
            <a:r>
              <a:rPr lang="es-MX" sz="2800" dirty="0" smtClean="0">
                <a:latin typeface="Arial" panose="020B0604020202020204" pitchFamily="34" charset="0"/>
                <a:cs typeface="Arial" panose="020B0604020202020204" pitchFamily="34" charset="0"/>
              </a:rPr>
              <a:t> </a:t>
            </a:r>
            <a:r>
              <a:rPr lang="es-MX" sz="2800" i="1" dirty="0" smtClean="0">
                <a:latin typeface="Arial" panose="020B0604020202020204" pitchFamily="34" charset="0"/>
                <a:cs typeface="Arial" panose="020B0604020202020204" pitchFamily="34" charset="0"/>
              </a:rPr>
              <a:t>“este </a:t>
            </a:r>
            <a:r>
              <a:rPr lang="es-MX" sz="2800" i="1" dirty="0">
                <a:latin typeface="Arial" panose="020B0604020202020204" pitchFamily="34" charset="0"/>
                <a:cs typeface="Arial" panose="020B0604020202020204" pitchFamily="34" charset="0"/>
              </a:rPr>
              <a:t>tipo de estímulo funciona, aunque con un alcance </a:t>
            </a:r>
            <a:r>
              <a:rPr lang="es-MX" sz="2800" i="1" dirty="0" smtClean="0">
                <a:latin typeface="Arial" panose="020B0604020202020204" pitchFamily="34" charset="0"/>
                <a:cs typeface="Arial" panose="020B0604020202020204" pitchFamily="34" charset="0"/>
              </a:rPr>
              <a:t>limitado” (</a:t>
            </a:r>
            <a:r>
              <a:rPr lang="es-MX" sz="2800" dirty="0" err="1">
                <a:latin typeface="Arial" panose="020B0604020202020204" pitchFamily="34" charset="0"/>
                <a:cs typeface="Arial" panose="020B0604020202020204" pitchFamily="34" charset="0"/>
              </a:rPr>
              <a:t>Nicholson</a:t>
            </a:r>
            <a:r>
              <a:rPr lang="es-MX" sz="2800" dirty="0">
                <a:latin typeface="Arial" panose="020B0604020202020204" pitchFamily="34" charset="0"/>
                <a:cs typeface="Arial" panose="020B0604020202020204" pitchFamily="34" charset="0"/>
              </a:rPr>
              <a:t>, 2004</a:t>
            </a:r>
            <a:r>
              <a:rPr lang="es-MX" sz="2800" dirty="0" smtClean="0">
                <a:latin typeface="Arial" panose="020B0604020202020204" pitchFamily="34" charset="0"/>
                <a:cs typeface="Arial" panose="020B0604020202020204" pitchFamily="34" charset="0"/>
              </a:rPr>
              <a:t>).</a:t>
            </a:r>
          </a:p>
          <a:p>
            <a:pPr>
              <a:lnSpc>
                <a:spcPct val="150000"/>
              </a:lnSpc>
            </a:pPr>
            <a:endParaRPr lang="es-MX" sz="2800" dirty="0">
              <a:latin typeface="Arial" panose="020B0604020202020204" pitchFamily="34" charset="0"/>
              <a:cs typeface="Arial" panose="020B0604020202020204" pitchFamily="34" charset="0"/>
            </a:endParaRPr>
          </a:p>
          <a:p>
            <a:pPr>
              <a:lnSpc>
                <a:spcPct val="150000"/>
              </a:lnSpc>
            </a:pPr>
            <a:r>
              <a:rPr lang="es-MX" sz="2800" dirty="0">
                <a:latin typeface="Arial" panose="020B0604020202020204" pitchFamily="34" charset="0"/>
                <a:cs typeface="Arial" panose="020B0604020202020204" pitchFamily="34" charset="0"/>
              </a:rPr>
              <a:t>El dejar de proporcionar el estímulo, sobreviene una reacción de manera inmediata, el colaborador o trabajador lo considera una obligación de la </a:t>
            </a:r>
            <a:r>
              <a:rPr lang="es-MX" sz="2800" dirty="0" smtClean="0">
                <a:latin typeface="Arial" panose="020B0604020202020204" pitchFamily="34" charset="0"/>
                <a:cs typeface="Arial" panose="020B0604020202020204" pitchFamily="34" charset="0"/>
              </a:rPr>
              <a:t>organización.</a:t>
            </a:r>
          </a:p>
          <a:p>
            <a:pPr>
              <a:lnSpc>
                <a:spcPct val="200000"/>
              </a:lnSpc>
            </a:pPr>
            <a:endParaRPr lang="es-MX" sz="2800" dirty="0">
              <a:latin typeface="Arial" panose="020B0604020202020204" pitchFamily="34" charset="0"/>
              <a:cs typeface="Arial" panose="020B0604020202020204" pitchFamily="34" charset="0"/>
            </a:endParaRPr>
          </a:p>
          <a:p>
            <a:pPr>
              <a:lnSpc>
                <a:spcPct val="200000"/>
              </a:lnSpc>
            </a:pPr>
            <a:endParaRPr lang="es-MX" sz="2800" dirty="0" smtClean="0">
              <a:latin typeface="Arial" panose="020B0604020202020204" pitchFamily="34" charset="0"/>
              <a:cs typeface="Arial" panose="020B0604020202020204" pitchFamily="34" charset="0"/>
            </a:endParaRPr>
          </a:p>
          <a:p>
            <a:pPr>
              <a:lnSpc>
                <a:spcPct val="200000"/>
              </a:lnSpc>
            </a:pPr>
            <a:endParaRPr lang="es-MX" sz="2800" dirty="0">
              <a:latin typeface="Arial" panose="020B0604020202020204" pitchFamily="34" charset="0"/>
              <a:cs typeface="Arial" panose="020B0604020202020204" pitchFamily="34" charset="0"/>
            </a:endParaRPr>
          </a:p>
          <a:p>
            <a:pPr>
              <a:lnSpc>
                <a:spcPct val="200000"/>
              </a:lnSpc>
            </a:pPr>
            <a:endParaRPr lang="es-MX"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19237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2660</Words>
  <Application>Microsoft Office PowerPoint</Application>
  <PresentationFormat>Personalizado</PresentationFormat>
  <Paragraphs>204</Paragraphs>
  <Slides>42</Slides>
  <Notes>13</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42</vt:i4>
      </vt:variant>
    </vt:vector>
  </HeadingPairs>
  <TitlesOfParts>
    <vt:vector size="44" baseType="lpstr">
      <vt:lpstr>Tema de Office</vt:lpstr>
      <vt:lpstr>CorelDRAW</vt:lpstr>
      <vt:lpstr>MOTIVACIÓN, HABILIDAD ELEMENTAL DEL DIRECTIVO   </vt:lpstr>
      <vt:lpstr>INTRODUCCIÓN</vt:lpstr>
      <vt:lpstr>LA MOTIVACIÓN Y SUS ALCANCES</vt:lpstr>
      <vt:lpstr>Diapositiva 4</vt:lpstr>
      <vt:lpstr>MOTIVACIÓN EN EL TRABAJO</vt:lpstr>
      <vt:lpstr>MOTIVACIÓN EN EL TRABAJO</vt:lpstr>
      <vt:lpstr>MOTIVACIÓN EN EL TRABAJO</vt:lpstr>
      <vt:lpstr>EL PROCESO DE LA MOTIVACIÓN</vt:lpstr>
      <vt:lpstr>COMO MOTIVAR A LOS EMPLEADOS </vt:lpstr>
      <vt:lpstr>Diapositiva 10</vt:lpstr>
      <vt:lpstr>ESTRATEGIAS PARA MOTIVAR EL PERSONAL</vt:lpstr>
      <vt:lpstr>Diapositiva 12</vt:lpstr>
      <vt:lpstr>PAUTAS ADMINISTRATIVAS </vt:lpstr>
      <vt:lpstr>Diapositiva 14</vt:lpstr>
      <vt:lpstr>LA MOTIVACIÓN Y SUS TEORÍAS  </vt:lpstr>
      <vt:lpstr>MODELO MECANICISTA   </vt:lpstr>
      <vt:lpstr>MODELO CONDUCTISTA    </vt:lpstr>
      <vt:lpstr>TEORÍA DE LA JERARQUÍA DE NECESIDADES DE MASLOW </vt:lpstr>
      <vt:lpstr>JERARQUÍA DE NECESIDADES DE MASLOW </vt:lpstr>
      <vt:lpstr>Diapositiva 20</vt:lpstr>
      <vt:lpstr> TEORÍAS CONTEMPORANEAS DE LA MOTIVACIÓN </vt:lpstr>
      <vt:lpstr>Diapositiva 22</vt:lpstr>
      <vt:lpstr>EL PAPEL DE LA DIRECCIÓN ANTE TEORIAS MOTIVACIONALES</vt:lpstr>
      <vt:lpstr>Diapositiva 24</vt:lpstr>
      <vt:lpstr>LO QUE MOTIVA AL DIRECTIVO</vt:lpstr>
      <vt:lpstr>Diapositiva 26</vt:lpstr>
      <vt:lpstr>TEORÍA SOBRE LAS EXPECTATIVAS</vt:lpstr>
      <vt:lpstr>Diapositiva 28</vt:lpstr>
      <vt:lpstr>Diapositiva 29</vt:lpstr>
      <vt:lpstr>Diapositiva 30</vt:lpstr>
      <vt:lpstr>TEORÍA DE EQUIDAD</vt:lpstr>
      <vt:lpstr>MOTIVACIÓN INTRÍNSECA</vt:lpstr>
      <vt:lpstr>RECOMENDACIONES PARA PROMOVER LA AUTOMOTIVACIÓN</vt:lpstr>
      <vt:lpstr>MOTIVACIÓN EXTRÍNSECA</vt:lpstr>
      <vt:lpstr>LA MOTIVACIÓN Y LA DIRECCIÓN</vt:lpstr>
      <vt:lpstr>LA DIRECCIÓN Y LA MOTIVACIÓN.</vt:lpstr>
      <vt:lpstr>LA DIRECCIÓN Y LA MOTIVACIÓN.</vt:lpstr>
      <vt:lpstr>LA MOTIVACIÓN DEL DIRECTIVO</vt:lpstr>
      <vt:lpstr>LA MOTIVACIÓN DEL DIRECTIVO.</vt:lpstr>
      <vt:lpstr>FACTORES MOTIVACIONALES DEL DIRECTIVO</vt:lpstr>
      <vt:lpstr>Diapositiva 41</vt:lpstr>
      <vt:lpstr>Diapositiva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MOTIVACIÓN, HABILIDAD ELEMENTAL DEL DIRECTIVO</dc:title>
  <dc:creator/>
  <cp:lastModifiedBy/>
  <cp:revision>3</cp:revision>
  <dcterms:created xsi:type="dcterms:W3CDTF">2012-07-30T22:48:03Z</dcterms:created>
  <dcterms:modified xsi:type="dcterms:W3CDTF">2014-02-06T08:14:09Z</dcterms:modified>
</cp:coreProperties>
</file>