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219816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258105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180116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318617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250880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59233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401560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13264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231102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4414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FBD31C-93A8-4770-9773-1C6DAAFD553A}"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394900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BD31C-93A8-4770-9773-1C6DAAFD553A}" type="datetimeFigureOut">
              <a:rPr lang="es-MX" smtClean="0"/>
              <a:pPr/>
              <a:t>05/02/2014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5E150-1F63-4EBD-9E64-6331FAE1F9C3}" type="slidenum">
              <a:rPr lang="es-MX" smtClean="0"/>
              <a:pPr/>
              <a:t>‹Nº›</a:t>
            </a:fld>
            <a:endParaRPr lang="es-MX"/>
          </a:p>
        </p:txBody>
      </p:sp>
    </p:spTree>
    <p:extLst>
      <p:ext uri="{BB962C8B-B14F-4D97-AF65-F5344CB8AC3E}">
        <p14:creationId xmlns:p14="http://schemas.microsoft.com/office/powerpoint/2010/main" xmlns="" val="205785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2204864"/>
            <a:ext cx="8568952" cy="1754326"/>
          </a:xfrm>
          <a:prstGeom prst="rect">
            <a:avLst/>
          </a:prstGeom>
          <a:noFill/>
        </p:spPr>
        <p:txBody>
          <a:bodyPr wrap="square" rtlCol="0">
            <a:spAutoFit/>
          </a:bodyPr>
          <a:lstStyle/>
          <a:p>
            <a:pPr algn="ctr"/>
            <a:r>
              <a:rPr lang="es-ES_tradnl" sz="3600" b="1" dirty="0" smtClean="0">
                <a:latin typeface="Arial" pitchFamily="34" charset="0"/>
                <a:cs typeface="Arial" pitchFamily="34" charset="0"/>
              </a:rPr>
              <a:t> INTELIGENCIA EMOCIONAL,</a:t>
            </a:r>
            <a:br>
              <a:rPr lang="es-ES_tradnl" sz="3600" b="1" dirty="0" smtClean="0">
                <a:latin typeface="Arial" pitchFamily="34" charset="0"/>
                <a:cs typeface="Arial" pitchFamily="34" charset="0"/>
              </a:rPr>
            </a:br>
            <a:r>
              <a:rPr lang="es-ES_tradnl" sz="3600" b="1" dirty="0" smtClean="0">
                <a:latin typeface="Arial" pitchFamily="34" charset="0"/>
                <a:cs typeface="Arial" pitchFamily="34" charset="0"/>
              </a:rPr>
              <a:t>HABILIDAD IMPRESCINDIBLE PARA DIRIGIR</a:t>
            </a:r>
            <a:endParaRPr lang="es-MX" sz="3600" b="1" dirty="0">
              <a:latin typeface="Arial" pitchFamily="34" charset="0"/>
              <a:cs typeface="Arial" pitchFamily="34" charset="0"/>
            </a:endParaRPr>
          </a:p>
        </p:txBody>
      </p:sp>
    </p:spTree>
    <p:extLst>
      <p:ext uri="{BB962C8B-B14F-4D97-AF65-F5344CB8AC3E}">
        <p14:creationId xmlns:p14="http://schemas.microsoft.com/office/powerpoint/2010/main" xmlns="" val="3645327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332656"/>
            <a:ext cx="8784976" cy="6571030"/>
          </a:xfrm>
          <a:prstGeom prst="rect">
            <a:avLst/>
          </a:prstGeom>
          <a:noFill/>
        </p:spPr>
        <p:txBody>
          <a:bodyPr wrap="square" rtlCol="0">
            <a:spAutoFit/>
          </a:bodyPr>
          <a:lstStyle/>
          <a:p>
            <a:pPr algn="ctr">
              <a:lnSpc>
                <a:spcPct val="150000"/>
              </a:lnSpc>
            </a:pPr>
            <a:r>
              <a:rPr lang="es-ES" sz="2800" b="1" dirty="0" smtClean="0">
                <a:latin typeface="Arial" pitchFamily="34" charset="0"/>
                <a:cs typeface="Arial" pitchFamily="34" charset="0"/>
              </a:rPr>
              <a:t>LA INTELIGENCIA EMOCIONAL Y SU CLASIFICACIÓN</a:t>
            </a:r>
          </a:p>
          <a:p>
            <a:pPr algn="ctr">
              <a:lnSpc>
                <a:spcPct val="150000"/>
              </a:lnSpc>
            </a:pPr>
            <a:endParaRPr lang="es-ES_tradnl" sz="1400" dirty="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Según Peter </a:t>
            </a:r>
            <a:r>
              <a:rPr lang="es-ES" sz="2400" dirty="0" err="1" smtClean="0">
                <a:latin typeface="Arial" pitchFamily="34" charset="0"/>
                <a:cs typeface="Arial" pitchFamily="34" charset="0"/>
              </a:rPr>
              <a:t>Salovey</a:t>
            </a:r>
            <a:r>
              <a:rPr lang="es-ES" sz="2400" dirty="0" smtClean="0">
                <a:latin typeface="Arial" pitchFamily="34" charset="0"/>
                <a:cs typeface="Arial" pitchFamily="34" charset="0"/>
              </a:rPr>
              <a:t> y John Mayer, describen a la inteligencia emocional como "una forma de inteligencia social que implica la habilidad para dirigir los propios sentimientos y emociones y los de los demás, saber discriminar entre ellos, y usar esta información para guiar el pensamiento y la propia acción".</a:t>
            </a:r>
          </a:p>
          <a:p>
            <a:pPr algn="ctr">
              <a:lnSpc>
                <a:spcPct val="150000"/>
              </a:lnSpc>
            </a:pPr>
            <a:r>
              <a:rPr lang="es-ES" sz="2400" dirty="0" smtClean="0">
                <a:latin typeface="Arial" pitchFamily="34" charset="0"/>
                <a:cs typeface="Arial" pitchFamily="34" charset="0"/>
              </a:rPr>
              <a:t>Para su estudio y análisis, la inteligencia emocional incluye dos tipos de inteligencias: la inteligencia personal y la inteligencia interpersonal.</a:t>
            </a:r>
          </a:p>
          <a:p>
            <a:pPr algn="just"/>
            <a:endParaRPr lang="es-ES" sz="2800" b="1" dirty="0" smtClean="0">
              <a:latin typeface="Arial" pitchFamily="34" charset="0"/>
              <a:cs typeface="Arial" pitchFamily="34" charset="0"/>
            </a:endParaRPr>
          </a:p>
        </p:txBody>
      </p:sp>
    </p:spTree>
    <p:extLst>
      <p:ext uri="{BB962C8B-B14F-4D97-AF65-F5344CB8AC3E}">
        <p14:creationId xmlns:p14="http://schemas.microsoft.com/office/powerpoint/2010/main" xmlns="" val="3692511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72840"/>
            <a:ext cx="8784976" cy="4364272"/>
          </a:xfrm>
          <a:prstGeom prst="rect">
            <a:avLst/>
          </a:prstGeom>
          <a:noFill/>
        </p:spPr>
        <p:txBody>
          <a:bodyPr wrap="square" rtlCol="0">
            <a:spAutoFit/>
          </a:bodyPr>
          <a:lstStyle/>
          <a:p>
            <a:pPr algn="ctr">
              <a:lnSpc>
                <a:spcPct val="130000"/>
              </a:lnSpc>
            </a:pPr>
            <a:r>
              <a:rPr lang="es-ES_tradnl" sz="2800" b="1" dirty="0" smtClean="0">
                <a:latin typeface="Arial" pitchFamily="34" charset="0"/>
                <a:cs typeface="Arial" pitchFamily="34" charset="0"/>
              </a:rPr>
              <a:t>LA INTELIGENCIA PERSONAL</a:t>
            </a:r>
          </a:p>
          <a:p>
            <a:pPr algn="ctr">
              <a:lnSpc>
                <a:spcPct val="130000"/>
              </a:lnSpc>
            </a:pPr>
            <a:endParaRPr lang="es-ES_tradnl" sz="2800" b="1"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Esta inteligencia está integrada por una serie de competencias que determinan el modo en que nos relacionamos con nosotros mismos. Cuando se aplica en el trabajo, comprende tres componentes: </a:t>
            </a:r>
          </a:p>
          <a:p>
            <a:pPr algn="just"/>
            <a:endParaRPr lang="es-ES" sz="2400" dirty="0" smtClean="0">
              <a:latin typeface="Arial" pitchFamily="34" charset="0"/>
              <a:cs typeface="Arial" pitchFamily="34" charset="0"/>
            </a:endParaRPr>
          </a:p>
          <a:p>
            <a:pPr algn="just"/>
            <a:r>
              <a:rPr lang="es-ES" sz="2800" b="1" dirty="0" smtClean="0">
                <a:latin typeface="Arial" pitchFamily="34" charset="0"/>
                <a:cs typeface="Arial" pitchFamily="34" charset="0"/>
              </a:rPr>
              <a:t> </a:t>
            </a:r>
          </a:p>
          <a:p>
            <a:pPr algn="just"/>
            <a:endParaRPr lang="es-ES_tradnl" sz="2800" b="1" dirty="0" smtClean="0">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3140967"/>
            <a:ext cx="7056784" cy="314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92511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451693"/>
            <a:ext cx="8784976" cy="6001643"/>
          </a:xfrm>
          <a:prstGeom prst="rect">
            <a:avLst/>
          </a:prstGeom>
          <a:noFill/>
        </p:spPr>
        <p:txBody>
          <a:bodyPr wrap="square" rtlCol="0">
            <a:spAutoFit/>
          </a:bodyPr>
          <a:lstStyle/>
          <a:p>
            <a:pPr algn="ctr">
              <a:lnSpc>
                <a:spcPct val="150000"/>
              </a:lnSpc>
            </a:pPr>
            <a:r>
              <a:rPr lang="es-ES_tradnl" sz="2800" b="1" dirty="0" smtClean="0">
                <a:latin typeface="Arial" pitchFamily="34" charset="0"/>
                <a:cs typeface="Arial" pitchFamily="34" charset="0"/>
              </a:rPr>
              <a:t>INTELIGENCIA PERSONAL</a:t>
            </a:r>
          </a:p>
          <a:p>
            <a:pPr algn="ctr">
              <a:lnSpc>
                <a:spcPct val="150000"/>
              </a:lnSpc>
            </a:pPr>
            <a:endParaRPr lang="es-ES_tradnl" sz="2800" b="1" dirty="0">
              <a:latin typeface="Arial" pitchFamily="34" charset="0"/>
              <a:cs typeface="Arial" pitchFamily="34" charset="0"/>
            </a:endParaRPr>
          </a:p>
          <a:p>
            <a:pPr algn="ctr">
              <a:lnSpc>
                <a:spcPct val="150000"/>
              </a:lnSpc>
            </a:pPr>
            <a:r>
              <a:rPr lang="es-ES_tradnl" sz="2400" b="1" dirty="0" smtClean="0">
                <a:latin typeface="Arial" pitchFamily="34" charset="0"/>
                <a:cs typeface="Arial" pitchFamily="34" charset="0"/>
              </a:rPr>
              <a:t>Automotivación</a:t>
            </a:r>
          </a:p>
          <a:p>
            <a:pPr algn="ctr">
              <a:lnSpc>
                <a:spcPct val="150000"/>
              </a:lnSpc>
            </a:pPr>
            <a:endParaRPr lang="es-ES_tradnl" sz="24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Esta competencia se manifiesta en las personas que muestran gran entusiasmo por su trabajo y por el logro de las metas por encima de la simple recompensa económica, con un alto grado de iniciativa y compromiso, y con gran capacidad optimista en la consecución de sus objetivos.</a:t>
            </a:r>
          </a:p>
          <a:p>
            <a:pPr algn="just"/>
            <a:endParaRPr lang="es-ES" sz="2400" dirty="0" smtClean="0">
              <a:latin typeface="Arial" pitchFamily="34" charset="0"/>
              <a:cs typeface="Arial" pitchFamily="34" charset="0"/>
            </a:endParaRPr>
          </a:p>
          <a:p>
            <a:pPr algn="just"/>
            <a:r>
              <a:rPr lang="es-ES" sz="2400" dirty="0" smtClean="0">
                <a:latin typeface="Arial" pitchFamily="34" charset="0"/>
                <a:cs typeface="Arial" pitchFamily="34" charset="0"/>
              </a:rPr>
              <a:t>.</a:t>
            </a:r>
            <a:endParaRPr lang="es-ES_tradnl" sz="2400" dirty="0" smtClean="0">
              <a:latin typeface="Arial" pitchFamily="34" charset="0"/>
              <a:cs typeface="Arial" pitchFamily="34" charset="0"/>
            </a:endParaRPr>
          </a:p>
        </p:txBody>
      </p:sp>
    </p:spTree>
    <p:extLst>
      <p:ext uri="{BB962C8B-B14F-4D97-AF65-F5344CB8AC3E}">
        <p14:creationId xmlns:p14="http://schemas.microsoft.com/office/powerpoint/2010/main" xmlns="" val="3692511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16632"/>
            <a:ext cx="8784976" cy="6414064"/>
          </a:xfrm>
          <a:prstGeom prst="rect">
            <a:avLst/>
          </a:prstGeom>
          <a:noFill/>
        </p:spPr>
        <p:txBody>
          <a:bodyPr wrap="square" rtlCol="0">
            <a:spAutoFit/>
          </a:bodyPr>
          <a:lstStyle/>
          <a:p>
            <a:pPr algn="ctr">
              <a:lnSpc>
                <a:spcPct val="130000"/>
              </a:lnSpc>
            </a:pPr>
            <a:r>
              <a:rPr lang="es-ES_tradnl" sz="2800" b="1" dirty="0" smtClean="0">
                <a:latin typeface="Arial" pitchFamily="34" charset="0"/>
                <a:cs typeface="Arial" pitchFamily="34" charset="0"/>
              </a:rPr>
              <a:t>INTELIGENCIA PERSONAL</a:t>
            </a:r>
          </a:p>
          <a:p>
            <a:pPr algn="ctr">
              <a:lnSpc>
                <a:spcPct val="130000"/>
              </a:lnSpc>
            </a:pPr>
            <a:r>
              <a:rPr lang="es-ES" sz="2400" b="1" dirty="0" smtClean="0">
                <a:latin typeface="Arial" pitchFamily="34" charset="0"/>
                <a:cs typeface="Arial" pitchFamily="34" charset="0"/>
              </a:rPr>
              <a:t>Autoconciencia</a:t>
            </a:r>
            <a:endParaRPr lang="es-ES" sz="2400" b="1" dirty="0">
              <a:latin typeface="Arial" pitchFamily="34" charset="0"/>
              <a:cs typeface="Arial" pitchFamily="34" charset="0"/>
            </a:endParaRPr>
          </a:p>
          <a:p>
            <a:pPr algn="ctr">
              <a:lnSpc>
                <a:spcPct val="130000"/>
              </a:lnSpc>
            </a:pPr>
            <a:r>
              <a:rPr lang="es-ES" sz="2400" dirty="0">
                <a:latin typeface="Arial" pitchFamily="34" charset="0"/>
                <a:cs typeface="Arial" pitchFamily="34" charset="0"/>
              </a:rPr>
              <a:t>Esta competencia se manifiesta en personas con habilidades para juzgarse a sí mismas de forma realista, que son conscientes de sus propias limitaciones y admiten con sinceridad sus errores, que son sensibles al aprendizaje y que poseen un alto grado de </a:t>
            </a:r>
            <a:r>
              <a:rPr lang="es-ES" sz="2400" dirty="0" smtClean="0">
                <a:latin typeface="Arial" pitchFamily="34" charset="0"/>
                <a:cs typeface="Arial" pitchFamily="34" charset="0"/>
              </a:rPr>
              <a:t>autoconfianza.</a:t>
            </a:r>
          </a:p>
          <a:p>
            <a:pPr algn="ctr">
              <a:lnSpc>
                <a:spcPct val="130000"/>
              </a:lnSpc>
            </a:pPr>
            <a:endParaRPr lang="es-ES" sz="2400" dirty="0">
              <a:latin typeface="Arial" pitchFamily="34" charset="0"/>
              <a:cs typeface="Arial" pitchFamily="34" charset="0"/>
            </a:endParaRPr>
          </a:p>
          <a:p>
            <a:pPr algn="ctr">
              <a:lnSpc>
                <a:spcPct val="130000"/>
              </a:lnSpc>
            </a:pPr>
            <a:r>
              <a:rPr lang="es-ES" sz="2400" b="1" dirty="0" smtClean="0">
                <a:latin typeface="Arial" pitchFamily="34" charset="0"/>
                <a:cs typeface="Arial" pitchFamily="34" charset="0"/>
              </a:rPr>
              <a:t>Autocontrol</a:t>
            </a:r>
          </a:p>
          <a:p>
            <a:pPr algn="ctr">
              <a:lnSpc>
                <a:spcPct val="130000"/>
              </a:lnSpc>
            </a:pPr>
            <a:r>
              <a:rPr lang="es-ES" sz="2400" dirty="0" smtClean="0">
                <a:latin typeface="Arial" pitchFamily="34" charset="0"/>
                <a:cs typeface="Arial" pitchFamily="34" charset="0"/>
              </a:rPr>
              <a:t>Las personas que poseen esta competencia son sinceras e íntegras, controlan el estrés y la ansiedad ante situaciones comprometidas, y son flexibles ante los cambios o las ideas nuevas.</a:t>
            </a:r>
            <a:endParaRPr lang="es-ES_tradnl" sz="2400" dirty="0" smtClean="0">
              <a:latin typeface="Arial" pitchFamily="34" charset="0"/>
              <a:cs typeface="Arial" pitchFamily="34" charset="0"/>
            </a:endParaRPr>
          </a:p>
        </p:txBody>
      </p:sp>
    </p:spTree>
    <p:extLst>
      <p:ext uri="{BB962C8B-B14F-4D97-AF65-F5344CB8AC3E}">
        <p14:creationId xmlns:p14="http://schemas.microsoft.com/office/powerpoint/2010/main" xmlns="" val="2846901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44624"/>
            <a:ext cx="8784976" cy="3963393"/>
          </a:xfrm>
          <a:prstGeom prst="rect">
            <a:avLst/>
          </a:prstGeom>
          <a:noFill/>
        </p:spPr>
        <p:txBody>
          <a:bodyPr wrap="square" rtlCol="0">
            <a:spAutoFit/>
          </a:bodyPr>
          <a:lstStyle/>
          <a:p>
            <a:pPr algn="ctr">
              <a:lnSpc>
                <a:spcPct val="130000"/>
              </a:lnSpc>
            </a:pPr>
            <a:r>
              <a:rPr lang="es-ES_tradnl" sz="2800" b="1" dirty="0" smtClean="0">
                <a:latin typeface="Arial" pitchFamily="34" charset="0"/>
                <a:cs typeface="Arial" pitchFamily="34" charset="0"/>
              </a:rPr>
              <a:t>LA INTELIGENCIA INTERPERSONAL</a:t>
            </a:r>
          </a:p>
          <a:p>
            <a:pPr algn="ctr">
              <a:lnSpc>
                <a:spcPct val="130000"/>
              </a:lnSpc>
            </a:pPr>
            <a:endParaRPr lang="es-ES" sz="2400"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Es la habilidad que nos permite entender a los demás. Es la que determina la elección de pareja, los amigos, el éxito en el trabajo y en el estudio. Al igual que la inteligencia emocional, está compuesta por otras competencias que determinan el modo en que nos relacionamos con los demás. </a:t>
            </a:r>
          </a:p>
          <a:p>
            <a:pPr algn="ctr">
              <a:lnSpc>
                <a:spcPct val="130000"/>
              </a:lnSpc>
            </a:pPr>
            <a:r>
              <a:rPr lang="es-ES" sz="2400" dirty="0" smtClean="0">
                <a:latin typeface="Arial" pitchFamily="34" charset="0"/>
                <a:cs typeface="Arial" pitchFamily="34" charset="0"/>
              </a:rPr>
              <a:t>La inteligencia interpersonal está sustentada en dos pilares: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9692" y="3928574"/>
            <a:ext cx="5544616" cy="2668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92511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188640"/>
            <a:ext cx="8784976" cy="6494085"/>
          </a:xfrm>
          <a:prstGeom prst="rect">
            <a:avLst/>
          </a:prstGeom>
          <a:noFill/>
        </p:spPr>
        <p:txBody>
          <a:bodyPr wrap="square" rtlCol="0">
            <a:spAutoFit/>
          </a:bodyPr>
          <a:lstStyle/>
          <a:p>
            <a:pPr algn="ctr"/>
            <a:r>
              <a:rPr lang="es-ES_tradnl" sz="2800" b="1" dirty="0" smtClean="0">
                <a:latin typeface="Arial" pitchFamily="34" charset="0"/>
                <a:cs typeface="Arial" pitchFamily="34" charset="0"/>
              </a:rPr>
              <a:t>EMPATÍA</a:t>
            </a:r>
          </a:p>
          <a:p>
            <a:pPr algn="ctr"/>
            <a:endParaRPr lang="es-ES_tradnl" sz="2400" b="1" dirty="0">
              <a:latin typeface="Arial" pitchFamily="34" charset="0"/>
              <a:cs typeface="Arial" pitchFamily="34" charset="0"/>
            </a:endParaRPr>
          </a:p>
          <a:p>
            <a:pPr algn="ctr"/>
            <a:r>
              <a:rPr lang="es-ES" sz="2400" dirty="0" smtClean="0">
                <a:latin typeface="Arial" pitchFamily="34" charset="0"/>
                <a:cs typeface="Arial" pitchFamily="34" charset="0"/>
              </a:rPr>
              <a:t>Las personas empáticas son aquellas capaces de escuchar a los demás y entender sus problemas y motivaciones, y que por lo regular tienen mucha popularidad y reconocimiento social, que se anticipan a las necesidades de los demás y que aprovechan las oportunidades que les ofrecen otras personas.</a:t>
            </a:r>
          </a:p>
          <a:p>
            <a:pPr algn="ctr"/>
            <a:endParaRPr lang="es-ES" sz="2400" dirty="0">
              <a:latin typeface="Arial" pitchFamily="34" charset="0"/>
              <a:cs typeface="Arial" pitchFamily="34" charset="0"/>
            </a:endParaRPr>
          </a:p>
          <a:p>
            <a:pPr algn="ctr"/>
            <a:r>
              <a:rPr lang="es-ES_tradnl" sz="2800" b="1" dirty="0" smtClean="0">
                <a:latin typeface="Arial" pitchFamily="34" charset="0"/>
                <a:cs typeface="Arial" pitchFamily="34" charset="0"/>
              </a:rPr>
              <a:t>HABILIDADES BÁSICAS PARA SER EMPÁTICO</a:t>
            </a:r>
          </a:p>
          <a:p>
            <a:pPr algn="ctr"/>
            <a:endParaRPr lang="es-ES_tradnl" sz="2400" dirty="0" smtClean="0">
              <a:latin typeface="Arial" pitchFamily="34" charset="0"/>
              <a:cs typeface="Arial" pitchFamily="34" charset="0"/>
            </a:endParaRPr>
          </a:p>
          <a:p>
            <a:pPr algn="ctr"/>
            <a:r>
              <a:rPr lang="es-ES" sz="2400" dirty="0" smtClean="0">
                <a:latin typeface="Arial" pitchFamily="34" charset="0"/>
                <a:cs typeface="Arial" pitchFamily="34" charset="0"/>
              </a:rPr>
              <a:t>Para entender a su colaborador o a un jefe, un compañero, a la novia, a una amiga, para poder entrar y entender su mundo, se tiene que aprender a pensar como él o ella, para lo cual se requiere:</a:t>
            </a:r>
          </a:p>
          <a:p>
            <a:pPr algn="ctr"/>
            <a:r>
              <a:rPr lang="es-ES" sz="2400" dirty="0" smtClean="0">
                <a:latin typeface="Arial" pitchFamily="34" charset="0"/>
                <a:cs typeface="Arial" pitchFamily="34" charset="0"/>
              </a:rPr>
              <a:t>1. Saber escuchar.</a:t>
            </a:r>
          </a:p>
          <a:p>
            <a:pPr algn="ctr"/>
            <a:r>
              <a:rPr lang="es-ES" sz="2400" dirty="0" smtClean="0">
                <a:latin typeface="Arial" pitchFamily="34" charset="0"/>
                <a:cs typeface="Arial" pitchFamily="34" charset="0"/>
              </a:rPr>
              <a:t>2. Entender y desarrollar la comunicación no verbal.</a:t>
            </a:r>
          </a:p>
          <a:p>
            <a:pPr algn="just"/>
            <a:endParaRPr lang="es-ES_tradnl" sz="2400" dirty="0" smtClean="0">
              <a:latin typeface="Arial" pitchFamily="34" charset="0"/>
              <a:cs typeface="Arial" pitchFamily="34" charset="0"/>
            </a:endParaRPr>
          </a:p>
        </p:txBody>
      </p:sp>
    </p:spTree>
    <p:extLst>
      <p:ext uri="{BB962C8B-B14F-4D97-AF65-F5344CB8AC3E}">
        <p14:creationId xmlns:p14="http://schemas.microsoft.com/office/powerpoint/2010/main" xmlns="" val="3692511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224519"/>
            <a:ext cx="8784976" cy="5927777"/>
          </a:xfrm>
          <a:prstGeom prst="rect">
            <a:avLst/>
          </a:prstGeom>
          <a:noFill/>
        </p:spPr>
        <p:txBody>
          <a:bodyPr wrap="square" rtlCol="0">
            <a:spAutoFit/>
          </a:bodyPr>
          <a:lstStyle/>
          <a:p>
            <a:pPr algn="ctr">
              <a:lnSpc>
                <a:spcPct val="120000"/>
              </a:lnSpc>
            </a:pPr>
            <a:r>
              <a:rPr lang="es-ES_tradnl" sz="2800" b="1" dirty="0" smtClean="0">
                <a:latin typeface="Arial" pitchFamily="34" charset="0"/>
                <a:cs typeface="Arial" pitchFamily="34" charset="0"/>
              </a:rPr>
              <a:t>HABILIDADES…</a:t>
            </a:r>
          </a:p>
          <a:p>
            <a:pPr algn="ctr">
              <a:lnSpc>
                <a:spcPct val="120000"/>
              </a:lnSpc>
            </a:pPr>
            <a:endParaRPr lang="es-ES_tradnl" sz="2400" b="1" dirty="0" smtClean="0">
              <a:latin typeface="Arial" pitchFamily="34" charset="0"/>
              <a:cs typeface="Arial" pitchFamily="34" charset="0"/>
            </a:endParaRPr>
          </a:p>
          <a:p>
            <a:pPr algn="ctr">
              <a:lnSpc>
                <a:spcPct val="120000"/>
              </a:lnSpc>
            </a:pPr>
            <a:r>
              <a:rPr lang="es-ES" sz="2400" dirty="0" smtClean="0">
                <a:latin typeface="Arial" pitchFamily="34" charset="0"/>
                <a:cs typeface="Arial" pitchFamily="34" charset="0"/>
              </a:rPr>
              <a:t>Una persona que desarrolla la empatía es capaz de entender primero a los otros, su manera de pensar, sus motivaciones, desmotivaciones y sus sentimientos, lo cual le indicará cómo presentar su mensaje. </a:t>
            </a:r>
          </a:p>
          <a:p>
            <a:pPr algn="ctr">
              <a:lnSpc>
                <a:spcPct val="120000"/>
              </a:lnSpc>
            </a:pPr>
            <a:r>
              <a:rPr lang="es-ES" sz="2400" dirty="0" smtClean="0">
                <a:latin typeface="Arial" pitchFamily="34" charset="0"/>
                <a:cs typeface="Arial" pitchFamily="34" charset="0"/>
              </a:rPr>
              <a:t>Para ello debe determinar el objetivo que quiere conseguir, ser capaz de generar muchas respuestas posibles y encontrar la más adecuada. </a:t>
            </a:r>
          </a:p>
          <a:p>
            <a:pPr algn="ctr">
              <a:lnSpc>
                <a:spcPct val="120000"/>
              </a:lnSpc>
            </a:pPr>
            <a:r>
              <a:rPr lang="es-ES" sz="2400" dirty="0" smtClean="0">
                <a:latin typeface="Arial" pitchFamily="34" charset="0"/>
                <a:cs typeface="Arial" pitchFamily="34" charset="0"/>
              </a:rPr>
              <a:t>Se recomienda realizar el primer test orientativo de inteligencia emocional en esta fase de lectura del capítulo, y al concluir el tema de inteligencia emocional realizar el otro test, ambos al final de este capítulo.</a:t>
            </a:r>
            <a:endParaRPr lang="es-ES_tradnl" sz="2400" dirty="0" smtClean="0">
              <a:latin typeface="Arial" pitchFamily="34" charset="0"/>
              <a:cs typeface="Arial" pitchFamily="34" charset="0"/>
            </a:endParaRPr>
          </a:p>
        </p:txBody>
      </p:sp>
    </p:spTree>
    <p:extLst>
      <p:ext uri="{BB962C8B-B14F-4D97-AF65-F5344CB8AC3E}">
        <p14:creationId xmlns:p14="http://schemas.microsoft.com/office/powerpoint/2010/main" xmlns="" val="3310564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27384"/>
            <a:ext cx="8784976" cy="6844181"/>
          </a:xfrm>
          <a:prstGeom prst="rect">
            <a:avLst/>
          </a:prstGeom>
          <a:noFill/>
        </p:spPr>
        <p:txBody>
          <a:bodyPr wrap="square" rtlCol="0">
            <a:spAutoFit/>
          </a:bodyPr>
          <a:lstStyle/>
          <a:p>
            <a:pPr algn="ctr">
              <a:lnSpc>
                <a:spcPct val="130000"/>
              </a:lnSpc>
            </a:pPr>
            <a:r>
              <a:rPr lang="es-ES_tradnl" sz="2800" b="1" dirty="0" smtClean="0">
                <a:latin typeface="Arial" pitchFamily="34" charset="0"/>
                <a:cs typeface="Arial" pitchFamily="34" charset="0"/>
              </a:rPr>
              <a:t>INTELIGENCIA SOCIAL</a:t>
            </a:r>
            <a:endParaRPr lang="es-ES_tradnl" sz="2400" b="1" dirty="0" smtClean="0">
              <a:latin typeface="Arial" pitchFamily="34" charset="0"/>
              <a:cs typeface="Arial" pitchFamily="34" charset="0"/>
            </a:endParaRPr>
          </a:p>
          <a:p>
            <a:pPr algn="ctr">
              <a:lnSpc>
                <a:spcPct val="130000"/>
              </a:lnSpc>
            </a:pPr>
            <a:endParaRPr lang="es-ES" sz="2400"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Es el talento en el manejo de las relaciones con los demás; es saber persuadir e influenciar a los demás. </a:t>
            </a:r>
          </a:p>
          <a:p>
            <a:pPr algn="ctr">
              <a:lnSpc>
                <a:spcPct val="130000"/>
              </a:lnSpc>
            </a:pPr>
            <a:r>
              <a:rPr lang="es-ES" sz="2400" dirty="0" smtClean="0">
                <a:latin typeface="Arial" pitchFamily="34" charset="0"/>
                <a:cs typeface="Arial" pitchFamily="34" charset="0"/>
              </a:rPr>
              <a:t>Quienes poseen habilidades sociales son excelentes negociadores, tienen gran capacidad para liderar grupos y para dirigir cambios, y son capaces de trabajar colaborando en un equipo y creando sinergias grupales.</a:t>
            </a:r>
          </a:p>
          <a:p>
            <a:pPr algn="ctr">
              <a:lnSpc>
                <a:spcPct val="130000"/>
              </a:lnSpc>
            </a:pPr>
            <a:endParaRPr lang="es-ES" sz="2400"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Goleman afirmó que la inteligencia emocional no se establece al nacer, sino que se puede crear, alimentar y fortalecer mediante una combinación de experiencias básicas y de la infancia. Por lo tanto, desde niños aprendemos a controlar nuestras emociones.</a:t>
            </a:r>
          </a:p>
        </p:txBody>
      </p:sp>
    </p:spTree>
    <p:extLst>
      <p:ext uri="{BB962C8B-B14F-4D97-AF65-F5344CB8AC3E}">
        <p14:creationId xmlns:p14="http://schemas.microsoft.com/office/powerpoint/2010/main" xmlns="" val="331056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76672"/>
            <a:ext cx="8319868" cy="7029617"/>
          </a:xfrm>
          <a:prstGeom prst="rect">
            <a:avLst/>
          </a:prstGeom>
          <a:noFill/>
        </p:spPr>
        <p:txBody>
          <a:bodyPr wrap="square" rtlCol="0">
            <a:spAutoFit/>
          </a:bodyPr>
          <a:lstStyle/>
          <a:p>
            <a:pPr algn="ctr">
              <a:lnSpc>
                <a:spcPct val="130000"/>
              </a:lnSpc>
            </a:pPr>
            <a:r>
              <a:rPr lang="es-MX" sz="2800" b="1" dirty="0">
                <a:latin typeface="Arial" pitchFamily="34" charset="0"/>
                <a:cs typeface="Arial" pitchFamily="34" charset="0"/>
              </a:rPr>
              <a:t>LA INTELIGENCIA EMOCIONAL Y EL ÉXITO DEL </a:t>
            </a:r>
            <a:r>
              <a:rPr lang="es-MX" sz="2800" b="1" dirty="0" smtClean="0">
                <a:latin typeface="Arial" pitchFamily="34" charset="0"/>
                <a:cs typeface="Arial" pitchFamily="34" charset="0"/>
              </a:rPr>
              <a:t>DIRECTIVO</a:t>
            </a:r>
          </a:p>
          <a:p>
            <a:pPr algn="ctr">
              <a:lnSpc>
                <a:spcPct val="130000"/>
              </a:lnSpc>
            </a:pPr>
            <a:endParaRPr lang="es-ES" sz="2400" dirty="0">
              <a:latin typeface="Arial" pitchFamily="34" charset="0"/>
              <a:cs typeface="Arial" pitchFamily="34" charset="0"/>
            </a:endParaRPr>
          </a:p>
          <a:p>
            <a:pPr algn="ctr">
              <a:lnSpc>
                <a:spcPct val="130000"/>
              </a:lnSpc>
            </a:pPr>
            <a:r>
              <a:rPr lang="es-MX" sz="2400" dirty="0">
                <a:latin typeface="Arial" pitchFamily="34" charset="0"/>
                <a:cs typeface="Arial" pitchFamily="34" charset="0"/>
              </a:rPr>
              <a:t>En investigaciones realizadas en la Universidad de Harvard se ha encontrado que </a:t>
            </a:r>
            <a:r>
              <a:rPr lang="es-MX" sz="2400" dirty="0" smtClean="0">
                <a:latin typeface="Arial" pitchFamily="34" charset="0"/>
                <a:cs typeface="Arial" pitchFamily="34" charset="0"/>
              </a:rPr>
              <a:t>sólo </a:t>
            </a:r>
            <a:r>
              <a:rPr lang="es-MX" sz="2400" dirty="0">
                <a:latin typeface="Arial" pitchFamily="34" charset="0"/>
                <a:cs typeface="Arial" pitchFamily="34" charset="0"/>
              </a:rPr>
              <a:t>15 por ciento de las razones por las cuales una persona triunfa personal </a:t>
            </a:r>
            <a:r>
              <a:rPr lang="es-MX" sz="2400" dirty="0" smtClean="0">
                <a:latin typeface="Arial" pitchFamily="34" charset="0"/>
                <a:cs typeface="Arial" pitchFamily="34" charset="0"/>
              </a:rPr>
              <a:t>y profesionalmente </a:t>
            </a:r>
            <a:r>
              <a:rPr lang="es-MX" sz="2400" dirty="0">
                <a:latin typeface="Arial" pitchFamily="34" charset="0"/>
                <a:cs typeface="Arial" pitchFamily="34" charset="0"/>
              </a:rPr>
              <a:t>tiene que ver con sus </a:t>
            </a:r>
            <a:r>
              <a:rPr lang="es-MX" sz="2400" dirty="0" smtClean="0">
                <a:latin typeface="Arial" pitchFamily="34" charset="0"/>
                <a:cs typeface="Arial" pitchFamily="34" charset="0"/>
              </a:rPr>
              <a:t>habilidades, </a:t>
            </a:r>
            <a:r>
              <a:rPr lang="es-MX" sz="2400" dirty="0">
                <a:latin typeface="Arial" pitchFamily="34" charset="0"/>
                <a:cs typeface="Arial" pitchFamily="34" charset="0"/>
              </a:rPr>
              <a:t>técnicas y conocimientos </a:t>
            </a:r>
            <a:r>
              <a:rPr lang="es-MX" sz="2400" dirty="0" smtClean="0">
                <a:latin typeface="Arial" pitchFamily="34" charset="0"/>
                <a:cs typeface="Arial" pitchFamily="34" charset="0"/>
              </a:rPr>
              <a:t>profesionales</a:t>
            </a:r>
            <a:r>
              <a:rPr lang="es-MX" sz="2400" dirty="0">
                <a:latin typeface="Arial" pitchFamily="34" charset="0"/>
                <a:cs typeface="Arial" pitchFamily="34" charset="0"/>
              </a:rPr>
              <a:t>. </a:t>
            </a:r>
            <a:endParaRPr lang="es-MX" sz="2400" dirty="0" smtClean="0">
              <a:latin typeface="Arial" pitchFamily="34" charset="0"/>
              <a:cs typeface="Arial" pitchFamily="34" charset="0"/>
            </a:endParaRPr>
          </a:p>
          <a:p>
            <a:pPr algn="ctr">
              <a:lnSpc>
                <a:spcPct val="130000"/>
              </a:lnSpc>
            </a:pPr>
            <a:endParaRPr lang="es-MX" sz="2400" dirty="0" smtClean="0">
              <a:latin typeface="Arial" pitchFamily="34" charset="0"/>
              <a:cs typeface="Arial" pitchFamily="34" charset="0"/>
            </a:endParaRPr>
          </a:p>
          <a:p>
            <a:pPr algn="ctr">
              <a:lnSpc>
                <a:spcPct val="130000"/>
              </a:lnSpc>
            </a:pPr>
            <a:r>
              <a:rPr lang="es-MX" sz="2400" dirty="0" smtClean="0">
                <a:latin typeface="Arial" pitchFamily="34" charset="0"/>
                <a:cs typeface="Arial" pitchFamily="34" charset="0"/>
              </a:rPr>
              <a:t>El </a:t>
            </a:r>
            <a:r>
              <a:rPr lang="es-MX" sz="2400" dirty="0">
                <a:latin typeface="Arial" pitchFamily="34" charset="0"/>
                <a:cs typeface="Arial" pitchFamily="34" charset="0"/>
              </a:rPr>
              <a:t>otro 85 por ciento está relacionado con su actitud, su grado de </a:t>
            </a:r>
            <a:r>
              <a:rPr lang="es-MX" sz="2400" dirty="0" smtClean="0">
                <a:latin typeface="Arial" pitchFamily="34" charset="0"/>
                <a:cs typeface="Arial" pitchFamily="34" charset="0"/>
              </a:rPr>
              <a:t>motivación </a:t>
            </a:r>
            <a:r>
              <a:rPr lang="es-MX" sz="2400" dirty="0">
                <a:latin typeface="Arial" pitchFamily="34" charset="0"/>
                <a:cs typeface="Arial" pitchFamily="34" charset="0"/>
              </a:rPr>
              <a:t>y su capacidad para desarrollar relaciones positivas con las demás personas</a:t>
            </a:r>
            <a:r>
              <a:rPr lang="es-MX" sz="2400" dirty="0" smtClean="0">
                <a:latin typeface="Arial" pitchFamily="34" charset="0"/>
                <a:cs typeface="Arial" pitchFamily="34" charset="0"/>
              </a:rPr>
              <a:t>.</a:t>
            </a:r>
          </a:p>
          <a:p>
            <a:endParaRPr lang="es-MX" sz="2400" dirty="0">
              <a:latin typeface="Arial" pitchFamily="34" charset="0"/>
              <a:cs typeface="Arial" pitchFamily="34" charset="0"/>
            </a:endParaRPr>
          </a:p>
          <a:p>
            <a:endParaRPr lang="es-ES" sz="2400" dirty="0">
              <a:latin typeface="Arial" pitchFamily="34" charset="0"/>
              <a:cs typeface="Arial" pitchFamily="34" charset="0"/>
            </a:endParaRP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4624"/>
            <a:ext cx="8143932" cy="6651180"/>
          </a:xfrm>
          <a:prstGeom prst="rect">
            <a:avLst/>
          </a:prstGeom>
          <a:noFill/>
        </p:spPr>
        <p:txBody>
          <a:bodyPr wrap="square" rtlCol="0">
            <a:spAutoFit/>
          </a:bodyPr>
          <a:lstStyle/>
          <a:p>
            <a:pPr algn="ctr">
              <a:lnSpc>
                <a:spcPct val="150000"/>
              </a:lnSpc>
            </a:pPr>
            <a:r>
              <a:rPr lang="es-MX" sz="2800" b="1" dirty="0">
                <a:latin typeface="Arial" pitchFamily="34" charset="0"/>
                <a:cs typeface="Arial" pitchFamily="34" charset="0"/>
              </a:rPr>
              <a:t>LA INTELIGENCIA </a:t>
            </a:r>
            <a:r>
              <a:rPr lang="es-MX" sz="2800" b="1" dirty="0" smtClean="0">
                <a:latin typeface="Arial" pitchFamily="34" charset="0"/>
                <a:cs typeface="Arial" pitchFamily="34" charset="0"/>
              </a:rPr>
              <a:t>EMOCIONAL…</a:t>
            </a:r>
          </a:p>
          <a:p>
            <a:pPr algn="ctr">
              <a:lnSpc>
                <a:spcPct val="150000"/>
              </a:lnSpc>
            </a:pPr>
            <a:endParaRPr lang="es-ES" sz="2400" dirty="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La inteligencia emocional  tiene una importante función para el directivo y el líder.</a:t>
            </a:r>
          </a:p>
          <a:p>
            <a:pPr algn="ctr">
              <a:lnSpc>
                <a:spcPct val="150000"/>
              </a:lnSpc>
            </a:pPr>
            <a:endParaRPr lang="es-ES" sz="2400"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El término </a:t>
            </a:r>
            <a:r>
              <a:rPr lang="es-ES" sz="2400" i="1" dirty="0" smtClean="0">
                <a:latin typeface="Arial" pitchFamily="34" charset="0"/>
                <a:cs typeface="Arial" pitchFamily="34" charset="0"/>
              </a:rPr>
              <a:t>inteligencia emocional se relaciona con la capacidad de reconocer los propios sentimientos y </a:t>
            </a:r>
            <a:r>
              <a:rPr lang="es-ES" sz="2400" dirty="0" smtClean="0">
                <a:latin typeface="Arial" pitchFamily="34" charset="0"/>
                <a:cs typeface="Arial" pitchFamily="34" charset="0"/>
              </a:rPr>
              <a:t>los de los demás, con la finalidad de utilizarlos como guía del pensamiento y de la acción, por ejemplo, la motivación intrínseca de la gente, y de manejar adecuadamente las relaciones de la empresa y las demás personas.</a:t>
            </a:r>
            <a:endParaRPr lang="es-ES" sz="2400" dirty="0">
              <a:latin typeface="Arial" pitchFamily="34" charset="0"/>
              <a:cs typeface="Arial" pitchFamily="34" charset="0"/>
            </a:endParaRPr>
          </a:p>
          <a:p>
            <a:pPr algn="ctr">
              <a:lnSpc>
                <a:spcPct val="150000"/>
              </a:lnSpc>
            </a:pP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211569"/>
            <a:ext cx="8496944" cy="6817251"/>
          </a:xfrm>
          <a:prstGeom prst="rect">
            <a:avLst/>
          </a:prstGeom>
          <a:noFill/>
        </p:spPr>
        <p:txBody>
          <a:bodyPr wrap="square" rtlCol="0">
            <a:spAutoFit/>
          </a:bodyPr>
          <a:lstStyle/>
          <a:p>
            <a:pPr algn="ctr"/>
            <a:r>
              <a:rPr lang="es-ES_tradnl" sz="2800" b="1" dirty="0" smtClean="0">
                <a:latin typeface="Arial" pitchFamily="34" charset="0"/>
                <a:cs typeface="Arial" pitchFamily="34" charset="0"/>
              </a:rPr>
              <a:t>INTRODUCCIÓN</a:t>
            </a:r>
            <a:br>
              <a:rPr lang="es-ES_tradnl" sz="2800" b="1" dirty="0" smtClean="0">
                <a:latin typeface="Arial" pitchFamily="34" charset="0"/>
                <a:cs typeface="Arial" pitchFamily="34" charset="0"/>
              </a:rPr>
            </a:br>
            <a:endParaRPr lang="es-ES_tradnl" sz="28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El juego de emociones, sentimientos, pasiones individuales y colectivas siempre ha existido, pero la inteligencia emocional desempeña un papel mucho más importante que la inteligencia intelectual en el difícil arte del liderazgo y la dirección.</a:t>
            </a:r>
          </a:p>
          <a:p>
            <a:pPr algn="ctr">
              <a:lnSpc>
                <a:spcPct val="150000"/>
              </a:lnSpc>
            </a:pPr>
            <a:r>
              <a:rPr lang="es-ES" sz="2400" dirty="0" smtClean="0">
                <a:latin typeface="Arial" pitchFamily="34" charset="0"/>
                <a:cs typeface="Arial" pitchFamily="34" charset="0"/>
              </a:rPr>
              <a:t>Citando a Aristóteles “Cualquiera puede ponerse furioso, eso es fácil. Pero estar furioso con la persona correcta, con la intensidad correcta, en el momento correcto, por el motivo correcto y de la manera correcta, eso no es fácil.”</a:t>
            </a:r>
          </a:p>
          <a:p>
            <a:pPr algn="ctr">
              <a:lnSpc>
                <a:spcPct val="150000"/>
              </a:lnSpc>
            </a:pPr>
            <a:r>
              <a:rPr lang="es-ES" sz="2400" dirty="0" smtClean="0">
                <a:latin typeface="Arial" pitchFamily="34" charset="0"/>
                <a:cs typeface="Arial" pitchFamily="34" charset="0"/>
              </a:rPr>
              <a:t> A esto se le llama control de la inteligencia emocional</a:t>
            </a:r>
          </a:p>
          <a:p>
            <a:pPr>
              <a:lnSpc>
                <a:spcPct val="150000"/>
              </a:lnSpc>
            </a:pP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486531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7384"/>
            <a:ext cx="8143932" cy="6370975"/>
          </a:xfrm>
          <a:prstGeom prst="rect">
            <a:avLst/>
          </a:prstGeom>
          <a:noFill/>
        </p:spPr>
        <p:txBody>
          <a:bodyPr wrap="square" rtlCol="0">
            <a:spAutoFit/>
          </a:bodyPr>
          <a:lstStyle/>
          <a:p>
            <a:pPr algn="ctr">
              <a:lnSpc>
                <a:spcPct val="120000"/>
              </a:lnSpc>
            </a:pPr>
            <a:r>
              <a:rPr lang="es-MX" sz="2800" b="1" dirty="0">
                <a:latin typeface="Arial" pitchFamily="34" charset="0"/>
                <a:cs typeface="Arial" pitchFamily="34" charset="0"/>
              </a:rPr>
              <a:t>LA INTELIGENCIA </a:t>
            </a:r>
            <a:r>
              <a:rPr lang="es-MX" sz="2800" b="1" dirty="0" smtClean="0">
                <a:latin typeface="Arial" pitchFamily="34" charset="0"/>
                <a:cs typeface="Arial" pitchFamily="34" charset="0"/>
              </a:rPr>
              <a:t>EMOCIONAL…</a:t>
            </a:r>
          </a:p>
          <a:p>
            <a:pPr algn="ctr">
              <a:lnSpc>
                <a:spcPct val="120000"/>
              </a:lnSpc>
            </a:pPr>
            <a:endParaRPr lang="es-MX" sz="2400" b="1"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Tanto para el directivo como para el líder y el administrador, la inteligencia emocional ejerce una influencia decisiva sobre los factores críticos que se desarrollan en la organización, como es la toma de decisiones, el liderazgo, la comunicación, las relaciones de confianza entre el personal, el trabajo en equipo, la lealtad, y la creatividad e innovación del trabajador y del directivo.</a:t>
            </a:r>
          </a:p>
          <a:p>
            <a:pPr algn="ctr">
              <a:lnSpc>
                <a:spcPct val="120000"/>
              </a:lnSpc>
            </a:pPr>
            <a:r>
              <a:rPr lang="es-MX" sz="2400" dirty="0" smtClean="0">
                <a:latin typeface="Arial" pitchFamily="34" charset="0"/>
                <a:cs typeface="Arial" pitchFamily="34" charset="0"/>
              </a:rPr>
              <a:t>Según Robert K. Cooper (1999), la inteligencia emocional es “la capacidad de sentir, entender y aplicar eficazmente el poder y la agudeza de las emociones como fuente de energía humana, información, conexión e influencia”. </a:t>
            </a:r>
            <a:endParaRPr lang="es-E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7384"/>
            <a:ext cx="8496944" cy="5724644"/>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LA INTELIGENCIA EMOCIONAL…</a:t>
            </a:r>
          </a:p>
          <a:p>
            <a:pPr algn="ctr">
              <a:lnSpc>
                <a:spcPct val="150000"/>
              </a:lnSpc>
            </a:pPr>
            <a:endParaRPr lang="es-MX" sz="2400" b="1"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En un directivo y líder no se requiere únicamente que tenga emociones, sino que aprenda a reconocerlas y aplicarlas en el momento preciso y con la persona adecuada.</a:t>
            </a:r>
            <a:endParaRPr lang="es-ES" sz="2400" dirty="0" smtClean="0">
              <a:latin typeface="Arial" pitchFamily="34" charset="0"/>
              <a:cs typeface="Arial" pitchFamily="34" charset="0"/>
            </a:endParaRPr>
          </a:p>
          <a:p>
            <a:pPr algn="ctr">
              <a:lnSpc>
                <a:spcPct val="150000"/>
              </a:lnSpc>
            </a:pPr>
            <a:endParaRPr lang="es-MX"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La </a:t>
            </a:r>
            <a:r>
              <a:rPr lang="es-MX" sz="2400" dirty="0">
                <a:latin typeface="Arial" pitchFamily="34" charset="0"/>
                <a:cs typeface="Arial" pitchFamily="34" charset="0"/>
              </a:rPr>
              <a:t>inteligencia emocional ayuda al directivo a desarrollar una disciplina personal </a:t>
            </a:r>
            <a:r>
              <a:rPr lang="es-MX" sz="2400" dirty="0" smtClean="0">
                <a:latin typeface="Arial" pitchFamily="34" charset="0"/>
                <a:cs typeface="Arial" pitchFamily="34" charset="0"/>
              </a:rPr>
              <a:t>nueva que </a:t>
            </a:r>
            <a:r>
              <a:rPr lang="es-MX" sz="2400" dirty="0">
                <a:latin typeface="Arial" pitchFamily="34" charset="0"/>
                <a:cs typeface="Arial" pitchFamily="34" charset="0"/>
              </a:rPr>
              <a:t>permite mostrar una imagen más humana, de mayor calidad </a:t>
            </a:r>
            <a:r>
              <a:rPr lang="es-MX" sz="2400" dirty="0" smtClean="0">
                <a:latin typeface="Arial" pitchFamily="34" charset="0"/>
                <a:cs typeface="Arial" pitchFamily="34" charset="0"/>
              </a:rPr>
              <a:t>personal, </a:t>
            </a:r>
            <a:r>
              <a:rPr lang="es-MX" sz="2400" dirty="0">
                <a:latin typeface="Arial" pitchFamily="34" charset="0"/>
                <a:cs typeface="Arial" pitchFamily="34" charset="0"/>
              </a:rPr>
              <a:t>que facilita </a:t>
            </a:r>
            <a:r>
              <a:rPr lang="es-MX" sz="2400" dirty="0" smtClean="0">
                <a:latin typeface="Arial" pitchFamily="34" charset="0"/>
                <a:cs typeface="Arial" pitchFamily="34" charset="0"/>
              </a:rPr>
              <a:t>la toma </a:t>
            </a:r>
            <a:r>
              <a:rPr lang="es-MX" sz="2400" dirty="0">
                <a:latin typeface="Arial" pitchFamily="34" charset="0"/>
                <a:cs typeface="Arial" pitchFamily="34" charset="0"/>
              </a:rPr>
              <a:t>de decisiones. </a:t>
            </a:r>
            <a:endParaRPr lang="es-MX"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500042"/>
            <a:ext cx="8072494" cy="4062651"/>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LA INTELIGENCIA …</a:t>
            </a:r>
          </a:p>
          <a:p>
            <a:pPr algn="ctr">
              <a:lnSpc>
                <a:spcPct val="150000"/>
              </a:lnSpc>
            </a:pPr>
            <a:endParaRPr lang="es-MX"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Tal es el caso de los profesionistas que han sido formados con una amplia dosis de las ciencias duras y cuantitativas, los cuales en su mayoría se basan en modelos matemáticos para la toma de decisiones o para la solución de problemas.</a:t>
            </a:r>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225288"/>
            <a:ext cx="8568952" cy="5933932"/>
          </a:xfrm>
          <a:prstGeom prst="rect">
            <a:avLst/>
          </a:prstGeom>
          <a:noFill/>
        </p:spPr>
        <p:txBody>
          <a:bodyPr wrap="square" rtlCol="0">
            <a:spAutoFit/>
          </a:bodyPr>
          <a:lstStyle/>
          <a:p>
            <a:pPr algn="ctr">
              <a:lnSpc>
                <a:spcPct val="130000"/>
              </a:lnSpc>
            </a:pPr>
            <a:r>
              <a:rPr lang="es-MX" sz="2800" b="1" dirty="0" smtClean="0">
                <a:latin typeface="Arial" pitchFamily="34" charset="0"/>
                <a:cs typeface="Arial" pitchFamily="34" charset="0"/>
              </a:rPr>
              <a:t>LA INTELIGENCIA EMOCIONAL…</a:t>
            </a:r>
          </a:p>
          <a:p>
            <a:pPr algn="ctr">
              <a:lnSpc>
                <a:spcPct val="130000"/>
              </a:lnSpc>
            </a:pPr>
            <a:endParaRPr lang="es-MX" sz="2400" b="1"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Según Goleman (1995), la inteligencia emocional en el directivo requiere desarrollar los siguientes aspectos: honestidad emocional, energía emocional, retroinformación emocional, intuición práctica, presencia auténtica, radio de confianza y descontento constructivo.</a:t>
            </a:r>
          </a:p>
          <a:p>
            <a:pPr algn="ctr">
              <a:lnSpc>
                <a:spcPct val="130000"/>
              </a:lnSpc>
            </a:pPr>
            <a:r>
              <a:rPr lang="es-ES" sz="2400" dirty="0" smtClean="0">
                <a:latin typeface="Arial" pitchFamily="34" charset="0"/>
                <a:cs typeface="Arial" pitchFamily="34" charset="0"/>
              </a:rPr>
              <a:t>Estos aspectos conforman su inteligencia emocional, y, según investigaciones realizadas recientemente, indican que un directivo con un coeficiente emocional alto (CE) es una persona que percibe más hábil y fácilmente que los demás los conflictos en gestación que se deben resolver.</a:t>
            </a:r>
            <a:endParaRPr lang="es-MX" sz="2400" dirty="0" smtClean="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1954" y="188640"/>
            <a:ext cx="8072494" cy="6297108"/>
          </a:xfrm>
          <a:prstGeom prst="rect">
            <a:avLst/>
          </a:prstGeom>
          <a:noFill/>
        </p:spPr>
        <p:txBody>
          <a:bodyPr wrap="square" rtlCol="0">
            <a:spAutoFit/>
          </a:bodyPr>
          <a:lstStyle/>
          <a:p>
            <a:pPr algn="ctr">
              <a:lnSpc>
                <a:spcPct val="120000"/>
              </a:lnSpc>
            </a:pPr>
            <a:r>
              <a:rPr lang="es-MX" sz="2800" b="1" dirty="0" smtClean="0">
                <a:latin typeface="Arial" pitchFamily="34" charset="0"/>
                <a:cs typeface="Arial" pitchFamily="34" charset="0"/>
              </a:rPr>
              <a:t>LA INTELIGENCIA EMOCIONAL…</a:t>
            </a:r>
          </a:p>
          <a:p>
            <a:pPr algn="ctr">
              <a:lnSpc>
                <a:spcPct val="120000"/>
              </a:lnSpc>
            </a:pPr>
            <a:endParaRPr lang="es-MX" sz="2400" b="1"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En </a:t>
            </a:r>
            <a:r>
              <a:rPr lang="es-MX" sz="2400" dirty="0">
                <a:latin typeface="Arial" pitchFamily="34" charset="0"/>
                <a:cs typeface="Arial" pitchFamily="34" charset="0"/>
              </a:rPr>
              <a:t>las organizaciones, en las empresas, en las escuelas, en la política y en la Iglesia</a:t>
            </a:r>
            <a:r>
              <a:rPr lang="es-MX" sz="2400" dirty="0" smtClean="0">
                <a:latin typeface="Arial" pitchFamily="34" charset="0"/>
                <a:cs typeface="Arial" pitchFamily="34" charset="0"/>
              </a:rPr>
              <a:t>, entre </a:t>
            </a:r>
            <a:r>
              <a:rPr lang="es-MX" sz="2400" dirty="0">
                <a:latin typeface="Arial" pitchFamily="34" charset="0"/>
                <a:cs typeface="Arial" pitchFamily="34" charset="0"/>
              </a:rPr>
              <a:t>otras, el directivo o líder dedica más de 90 por ciento de su tiempo a la negociación </a:t>
            </a:r>
            <a:r>
              <a:rPr lang="es-MX" sz="2400" dirty="0" smtClean="0">
                <a:latin typeface="Arial" pitchFamily="34" charset="0"/>
                <a:cs typeface="Arial" pitchFamily="34" charset="0"/>
              </a:rPr>
              <a:t>y la </a:t>
            </a:r>
            <a:r>
              <a:rPr lang="es-MX" sz="2400" dirty="0">
                <a:latin typeface="Arial" pitchFamily="34" charset="0"/>
                <a:cs typeface="Arial" pitchFamily="34" charset="0"/>
              </a:rPr>
              <a:t>toma de decisiones en la dirección y guía de su equipo de trabajo o de sus seguidores. </a:t>
            </a:r>
            <a:endParaRPr lang="es-MX" sz="2400" dirty="0" smtClean="0">
              <a:latin typeface="Arial" pitchFamily="34" charset="0"/>
              <a:cs typeface="Arial" pitchFamily="34" charset="0"/>
            </a:endParaRPr>
          </a:p>
          <a:p>
            <a:pPr algn="ctr">
              <a:lnSpc>
                <a:spcPct val="120000"/>
              </a:lnSpc>
            </a:pP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Es en </a:t>
            </a:r>
            <a:r>
              <a:rPr lang="es-MX" sz="2400" dirty="0">
                <a:latin typeface="Arial" pitchFamily="34" charset="0"/>
                <a:cs typeface="Arial" pitchFamily="34" charset="0"/>
              </a:rPr>
              <a:t>la acción directiva donde se refleja el nivel de madurez de su inteligencia </a:t>
            </a:r>
            <a:r>
              <a:rPr lang="es-MX" sz="2400" dirty="0" smtClean="0">
                <a:latin typeface="Arial" pitchFamily="34" charset="0"/>
                <a:cs typeface="Arial" pitchFamily="34" charset="0"/>
              </a:rPr>
              <a:t>emocional.</a:t>
            </a:r>
          </a:p>
          <a:p>
            <a:pPr algn="ctr">
              <a:lnSpc>
                <a:spcPct val="120000"/>
              </a:lnSpc>
            </a:pPr>
            <a:endParaRPr lang="es-MX" sz="2400" dirty="0">
              <a:latin typeface="Arial" pitchFamily="34" charset="0"/>
              <a:cs typeface="Arial" pitchFamily="34" charset="0"/>
            </a:endParaRPr>
          </a:p>
          <a:p>
            <a:pPr algn="ctr">
              <a:lnSpc>
                <a:spcPct val="120000"/>
              </a:lnSpc>
            </a:pPr>
            <a:r>
              <a:rPr lang="es-MX" sz="2400" dirty="0" err="1">
                <a:latin typeface="Arial" pitchFamily="34" charset="0"/>
                <a:cs typeface="Arial" pitchFamily="34" charset="0"/>
              </a:rPr>
              <a:t>Goleman</a:t>
            </a:r>
            <a:r>
              <a:rPr lang="es-MX" sz="2400" dirty="0">
                <a:latin typeface="Arial" pitchFamily="34" charset="0"/>
                <a:cs typeface="Arial" pitchFamily="34" charset="0"/>
              </a:rPr>
              <a:t> y Cooper mencionan que la naturaleza humana es más racional que afectiva</a:t>
            </a:r>
            <a:r>
              <a:rPr lang="es-MX" sz="2400" dirty="0" smtClean="0">
                <a:latin typeface="Arial" pitchFamily="34" charset="0"/>
                <a:cs typeface="Arial" pitchFamily="34" charset="0"/>
              </a:rPr>
              <a:t>.</a:t>
            </a:r>
          </a:p>
          <a:p>
            <a:endParaRPr lang="es-ES" sz="24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260648"/>
            <a:ext cx="8072494" cy="5724644"/>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LA INTELIGENCIA EMOCIONAL…</a:t>
            </a:r>
          </a:p>
          <a:p>
            <a:pPr algn="ctr">
              <a:lnSpc>
                <a:spcPct val="150000"/>
              </a:lnSpc>
            </a:pPr>
            <a:endParaRPr lang="es-MX" sz="2400"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Dado un análisis de liderazgo en la relación de coeficiente</a:t>
            </a:r>
          </a:p>
          <a:p>
            <a:pPr algn="ctr">
              <a:lnSpc>
                <a:spcPct val="150000"/>
              </a:lnSpc>
            </a:pPr>
            <a:r>
              <a:rPr lang="es-ES" sz="2400" dirty="0" smtClean="0">
                <a:latin typeface="Arial" pitchFamily="34" charset="0"/>
                <a:cs typeface="Arial" pitchFamily="34" charset="0"/>
              </a:rPr>
              <a:t>intelectual y coeficiente emocional, podemos decir que los directivos con una formación en las ciencias puras, principalmente en el área de ingeniería, tienen un coeficiente intelectual (CI) alto comparado con el coeficiente emocional (CE), el cual es relativamente más bajo en comparación con los directivos que tienen otras profesiones.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48881"/>
            <a:ext cx="8072494" cy="6278642"/>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LA INTELIGENCIA EMOCIONAL…</a:t>
            </a:r>
          </a:p>
          <a:p>
            <a:pPr algn="ctr">
              <a:lnSpc>
                <a:spcPct val="150000"/>
              </a:lnSpc>
            </a:pPr>
            <a:endParaRPr lang="es-MX" sz="24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Sin embargo, aunque el directivo se apoye en la toma de decisiones con el coeficiente intelectual, el coeficiente emocional no puede estar ausente porque ambos son parte esencial del directivo.</a:t>
            </a:r>
            <a:endParaRPr lang="es-MX" sz="2400" dirty="0" smtClean="0">
              <a:latin typeface="Arial" pitchFamily="34" charset="0"/>
              <a:cs typeface="Arial" pitchFamily="34" charset="0"/>
            </a:endParaRPr>
          </a:p>
          <a:p>
            <a:pPr algn="ctr">
              <a:lnSpc>
                <a:spcPct val="150000"/>
              </a:lnSpc>
            </a:pPr>
            <a:endParaRPr lang="es-MX"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Las principales decisiones son influidas por la capacidad intelectual; una muestra palpable de esto son los modelos matemáticos para resolver problemas con un alto porcentaje de probabilidad de éxito.</a:t>
            </a:r>
            <a:endParaRPr lang="es-ES" sz="2400" dirty="0" smtClean="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43116"/>
            <a:ext cx="8072494" cy="6278642"/>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LA INTELIGENCIA EMOCIONAL…</a:t>
            </a:r>
          </a:p>
          <a:p>
            <a:pPr algn="ctr">
              <a:lnSpc>
                <a:spcPct val="150000"/>
              </a:lnSpc>
            </a:pPr>
            <a:endParaRPr lang="es-MX" sz="24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La inteligencia emocional y la empatía son herramientas que debemos manejar para resolver diversos problemas; nos servirán para entender que, en las organizaciones muchas veces  prevalece el comportamiento político si el directivo no logra una empatía entre todos sus subordinados y colaboradores, es imperativo que el directivo los sepa  guiar al objetivo común y con resultados donde no exista el desgaste personal y grupal que genera un comportamiento político.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1954" y="188640"/>
            <a:ext cx="8072494" cy="6814173"/>
          </a:xfrm>
          <a:prstGeom prst="rect">
            <a:avLst/>
          </a:prstGeom>
          <a:noFill/>
        </p:spPr>
        <p:txBody>
          <a:bodyPr wrap="square" rtlCol="0">
            <a:spAutoFit/>
          </a:bodyPr>
          <a:lstStyle/>
          <a:p>
            <a:pPr algn="ctr">
              <a:lnSpc>
                <a:spcPct val="120000"/>
              </a:lnSpc>
            </a:pPr>
            <a:r>
              <a:rPr lang="es-MX" sz="2800" b="1" dirty="0">
                <a:latin typeface="Arial" pitchFamily="34" charset="0"/>
                <a:cs typeface="Arial" pitchFamily="34" charset="0"/>
              </a:rPr>
              <a:t>EL APRENDIZAJE DE LA INTELIGENCIA </a:t>
            </a:r>
            <a:r>
              <a:rPr lang="es-MX" sz="2800" b="1" dirty="0" smtClean="0">
                <a:latin typeface="Arial" pitchFamily="34" charset="0"/>
                <a:cs typeface="Arial" pitchFamily="34" charset="0"/>
              </a:rPr>
              <a:t>EMOCIONAL</a:t>
            </a:r>
          </a:p>
          <a:p>
            <a:pPr algn="ctr">
              <a:lnSpc>
                <a:spcPct val="120000"/>
              </a:lnSpc>
            </a:pPr>
            <a:endParaRPr lang="es-ES" sz="2400" dirty="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Manilla </a:t>
            </a:r>
            <a:r>
              <a:rPr lang="es-MX" sz="2400" dirty="0">
                <a:latin typeface="Arial" pitchFamily="34" charset="0"/>
                <a:cs typeface="Arial" pitchFamily="34" charset="0"/>
              </a:rPr>
              <a:t>(2006) y E. de Valdés (2006), así como Pérez Costa (2006), establecen un </a:t>
            </a:r>
            <a:r>
              <a:rPr lang="es-MX" sz="2400" dirty="0" smtClean="0">
                <a:latin typeface="Arial" pitchFamily="34" charset="0"/>
                <a:cs typeface="Arial" pitchFamily="34" charset="0"/>
              </a:rPr>
              <a:t>precedente importante </a:t>
            </a:r>
            <a:r>
              <a:rPr lang="es-MX" sz="2400" dirty="0">
                <a:latin typeface="Arial" pitchFamily="34" charset="0"/>
                <a:cs typeface="Arial" pitchFamily="34" charset="0"/>
              </a:rPr>
              <a:t>para tomar en cuenta la inteligencia emocional como factor catalítico </a:t>
            </a:r>
            <a:r>
              <a:rPr lang="es-MX" sz="2400" dirty="0" smtClean="0">
                <a:latin typeface="Arial" pitchFamily="34" charset="0"/>
                <a:cs typeface="Arial" pitchFamily="34" charset="0"/>
              </a:rPr>
              <a:t>en el </a:t>
            </a:r>
            <a:r>
              <a:rPr lang="es-MX" sz="2400" dirty="0">
                <a:latin typeface="Arial" pitchFamily="34" charset="0"/>
                <a:cs typeface="Arial" pitchFamily="34" charset="0"/>
              </a:rPr>
              <a:t>desempeño satisfactorio de los estudiantes, al demostrar que a mayor desarrollo de </a:t>
            </a:r>
            <a:r>
              <a:rPr lang="es-MX" sz="2400" dirty="0" smtClean="0">
                <a:latin typeface="Arial" pitchFamily="34" charset="0"/>
                <a:cs typeface="Arial" pitchFamily="34" charset="0"/>
              </a:rPr>
              <a:t>dicha capacidad</a:t>
            </a:r>
            <a:r>
              <a:rPr lang="es-MX" sz="2400" dirty="0">
                <a:latin typeface="Arial" pitchFamily="34" charset="0"/>
                <a:cs typeface="Arial" pitchFamily="34" charset="0"/>
              </a:rPr>
              <a:t>, el estudiante posee mayor nivel académico</a:t>
            </a:r>
            <a:r>
              <a:rPr lang="es-MX" sz="2400" dirty="0" smtClean="0">
                <a:latin typeface="Arial" pitchFamily="34" charset="0"/>
                <a:cs typeface="Arial" pitchFamily="34" charset="0"/>
              </a:rPr>
              <a:t>.</a:t>
            </a:r>
          </a:p>
          <a:p>
            <a:pPr algn="ctr">
              <a:lnSpc>
                <a:spcPct val="120000"/>
              </a:lnSpc>
            </a:pPr>
            <a:endParaRPr lang="es-ES" sz="2400" dirty="0">
              <a:latin typeface="Arial" pitchFamily="34" charset="0"/>
              <a:cs typeface="Arial" pitchFamily="34" charset="0"/>
            </a:endParaRPr>
          </a:p>
          <a:p>
            <a:pPr algn="ctr">
              <a:lnSpc>
                <a:spcPct val="120000"/>
              </a:lnSpc>
            </a:pPr>
            <a:r>
              <a:rPr lang="es-MX" sz="2400" dirty="0">
                <a:latin typeface="Arial" pitchFamily="34" charset="0"/>
                <a:cs typeface="Arial" pitchFamily="34" charset="0"/>
              </a:rPr>
              <a:t>En otros enfoques sobre </a:t>
            </a:r>
            <a:r>
              <a:rPr lang="es-MX" sz="2400" dirty="0" smtClean="0">
                <a:latin typeface="Arial" pitchFamily="34" charset="0"/>
                <a:cs typeface="Arial" pitchFamily="34" charset="0"/>
              </a:rPr>
              <a:t>IE, se </a:t>
            </a:r>
            <a:r>
              <a:rPr lang="es-MX" sz="2400" dirty="0">
                <a:latin typeface="Arial" pitchFamily="34" charset="0"/>
                <a:cs typeface="Arial" pitchFamily="34" charset="0"/>
              </a:rPr>
              <a:t>estudia el tema del nivel de inteligencia emocional (</a:t>
            </a:r>
            <a:r>
              <a:rPr lang="es-MX" sz="2400" dirty="0" smtClean="0">
                <a:latin typeface="Arial" pitchFamily="34" charset="0"/>
                <a:cs typeface="Arial" pitchFamily="34" charset="0"/>
              </a:rPr>
              <a:t>coeficiente emocional</a:t>
            </a:r>
            <a:r>
              <a:rPr lang="es-MX" sz="2400" dirty="0">
                <a:latin typeface="Arial" pitchFamily="34" charset="0"/>
                <a:cs typeface="Arial" pitchFamily="34" charset="0"/>
              </a:rPr>
              <a:t>) como un factor determinante para la salud psicológica y el </a:t>
            </a:r>
            <a:r>
              <a:rPr lang="es-MX" sz="2400" dirty="0" smtClean="0">
                <a:latin typeface="Arial" pitchFamily="34" charset="0"/>
                <a:cs typeface="Arial" pitchFamily="34" charset="0"/>
              </a:rPr>
              <a:t>bienestar mental</a:t>
            </a:r>
            <a:r>
              <a:rPr lang="es-MX" sz="2400" dirty="0">
                <a:latin typeface="Arial" pitchFamily="34" charset="0"/>
                <a:cs typeface="Arial" pitchFamily="34" charset="0"/>
              </a:rPr>
              <a:t>.</a:t>
            </a:r>
            <a:endParaRPr lang="es-ES" sz="2400" dirty="0">
              <a:latin typeface="Arial" pitchFamily="34" charset="0"/>
              <a:cs typeface="Arial" pitchFamily="34" charset="0"/>
            </a:endParaRPr>
          </a:p>
          <a:p>
            <a:endParaRPr lang="es-MX"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27384"/>
            <a:ext cx="8072494" cy="6278642"/>
          </a:xfrm>
          <a:prstGeom prst="rect">
            <a:avLst/>
          </a:prstGeom>
          <a:noFill/>
        </p:spPr>
        <p:txBody>
          <a:bodyPr wrap="square" rtlCol="0">
            <a:spAutoFit/>
          </a:bodyPr>
          <a:lstStyle/>
          <a:p>
            <a:pPr algn="ctr">
              <a:lnSpc>
                <a:spcPct val="150000"/>
              </a:lnSpc>
            </a:pPr>
            <a:r>
              <a:rPr lang="es-MX" sz="2800" b="1" dirty="0">
                <a:latin typeface="Arial" pitchFamily="34" charset="0"/>
                <a:cs typeface="Arial" pitchFamily="34" charset="0"/>
              </a:rPr>
              <a:t>EL </a:t>
            </a:r>
            <a:r>
              <a:rPr lang="es-MX" sz="2800" b="1" dirty="0" smtClean="0">
                <a:latin typeface="Arial" pitchFamily="34" charset="0"/>
                <a:cs typeface="Arial" pitchFamily="34" charset="0"/>
              </a:rPr>
              <a:t>APRENDIZAJE…</a:t>
            </a:r>
          </a:p>
          <a:p>
            <a:pPr algn="ctr">
              <a:lnSpc>
                <a:spcPct val="150000"/>
              </a:lnSpc>
            </a:pPr>
            <a:endParaRPr lang="es-ES" sz="2400" dirty="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De Morales Ibáñez y </a:t>
            </a:r>
            <a:r>
              <a:rPr lang="es-ES" sz="2400" dirty="0" err="1" smtClean="0">
                <a:latin typeface="Arial" pitchFamily="34" charset="0"/>
                <a:cs typeface="Arial" pitchFamily="34" charset="0"/>
              </a:rPr>
              <a:t>Alzina</a:t>
            </a:r>
            <a:r>
              <a:rPr lang="es-ES" sz="2400" dirty="0" smtClean="0">
                <a:latin typeface="Arial" pitchFamily="34" charset="0"/>
                <a:cs typeface="Arial" pitchFamily="34" charset="0"/>
              </a:rPr>
              <a:t> realizaron un estudio (2006) en donde plantean un programa piloto de evaluación para un programa de educación emocional que tiene la finalidad de prevenir el estrés psicosocial al que se puede encontrar expuesto el alumno en el aula.</a:t>
            </a:r>
          </a:p>
          <a:p>
            <a:pPr algn="ctr">
              <a:lnSpc>
                <a:spcPct val="150000"/>
              </a:lnSpc>
            </a:pPr>
            <a:r>
              <a:rPr lang="es-ES" sz="2400" dirty="0" smtClean="0">
                <a:latin typeface="Arial" pitchFamily="34" charset="0"/>
                <a:cs typeface="Arial" pitchFamily="34" charset="0"/>
              </a:rPr>
              <a:t> </a:t>
            </a:r>
          </a:p>
          <a:p>
            <a:pPr algn="ctr">
              <a:lnSpc>
                <a:spcPct val="150000"/>
              </a:lnSpc>
            </a:pPr>
            <a:r>
              <a:rPr lang="es-ES" sz="2400" dirty="0" smtClean="0">
                <a:latin typeface="Arial" pitchFamily="34" charset="0"/>
                <a:cs typeface="Arial" pitchFamily="34" charset="0"/>
              </a:rPr>
              <a:t>Algunos estudios sobresalientes que abordan tales temas son: “Relación entre inteligencia emocional percibida y ansiedad ante la muerte en estudiantes universitarios”.</a:t>
            </a:r>
            <a:endParaRPr lang="es-MX" sz="24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04136" y="276449"/>
            <a:ext cx="8640960" cy="5960863"/>
          </a:xfrm>
          <a:prstGeom prst="rect">
            <a:avLst/>
          </a:prstGeom>
          <a:noFill/>
        </p:spPr>
        <p:txBody>
          <a:bodyPr wrap="square" rtlCol="0">
            <a:spAutoFit/>
          </a:bodyPr>
          <a:lstStyle/>
          <a:p>
            <a:pPr algn="ctr">
              <a:lnSpc>
                <a:spcPct val="120000"/>
              </a:lnSpc>
            </a:pPr>
            <a:r>
              <a:rPr lang="es-ES_tradnl" sz="2800" b="1" dirty="0" smtClean="0">
                <a:latin typeface="Arial" pitchFamily="34" charset="0"/>
                <a:cs typeface="Arial" pitchFamily="34" charset="0"/>
              </a:rPr>
              <a:t>EJEMPLO</a:t>
            </a:r>
            <a:br>
              <a:rPr lang="es-ES_tradnl" sz="2800" b="1" dirty="0" smtClean="0">
                <a:latin typeface="Arial" pitchFamily="34" charset="0"/>
                <a:cs typeface="Arial" pitchFamily="34" charset="0"/>
              </a:rPr>
            </a:br>
            <a:endParaRPr lang="es-ES_tradnl" sz="2800" b="1" dirty="0" smtClean="0">
              <a:latin typeface="Arial" pitchFamily="34" charset="0"/>
              <a:cs typeface="Arial" pitchFamily="34" charset="0"/>
            </a:endParaRPr>
          </a:p>
          <a:p>
            <a:pPr algn="just">
              <a:lnSpc>
                <a:spcPct val="120000"/>
              </a:lnSpc>
            </a:pPr>
            <a:r>
              <a:rPr lang="es-ES" sz="2400" dirty="0" smtClean="0">
                <a:latin typeface="Arial" pitchFamily="34" charset="0"/>
                <a:cs typeface="Arial" pitchFamily="34" charset="0"/>
              </a:rPr>
              <a:t>Se puede señala que los directivos con personalidad de superioridad muestran las siguientes características:</a:t>
            </a:r>
          </a:p>
          <a:p>
            <a:pPr marL="342900" indent="-342900" algn="just">
              <a:lnSpc>
                <a:spcPct val="120000"/>
              </a:lnSpc>
              <a:buFont typeface="Arial" pitchFamily="34" charset="0"/>
              <a:buChar char="•"/>
            </a:pPr>
            <a:r>
              <a:rPr lang="es-ES" sz="2400" dirty="0" smtClean="0">
                <a:latin typeface="Arial" pitchFamily="34" charset="0"/>
                <a:cs typeface="Arial" pitchFamily="34" charset="0"/>
              </a:rPr>
              <a:t>Estilo de mando dominante y autoritario.</a:t>
            </a:r>
          </a:p>
          <a:p>
            <a:pPr marL="342900" indent="-342900" algn="just">
              <a:lnSpc>
                <a:spcPct val="120000"/>
              </a:lnSpc>
              <a:buFont typeface="Arial" pitchFamily="34" charset="0"/>
              <a:buChar char="•"/>
            </a:pPr>
            <a:r>
              <a:rPr lang="es-ES" sz="2400" dirty="0" smtClean="0">
                <a:latin typeface="Arial" pitchFamily="34" charset="0"/>
                <a:cs typeface="Arial" pitchFamily="34" charset="0"/>
              </a:rPr>
              <a:t>Pensamiento </a:t>
            </a:r>
            <a:r>
              <a:rPr lang="es-ES" sz="2400" dirty="0" err="1" smtClean="0">
                <a:latin typeface="Arial" pitchFamily="34" charset="0"/>
                <a:cs typeface="Arial" pitchFamily="34" charset="0"/>
              </a:rPr>
              <a:t>concretista</a:t>
            </a:r>
            <a:r>
              <a:rPr lang="es-ES" sz="2400" dirty="0" smtClean="0">
                <a:latin typeface="Arial" pitchFamily="34" charset="0"/>
                <a:cs typeface="Arial" pitchFamily="34" charset="0"/>
              </a:rPr>
              <a:t>, lo que se manifiesta en dificultad para manifestar sus emociones.</a:t>
            </a:r>
          </a:p>
          <a:p>
            <a:pPr marL="342900" indent="-342900" algn="just">
              <a:lnSpc>
                <a:spcPct val="120000"/>
              </a:lnSpc>
              <a:buFont typeface="Arial" pitchFamily="34" charset="0"/>
              <a:buChar char="•"/>
            </a:pPr>
            <a:r>
              <a:rPr lang="es-ES" sz="2400" dirty="0" smtClean="0">
                <a:latin typeface="Arial" pitchFamily="34" charset="0"/>
                <a:cs typeface="Arial" pitchFamily="34" charset="0"/>
              </a:rPr>
              <a:t>Actitud hostil, dura y competitiva.</a:t>
            </a:r>
          </a:p>
          <a:p>
            <a:pPr marL="342900" indent="-342900" algn="just">
              <a:lnSpc>
                <a:spcPct val="120000"/>
              </a:lnSpc>
              <a:buFont typeface="Arial" pitchFamily="34" charset="0"/>
              <a:buChar char="•"/>
            </a:pPr>
            <a:r>
              <a:rPr lang="es-ES" sz="2400" dirty="0" smtClean="0">
                <a:latin typeface="Arial" pitchFamily="34" charset="0"/>
                <a:cs typeface="Arial" pitchFamily="34" charset="0"/>
              </a:rPr>
              <a:t>Centrados en tareas.</a:t>
            </a:r>
          </a:p>
          <a:p>
            <a:pPr marL="342900" indent="-342900" algn="just">
              <a:lnSpc>
                <a:spcPct val="120000"/>
              </a:lnSpc>
              <a:buFont typeface="Arial" pitchFamily="34" charset="0"/>
              <a:buChar char="•"/>
            </a:pPr>
            <a:r>
              <a:rPr lang="es-ES" sz="2400" dirty="0" smtClean="0">
                <a:latin typeface="Arial" pitchFamily="34" charset="0"/>
                <a:cs typeface="Arial" pitchFamily="34" charset="0"/>
              </a:rPr>
              <a:t>Descuido en las relaciones interpersonales y sociales.</a:t>
            </a:r>
          </a:p>
          <a:p>
            <a:pPr algn="just">
              <a:lnSpc>
                <a:spcPct val="120000"/>
              </a:lnSpc>
            </a:pPr>
            <a:r>
              <a:rPr lang="es-ES" sz="2400" dirty="0" smtClean="0">
                <a:latin typeface="Arial" pitchFamily="34" charset="0"/>
                <a:cs typeface="Arial" pitchFamily="34" charset="0"/>
              </a:rPr>
              <a:t>Por el contrario, un líder tranquilo y ecuánime dirige con empatía a sus subordinados y el clima organizacional es agradable para ellos.</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3079168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260648"/>
            <a:ext cx="8072494" cy="6172844"/>
          </a:xfrm>
          <a:prstGeom prst="rect">
            <a:avLst/>
          </a:prstGeom>
          <a:noFill/>
        </p:spPr>
        <p:txBody>
          <a:bodyPr wrap="square" rtlCol="0">
            <a:spAutoFit/>
          </a:bodyPr>
          <a:lstStyle/>
          <a:p>
            <a:pPr algn="ctr">
              <a:lnSpc>
                <a:spcPct val="150000"/>
              </a:lnSpc>
            </a:pPr>
            <a:r>
              <a:rPr lang="es-MX" sz="2800" b="1" dirty="0">
                <a:latin typeface="Arial" pitchFamily="34" charset="0"/>
                <a:cs typeface="Arial" pitchFamily="34" charset="0"/>
              </a:rPr>
              <a:t>EL ESTUDIANTE Y SU NIVEL DE INTELIGENCIA </a:t>
            </a:r>
            <a:r>
              <a:rPr lang="es-MX" sz="2800" b="1" dirty="0" smtClean="0">
                <a:latin typeface="Arial" pitchFamily="34" charset="0"/>
                <a:cs typeface="Arial" pitchFamily="34" charset="0"/>
              </a:rPr>
              <a:t>EMOCIONAL</a:t>
            </a:r>
          </a:p>
          <a:p>
            <a:pPr algn="ctr">
              <a:lnSpc>
                <a:spcPct val="150000"/>
              </a:lnSpc>
            </a:pPr>
            <a:endParaRPr lang="es-ES" dirty="0"/>
          </a:p>
          <a:p>
            <a:pPr algn="ctr">
              <a:lnSpc>
                <a:spcPct val="150000"/>
              </a:lnSpc>
            </a:pPr>
            <a:r>
              <a:rPr lang="es-MX" sz="2400" dirty="0">
                <a:latin typeface="Arial" pitchFamily="34" charset="0"/>
                <a:cs typeface="Arial" pitchFamily="34" charset="0"/>
              </a:rPr>
              <a:t>A pesar de la aparente disponibilidad de estudios acerca del tema, es importante </a:t>
            </a:r>
            <a:r>
              <a:rPr lang="es-MX" sz="2400" dirty="0" smtClean="0">
                <a:latin typeface="Arial" pitchFamily="34" charset="0"/>
                <a:cs typeface="Arial" pitchFamily="34" charset="0"/>
              </a:rPr>
              <a:t>destacar que </a:t>
            </a:r>
            <a:r>
              <a:rPr lang="es-MX" sz="2400" dirty="0">
                <a:latin typeface="Arial" pitchFamily="34" charset="0"/>
                <a:cs typeface="Arial" pitchFamily="34" charset="0"/>
              </a:rPr>
              <a:t>no se han encontrado en las fuentes disponibles estudios regionales </a:t>
            </a:r>
            <a:r>
              <a:rPr lang="es-MX" sz="2400" dirty="0" smtClean="0">
                <a:latin typeface="Arial" pitchFamily="34" charset="0"/>
                <a:cs typeface="Arial" pitchFamily="34" charset="0"/>
              </a:rPr>
              <a:t>destacados por lo que </a:t>
            </a:r>
            <a:r>
              <a:rPr lang="es-MX" sz="2400" dirty="0">
                <a:latin typeface="Arial" pitchFamily="34" charset="0"/>
                <a:cs typeface="Arial" pitchFamily="34" charset="0"/>
              </a:rPr>
              <a:t>esta </a:t>
            </a:r>
            <a:r>
              <a:rPr lang="es-MX" sz="2400" dirty="0" smtClean="0">
                <a:latin typeface="Arial" pitchFamily="34" charset="0"/>
                <a:cs typeface="Arial" pitchFamily="34" charset="0"/>
              </a:rPr>
              <a:t>investigación presenta </a:t>
            </a:r>
            <a:r>
              <a:rPr lang="es-MX" sz="2400" dirty="0">
                <a:latin typeface="Arial" pitchFamily="34" charset="0"/>
                <a:cs typeface="Arial" pitchFamily="34" charset="0"/>
              </a:rPr>
              <a:t>resultados </a:t>
            </a:r>
            <a:r>
              <a:rPr lang="es-MX" sz="2400" dirty="0" smtClean="0">
                <a:latin typeface="Arial" pitchFamily="34" charset="0"/>
                <a:cs typeface="Arial" pitchFamily="34" charset="0"/>
              </a:rPr>
              <a:t>de cómo desarrollar la IE en el aula, además de un seguimiento para su </a:t>
            </a:r>
            <a:r>
              <a:rPr lang="es-MX" sz="2400" dirty="0">
                <a:latin typeface="Arial" pitchFamily="34" charset="0"/>
                <a:cs typeface="Arial" pitchFamily="34" charset="0"/>
              </a:rPr>
              <a:t>implantación como medio de evaluación y desarrollo del estudiante en fase de </a:t>
            </a:r>
            <a:r>
              <a:rPr lang="es-MX" sz="2400" dirty="0" smtClean="0">
                <a:latin typeface="Arial" pitchFamily="34" charset="0"/>
                <a:cs typeface="Arial" pitchFamily="34" charset="0"/>
              </a:rPr>
              <a:t>formación profesional.</a:t>
            </a: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27384"/>
            <a:ext cx="8072494" cy="6571030"/>
          </a:xfrm>
          <a:prstGeom prst="rect">
            <a:avLst/>
          </a:prstGeom>
          <a:noFill/>
        </p:spPr>
        <p:txBody>
          <a:bodyPr wrap="square" rtlCol="0">
            <a:spAutoFit/>
          </a:bodyPr>
          <a:lstStyle/>
          <a:p>
            <a:pPr algn="ctr">
              <a:lnSpc>
                <a:spcPct val="130000"/>
              </a:lnSpc>
            </a:pPr>
            <a:r>
              <a:rPr lang="es-MX" sz="2800" b="1" dirty="0">
                <a:latin typeface="Arial" pitchFamily="34" charset="0"/>
                <a:cs typeface="Arial" pitchFamily="34" charset="0"/>
              </a:rPr>
              <a:t>EL </a:t>
            </a:r>
            <a:r>
              <a:rPr lang="es-MX" sz="2800" b="1" dirty="0" smtClean="0">
                <a:latin typeface="Arial" pitchFamily="34" charset="0"/>
                <a:cs typeface="Arial" pitchFamily="34" charset="0"/>
              </a:rPr>
              <a:t>ESTUDIANTE Y SU NIVEL…</a:t>
            </a:r>
          </a:p>
          <a:p>
            <a:pPr algn="ctr">
              <a:lnSpc>
                <a:spcPct val="130000"/>
              </a:lnSpc>
            </a:pPr>
            <a:endParaRPr lang="es-ES" dirty="0"/>
          </a:p>
          <a:p>
            <a:pPr algn="ctr">
              <a:lnSpc>
                <a:spcPct val="130000"/>
              </a:lnSpc>
            </a:pPr>
            <a:r>
              <a:rPr lang="es-MX" sz="2400" dirty="0" smtClean="0">
                <a:latin typeface="Arial" pitchFamily="34" charset="0"/>
                <a:cs typeface="Arial" pitchFamily="34" charset="0"/>
              </a:rPr>
              <a:t>Dado un grupo de seis licenciaturas que </a:t>
            </a:r>
            <a:r>
              <a:rPr lang="es-ES" sz="2400" dirty="0" smtClean="0">
                <a:latin typeface="Arial" pitchFamily="34" charset="0"/>
                <a:cs typeface="Arial" pitchFamily="34" charset="0"/>
              </a:rPr>
              <a:t>responden a las siguientes preguntas: ¿Qué estudiante tiene mayor inteligencia emocional, el de Administración, Negocios internacionales, Turismo, Recursos humanos o Sistemas  de información? ¿Quién tiene mayor nivel de inteligencia emocional, la mujer o el hombre?</a:t>
            </a:r>
          </a:p>
          <a:p>
            <a:pPr algn="ctr">
              <a:lnSpc>
                <a:spcPct val="130000"/>
              </a:lnSpc>
            </a:pPr>
            <a:endParaRPr lang="es-ES" sz="2400"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Podemos apreciar que el estudiante de negocios internacionales tiene el nivel más alto de IE, seguido de mercadotecnia, y en tercero y cuarto lugares el de recursos humanos y administración, respectivamente.</a:t>
            </a:r>
            <a:endParaRPr lang="es-MX" sz="2400" dirty="0" smtClean="0">
              <a:latin typeface="Arial" pitchFamily="34" charset="0"/>
              <a:cs typeface="Arial" pitchFamily="34" charset="0"/>
            </a:endParaRPr>
          </a:p>
          <a:p>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254839"/>
            <a:ext cx="8072494" cy="1661993"/>
          </a:xfrm>
          <a:prstGeom prst="rect">
            <a:avLst/>
          </a:prstGeom>
          <a:noFill/>
        </p:spPr>
        <p:txBody>
          <a:bodyPr wrap="square" rtlCol="0">
            <a:spAutoFit/>
          </a:bodyPr>
          <a:lstStyle/>
          <a:p>
            <a:pPr algn="ctr">
              <a:lnSpc>
                <a:spcPct val="150000"/>
              </a:lnSpc>
            </a:pPr>
            <a:r>
              <a:rPr lang="es-MX" sz="2800" b="1" dirty="0">
                <a:latin typeface="Arial" pitchFamily="34" charset="0"/>
                <a:cs typeface="Arial" pitchFamily="34" charset="0"/>
              </a:rPr>
              <a:t>EL ESTUDIANTE Y SU NIVEL DE INTELIGENCIA </a:t>
            </a:r>
            <a:r>
              <a:rPr lang="es-MX" sz="2800" b="1" dirty="0" smtClean="0">
                <a:latin typeface="Arial" pitchFamily="34" charset="0"/>
                <a:cs typeface="Arial" pitchFamily="34" charset="0"/>
              </a:rPr>
              <a:t>EMOCIONAL</a:t>
            </a:r>
          </a:p>
          <a:p>
            <a:endParaRPr lang="es-ES" dirty="0"/>
          </a:p>
        </p:txBody>
      </p:sp>
      <p:pic>
        <p:nvPicPr>
          <p:cNvPr id="1026" name="Picture 2"/>
          <p:cNvPicPr>
            <a:picLocks noChangeAspect="1" noChangeArrowheads="1"/>
          </p:cNvPicPr>
          <p:nvPr/>
        </p:nvPicPr>
        <p:blipFill>
          <a:blip r:embed="rId2"/>
          <a:srcRect/>
          <a:stretch>
            <a:fillRect/>
          </a:stretch>
        </p:blipFill>
        <p:spPr bwMode="auto">
          <a:xfrm>
            <a:off x="928662" y="1857364"/>
            <a:ext cx="7790685" cy="382430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145266"/>
            <a:ext cx="8496944" cy="6524094"/>
          </a:xfrm>
          <a:prstGeom prst="rect">
            <a:avLst/>
          </a:prstGeom>
          <a:noFill/>
        </p:spPr>
        <p:txBody>
          <a:bodyPr wrap="square" rtlCol="0">
            <a:spAutoFit/>
          </a:bodyPr>
          <a:lstStyle/>
          <a:p>
            <a:pPr algn="ctr">
              <a:lnSpc>
                <a:spcPct val="130000"/>
              </a:lnSpc>
            </a:pPr>
            <a:r>
              <a:rPr lang="es-MX" sz="2800" b="1" dirty="0">
                <a:latin typeface="Arial" pitchFamily="34" charset="0"/>
                <a:cs typeface="Arial" pitchFamily="34" charset="0"/>
              </a:rPr>
              <a:t>INTELIGENCIA EMOCIONAL DEL HOMBRE Y DE LA </a:t>
            </a:r>
            <a:r>
              <a:rPr lang="es-MX" sz="2800" b="1" dirty="0" smtClean="0">
                <a:latin typeface="Arial" pitchFamily="34" charset="0"/>
                <a:cs typeface="Arial" pitchFamily="34" charset="0"/>
              </a:rPr>
              <a:t>MUJER</a:t>
            </a:r>
          </a:p>
          <a:p>
            <a:pPr algn="ctr">
              <a:lnSpc>
                <a:spcPct val="130000"/>
              </a:lnSpc>
            </a:pPr>
            <a:endParaRPr lang="es-ES" sz="2800" dirty="0">
              <a:latin typeface="Arial" pitchFamily="34" charset="0"/>
              <a:cs typeface="Arial" pitchFamily="34" charset="0"/>
            </a:endParaRPr>
          </a:p>
          <a:p>
            <a:pPr algn="ctr">
              <a:lnSpc>
                <a:spcPct val="130000"/>
              </a:lnSpc>
            </a:pPr>
            <a:r>
              <a:rPr lang="es-MX" sz="2400" dirty="0">
                <a:latin typeface="Arial" pitchFamily="34" charset="0"/>
                <a:cs typeface="Arial" pitchFamily="34" charset="0"/>
              </a:rPr>
              <a:t>Las diferencias en lo relativo a inteligencia emocional entre el directivo y la directiva </a:t>
            </a:r>
            <a:r>
              <a:rPr lang="es-MX" sz="2400" dirty="0" smtClean="0">
                <a:latin typeface="Arial" pitchFamily="34" charset="0"/>
                <a:cs typeface="Arial" pitchFamily="34" charset="0"/>
              </a:rPr>
              <a:t>remiten tanto </a:t>
            </a:r>
            <a:r>
              <a:rPr lang="es-MX" sz="2400" dirty="0">
                <a:latin typeface="Arial" pitchFamily="34" charset="0"/>
                <a:cs typeface="Arial" pitchFamily="34" charset="0"/>
              </a:rPr>
              <a:t>a mujeres estudiantes como a directivas cuyo IE es más alto que el de los </a:t>
            </a:r>
            <a:r>
              <a:rPr lang="es-MX" sz="2400" dirty="0" smtClean="0">
                <a:latin typeface="Arial" pitchFamily="34" charset="0"/>
                <a:cs typeface="Arial" pitchFamily="34" charset="0"/>
              </a:rPr>
              <a:t>hombres (</a:t>
            </a:r>
            <a:r>
              <a:rPr lang="es-MX" sz="2400" dirty="0">
                <a:latin typeface="Arial" pitchFamily="34" charset="0"/>
                <a:cs typeface="Arial" pitchFamily="34" charset="0"/>
              </a:rPr>
              <a:t>Madrigal, 2000 y 2008</a:t>
            </a:r>
            <a:r>
              <a:rPr lang="es-MX" sz="2400" dirty="0" smtClean="0">
                <a:latin typeface="Arial" pitchFamily="34" charset="0"/>
                <a:cs typeface="Arial" pitchFamily="34" charset="0"/>
              </a:rPr>
              <a:t>).</a:t>
            </a:r>
          </a:p>
          <a:p>
            <a:pPr algn="ctr">
              <a:lnSpc>
                <a:spcPct val="130000"/>
              </a:lnSpc>
            </a:pPr>
            <a:endParaRPr lang="es-ES" sz="2400" dirty="0">
              <a:latin typeface="Arial" pitchFamily="34" charset="0"/>
              <a:cs typeface="Arial" pitchFamily="34" charset="0"/>
            </a:endParaRPr>
          </a:p>
          <a:p>
            <a:pPr algn="ctr">
              <a:lnSpc>
                <a:spcPct val="130000"/>
              </a:lnSpc>
            </a:pPr>
            <a:r>
              <a:rPr lang="es-MX" sz="2400" dirty="0">
                <a:latin typeface="Arial" pitchFamily="34" charset="0"/>
                <a:cs typeface="Arial" pitchFamily="34" charset="0"/>
              </a:rPr>
              <a:t>Lo anterior refuerza que la presencia femenina en ámbitos de liderazgo y de poder </a:t>
            </a:r>
            <a:r>
              <a:rPr lang="es-MX" sz="2400" dirty="0" smtClean="0">
                <a:latin typeface="Arial" pitchFamily="34" charset="0"/>
                <a:cs typeface="Arial" pitchFamily="34" charset="0"/>
              </a:rPr>
              <a:t>tanto en </a:t>
            </a:r>
            <a:r>
              <a:rPr lang="es-MX" sz="2400" dirty="0">
                <a:latin typeface="Arial" pitchFamily="34" charset="0"/>
                <a:cs typeface="Arial" pitchFamily="34" charset="0"/>
              </a:rPr>
              <a:t>administración pública como privada han demostrado que la mujer tiene </a:t>
            </a:r>
            <a:r>
              <a:rPr lang="es-MX" sz="2400" dirty="0" smtClean="0">
                <a:latin typeface="Arial" pitchFamily="34" charset="0"/>
                <a:cs typeface="Arial" pitchFamily="34" charset="0"/>
              </a:rPr>
              <a:t>comportamientos y </a:t>
            </a:r>
            <a:r>
              <a:rPr lang="es-MX" sz="2400" dirty="0">
                <a:latin typeface="Arial" pitchFamily="34" charset="0"/>
                <a:cs typeface="Arial" pitchFamily="34" charset="0"/>
              </a:rPr>
              <a:t>emociones diferentes, pero con habilidades y capacidades para dirigir </a:t>
            </a:r>
            <a:r>
              <a:rPr lang="es-MX" sz="2400" dirty="0" smtClean="0">
                <a:latin typeface="Arial" pitchFamily="34" charset="0"/>
                <a:cs typeface="Arial" pitchFamily="34" charset="0"/>
              </a:rPr>
              <a:t>similares a </a:t>
            </a:r>
            <a:r>
              <a:rPr lang="es-MX" sz="2400" dirty="0">
                <a:latin typeface="Arial" pitchFamily="34" charset="0"/>
                <a:cs typeface="Arial" pitchFamily="34" charset="0"/>
              </a:rPr>
              <a:t>las del hombre. </a:t>
            </a:r>
            <a:endParaRPr lang="es-MX" sz="2400" dirty="0" smtClean="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16632"/>
            <a:ext cx="7715304" cy="5816977"/>
          </a:xfrm>
          <a:prstGeom prst="rect">
            <a:avLst/>
          </a:prstGeom>
          <a:noFill/>
        </p:spPr>
        <p:txBody>
          <a:bodyPr wrap="square" rtlCol="0">
            <a:spAutoFit/>
          </a:bodyPr>
          <a:lstStyle/>
          <a:p>
            <a:pPr algn="ctr">
              <a:lnSpc>
                <a:spcPct val="150000"/>
              </a:lnSpc>
            </a:pPr>
            <a:r>
              <a:rPr lang="es-MX" sz="2800" b="1" dirty="0">
                <a:latin typeface="Arial" pitchFamily="34" charset="0"/>
                <a:cs typeface="Arial" pitchFamily="34" charset="0"/>
              </a:rPr>
              <a:t>INTELIGENCIA </a:t>
            </a:r>
            <a:r>
              <a:rPr lang="es-MX" sz="2800" b="1" dirty="0" smtClean="0">
                <a:latin typeface="Arial" pitchFamily="34" charset="0"/>
                <a:cs typeface="Arial" pitchFamily="34" charset="0"/>
              </a:rPr>
              <a:t>EMOCIONAL…</a:t>
            </a:r>
          </a:p>
          <a:p>
            <a:pPr algn="ctr">
              <a:lnSpc>
                <a:spcPct val="150000"/>
              </a:lnSpc>
            </a:pPr>
            <a:endParaRPr lang="es-ES" sz="2800" dirty="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Tal es el caso de las 15 mujeres que han llegado a gobernar a su país de origen, como Margaret </a:t>
            </a:r>
            <a:r>
              <a:rPr lang="es-MX" sz="2400" dirty="0" err="1" smtClean="0">
                <a:latin typeface="Arial" pitchFamily="34" charset="0"/>
                <a:cs typeface="Arial" pitchFamily="34" charset="0"/>
              </a:rPr>
              <a:t>Tatcher</a:t>
            </a:r>
            <a:r>
              <a:rPr lang="es-MX" sz="2400" dirty="0" smtClean="0">
                <a:latin typeface="Arial" pitchFamily="34" charset="0"/>
                <a:cs typeface="Arial" pitchFamily="34" charset="0"/>
              </a:rPr>
              <a:t>, Imelda Marcos, Indira </a:t>
            </a:r>
            <a:r>
              <a:rPr lang="es-MX" sz="2400" dirty="0" err="1" smtClean="0">
                <a:latin typeface="Arial" pitchFamily="34" charset="0"/>
                <a:cs typeface="Arial" pitchFamily="34" charset="0"/>
              </a:rPr>
              <a:t>Gandhy</a:t>
            </a:r>
            <a:r>
              <a:rPr lang="es-MX" sz="2400" dirty="0" smtClean="0">
                <a:latin typeface="Arial" pitchFamily="34" charset="0"/>
                <a:cs typeface="Arial" pitchFamily="34" charset="0"/>
              </a:rPr>
              <a:t>, </a:t>
            </a:r>
            <a:r>
              <a:rPr lang="es-MX" sz="2400" dirty="0" err="1" smtClean="0">
                <a:latin typeface="Arial" pitchFamily="34" charset="0"/>
                <a:cs typeface="Arial" pitchFamily="34" charset="0"/>
              </a:rPr>
              <a:t>Bachelet</a:t>
            </a:r>
            <a:r>
              <a:rPr lang="es-MX" sz="2400" dirty="0" smtClean="0">
                <a:latin typeface="Arial" pitchFamily="34" charset="0"/>
                <a:cs typeface="Arial" pitchFamily="34" charset="0"/>
              </a:rPr>
              <a:t>, y recientemente Cristina Fernández de Kirchner, elegida presidenta de Argentina en 2007.</a:t>
            </a:r>
          </a:p>
          <a:p>
            <a:pPr algn="ctr">
              <a:lnSpc>
                <a:spcPct val="150000"/>
              </a:lnSpc>
            </a:pPr>
            <a:endParaRPr lang="es-MX"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Esto demuestra que, si se le permite, la mujer tiene la misma capacidad de dirigir y liderar que el hombre.</a:t>
            </a:r>
            <a:endParaRPr lang="es-ES" sz="2400" dirty="0" smtClean="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76522"/>
            <a:ext cx="8496944" cy="6444841"/>
          </a:xfrm>
          <a:prstGeom prst="rect">
            <a:avLst/>
          </a:prstGeom>
          <a:noFill/>
        </p:spPr>
        <p:txBody>
          <a:bodyPr wrap="square" rtlCol="0">
            <a:spAutoFit/>
          </a:bodyPr>
          <a:lstStyle/>
          <a:p>
            <a:pPr algn="ctr">
              <a:lnSpc>
                <a:spcPct val="120000"/>
              </a:lnSpc>
            </a:pPr>
            <a:r>
              <a:rPr lang="es-MX" sz="2800" b="1" dirty="0" smtClean="0">
                <a:latin typeface="Arial" pitchFamily="34" charset="0"/>
                <a:cs typeface="Arial" pitchFamily="34" charset="0"/>
              </a:rPr>
              <a:t>INTELIGENCIA EMOCIONAL…</a:t>
            </a:r>
          </a:p>
          <a:p>
            <a:pPr algn="ctr">
              <a:lnSpc>
                <a:spcPct val="120000"/>
              </a:lnSpc>
            </a:pPr>
            <a:endParaRPr lang="es-MX" sz="2800" b="1"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En </a:t>
            </a:r>
            <a:r>
              <a:rPr lang="es-MX" sz="2400" dirty="0">
                <a:latin typeface="Arial" pitchFamily="34" charset="0"/>
                <a:cs typeface="Arial" pitchFamily="34" charset="0"/>
              </a:rPr>
              <a:t>Latinoamérica, desde las últimas décadas, la participación femenina en los </a:t>
            </a:r>
            <a:r>
              <a:rPr lang="es-MX" sz="2400" dirty="0" smtClean="0">
                <a:latin typeface="Arial" pitchFamily="34" charset="0"/>
                <a:cs typeface="Arial" pitchFamily="34" charset="0"/>
              </a:rPr>
              <a:t>ámbitos político</a:t>
            </a:r>
            <a:r>
              <a:rPr lang="es-MX" sz="2400" dirty="0">
                <a:latin typeface="Arial" pitchFamily="34" charset="0"/>
                <a:cs typeface="Arial" pitchFamily="34" charset="0"/>
              </a:rPr>
              <a:t>, social, económico y empresarial ha incrementado su presencia, pero ésta no </a:t>
            </a:r>
            <a:r>
              <a:rPr lang="es-MX" sz="2400" dirty="0" smtClean="0">
                <a:latin typeface="Arial" pitchFamily="34" charset="0"/>
                <a:cs typeface="Arial" pitchFamily="34" charset="0"/>
              </a:rPr>
              <a:t>ha sido </a:t>
            </a:r>
            <a:r>
              <a:rPr lang="es-MX" sz="2400" dirty="0">
                <a:latin typeface="Arial" pitchFamily="34" charset="0"/>
                <a:cs typeface="Arial" pitchFamily="34" charset="0"/>
              </a:rPr>
              <a:t>sólo física sino que ha destacado hasta llegar a los máximos puestos tanto en el </a:t>
            </a:r>
            <a:r>
              <a:rPr lang="es-MX" sz="2400" dirty="0" err="1" smtClean="0">
                <a:latin typeface="Arial" pitchFamily="34" charset="0"/>
                <a:cs typeface="Arial" pitchFamily="34" charset="0"/>
              </a:rPr>
              <a:t>ámbitopolítico</a:t>
            </a:r>
            <a:r>
              <a:rPr lang="es-MX" sz="2400" dirty="0" smtClean="0">
                <a:latin typeface="Arial" pitchFamily="34" charset="0"/>
                <a:cs typeface="Arial" pitchFamily="34" charset="0"/>
              </a:rPr>
              <a:t> </a:t>
            </a:r>
            <a:r>
              <a:rPr lang="es-MX" sz="2400" dirty="0">
                <a:latin typeface="Arial" pitchFamily="34" charset="0"/>
                <a:cs typeface="Arial" pitchFamily="34" charset="0"/>
              </a:rPr>
              <a:t>(administración pública) como en el privado (ámbito empresarial), debido </a:t>
            </a:r>
            <a:r>
              <a:rPr lang="es-MX" sz="2400" dirty="0" smtClean="0">
                <a:latin typeface="Arial" pitchFamily="34" charset="0"/>
                <a:cs typeface="Arial" pitchFamily="34" charset="0"/>
              </a:rPr>
              <a:t>principalmente a </a:t>
            </a:r>
            <a:r>
              <a:rPr lang="es-MX" sz="2400" dirty="0">
                <a:latin typeface="Arial" pitchFamily="34" charset="0"/>
                <a:cs typeface="Arial" pitchFamily="34" charset="0"/>
              </a:rPr>
              <a:t>que la competencia en los negocios y en la política es intelectual y no física</a:t>
            </a:r>
            <a:r>
              <a:rPr lang="es-MX" sz="2400" dirty="0" smtClean="0">
                <a:latin typeface="Arial" pitchFamily="34" charset="0"/>
                <a:cs typeface="Arial" pitchFamily="34" charset="0"/>
              </a:rPr>
              <a:t>.</a:t>
            </a:r>
          </a:p>
          <a:p>
            <a:pPr algn="ctr">
              <a:lnSpc>
                <a:spcPct val="120000"/>
              </a:lnSpc>
            </a:pPr>
            <a:endParaRPr lang="es-ES" sz="2400" dirty="0">
              <a:latin typeface="Arial" pitchFamily="34" charset="0"/>
              <a:cs typeface="Arial" pitchFamily="34" charset="0"/>
            </a:endParaRPr>
          </a:p>
          <a:p>
            <a:pPr algn="ctr">
              <a:lnSpc>
                <a:spcPct val="120000"/>
              </a:lnSpc>
            </a:pPr>
            <a:r>
              <a:rPr lang="es-MX" sz="2400" dirty="0">
                <a:latin typeface="Arial" pitchFamily="34" charset="0"/>
                <a:cs typeface="Arial" pitchFamily="34" charset="0"/>
              </a:rPr>
              <a:t>Ahora la mujer es más proactiva, polifacética y segura en la toma decisiones; está </a:t>
            </a:r>
            <a:r>
              <a:rPr lang="es-MX" sz="2400" dirty="0" smtClean="0">
                <a:latin typeface="Arial" pitchFamily="34" charset="0"/>
                <a:cs typeface="Arial" pitchFamily="34" charset="0"/>
              </a:rPr>
              <a:t>informada en </a:t>
            </a:r>
            <a:r>
              <a:rPr lang="es-MX" sz="2400" dirty="0">
                <a:latin typeface="Arial" pitchFamily="34" charset="0"/>
                <a:cs typeface="Arial" pitchFamily="34" charset="0"/>
              </a:rPr>
              <a:t>su ámbito de competencia, es visionaria y, sobre todo, </a:t>
            </a:r>
            <a:r>
              <a:rPr lang="es-MX" sz="2400" dirty="0" smtClean="0">
                <a:latin typeface="Arial" pitchFamily="34" charset="0"/>
                <a:cs typeface="Arial" pitchFamily="34" charset="0"/>
              </a:rPr>
              <a:t>intuitiva.</a:t>
            </a:r>
            <a:endParaRPr lang="es-ES" sz="2400"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150652"/>
            <a:ext cx="8496944" cy="6001643"/>
          </a:xfrm>
          <a:prstGeom prst="rect">
            <a:avLst/>
          </a:prstGeom>
          <a:noFill/>
        </p:spPr>
        <p:txBody>
          <a:bodyPr wrap="square" rtlCol="0">
            <a:spAutoFit/>
          </a:bodyPr>
          <a:lstStyle/>
          <a:p>
            <a:pPr algn="ctr">
              <a:lnSpc>
                <a:spcPct val="120000"/>
              </a:lnSpc>
            </a:pPr>
            <a:r>
              <a:rPr lang="es-MX" sz="2800" b="1" dirty="0" smtClean="0">
                <a:latin typeface="Arial" pitchFamily="34" charset="0"/>
                <a:cs typeface="Arial" pitchFamily="34" charset="0"/>
              </a:rPr>
              <a:t>INTELIGENCIA EMOCIONAL…</a:t>
            </a:r>
          </a:p>
          <a:p>
            <a:pPr algn="ctr">
              <a:lnSpc>
                <a:spcPct val="120000"/>
              </a:lnSpc>
            </a:pPr>
            <a:endParaRPr lang="es-MX" sz="2800" b="1"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Pero </a:t>
            </a:r>
            <a:r>
              <a:rPr lang="es-MX" sz="2400" dirty="0">
                <a:latin typeface="Arial" pitchFamily="34" charset="0"/>
                <a:cs typeface="Arial" pitchFamily="34" charset="0"/>
              </a:rPr>
              <a:t>a la mujer directiva y política aún le falta romper varios mitos culturales. </a:t>
            </a:r>
            <a:endParaRPr lang="es-MX" sz="2400" dirty="0" smtClean="0">
              <a:latin typeface="Arial" pitchFamily="34" charset="0"/>
              <a:cs typeface="Arial" pitchFamily="34" charset="0"/>
            </a:endParaRPr>
          </a:p>
          <a:p>
            <a:pPr algn="ctr">
              <a:lnSpc>
                <a:spcPct val="120000"/>
              </a:lnSpc>
            </a:pP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Uno de ellos </a:t>
            </a:r>
            <a:r>
              <a:rPr lang="es-MX" sz="2400" dirty="0">
                <a:latin typeface="Arial" pitchFamily="34" charset="0"/>
                <a:cs typeface="Arial" pitchFamily="34" charset="0"/>
              </a:rPr>
              <a:t>es el de la conformación de equipos de trabajo integrados por mujeres, equipos </a:t>
            </a:r>
            <a:r>
              <a:rPr lang="es-MX" sz="2400" dirty="0" smtClean="0">
                <a:latin typeface="Arial" pitchFamily="34" charset="0"/>
                <a:cs typeface="Arial" pitchFamily="34" charset="0"/>
              </a:rPr>
              <a:t>sólidos en </a:t>
            </a:r>
            <a:r>
              <a:rPr lang="es-MX" sz="2400" dirty="0">
                <a:latin typeface="Arial" pitchFamily="34" charset="0"/>
                <a:cs typeface="Arial" pitchFamily="34" charset="0"/>
              </a:rPr>
              <a:t>los cuales se dé una competencia sana y equilibrada entre las mujeres, donde se </a:t>
            </a:r>
            <a:r>
              <a:rPr lang="es-MX" sz="2400" dirty="0" smtClean="0">
                <a:latin typeface="Arial" pitchFamily="34" charset="0"/>
                <a:cs typeface="Arial" pitchFamily="34" charset="0"/>
              </a:rPr>
              <a:t>apoyen entre </a:t>
            </a:r>
            <a:r>
              <a:rPr lang="es-MX" sz="2400" dirty="0">
                <a:latin typeface="Arial" pitchFamily="34" charset="0"/>
                <a:cs typeface="Arial" pitchFamily="34" charset="0"/>
              </a:rPr>
              <a:t>sí, como lo mencionan Mario </a:t>
            </a:r>
            <a:r>
              <a:rPr lang="es-MX" sz="2400" dirty="0" err="1">
                <a:latin typeface="Arial" pitchFamily="34" charset="0"/>
                <a:cs typeface="Arial" pitchFamily="34" charset="0"/>
              </a:rPr>
              <a:t>Borghino</a:t>
            </a:r>
            <a:r>
              <a:rPr lang="es-MX" sz="2400" dirty="0">
                <a:latin typeface="Arial" pitchFamily="34" charset="0"/>
                <a:cs typeface="Arial" pitchFamily="34" charset="0"/>
              </a:rPr>
              <a:t> (2001) y </a:t>
            </a:r>
            <a:r>
              <a:rPr lang="es-MX" sz="2400" dirty="0" err="1">
                <a:latin typeface="Arial" pitchFamily="34" charset="0"/>
                <a:cs typeface="Arial" pitchFamily="34" charset="0"/>
              </a:rPr>
              <a:t>Anilu</a:t>
            </a:r>
            <a:r>
              <a:rPr lang="es-MX" sz="2400" dirty="0">
                <a:latin typeface="Arial" pitchFamily="34" charset="0"/>
                <a:cs typeface="Arial" pitchFamily="34" charset="0"/>
              </a:rPr>
              <a:t> Elías (2000), quienes </a:t>
            </a:r>
            <a:r>
              <a:rPr lang="es-MX" sz="2400" dirty="0" smtClean="0">
                <a:latin typeface="Arial" pitchFamily="34" charset="0"/>
                <a:cs typeface="Arial" pitchFamily="34" charset="0"/>
              </a:rPr>
              <a:t>afirman que </a:t>
            </a:r>
            <a:r>
              <a:rPr lang="es-MX" sz="2400" dirty="0">
                <a:latin typeface="Arial" pitchFamily="34" charset="0"/>
                <a:cs typeface="Arial" pitchFamily="34" charset="0"/>
              </a:rPr>
              <a:t>las mujeres no aprendieron a competir y carecen de conciencia de género femenino </a:t>
            </a:r>
            <a:r>
              <a:rPr lang="es-MX" sz="2400" dirty="0" smtClean="0">
                <a:latin typeface="Arial" pitchFamily="34" charset="0"/>
                <a:cs typeface="Arial" pitchFamily="34" charset="0"/>
              </a:rPr>
              <a:t>en vez </a:t>
            </a:r>
            <a:r>
              <a:rPr lang="es-MX" sz="2400" dirty="0">
                <a:latin typeface="Arial" pitchFamily="34" charset="0"/>
                <a:cs typeface="Arial" pitchFamily="34" charset="0"/>
              </a:rPr>
              <a:t>de solidarizarse con él; suele suceder que la mujer es enemiga de la propia mujer</a:t>
            </a:r>
            <a:r>
              <a:rPr lang="es-MX" sz="2400" dirty="0" smtClean="0">
                <a:latin typeface="Arial" pitchFamily="34" charset="0"/>
                <a:cs typeface="Arial"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206052"/>
            <a:ext cx="8247860" cy="5816977"/>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INTELIGENCIA EMOCIONAL…</a:t>
            </a:r>
          </a:p>
          <a:p>
            <a:pPr algn="ctr">
              <a:lnSpc>
                <a:spcPct val="150000"/>
              </a:lnSpc>
            </a:pPr>
            <a:endParaRPr lang="es-MX" sz="2800" b="1"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Pero la mujer está en constante aprendizaje, está abierta al cambio y su inteligencia emocional le permite ser más intuitiva, controlar sus emociones y ser un líder de su propio género que no adopte los valores masculinos. </a:t>
            </a:r>
          </a:p>
          <a:p>
            <a:pPr algn="ctr">
              <a:lnSpc>
                <a:spcPct val="150000"/>
              </a:lnSpc>
            </a:pPr>
            <a:endParaRPr lang="es-MX"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Cuenta además con la suficiente inteligencia emocional e intuición para entender el contexto y nivel de responsabilidad de la mujer directiva, de la mujer líder.</a:t>
            </a:r>
            <a:endParaRPr lang="es-ES" sz="2400" dirty="0" smtClean="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98385"/>
            <a:ext cx="8568952" cy="6370975"/>
          </a:xfrm>
          <a:prstGeom prst="rect">
            <a:avLst/>
          </a:prstGeom>
          <a:noFill/>
        </p:spPr>
        <p:txBody>
          <a:bodyPr wrap="square" rtlCol="0">
            <a:spAutoFit/>
          </a:bodyPr>
          <a:lstStyle/>
          <a:p>
            <a:pPr algn="ctr">
              <a:lnSpc>
                <a:spcPct val="120000"/>
              </a:lnSpc>
            </a:pPr>
            <a:r>
              <a:rPr lang="es-MX" sz="2800" b="1" dirty="0">
                <a:latin typeface="Arial" pitchFamily="34" charset="0"/>
                <a:cs typeface="Arial" pitchFamily="34" charset="0"/>
              </a:rPr>
              <a:t>INTELIGENCIA EMOCIONAL </a:t>
            </a:r>
            <a:r>
              <a:rPr lang="es-MX" sz="2800" b="1" dirty="0" smtClean="0">
                <a:latin typeface="Arial" pitchFamily="34" charset="0"/>
                <a:cs typeface="Arial" pitchFamily="34" charset="0"/>
              </a:rPr>
              <a:t>…</a:t>
            </a:r>
            <a:endParaRPr lang="es-ES" sz="2800" dirty="0">
              <a:latin typeface="Arial" pitchFamily="34" charset="0"/>
              <a:cs typeface="Arial" pitchFamily="34" charset="0"/>
            </a:endParaRPr>
          </a:p>
          <a:p>
            <a:pPr algn="ctr">
              <a:lnSpc>
                <a:spcPct val="120000"/>
              </a:lnSpc>
            </a:pP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Un </a:t>
            </a:r>
            <a:r>
              <a:rPr lang="es-MX" sz="2400" dirty="0">
                <a:latin typeface="Arial" pitchFamily="34" charset="0"/>
                <a:cs typeface="Arial" pitchFamily="34" charset="0"/>
              </a:rPr>
              <a:t>líder tiene su fuerza en tres competencias de inteligencia emocional: empatía, </a:t>
            </a:r>
            <a:r>
              <a:rPr lang="es-MX" sz="2400" dirty="0" smtClean="0">
                <a:latin typeface="Arial" pitchFamily="34" charset="0"/>
                <a:cs typeface="Arial" pitchFamily="34" charset="0"/>
              </a:rPr>
              <a:t>generación de </a:t>
            </a:r>
            <a:r>
              <a:rPr lang="es-MX" sz="2400" dirty="0">
                <a:latin typeface="Arial" pitchFamily="34" charset="0"/>
                <a:cs typeface="Arial" pitchFamily="34" charset="0"/>
              </a:rPr>
              <a:t>relaciones y comunicación. </a:t>
            </a:r>
            <a:endParaRPr lang="es-MX" sz="2400" dirty="0" smtClean="0">
              <a:latin typeface="Arial" pitchFamily="34" charset="0"/>
              <a:cs typeface="Arial" pitchFamily="34" charset="0"/>
            </a:endParaRPr>
          </a:p>
          <a:p>
            <a:pPr algn="ctr">
              <a:lnSpc>
                <a:spcPct val="120000"/>
              </a:lnSpc>
            </a:pP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La </a:t>
            </a:r>
            <a:r>
              <a:rPr lang="es-MX" sz="2400" dirty="0">
                <a:latin typeface="Arial" pitchFamily="34" charset="0"/>
                <a:cs typeface="Arial" pitchFamily="34" charset="0"/>
              </a:rPr>
              <a:t>empatía (percibir cómo se siente la gente) permite</a:t>
            </a:r>
            <a:endParaRPr lang="es-ES" sz="2400" dirty="0">
              <a:latin typeface="Arial" pitchFamily="34" charset="0"/>
              <a:cs typeface="Arial" pitchFamily="34" charset="0"/>
            </a:endParaRPr>
          </a:p>
          <a:p>
            <a:pPr algn="ctr">
              <a:lnSpc>
                <a:spcPct val="120000"/>
              </a:lnSpc>
            </a:pPr>
            <a:r>
              <a:rPr lang="es-MX" sz="2400" dirty="0">
                <a:latin typeface="Arial" pitchFamily="34" charset="0"/>
                <a:cs typeface="Arial" pitchFamily="34" charset="0"/>
              </a:rPr>
              <a:t>al líder </a:t>
            </a:r>
            <a:r>
              <a:rPr lang="es-MX" sz="2400" dirty="0" err="1" smtClean="0">
                <a:latin typeface="Arial" pitchFamily="34" charset="0"/>
                <a:cs typeface="Arial" pitchFamily="34" charset="0"/>
              </a:rPr>
              <a:t>afiliativo</a:t>
            </a:r>
            <a:r>
              <a:rPr lang="es-MX" sz="2400" dirty="0" smtClean="0">
                <a:latin typeface="Arial" pitchFamily="34" charset="0"/>
                <a:cs typeface="Arial" pitchFamily="34" charset="0"/>
              </a:rPr>
              <a:t>* </a:t>
            </a:r>
            <a:r>
              <a:rPr lang="es-MX" sz="2400" dirty="0">
                <a:latin typeface="Arial" pitchFamily="34" charset="0"/>
                <a:cs typeface="Arial" pitchFamily="34" charset="0"/>
              </a:rPr>
              <a:t>responder a los empleados en forma altamente congruente con </a:t>
            </a:r>
            <a:r>
              <a:rPr lang="es-MX" sz="2400" dirty="0" smtClean="0">
                <a:latin typeface="Arial" pitchFamily="34" charset="0"/>
                <a:cs typeface="Arial" pitchFamily="34" charset="0"/>
              </a:rPr>
              <a:t>las emociones </a:t>
            </a:r>
            <a:r>
              <a:rPr lang="es-MX" sz="2400" dirty="0">
                <a:latin typeface="Arial" pitchFamily="34" charset="0"/>
                <a:cs typeface="Arial" pitchFamily="34" charset="0"/>
              </a:rPr>
              <a:t>de ellos, generándose así un entendimiento </a:t>
            </a:r>
            <a:r>
              <a:rPr lang="es-MX" sz="2400" dirty="0" smtClean="0">
                <a:latin typeface="Arial" pitchFamily="34" charset="0"/>
                <a:cs typeface="Arial" pitchFamily="34" charset="0"/>
              </a:rPr>
              <a:t>mutuo</a:t>
            </a:r>
            <a:r>
              <a:rPr lang="es-MX" sz="2400" dirty="0">
                <a:latin typeface="Arial" pitchFamily="34" charset="0"/>
                <a:cs typeface="Arial" pitchFamily="34" charset="0"/>
              </a:rPr>
              <a:t>.</a:t>
            </a: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El líder </a:t>
            </a:r>
            <a:r>
              <a:rPr lang="es-MX" sz="2400" dirty="0" err="1" smtClean="0">
                <a:latin typeface="Arial" pitchFamily="34" charset="0"/>
                <a:cs typeface="Arial" pitchFamily="34" charset="0"/>
              </a:rPr>
              <a:t>afiliativo</a:t>
            </a:r>
            <a:r>
              <a:rPr lang="es-MX" sz="2400" dirty="0" smtClean="0">
                <a:latin typeface="Arial" pitchFamily="34" charset="0"/>
                <a:cs typeface="Arial" pitchFamily="34" charset="0"/>
              </a:rPr>
              <a:t> también despliega una facilidad natural para formar nuevas relaciones a partir del conocimiento de los miembros de su equipo como personas y cultivando esos lazos.</a:t>
            </a: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70840" y="184443"/>
            <a:ext cx="7429552" cy="6412909"/>
          </a:xfrm>
          <a:prstGeom prst="rect">
            <a:avLst/>
          </a:prstGeom>
          <a:noFill/>
        </p:spPr>
        <p:txBody>
          <a:bodyPr wrap="square" rtlCol="0">
            <a:spAutoFit/>
          </a:bodyPr>
          <a:lstStyle/>
          <a:p>
            <a:pPr algn="ctr">
              <a:lnSpc>
                <a:spcPct val="120000"/>
              </a:lnSpc>
            </a:pPr>
            <a:r>
              <a:rPr lang="es-MX" sz="2800" b="1" dirty="0" smtClean="0">
                <a:latin typeface="Arial" pitchFamily="34" charset="0"/>
                <a:cs typeface="Arial" pitchFamily="34" charset="0"/>
              </a:rPr>
              <a:t>INTELIGENCIA EMOCIONAL Y ESTILOS DE LIDERAZGO</a:t>
            </a:r>
          </a:p>
          <a:p>
            <a:pPr algn="ctr">
              <a:lnSpc>
                <a:spcPct val="120000"/>
              </a:lnSpc>
            </a:pPr>
            <a:endParaRPr lang="es-ES"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Finalmente</a:t>
            </a:r>
            <a:r>
              <a:rPr lang="es-MX" sz="2400" dirty="0">
                <a:latin typeface="Arial" pitchFamily="34" charset="0"/>
                <a:cs typeface="Arial" pitchFamily="34" charset="0"/>
              </a:rPr>
              <a:t>, el </a:t>
            </a:r>
            <a:r>
              <a:rPr lang="es-MX" sz="2400" dirty="0" smtClean="0">
                <a:latin typeface="Arial" pitchFamily="34" charset="0"/>
                <a:cs typeface="Arial" pitchFamily="34" charset="0"/>
              </a:rPr>
              <a:t>líder </a:t>
            </a:r>
            <a:r>
              <a:rPr lang="es-MX" sz="2400" dirty="0" err="1" smtClean="0">
                <a:latin typeface="Arial" pitchFamily="34" charset="0"/>
                <a:cs typeface="Arial" pitchFamily="34" charset="0"/>
              </a:rPr>
              <a:t>afiliativo</a:t>
            </a:r>
            <a:r>
              <a:rPr lang="es-MX" sz="2400" dirty="0" smtClean="0">
                <a:latin typeface="Arial" pitchFamily="34" charset="0"/>
                <a:cs typeface="Arial" pitchFamily="34" charset="0"/>
              </a:rPr>
              <a:t> </a:t>
            </a:r>
            <a:r>
              <a:rPr lang="es-MX" sz="2400" dirty="0">
                <a:latin typeface="Arial" pitchFamily="34" charset="0"/>
                <a:cs typeface="Arial" pitchFamily="34" charset="0"/>
              </a:rPr>
              <a:t>sobresaliente es un maestro en el arte de la comunicación interpersonal, de </a:t>
            </a:r>
            <a:r>
              <a:rPr lang="es-MX" sz="2400" dirty="0" smtClean="0">
                <a:latin typeface="Arial" pitchFamily="34" charset="0"/>
                <a:cs typeface="Arial" pitchFamily="34" charset="0"/>
              </a:rPr>
              <a:t>manera particular </a:t>
            </a:r>
            <a:r>
              <a:rPr lang="es-MX" sz="2400" dirty="0">
                <a:latin typeface="Arial" pitchFamily="34" charset="0"/>
                <a:cs typeface="Arial" pitchFamily="34" charset="0"/>
              </a:rPr>
              <a:t>en decir justo lo necesario y hacer el gesto simbólico preciso en el </a:t>
            </a:r>
            <a:r>
              <a:rPr lang="es-MX" sz="2400" dirty="0" smtClean="0">
                <a:latin typeface="Arial" pitchFamily="34" charset="0"/>
                <a:cs typeface="Arial" pitchFamily="34" charset="0"/>
              </a:rPr>
              <a:t>momento indicado.</a:t>
            </a:r>
          </a:p>
          <a:p>
            <a:pPr algn="ctr">
              <a:lnSpc>
                <a:spcPct val="120000"/>
              </a:lnSpc>
            </a:pPr>
            <a:endParaRPr lang="es-MX" sz="2400" dirty="0" smtClean="0">
              <a:latin typeface="Arial" pitchFamily="34" charset="0"/>
              <a:cs typeface="Arial" pitchFamily="34" charset="0"/>
            </a:endParaRPr>
          </a:p>
          <a:p>
            <a:pPr algn="ctr">
              <a:lnSpc>
                <a:spcPct val="120000"/>
              </a:lnSpc>
            </a:pPr>
            <a:r>
              <a:rPr lang="es-MX" sz="2400" dirty="0" smtClean="0">
                <a:latin typeface="Arial" pitchFamily="34" charset="0"/>
                <a:cs typeface="Arial" pitchFamily="34" charset="0"/>
              </a:rPr>
              <a:t>Por </a:t>
            </a:r>
            <a:r>
              <a:rPr lang="es-MX" sz="2400" dirty="0">
                <a:latin typeface="Arial" pitchFamily="34" charset="0"/>
                <a:cs typeface="Arial" pitchFamily="34" charset="0"/>
              </a:rPr>
              <a:t>eso, si una persona es fundamentalmente un líder marcapasos que quiere </a:t>
            </a:r>
            <a:r>
              <a:rPr lang="es-MX" sz="2400" dirty="0" smtClean="0">
                <a:latin typeface="Arial" pitchFamily="34" charset="0"/>
                <a:cs typeface="Arial" pitchFamily="34" charset="0"/>
              </a:rPr>
              <a:t>ser capaz </a:t>
            </a:r>
            <a:r>
              <a:rPr lang="es-MX" sz="2400" dirty="0">
                <a:latin typeface="Arial" pitchFamily="34" charset="0"/>
                <a:cs typeface="Arial" pitchFamily="34" charset="0"/>
              </a:rPr>
              <a:t>de utilizar el estilo </a:t>
            </a:r>
            <a:r>
              <a:rPr lang="es-MX" sz="2400" dirty="0" err="1">
                <a:latin typeface="Arial" pitchFamily="34" charset="0"/>
                <a:cs typeface="Arial" pitchFamily="34" charset="0"/>
              </a:rPr>
              <a:t>afiliativo</a:t>
            </a:r>
            <a:r>
              <a:rPr lang="es-MX" sz="2400" dirty="0">
                <a:latin typeface="Arial" pitchFamily="34" charset="0"/>
                <a:cs typeface="Arial" pitchFamily="34" charset="0"/>
              </a:rPr>
              <a:t> más a menudo, necesitará mejorar su nivel de empatía </a:t>
            </a:r>
            <a:r>
              <a:rPr lang="es-MX" sz="2400" dirty="0" smtClean="0">
                <a:latin typeface="Arial" pitchFamily="34" charset="0"/>
                <a:cs typeface="Arial" pitchFamily="34" charset="0"/>
              </a:rPr>
              <a:t>y sus </a:t>
            </a:r>
            <a:r>
              <a:rPr lang="es-MX" sz="2400" dirty="0">
                <a:latin typeface="Arial" pitchFamily="34" charset="0"/>
                <a:cs typeface="Arial" pitchFamily="34" charset="0"/>
              </a:rPr>
              <a:t>habilidades para construir relaciones y comunicarse de manera efectiva. </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9216" y="116632"/>
            <a:ext cx="8175232" cy="6463308"/>
          </a:xfrm>
          <a:prstGeom prst="rect">
            <a:avLst/>
          </a:prstGeom>
          <a:noFill/>
        </p:spPr>
        <p:txBody>
          <a:bodyPr wrap="square" rtlCol="0">
            <a:spAutoFit/>
          </a:bodyPr>
          <a:lstStyle/>
          <a:p>
            <a:pPr algn="ctr">
              <a:lnSpc>
                <a:spcPct val="150000"/>
              </a:lnSpc>
            </a:pPr>
            <a:r>
              <a:rPr lang="es-ES" sz="2800" b="1" dirty="0" smtClean="0">
                <a:latin typeface="Arial" pitchFamily="34" charset="0"/>
                <a:cs typeface="Arial" pitchFamily="34" charset="0"/>
              </a:rPr>
              <a:t>LA INTELIGENCIA EMOCIONAL Y LA DIRECCIÓN</a:t>
            </a:r>
            <a:br>
              <a:rPr lang="es-ES" sz="2800" b="1" dirty="0" smtClean="0">
                <a:latin typeface="Arial" pitchFamily="34" charset="0"/>
                <a:cs typeface="Arial" pitchFamily="34" charset="0"/>
              </a:rPr>
            </a:br>
            <a:endParaRPr lang="es-ES_tradnl" sz="28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Según Daniel Goleman, analizó y agrupó los rasgos de las empresas con mayor éxito mundial en tres categorías de empresa, en las que predominaban aptitudes técnicas, capacidades cognoscitivas y elementos asociados con la inteligencia emocional de sus directivos. </a:t>
            </a:r>
            <a:endParaRPr lang="es-ES" sz="2400" dirty="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En la cual el coeficiente emocional resultó ser mucho más importante y determinante que las otras dos categorías en los cargos directivos de las empresas analizadas.</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912881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357166"/>
            <a:ext cx="7429552" cy="3877985"/>
          </a:xfrm>
          <a:prstGeom prst="rect">
            <a:avLst/>
          </a:prstGeom>
          <a:noFill/>
        </p:spPr>
        <p:txBody>
          <a:bodyPr wrap="square" rtlCol="0">
            <a:spAutoFit/>
          </a:bodyPr>
          <a:lstStyle/>
          <a:p>
            <a:pPr algn="ctr">
              <a:lnSpc>
                <a:spcPct val="150000"/>
              </a:lnSpc>
            </a:pPr>
            <a:r>
              <a:rPr lang="es-MX" sz="2800" b="1" dirty="0" smtClean="0">
                <a:latin typeface="Arial" pitchFamily="34" charset="0"/>
                <a:cs typeface="Arial" pitchFamily="34" charset="0"/>
              </a:rPr>
              <a:t>INTELIGENCIA EMOCIONAL …</a:t>
            </a:r>
          </a:p>
          <a:p>
            <a:pPr algn="ctr">
              <a:lnSpc>
                <a:spcPct val="150000"/>
              </a:lnSpc>
            </a:pPr>
            <a:endParaRPr lang="es-ES"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Asimismo, un líder autoritario que desee agregar el estilo democrático a su repertorio necesitará trabajar</a:t>
            </a:r>
            <a:endParaRPr lang="es-ES" sz="2400" dirty="0" smtClean="0">
              <a:latin typeface="Arial" pitchFamily="34" charset="0"/>
              <a:cs typeface="Arial" pitchFamily="34" charset="0"/>
            </a:endParaRPr>
          </a:p>
          <a:p>
            <a:pPr algn="ctr">
              <a:lnSpc>
                <a:spcPct val="150000"/>
              </a:lnSpc>
            </a:pPr>
            <a:r>
              <a:rPr lang="es-MX" sz="2400" dirty="0" smtClean="0">
                <a:latin typeface="Arial" pitchFamily="34" charset="0"/>
                <a:cs typeface="Arial" pitchFamily="34" charset="0"/>
              </a:rPr>
              <a:t>en las capacidades de colaboración y comunicación.</a:t>
            </a:r>
          </a:p>
          <a:p>
            <a:pPr algn="ctr">
              <a:lnSpc>
                <a:spcPct val="150000"/>
              </a:lnSpc>
            </a:pPr>
            <a:endParaRPr lang="es-MX" sz="2400" dirty="0" smtClean="0">
              <a:latin typeface="Arial" pitchFamily="34" charset="0"/>
              <a:cs typeface="Arial" pitchFamily="34" charset="0"/>
            </a:endParaRPr>
          </a:p>
          <a:p>
            <a:endParaRPr lang="es-MX" sz="2400" dirty="0" smtClean="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260648"/>
            <a:ext cx="8424936" cy="6370975"/>
          </a:xfrm>
          <a:prstGeom prst="rect">
            <a:avLst/>
          </a:prstGeom>
          <a:noFill/>
        </p:spPr>
        <p:txBody>
          <a:bodyPr wrap="square" rtlCol="0">
            <a:spAutoFit/>
          </a:bodyPr>
          <a:lstStyle/>
          <a:p>
            <a:pPr algn="ctr">
              <a:lnSpc>
                <a:spcPct val="150000"/>
              </a:lnSpc>
            </a:pPr>
            <a:r>
              <a:rPr lang="es-ES_tradnl" sz="2800" b="1" dirty="0" smtClean="0">
                <a:latin typeface="Arial" pitchFamily="34" charset="0"/>
                <a:cs typeface="Arial" pitchFamily="34" charset="0"/>
              </a:rPr>
              <a:t>CONCEPTOS</a:t>
            </a:r>
          </a:p>
          <a:p>
            <a:pPr algn="ctr">
              <a:lnSpc>
                <a:spcPct val="150000"/>
              </a:lnSpc>
            </a:pPr>
            <a:endParaRPr lang="es-ES_tradnl" sz="24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Inteligencia</a:t>
            </a:r>
            <a:r>
              <a:rPr lang="es-ES" sz="2400" dirty="0">
                <a:latin typeface="Arial" pitchFamily="34" charset="0"/>
                <a:cs typeface="Arial" pitchFamily="34" charset="0"/>
              </a:rPr>
              <a:t>: capacidad de raciocinio lógico con el coeficiente intelectual que determina las habilidades para las ciencias exactas, la comprensión y la capacidad de análisis reflexivo, el razonamiento espacial, la capacidad verbal y las habilidades </a:t>
            </a:r>
            <a:r>
              <a:rPr lang="es-ES" sz="2400" dirty="0" smtClean="0">
                <a:latin typeface="Arial" pitchFamily="34" charset="0"/>
                <a:cs typeface="Arial" pitchFamily="34" charset="0"/>
              </a:rPr>
              <a:t>mecánicas.</a:t>
            </a:r>
          </a:p>
          <a:p>
            <a:pPr algn="ctr">
              <a:lnSpc>
                <a:spcPct val="150000"/>
              </a:lnSpc>
            </a:pPr>
            <a:endParaRPr lang="es-ES" sz="2400" dirty="0">
              <a:latin typeface="Arial" pitchFamily="34" charset="0"/>
              <a:cs typeface="Arial" pitchFamily="34" charset="0"/>
            </a:endParaRPr>
          </a:p>
          <a:p>
            <a:pPr algn="ctr">
              <a:lnSpc>
                <a:spcPct val="150000"/>
              </a:lnSpc>
            </a:pPr>
            <a:r>
              <a:rPr lang="es-ES" sz="2400" dirty="0">
                <a:latin typeface="Arial" pitchFamily="34" charset="0"/>
                <a:cs typeface="Arial" pitchFamily="34" charset="0"/>
              </a:rPr>
              <a:t>Empleabilidad: la capacidad de una persona de aportar valor a la organización, es decir, de contribuir a la empresa en mayor medida que la compensación de ésta a aquél</a:t>
            </a:r>
            <a:r>
              <a:rPr lang="es-ES" sz="2400" dirty="0" smtClean="0">
                <a:latin typeface="Arial" pitchFamily="34" charset="0"/>
                <a:cs typeface="Arial" pitchFamily="34" charset="0"/>
              </a:rPr>
              <a:t>..</a:t>
            </a:r>
            <a:endParaRPr lang="es-ES_tradnl" sz="2400" dirty="0" smtClean="0">
              <a:latin typeface="Arial" pitchFamily="34" charset="0"/>
              <a:cs typeface="Arial" pitchFamily="34" charset="0"/>
            </a:endParaRPr>
          </a:p>
        </p:txBody>
      </p:sp>
    </p:spTree>
    <p:extLst>
      <p:ext uri="{BB962C8B-B14F-4D97-AF65-F5344CB8AC3E}">
        <p14:creationId xmlns:p14="http://schemas.microsoft.com/office/powerpoint/2010/main" xmlns="" val="3365260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421284"/>
            <a:ext cx="8496944" cy="5194499"/>
          </a:xfrm>
          <a:prstGeom prst="rect">
            <a:avLst/>
          </a:prstGeom>
          <a:noFill/>
        </p:spPr>
        <p:txBody>
          <a:bodyPr wrap="square" rtlCol="0">
            <a:spAutoFit/>
          </a:bodyPr>
          <a:lstStyle/>
          <a:p>
            <a:pPr algn="ctr">
              <a:lnSpc>
                <a:spcPct val="150000"/>
              </a:lnSpc>
            </a:pPr>
            <a:r>
              <a:rPr lang="es-ES_tradnl" sz="2800" b="1" dirty="0" smtClean="0">
                <a:latin typeface="Arial" pitchFamily="34" charset="0"/>
                <a:cs typeface="Arial" pitchFamily="34" charset="0"/>
              </a:rPr>
              <a:t>CONCEPTOS</a:t>
            </a:r>
          </a:p>
          <a:p>
            <a:pPr algn="ctr">
              <a:lnSpc>
                <a:spcPct val="150000"/>
              </a:lnSpc>
            </a:pPr>
            <a:endParaRPr lang="es-ES_tradnl" sz="2800" b="1" dirty="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Empatía</a:t>
            </a:r>
            <a:r>
              <a:rPr lang="es-ES" sz="2400" dirty="0">
                <a:latin typeface="Arial" pitchFamily="34" charset="0"/>
                <a:cs typeface="Arial" pitchFamily="34" charset="0"/>
              </a:rPr>
              <a:t>: Es la habilidad para entender las necesidades, los sentimientos y problemas de los demás, poniéndose en su lugar y respondiendo correctamente a sus reacciones emocionales</a:t>
            </a:r>
            <a:r>
              <a:rPr lang="es-ES" sz="2400" dirty="0" smtClean="0">
                <a:latin typeface="Arial" pitchFamily="34" charset="0"/>
                <a:cs typeface="Arial" pitchFamily="34" charset="0"/>
              </a:rPr>
              <a:t>.</a:t>
            </a:r>
          </a:p>
          <a:p>
            <a:pPr algn="ctr">
              <a:lnSpc>
                <a:spcPct val="150000"/>
              </a:lnSpc>
            </a:pPr>
            <a:endParaRPr lang="es-ES" sz="2400" dirty="0" smtClean="0">
              <a:latin typeface="Arial" pitchFamily="34" charset="0"/>
              <a:cs typeface="Arial" pitchFamily="34" charset="0"/>
            </a:endParaRPr>
          </a:p>
          <a:p>
            <a:pPr algn="ctr">
              <a:lnSpc>
                <a:spcPct val="150000"/>
              </a:lnSpc>
            </a:pPr>
            <a:r>
              <a:rPr lang="es-MX" sz="2400" dirty="0" err="1" smtClean="0">
                <a:latin typeface="Arial" pitchFamily="34" charset="0"/>
                <a:cs typeface="Arial" pitchFamily="34" charset="0"/>
              </a:rPr>
              <a:t>Afiliativo</a:t>
            </a:r>
            <a:r>
              <a:rPr lang="es-MX" sz="2400" dirty="0" smtClean="0">
                <a:latin typeface="Arial" pitchFamily="34" charset="0"/>
                <a:cs typeface="Arial" pitchFamily="34" charset="0"/>
              </a:rPr>
              <a:t>: De afiliar; </a:t>
            </a:r>
            <a:r>
              <a:rPr lang="es-ES" sz="2400" dirty="0" smtClean="0">
                <a:latin typeface="Arial" pitchFamily="34" charset="0"/>
                <a:cs typeface="Arial" pitchFamily="34" charset="0"/>
              </a:rPr>
              <a:t>Incorporar </a:t>
            </a:r>
            <a:r>
              <a:rPr lang="es-ES" sz="2400" dirty="0">
                <a:latin typeface="Arial" pitchFamily="34" charset="0"/>
                <a:cs typeface="Arial" pitchFamily="34" charset="0"/>
              </a:rPr>
              <a:t>o inscribir a alguien en una organización o en un </a:t>
            </a:r>
            <a:r>
              <a:rPr lang="es-ES" sz="2400" dirty="0" smtClean="0">
                <a:latin typeface="Arial" pitchFamily="34" charset="0"/>
                <a:cs typeface="Arial" pitchFamily="34" charset="0"/>
              </a:rPr>
              <a:t>grupo.</a:t>
            </a:r>
            <a:endParaRPr lang="es-ES" sz="2400" dirty="0">
              <a:latin typeface="Arial" pitchFamily="34" charset="0"/>
              <a:cs typeface="Arial" pitchFamily="34" charset="0"/>
            </a:endParaRPr>
          </a:p>
        </p:txBody>
      </p:sp>
    </p:spTree>
    <p:extLst>
      <p:ext uri="{BB962C8B-B14F-4D97-AF65-F5344CB8AC3E}">
        <p14:creationId xmlns:p14="http://schemas.microsoft.com/office/powerpoint/2010/main" xmlns="" val="269836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151233"/>
            <a:ext cx="8208912" cy="6734151"/>
          </a:xfrm>
          <a:prstGeom prst="rect">
            <a:avLst/>
          </a:prstGeom>
          <a:noFill/>
        </p:spPr>
        <p:txBody>
          <a:bodyPr wrap="square" rtlCol="0">
            <a:spAutoFit/>
          </a:bodyPr>
          <a:lstStyle/>
          <a:p>
            <a:pPr algn="ctr">
              <a:lnSpc>
                <a:spcPct val="120000"/>
              </a:lnSpc>
            </a:pPr>
            <a:r>
              <a:rPr lang="es-ES" sz="2800" b="1" dirty="0" smtClean="0">
                <a:latin typeface="Arial" pitchFamily="34" charset="0"/>
                <a:cs typeface="Arial" pitchFamily="34" charset="0"/>
              </a:rPr>
              <a:t>LA IMPORTANCIA DE LA INTELIGENCIA EMOCIONA</a:t>
            </a:r>
          </a:p>
          <a:p>
            <a:pPr algn="ctr">
              <a:lnSpc>
                <a:spcPct val="120000"/>
              </a:lnSpc>
            </a:pPr>
            <a:endParaRPr lang="es-ES_tradnl" sz="2800" b="1" dirty="0" smtClean="0">
              <a:latin typeface="Arial" pitchFamily="34" charset="0"/>
              <a:cs typeface="Arial" pitchFamily="34" charset="0"/>
            </a:endParaRPr>
          </a:p>
          <a:p>
            <a:pPr algn="ctr">
              <a:lnSpc>
                <a:spcPct val="120000"/>
              </a:lnSpc>
            </a:pPr>
            <a:r>
              <a:rPr lang="es-ES" sz="2400" dirty="0" smtClean="0">
                <a:latin typeface="Arial" pitchFamily="34" charset="0"/>
                <a:cs typeface="Arial" pitchFamily="34" charset="0"/>
              </a:rPr>
              <a:t>La importancia de la inteligencia emocional en el directivo es prioritaria en toda organización. </a:t>
            </a:r>
          </a:p>
          <a:p>
            <a:pPr algn="ctr">
              <a:lnSpc>
                <a:spcPct val="120000"/>
              </a:lnSpc>
            </a:pPr>
            <a:r>
              <a:rPr lang="es-ES" sz="2400" dirty="0" smtClean="0">
                <a:latin typeface="Arial" pitchFamily="34" charset="0"/>
                <a:cs typeface="Arial" pitchFamily="34" charset="0"/>
              </a:rPr>
              <a:t>Debido a que de ello depende la empresa y la organización, así como la emoción, la pasión, el énfasis y el sentimiento positivo o negativo con que trabaje el directivo y, por ende, su equipo de trabajo o colaboradores.</a:t>
            </a:r>
          </a:p>
          <a:p>
            <a:pPr algn="ctr">
              <a:lnSpc>
                <a:spcPct val="120000"/>
              </a:lnSpc>
            </a:pPr>
            <a:endParaRPr lang="es-ES" sz="2400" dirty="0" smtClean="0">
              <a:latin typeface="Arial" pitchFamily="34" charset="0"/>
              <a:cs typeface="Arial" pitchFamily="34" charset="0"/>
            </a:endParaRPr>
          </a:p>
          <a:p>
            <a:pPr algn="ctr">
              <a:lnSpc>
                <a:spcPct val="120000"/>
              </a:lnSpc>
            </a:pPr>
            <a:r>
              <a:rPr lang="es-ES" sz="2400" dirty="0" smtClean="0">
                <a:latin typeface="Arial" pitchFamily="34" charset="0"/>
                <a:cs typeface="Arial" pitchFamily="34" charset="0"/>
              </a:rPr>
              <a:t>Un directivo que haga caso omiso a sus propias emociones y a las de su personal está condenado al fracaso o, en su defecto, a tener resultados negativos  y procesos de desintegración del equipo de trabajo.</a:t>
            </a:r>
          </a:p>
          <a:p>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912881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60648"/>
            <a:ext cx="8568952" cy="5748497"/>
          </a:xfrm>
          <a:prstGeom prst="rect">
            <a:avLst/>
          </a:prstGeom>
          <a:noFill/>
        </p:spPr>
        <p:txBody>
          <a:bodyPr wrap="square" rtlCol="0">
            <a:spAutoFit/>
          </a:bodyPr>
          <a:lstStyle/>
          <a:p>
            <a:pPr algn="ctr">
              <a:lnSpc>
                <a:spcPct val="150000"/>
              </a:lnSpc>
            </a:pPr>
            <a:r>
              <a:rPr lang="es-ES_tradnl" sz="2800" b="1" dirty="0" smtClean="0">
                <a:latin typeface="Arial" pitchFamily="34" charset="0"/>
                <a:cs typeface="Arial" pitchFamily="34" charset="0"/>
              </a:rPr>
              <a:t>CARACTERISTICAS DEL DIRECTIVO</a:t>
            </a:r>
          </a:p>
          <a:p>
            <a:pPr algn="ctr">
              <a:lnSpc>
                <a:spcPct val="150000"/>
              </a:lnSpc>
            </a:pPr>
            <a:endParaRPr lang="es-ES_tradnl" sz="28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El papel que desempeña el directivo y líder en la organización es fundamental: es el personaje que debe guiar, liderar y motivar al equipo de trabajo. </a:t>
            </a:r>
          </a:p>
          <a:p>
            <a:pPr algn="ctr">
              <a:lnSpc>
                <a:spcPct val="150000"/>
              </a:lnSpc>
            </a:pPr>
            <a:r>
              <a:rPr lang="es-ES" sz="2400" dirty="0" smtClean="0">
                <a:latin typeface="Arial" pitchFamily="34" charset="0"/>
                <a:cs typeface="Arial" pitchFamily="34" charset="0"/>
              </a:rPr>
              <a:t>Por lo tanto, entre más maduro sea emocionalmente, más competente será para ayudar a sus colaboradores a enfrentar sus altibajos emocionales, o, en su defecto, reorientará estas emociones al objetivo tanto individual como colectivo de la empresa u organización</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91288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145266"/>
            <a:ext cx="8784976" cy="6524094"/>
          </a:xfrm>
          <a:prstGeom prst="rect">
            <a:avLst/>
          </a:prstGeom>
          <a:noFill/>
        </p:spPr>
        <p:txBody>
          <a:bodyPr wrap="square" rtlCol="0">
            <a:spAutoFit/>
          </a:bodyPr>
          <a:lstStyle/>
          <a:p>
            <a:pPr algn="ctr">
              <a:lnSpc>
                <a:spcPct val="130000"/>
              </a:lnSpc>
            </a:pPr>
            <a:r>
              <a:rPr lang="es-ES" sz="2800" b="1" dirty="0" smtClean="0">
                <a:latin typeface="Arial" pitchFamily="34" charset="0"/>
                <a:cs typeface="Arial" pitchFamily="34" charset="0"/>
              </a:rPr>
              <a:t>IMPORTANCIA DE CONTAR CON DIRECTIVOS CON INTELIGENCIA EMOCIONAL ALTA</a:t>
            </a:r>
          </a:p>
          <a:p>
            <a:pPr algn="ctr">
              <a:lnSpc>
                <a:spcPct val="130000"/>
              </a:lnSpc>
            </a:pPr>
            <a:endParaRPr lang="es-ES_tradnl" sz="2800" b="1" dirty="0" smtClean="0">
              <a:latin typeface="Arial" pitchFamily="34" charset="0"/>
              <a:cs typeface="Arial" pitchFamily="34" charset="0"/>
            </a:endParaRPr>
          </a:p>
          <a:p>
            <a:pPr algn="ctr">
              <a:lnSpc>
                <a:spcPct val="130000"/>
              </a:lnSpc>
            </a:pPr>
            <a:r>
              <a:rPr lang="es-ES" sz="2400" dirty="0" smtClean="0">
                <a:latin typeface="Arial" pitchFamily="34" charset="0"/>
                <a:cs typeface="Arial" pitchFamily="34" charset="0"/>
              </a:rPr>
              <a:t>La actitud y el estilo de dirigir dependerá de cómo el directivo o líder se gane el respeto, la admiración o, por el contrario, el odio de sus colaboradores. </a:t>
            </a:r>
          </a:p>
          <a:p>
            <a:pPr algn="ctr">
              <a:lnSpc>
                <a:spcPct val="130000"/>
              </a:lnSpc>
            </a:pPr>
            <a:r>
              <a:rPr lang="es-ES" sz="2400" dirty="0" smtClean="0">
                <a:latin typeface="Arial" pitchFamily="34" charset="0"/>
                <a:cs typeface="Arial" pitchFamily="34" charset="0"/>
              </a:rPr>
              <a:t>El equipo de trabajo reacciona bien cuando se le plantean con disciplina y respeto los objetivos y metas que se pretenden alcanzar. </a:t>
            </a:r>
          </a:p>
          <a:p>
            <a:pPr algn="ctr">
              <a:lnSpc>
                <a:spcPct val="130000"/>
              </a:lnSpc>
            </a:pPr>
            <a:r>
              <a:rPr lang="es-ES" sz="2400" dirty="0" smtClean="0">
                <a:latin typeface="Arial" pitchFamily="34" charset="0"/>
                <a:cs typeface="Arial" pitchFamily="34" charset="0"/>
              </a:rPr>
              <a:t>En cambio, la disciplina autoritaria hace aflorar todo lo malo de la naturaleza humana; es decir, al actuar autoritariamente, el directivo podría motivar el lado más oscuro y negro de sus colaboradores.</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912881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27384"/>
            <a:ext cx="8784976" cy="7103483"/>
          </a:xfrm>
          <a:prstGeom prst="rect">
            <a:avLst/>
          </a:prstGeom>
          <a:noFill/>
        </p:spPr>
        <p:txBody>
          <a:bodyPr wrap="square" rtlCol="0">
            <a:spAutoFit/>
          </a:bodyPr>
          <a:lstStyle/>
          <a:p>
            <a:pPr algn="ctr">
              <a:lnSpc>
                <a:spcPct val="120000"/>
              </a:lnSpc>
            </a:pPr>
            <a:r>
              <a:rPr lang="es-ES_tradnl" sz="2800" b="1" dirty="0" smtClean="0">
                <a:latin typeface="Arial" pitchFamily="34" charset="0"/>
                <a:cs typeface="Arial" pitchFamily="34" charset="0"/>
              </a:rPr>
              <a:t>NARCISISMO Y EMOCIONES</a:t>
            </a:r>
          </a:p>
          <a:p>
            <a:pPr algn="ctr">
              <a:lnSpc>
                <a:spcPct val="120000"/>
              </a:lnSpc>
            </a:pPr>
            <a:endParaRPr lang="es-ES_tradnl" sz="2800" b="1" dirty="0" smtClean="0">
              <a:latin typeface="Arial" pitchFamily="34" charset="0"/>
              <a:cs typeface="Arial" pitchFamily="34" charset="0"/>
            </a:endParaRPr>
          </a:p>
          <a:p>
            <a:pPr algn="ctr">
              <a:lnSpc>
                <a:spcPct val="120000"/>
              </a:lnSpc>
            </a:pPr>
            <a:r>
              <a:rPr lang="es-ES" sz="2400" dirty="0" smtClean="0">
                <a:latin typeface="Arial" pitchFamily="34" charset="0"/>
                <a:cs typeface="Arial" pitchFamily="34" charset="0"/>
              </a:rPr>
              <a:t>Marie-France Irigoyen (2001) describe al narcisista como un individuo perverso que presenta al menos cinco de las siguientes características:</a:t>
            </a:r>
          </a:p>
          <a:p>
            <a:pPr marL="457200" indent="-457200" algn="just">
              <a:lnSpc>
                <a:spcPct val="120000"/>
              </a:lnSpc>
              <a:buFont typeface="+mj-lt"/>
              <a:buAutoNum type="arabicParenR"/>
            </a:pPr>
            <a:r>
              <a:rPr lang="es-ES" sz="2400" dirty="0" smtClean="0">
                <a:latin typeface="Arial" pitchFamily="34" charset="0"/>
                <a:cs typeface="Arial" pitchFamily="34" charset="0"/>
              </a:rPr>
              <a:t>El directivo tiene una idea grandiosa de su propia importancia.</a:t>
            </a:r>
          </a:p>
          <a:p>
            <a:pPr marL="457200" indent="-457200" algn="just">
              <a:lnSpc>
                <a:spcPct val="120000"/>
              </a:lnSpc>
              <a:buFont typeface="+mj-lt"/>
              <a:buAutoNum type="arabicParenR"/>
            </a:pPr>
            <a:r>
              <a:rPr lang="es-ES" sz="2400" dirty="0" smtClean="0">
                <a:latin typeface="Arial" pitchFamily="34" charset="0"/>
                <a:cs typeface="Arial" pitchFamily="34" charset="0"/>
              </a:rPr>
              <a:t>Lo absorben fantasías de éxito ilimitado y de poder.</a:t>
            </a:r>
          </a:p>
          <a:p>
            <a:pPr marL="457200" indent="-457200" algn="just">
              <a:lnSpc>
                <a:spcPct val="120000"/>
              </a:lnSpc>
              <a:buFont typeface="+mj-lt"/>
              <a:buAutoNum type="arabicParenR"/>
            </a:pPr>
            <a:r>
              <a:rPr lang="es-ES" sz="2400" dirty="0" smtClean="0">
                <a:latin typeface="Arial" pitchFamily="34" charset="0"/>
                <a:cs typeface="Arial" pitchFamily="34" charset="0"/>
              </a:rPr>
              <a:t>Se considera especial y único.</a:t>
            </a:r>
          </a:p>
          <a:p>
            <a:pPr marL="457200" indent="-457200" algn="just">
              <a:lnSpc>
                <a:spcPct val="120000"/>
              </a:lnSpc>
              <a:buFont typeface="+mj-lt"/>
              <a:buAutoNum type="arabicParenR"/>
            </a:pPr>
            <a:r>
              <a:rPr lang="es-ES" sz="2400" dirty="0" smtClean="0">
                <a:latin typeface="Arial" pitchFamily="34" charset="0"/>
                <a:cs typeface="Arial" pitchFamily="34" charset="0"/>
              </a:rPr>
              <a:t>Tiene una necesidad excesiva de ser admirado.</a:t>
            </a:r>
          </a:p>
          <a:p>
            <a:pPr marL="457200" indent="-457200" algn="just">
              <a:lnSpc>
                <a:spcPct val="120000"/>
              </a:lnSpc>
              <a:buFont typeface="+mj-lt"/>
              <a:buAutoNum type="arabicParenR"/>
            </a:pPr>
            <a:r>
              <a:rPr lang="es-ES" sz="2400" dirty="0" smtClean="0">
                <a:latin typeface="Arial" pitchFamily="34" charset="0"/>
                <a:cs typeface="Arial" pitchFamily="34" charset="0"/>
              </a:rPr>
              <a:t>Piensa que es merecedor de todo.</a:t>
            </a:r>
          </a:p>
          <a:p>
            <a:pPr marL="457200" indent="-457200" algn="just">
              <a:lnSpc>
                <a:spcPct val="120000"/>
              </a:lnSpc>
              <a:buFont typeface="+mj-lt"/>
              <a:buAutoNum type="arabicParenR"/>
            </a:pPr>
            <a:r>
              <a:rPr lang="es-ES" sz="2400" dirty="0" smtClean="0">
                <a:latin typeface="Arial" pitchFamily="34" charset="0"/>
                <a:cs typeface="Arial" pitchFamily="34" charset="0"/>
              </a:rPr>
              <a:t>Está acostumbrado a explotar a los demás.</a:t>
            </a:r>
          </a:p>
          <a:p>
            <a:pPr marL="457200" indent="-457200" algn="just">
              <a:lnSpc>
                <a:spcPct val="120000"/>
              </a:lnSpc>
              <a:buFont typeface="+mj-lt"/>
              <a:buAutoNum type="arabicParenR"/>
            </a:pPr>
            <a:r>
              <a:rPr lang="es-ES" sz="2400" dirty="0" smtClean="0">
                <a:latin typeface="Arial" pitchFamily="34" charset="0"/>
                <a:cs typeface="Arial" pitchFamily="34" charset="0"/>
              </a:rPr>
              <a:t>Carece de empatía.</a:t>
            </a:r>
          </a:p>
          <a:p>
            <a:pPr marL="457200" indent="-457200" algn="just">
              <a:lnSpc>
                <a:spcPct val="120000"/>
              </a:lnSpc>
              <a:buFont typeface="+mj-lt"/>
              <a:buAutoNum type="arabicParenR"/>
            </a:pPr>
            <a:r>
              <a:rPr lang="es-ES" sz="2400" dirty="0" smtClean="0">
                <a:latin typeface="Arial" pitchFamily="34" charset="0"/>
                <a:cs typeface="Arial" pitchFamily="34" charset="0"/>
              </a:rPr>
              <a:t>A menudo envidia a los demás.</a:t>
            </a:r>
          </a:p>
          <a:p>
            <a:pPr marL="457200" indent="-457200" algn="just">
              <a:lnSpc>
                <a:spcPct val="120000"/>
              </a:lnSpc>
              <a:buFont typeface="+mj-lt"/>
              <a:buAutoNum type="arabicParenR"/>
            </a:pPr>
            <a:r>
              <a:rPr lang="es-ES" sz="2400" dirty="0" smtClean="0">
                <a:latin typeface="Arial" pitchFamily="34" charset="0"/>
                <a:cs typeface="Arial" pitchFamily="34" charset="0"/>
              </a:rPr>
              <a:t>Tiene actitudes y comportamientos arrogantes</a:t>
            </a:r>
          </a:p>
          <a:p>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912881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222849"/>
            <a:ext cx="8784976" cy="6370975"/>
          </a:xfrm>
          <a:prstGeom prst="rect">
            <a:avLst/>
          </a:prstGeom>
          <a:noFill/>
        </p:spPr>
        <p:txBody>
          <a:bodyPr wrap="square" rtlCol="0">
            <a:spAutoFit/>
          </a:bodyPr>
          <a:lstStyle/>
          <a:p>
            <a:pPr algn="ctr">
              <a:lnSpc>
                <a:spcPct val="150000"/>
              </a:lnSpc>
            </a:pPr>
            <a:r>
              <a:rPr lang="es-ES_tradnl" sz="2800" b="1" dirty="0" smtClean="0">
                <a:latin typeface="Arial" pitchFamily="34" charset="0"/>
                <a:cs typeface="Arial" pitchFamily="34" charset="0"/>
              </a:rPr>
              <a:t>NARCISISMO Y EMOCIONES ¿LADO POSITIVO?</a:t>
            </a:r>
          </a:p>
          <a:p>
            <a:pPr algn="ctr">
              <a:lnSpc>
                <a:spcPct val="150000"/>
              </a:lnSpc>
            </a:pPr>
            <a:endParaRPr lang="es-ES_tradnl" sz="2800" b="1" dirty="0" smtClean="0">
              <a:latin typeface="Arial" pitchFamily="34" charset="0"/>
              <a:cs typeface="Arial" pitchFamily="34" charset="0"/>
            </a:endParaRPr>
          </a:p>
          <a:p>
            <a:pPr algn="ctr">
              <a:lnSpc>
                <a:spcPct val="150000"/>
              </a:lnSpc>
            </a:pPr>
            <a:r>
              <a:rPr lang="es-ES" sz="2400" dirty="0" smtClean="0">
                <a:latin typeface="Arial" pitchFamily="34" charset="0"/>
                <a:cs typeface="Arial" pitchFamily="34" charset="0"/>
              </a:rPr>
              <a:t>No todo es malo en el narcisista. El egoísmo es uno de los aspectos negativos de su personalidad, pero bien orientado y con un ego controlado puede ser la razón de su tenacidad y perseverancia ante una estrategia.</a:t>
            </a:r>
          </a:p>
          <a:p>
            <a:pPr algn="ctr">
              <a:lnSpc>
                <a:spcPct val="150000"/>
              </a:lnSpc>
            </a:pPr>
            <a:r>
              <a:rPr lang="es-ES" sz="2400" dirty="0" smtClean="0">
                <a:latin typeface="Arial" pitchFamily="34" charset="0"/>
                <a:cs typeface="Arial" pitchFamily="34" charset="0"/>
              </a:rPr>
              <a:t>El directivo con alto grado de narcisismo es tan inteligente que maneja sus emociones y las de sus colaboradores para que no se percaten de su perfil y personalidad; si se siente descubierto, es capaz de manejar las emociones de sus colaboradores para que piensen lo contrario.</a:t>
            </a:r>
          </a:p>
        </p:txBody>
      </p:sp>
    </p:spTree>
    <p:extLst>
      <p:ext uri="{BB962C8B-B14F-4D97-AF65-F5344CB8AC3E}">
        <p14:creationId xmlns:p14="http://schemas.microsoft.com/office/powerpoint/2010/main" xmlns="" val="2030908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3019</Words>
  <Application>Microsoft Office PowerPoint</Application>
  <PresentationFormat>Presentación en pantalla (4:3)</PresentationFormat>
  <Paragraphs>209</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Mimi</dc:creator>
  <cp:lastModifiedBy>Carlos Hdz</cp:lastModifiedBy>
  <cp:revision>21</cp:revision>
  <dcterms:created xsi:type="dcterms:W3CDTF">2014-02-03T17:02:53Z</dcterms:created>
  <dcterms:modified xsi:type="dcterms:W3CDTF">2014-02-06T08:05:52Z</dcterms:modified>
</cp:coreProperties>
</file>