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305"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6" r:id="rId43"/>
    <p:sldId id="298" r:id="rId44"/>
    <p:sldId id="299" r:id="rId45"/>
    <p:sldId id="300" r:id="rId46"/>
    <p:sldId id="301" r:id="rId47"/>
    <p:sldId id="303" r:id="rId48"/>
    <p:sldId id="304" r:id="rId4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ección predeterminada" id="{8583A81F-6A5C-43B6-905B-4C615E4379D4}">
          <p14:sldIdLst>
            <p14:sldId id="256"/>
            <p14:sldId id="257"/>
            <p14:sldId id="258"/>
            <p14:sldId id="259"/>
            <p14:sldId id="260"/>
            <p14:sldId id="261"/>
            <p14:sldId id="305"/>
            <p14:sldId id="263"/>
            <p14:sldId id="264"/>
            <p14:sldId id="265"/>
            <p14:sldId id="266"/>
            <p14:sldId id="267"/>
            <p14:sldId id="268"/>
            <p14:sldId id="269"/>
            <p14:sldId id="270"/>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306"/>
            <p14:sldId id="298"/>
            <p14:sldId id="299"/>
            <p14:sldId id="300"/>
            <p14:sldId id="301"/>
            <p14:sldId id="303"/>
            <p14:sldId id="30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01572-46A9-43F2-BC15-9DC58AEF8AC1}" type="datetimeFigureOut">
              <a:rPr lang="es-MX" smtClean="0"/>
              <a:pPr/>
              <a:t>05/02/2014</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9FABD-3091-4DDC-81AE-6D168CCA4950}" type="slidenum">
              <a:rPr lang="es-MX" smtClean="0"/>
              <a:pPr/>
              <a:t>‹Nº›</a:t>
            </a:fld>
            <a:endParaRPr lang="es-MX"/>
          </a:p>
        </p:txBody>
      </p:sp>
    </p:spTree>
    <p:extLst>
      <p:ext uri="{BB962C8B-B14F-4D97-AF65-F5344CB8AC3E}">
        <p14:creationId xmlns:p14="http://schemas.microsoft.com/office/powerpoint/2010/main" xmlns="" val="1188762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8F9FABD-3091-4DDC-81AE-6D168CCA4950}" type="slidenum">
              <a:rPr lang="es-MX" smtClean="0"/>
              <a:pPr/>
              <a:t>38</a:t>
            </a:fld>
            <a:endParaRPr lang="es-MX"/>
          </a:p>
        </p:txBody>
      </p:sp>
    </p:spTree>
    <p:extLst>
      <p:ext uri="{BB962C8B-B14F-4D97-AF65-F5344CB8AC3E}">
        <p14:creationId xmlns:p14="http://schemas.microsoft.com/office/powerpoint/2010/main" xmlns="" val="159416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6130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385165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3774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356379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18510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00188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46486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89729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364933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28574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0524911-21FA-4491-9EDC-8632A9AB1954}" type="datetimeFigureOut">
              <a:rPr lang="es-MX" smtClean="0"/>
              <a:pPr/>
              <a:t>05/02/2014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159815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24911-21FA-4491-9EDC-8632A9AB1954}" type="datetimeFigureOut">
              <a:rPr lang="es-MX" smtClean="0"/>
              <a:pPr/>
              <a:t>05/02/2014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087F4-88B4-454C-AC62-5ED0A9F8564B}" type="slidenum">
              <a:rPr lang="es-MX" smtClean="0"/>
              <a:pPr/>
              <a:t>‹Nº›</a:t>
            </a:fld>
            <a:endParaRPr lang="es-MX"/>
          </a:p>
        </p:txBody>
      </p:sp>
    </p:spTree>
    <p:extLst>
      <p:ext uri="{BB962C8B-B14F-4D97-AF65-F5344CB8AC3E}">
        <p14:creationId xmlns:p14="http://schemas.microsoft.com/office/powerpoint/2010/main" xmlns="" val="308182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latin typeface="Arial" panose="020B0604020202020204" pitchFamily="34" charset="0"/>
                <a:cs typeface="Arial" panose="020B0604020202020204" pitchFamily="34" charset="0"/>
              </a:rPr>
              <a:t>COMUNICACIÓN</a:t>
            </a:r>
            <a:r>
              <a:rPr lang="es-MX" dirty="0" smtClean="0"/>
              <a:t/>
            </a:r>
            <a:br>
              <a:rPr lang="es-MX" dirty="0" smtClean="0"/>
            </a:br>
            <a:endParaRPr lang="es-MX" dirty="0"/>
          </a:p>
        </p:txBody>
      </p:sp>
    </p:spTree>
    <p:extLst>
      <p:ext uri="{BB962C8B-B14F-4D97-AF65-F5344CB8AC3E}">
        <p14:creationId xmlns:p14="http://schemas.microsoft.com/office/powerpoint/2010/main" xmlns="" val="2126008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3039" y="260648"/>
            <a:ext cx="8229600" cy="1143000"/>
          </a:xfrm>
        </p:spPr>
        <p:txBody>
          <a:bodyPr>
            <a:normAutofit/>
          </a:bodyPr>
          <a:lstStyle/>
          <a:p>
            <a:r>
              <a:rPr lang="es-MX" sz="2600" b="1" dirty="0" smtClean="0">
                <a:latin typeface="Arial" panose="020B0604020202020204" pitchFamily="34" charset="0"/>
                <a:cs typeface="Arial" panose="020B0604020202020204" pitchFamily="34" charset="0"/>
              </a:rPr>
              <a:t>LA COMUNICACIÓN INTRAPERSONAL</a:t>
            </a:r>
            <a:r>
              <a:rPr lang="es-MX" sz="2600" dirty="0" smtClean="0">
                <a:latin typeface="Arial" panose="020B0604020202020204" pitchFamily="34" charset="0"/>
                <a:cs typeface="Arial" panose="020B0604020202020204" pitchFamily="34" charset="0"/>
              </a:rPr>
              <a:t> </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45892" y="1556792"/>
            <a:ext cx="8229600" cy="5553744"/>
          </a:xfrm>
        </p:spPr>
        <p:txBody>
          <a:bodyPr>
            <a:normAutofit/>
          </a:bodyPr>
          <a:lstStyle/>
          <a:p>
            <a:pPr marL="0" indent="0" algn="ctr">
              <a:lnSpc>
                <a:spcPct val="150000"/>
              </a:lnSpc>
              <a:buNone/>
            </a:pPr>
            <a:r>
              <a:rPr lang="es-MX" sz="2400" dirty="0">
                <a:latin typeface="Arial" pitchFamily="34" charset="0"/>
                <a:cs typeface="Arial" pitchFamily="34" charset="0"/>
              </a:rPr>
              <a:t>Es la que se da consigo mismo, se logra mediante el autoconocimiento profundo y reflexivo y la formación de la autoimagen a través de la reflexión acerca de los sentimientos, los actos y los pensamientos personales. </a:t>
            </a: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Implica </a:t>
            </a:r>
            <a:r>
              <a:rPr lang="es-MX" sz="2400" dirty="0">
                <a:latin typeface="Arial" pitchFamily="34" charset="0"/>
                <a:cs typeface="Arial" pitchFamily="34" charset="0"/>
              </a:rPr>
              <a:t>la aceptación de uno mismo, de nuestro físico, </a:t>
            </a:r>
            <a:r>
              <a:rPr lang="es-MX" sz="2400" dirty="0" smtClean="0">
                <a:latin typeface="Arial" pitchFamily="34" charset="0"/>
                <a:cs typeface="Arial" pitchFamily="34" charset="0"/>
              </a:rPr>
              <a:t>así como estar </a:t>
            </a:r>
            <a:r>
              <a:rPr lang="es-MX" sz="2400" dirty="0">
                <a:latin typeface="Arial" pitchFamily="34" charset="0"/>
                <a:cs typeface="Arial" pitchFamily="34" charset="0"/>
              </a:rPr>
              <a:t>en contacto con los sentimientos y aceptarlos, y aprender a perdonarse</a:t>
            </a:r>
            <a:r>
              <a:rPr lang="es-MX" sz="2400" dirty="0" smtClean="0">
                <a:latin typeface="Arial" pitchFamily="34" charset="0"/>
                <a:cs typeface="Arial" pitchFamily="34" charset="0"/>
              </a:rPr>
              <a:t>.</a:t>
            </a:r>
          </a:p>
          <a:p>
            <a:pPr marL="0" indent="0" algn="ctr">
              <a:lnSpc>
                <a:spcPct val="150000"/>
              </a:lnSpc>
              <a:buNone/>
            </a:pPr>
            <a:endParaRPr lang="es-MX" sz="26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209578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307"/>
            <a:ext cx="8229600" cy="1143000"/>
          </a:xfrm>
        </p:spPr>
        <p:txBody>
          <a:bodyPr>
            <a:normAutofit/>
          </a:bodyPr>
          <a:lstStyle/>
          <a:p>
            <a:r>
              <a:rPr lang="es-MX" sz="2600" b="1" dirty="0" smtClean="0">
                <a:latin typeface="Arial" panose="020B0604020202020204" pitchFamily="34" charset="0"/>
                <a:cs typeface="Arial" panose="020B0604020202020204" pitchFamily="34" charset="0"/>
              </a:rPr>
              <a:t>LA COMUNICACIÓN INTERPERSONAL</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131640"/>
            <a:ext cx="8229600" cy="5069160"/>
          </a:xfrm>
        </p:spPr>
        <p:txBody>
          <a:bodyPr>
            <a:normAutofit/>
          </a:bodyPr>
          <a:lstStyle/>
          <a:p>
            <a:pPr marL="0" indent="0" algn="ctr">
              <a:lnSpc>
                <a:spcPct val="150000"/>
              </a:lnSpc>
              <a:buNone/>
            </a:pPr>
            <a:r>
              <a:rPr lang="es-MX" sz="2400" dirty="0">
                <a:latin typeface="Arial" pitchFamily="34" charset="0"/>
                <a:cs typeface="Arial" pitchFamily="34" charset="0"/>
              </a:rPr>
              <a:t>Es entendida como el diálogo que se da entre las personas mediante la transmisión y recepción de pensamientos, creencias, hechos, actitudes y sentimientos. </a:t>
            </a:r>
          </a:p>
          <a:p>
            <a:pPr algn="ctr">
              <a:lnSpc>
                <a:spcPct val="150000"/>
              </a:lnSpc>
            </a:pP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Implica </a:t>
            </a:r>
            <a:r>
              <a:rPr lang="es-MX" sz="2400" dirty="0">
                <a:latin typeface="Arial" pitchFamily="34" charset="0"/>
                <a:cs typeface="Arial" pitchFamily="34" charset="0"/>
              </a:rPr>
              <a:t>la interrelación con nuestros semejantes y tiene como objetivo responder y escuchar adecuadamente, compartir información, mantener una comunicación eficaz, y ampliar y mejorar las relaciones.</a:t>
            </a:r>
          </a:p>
          <a:p>
            <a:endParaRPr lang="es-MX" dirty="0"/>
          </a:p>
        </p:txBody>
      </p:sp>
    </p:spTree>
    <p:extLst>
      <p:ext uri="{BB962C8B-B14F-4D97-AF65-F5344CB8AC3E}">
        <p14:creationId xmlns:p14="http://schemas.microsoft.com/office/powerpoint/2010/main" xmlns="" val="1932887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143000"/>
          </a:xfrm>
        </p:spPr>
        <p:txBody>
          <a:bodyPr>
            <a:normAutofit/>
          </a:bodyPr>
          <a:lstStyle/>
          <a:p>
            <a:r>
              <a:rPr lang="es-MX" sz="2600" b="1" dirty="0" smtClean="0">
                <a:latin typeface="Arial" panose="020B0604020202020204" pitchFamily="34" charset="0"/>
                <a:cs typeface="Arial" panose="020B0604020202020204" pitchFamily="34" charset="0"/>
              </a:rPr>
              <a:t>LA COMUNICACIÓN GRUPAL</a:t>
            </a:r>
            <a:r>
              <a:rPr lang="es-MX" sz="2600" dirty="0" smtClean="0">
                <a:latin typeface="Arial" panose="020B0604020202020204" pitchFamily="34" charset="0"/>
                <a:cs typeface="Arial" panose="020B0604020202020204" pitchFamily="34" charset="0"/>
              </a:rPr>
              <a:t> </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p:txBody>
          <a:bodyPr>
            <a:normAutofit/>
          </a:bodyPr>
          <a:lstStyle/>
          <a:p>
            <a:pPr marL="0" indent="0" algn="ctr">
              <a:lnSpc>
                <a:spcPct val="150000"/>
              </a:lnSpc>
              <a:buNone/>
            </a:pPr>
            <a:r>
              <a:rPr lang="es-MX" sz="2400" dirty="0">
                <a:latin typeface="Arial" pitchFamily="34" charset="0"/>
                <a:cs typeface="Arial" pitchFamily="34" charset="0"/>
              </a:rPr>
              <a:t>Se fundamenta en la comunicación interpersonal y, por ende, en las habilidades de la misma. En ella participan dos o más personas que se comunican entre sí con el objetivo de resolver problemas, tomar decisiones, influir, persuadir a los demás, lograr las metas del equipo de trabajo y las organizacionales y el fortalecimiento de los grupos.</a:t>
            </a:r>
          </a:p>
          <a:p>
            <a:endParaRPr lang="es-MX" dirty="0"/>
          </a:p>
        </p:txBody>
      </p:sp>
    </p:spTree>
    <p:extLst>
      <p:ext uri="{BB962C8B-B14F-4D97-AF65-F5344CB8AC3E}">
        <p14:creationId xmlns:p14="http://schemas.microsoft.com/office/powerpoint/2010/main" xmlns="" val="1101742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485" y="0"/>
            <a:ext cx="8229600" cy="1143000"/>
          </a:xfrm>
        </p:spPr>
        <p:txBody>
          <a:bodyPr>
            <a:normAutofit/>
          </a:bodyPr>
          <a:lstStyle/>
          <a:p>
            <a:r>
              <a:rPr lang="es-MX" sz="2600" b="1" dirty="0" smtClean="0">
                <a:latin typeface="Arial" panose="020B0604020202020204" pitchFamily="34" charset="0"/>
                <a:cs typeface="Arial" panose="020B0604020202020204" pitchFamily="34" charset="0"/>
              </a:rPr>
              <a:t>LA COMUNICACIÓN ORGANIZACIONAL</a:t>
            </a:r>
            <a:r>
              <a:rPr lang="es-MX" sz="2600" dirty="0" smtClean="0">
                <a:latin typeface="Arial" panose="020B0604020202020204" pitchFamily="34" charset="0"/>
                <a:cs typeface="Arial" panose="020B0604020202020204" pitchFamily="34" charset="0"/>
              </a:rPr>
              <a:t> </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043608"/>
            <a:ext cx="8229600" cy="5539232"/>
          </a:xfrm>
        </p:spPr>
        <p:txBody>
          <a:bodyPr>
            <a:normAutofit/>
          </a:bodyPr>
          <a:lstStyle/>
          <a:p>
            <a:pPr marL="0" indent="0" algn="ctr">
              <a:lnSpc>
                <a:spcPct val="150000"/>
              </a:lnSpc>
              <a:buNone/>
            </a:pPr>
            <a:r>
              <a:rPr lang="es-MX" sz="2400" dirty="0">
                <a:latin typeface="Arial" pitchFamily="34" charset="0"/>
                <a:cs typeface="Arial" pitchFamily="34" charset="0"/>
              </a:rPr>
              <a:t>Es la disciplina cuyo objeto de estudio es la forma en que se da el fenómeno de la comunicación dentro de las organizaciones y entre las organizaciones y su </a:t>
            </a:r>
            <a:r>
              <a:rPr lang="es-MX" sz="2400" dirty="0" smtClean="0">
                <a:latin typeface="Arial" pitchFamily="34" charset="0"/>
                <a:cs typeface="Arial" pitchFamily="34" charset="0"/>
              </a:rPr>
              <a:t>medio.</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Las comunicaciones que se dan en la organización constituyen un importante mecanismo de coordinación y le dan vida a la misma</a:t>
            </a:r>
            <a:r>
              <a:rPr lang="es-MX" sz="2400" dirty="0" smtClean="0">
                <a:latin typeface="Arial" pitchFamily="34" charset="0"/>
                <a:cs typeface="Arial" pitchFamily="34" charset="0"/>
              </a:rPr>
              <a:t>.</a:t>
            </a:r>
          </a:p>
          <a:p>
            <a:pPr marL="0" indent="0" algn="ctr">
              <a:lnSpc>
                <a:spcPct val="150000"/>
              </a:lnSpc>
              <a:buNone/>
            </a:pP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Para </a:t>
            </a:r>
            <a:r>
              <a:rPr lang="es-MX" sz="2400" dirty="0">
                <a:latin typeface="Arial" pitchFamily="34" charset="0"/>
                <a:cs typeface="Arial" pitchFamily="34" charset="0"/>
              </a:rPr>
              <a:t>ello es necesario que las organizaciones tomen en cuenta lo siguiente:</a:t>
            </a:r>
          </a:p>
          <a:p>
            <a:pPr marL="0" indent="0" algn="ctr">
              <a:lnSpc>
                <a:spcPct val="150000"/>
              </a:lnSpc>
              <a:buNone/>
            </a:pP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1351266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052736"/>
            <a:ext cx="8229600" cy="6192688"/>
          </a:xfrm>
        </p:spPr>
        <p:txBody>
          <a:bodyPr>
            <a:normAutofit/>
          </a:bodyPr>
          <a:lstStyle/>
          <a:p>
            <a:pPr lvl="0" algn="just">
              <a:lnSpc>
                <a:spcPct val="150000"/>
              </a:lnSpc>
            </a:pPr>
            <a:r>
              <a:rPr lang="es-MX" sz="2400" dirty="0" smtClean="0">
                <a:latin typeface="Arial" pitchFamily="34" charset="0"/>
                <a:cs typeface="Arial" pitchFamily="34" charset="0"/>
              </a:rPr>
              <a:t>Que </a:t>
            </a:r>
            <a:r>
              <a:rPr lang="es-MX" sz="2400" dirty="0">
                <a:latin typeface="Arial" pitchFamily="34" charset="0"/>
                <a:cs typeface="Arial" pitchFamily="34" charset="0"/>
              </a:rPr>
              <a:t>lo comunicado sea entendido por los miembros de la organización, es decir, que se entienda lo que se quiere decir. </a:t>
            </a:r>
            <a:endParaRPr lang="es-MX" sz="2400" dirty="0" smtClean="0">
              <a:latin typeface="Arial" pitchFamily="34" charset="0"/>
              <a:cs typeface="Arial" pitchFamily="34" charset="0"/>
            </a:endParaRPr>
          </a:p>
          <a:p>
            <a:pPr lvl="0" algn="just">
              <a:lnSpc>
                <a:spcPct val="150000"/>
              </a:lnSpc>
            </a:pPr>
            <a:r>
              <a:rPr lang="es-MX" sz="2400" dirty="0" smtClean="0">
                <a:latin typeface="Arial" pitchFamily="34" charset="0"/>
                <a:cs typeface="Arial" pitchFamily="34" charset="0"/>
              </a:rPr>
              <a:t>Que </a:t>
            </a:r>
            <a:r>
              <a:rPr lang="es-MX" sz="2400" dirty="0">
                <a:latin typeface="Arial" pitchFamily="34" charset="0"/>
                <a:cs typeface="Arial" pitchFamily="34" charset="0"/>
              </a:rPr>
              <a:t>la comunicación llegue a todos los niveles y personas, aunque no se encuentren presentes. </a:t>
            </a:r>
            <a:endParaRPr lang="es-MX" sz="2400" dirty="0" smtClean="0">
              <a:latin typeface="Arial" pitchFamily="34" charset="0"/>
              <a:cs typeface="Arial" pitchFamily="34" charset="0"/>
            </a:endParaRPr>
          </a:p>
          <a:p>
            <a:pPr lvl="0" algn="just">
              <a:lnSpc>
                <a:spcPct val="150000"/>
              </a:lnSpc>
            </a:pPr>
            <a:r>
              <a:rPr lang="es-MX" sz="2400" dirty="0" smtClean="0">
                <a:latin typeface="Arial" pitchFamily="34" charset="0"/>
                <a:cs typeface="Arial" pitchFamily="34" charset="0"/>
              </a:rPr>
              <a:t>Que </a:t>
            </a:r>
            <a:r>
              <a:rPr lang="es-MX" sz="2400" dirty="0">
                <a:latin typeface="Arial" pitchFamily="34" charset="0"/>
                <a:cs typeface="Arial" pitchFamily="34" charset="0"/>
              </a:rPr>
              <a:t>las personas acepten la comunicación recibida, es decir, que la incorporen como parte de su decidir y su actuar.</a:t>
            </a:r>
          </a:p>
          <a:p>
            <a:endParaRPr lang="es-MX" dirty="0"/>
          </a:p>
        </p:txBody>
      </p:sp>
    </p:spTree>
    <p:extLst>
      <p:ext uri="{BB962C8B-B14F-4D97-AF65-F5344CB8AC3E}">
        <p14:creationId xmlns:p14="http://schemas.microsoft.com/office/powerpoint/2010/main" xmlns="" val="461226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8229600" cy="1143000"/>
          </a:xfrm>
        </p:spPr>
        <p:txBody>
          <a:bodyPr>
            <a:normAutofit/>
          </a:bodyPr>
          <a:lstStyle/>
          <a:p>
            <a:r>
              <a:rPr lang="es-MX" sz="2600" b="1" dirty="0" smtClean="0">
                <a:latin typeface="Arial" panose="020B0604020202020204" pitchFamily="34" charset="0"/>
                <a:cs typeface="Arial" panose="020B0604020202020204" pitchFamily="34" charset="0"/>
              </a:rPr>
              <a:t>TECNOLOGÍA Y COMUNICACIÓN ORGANIZACIONAL</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916832"/>
            <a:ext cx="8229600" cy="5832648"/>
          </a:xfrm>
        </p:spPr>
        <p:txBody>
          <a:bodyPr>
            <a:normAutofit/>
          </a:bodyPr>
          <a:lstStyle/>
          <a:p>
            <a:pPr marL="0" indent="0" algn="ctr">
              <a:lnSpc>
                <a:spcPct val="150000"/>
              </a:lnSpc>
              <a:buNone/>
            </a:pPr>
            <a:r>
              <a:rPr lang="es-MX" sz="2400" dirty="0">
                <a:latin typeface="Arial" pitchFamily="34" charset="0"/>
                <a:cs typeface="Arial" pitchFamily="34" charset="0"/>
              </a:rPr>
              <a:t>En las organizaciones actuales la comunicación se robustece y mejora mediante tecnologías de cómputo, correo electrónico, correo de voz, enlaces de Internet, Intranet y Extranet, videoconferencias, juntas electrónicas y equipos virtuales, entre otros. </a:t>
            </a:r>
            <a:endParaRPr lang="es-MX" sz="2400" dirty="0" smtClean="0">
              <a:latin typeface="Arial" pitchFamily="34" charset="0"/>
              <a:cs typeface="Arial" pitchFamily="34" charset="0"/>
            </a:endParaRPr>
          </a:p>
          <a:p>
            <a:pPr marL="0" indent="0" algn="ctr">
              <a:lnSpc>
                <a:spcPct val="150000"/>
              </a:lnSpc>
              <a:buNone/>
            </a:pPr>
            <a:endParaRPr lang="es-MX" sz="2400" dirty="0" smtClean="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2708138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600" b="1" dirty="0" smtClean="0">
                <a:latin typeface="Arial" panose="020B0604020202020204" pitchFamily="34" charset="0"/>
                <a:cs typeface="Arial" panose="020B0604020202020204" pitchFamily="34" charset="0"/>
              </a:rPr>
              <a:t>APLICACIONES ACTUALES DE LA TECNOLOGÍA EN LA COMUNICACIÓN</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700808"/>
            <a:ext cx="8229600" cy="4958011"/>
          </a:xfrm>
        </p:spPr>
        <p:txBody>
          <a:bodyPr>
            <a:normAutofit/>
          </a:bodyPr>
          <a:lstStyle/>
          <a:p>
            <a:pPr algn="just">
              <a:lnSpc>
                <a:spcPct val="150000"/>
              </a:lnSpc>
            </a:pPr>
            <a:r>
              <a:rPr lang="es-MX" sz="2400" b="1" dirty="0">
                <a:latin typeface="Arial" pitchFamily="34" charset="0"/>
                <a:cs typeface="Arial" pitchFamily="34" charset="0"/>
              </a:rPr>
              <a:t>Correo electrónico y mensajes instantáneos</a:t>
            </a:r>
            <a:r>
              <a:rPr lang="es-MX" sz="2400" dirty="0">
                <a:latin typeface="Arial" pitchFamily="34" charset="0"/>
                <a:cs typeface="Arial" pitchFamily="34" charset="0"/>
              </a:rPr>
              <a:t>. </a:t>
            </a:r>
          </a:p>
          <a:p>
            <a:pPr marL="0" indent="0" algn="ctr">
              <a:lnSpc>
                <a:spcPct val="150000"/>
              </a:lnSpc>
              <a:buNone/>
            </a:pPr>
            <a:r>
              <a:rPr lang="es-MX" sz="2400" dirty="0" smtClean="0">
                <a:latin typeface="Arial" pitchFamily="34" charset="0"/>
                <a:cs typeface="Arial" pitchFamily="34" charset="0"/>
              </a:rPr>
              <a:t>Es </a:t>
            </a:r>
            <a:r>
              <a:rPr lang="es-MX" sz="2400" dirty="0">
                <a:latin typeface="Arial" pitchFamily="34" charset="0"/>
                <a:cs typeface="Arial" pitchFamily="34" charset="0"/>
              </a:rPr>
              <a:t>una herramienta de comunicación que reporta grandes beneficios a la organización en virtud de que coadyuva a la disminución de errores en la comunicación, ya que los correos electrónicos pueden corregirse y guardarse de manera rápida en el sistema, y se pueden enviar a gran cantidad de personas en forma simultánea.</a:t>
            </a:r>
          </a:p>
          <a:p>
            <a:endParaRPr lang="es-MX" dirty="0"/>
          </a:p>
        </p:txBody>
      </p:sp>
    </p:spTree>
    <p:extLst>
      <p:ext uri="{BB962C8B-B14F-4D97-AF65-F5344CB8AC3E}">
        <p14:creationId xmlns:p14="http://schemas.microsoft.com/office/powerpoint/2010/main" xmlns="" val="1646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980728"/>
            <a:ext cx="8229600" cy="4525963"/>
          </a:xfrm>
        </p:spPr>
        <p:txBody>
          <a:bodyPr>
            <a:normAutofit lnSpcReduction="10000"/>
          </a:bodyPr>
          <a:lstStyle/>
          <a:p>
            <a:pPr marL="0" indent="0" algn="ctr">
              <a:lnSpc>
                <a:spcPct val="150000"/>
              </a:lnSpc>
              <a:buNone/>
            </a:pPr>
            <a:r>
              <a:rPr lang="es-MX" sz="2400" dirty="0">
                <a:latin typeface="Arial" pitchFamily="34" charset="0"/>
                <a:cs typeface="Arial" pitchFamily="34" charset="0"/>
              </a:rPr>
              <a:t>A la par del correo electrónico se encuentran los mensajes instantáneos, ya que éstos han crecido notablemente en los últimos años.   </a:t>
            </a:r>
            <a:endParaRPr lang="es-MX" sz="2400" dirty="0" smtClean="0">
              <a:latin typeface="Arial" pitchFamily="34" charset="0"/>
              <a:cs typeface="Arial" pitchFamily="34" charset="0"/>
            </a:endParaRPr>
          </a:p>
          <a:p>
            <a:pPr marL="0" indent="0" algn="ctr">
              <a:lnSpc>
                <a:spcPct val="150000"/>
              </a:lnSpc>
              <a:buNone/>
            </a:pP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En </a:t>
            </a:r>
            <a:r>
              <a:rPr lang="es-MX" sz="2400" dirty="0">
                <a:latin typeface="Arial" pitchFamily="34" charset="0"/>
                <a:cs typeface="Arial" pitchFamily="34" charset="0"/>
              </a:rPr>
              <a:t>la actualidad un mayor número de organizaciones hacen uso de este tipo de sistemas internos debido a que ofrecen  comunicación en tiempo real entre empleados que se encuentran a distancia. </a:t>
            </a:r>
          </a:p>
          <a:p>
            <a:endParaRPr lang="es-MX" dirty="0"/>
          </a:p>
        </p:txBody>
      </p:sp>
    </p:spTree>
    <p:extLst>
      <p:ext uri="{BB962C8B-B14F-4D97-AF65-F5344CB8AC3E}">
        <p14:creationId xmlns:p14="http://schemas.microsoft.com/office/powerpoint/2010/main" xmlns="" val="2915503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76672"/>
            <a:ext cx="8229600" cy="6192688"/>
          </a:xfrm>
        </p:spPr>
        <p:txBody>
          <a:bodyPr>
            <a:normAutofit/>
          </a:bodyPr>
          <a:lstStyle/>
          <a:p>
            <a:pPr algn="just">
              <a:lnSpc>
                <a:spcPct val="170000"/>
              </a:lnSpc>
            </a:pPr>
            <a:r>
              <a:rPr lang="es-MX" sz="2400" b="1" dirty="0" smtClean="0">
                <a:latin typeface="Arial" pitchFamily="34" charset="0"/>
                <a:cs typeface="Arial" pitchFamily="34" charset="0"/>
              </a:rPr>
              <a:t>Correo de voz </a:t>
            </a:r>
          </a:p>
          <a:p>
            <a:pPr marL="0" indent="0" algn="ctr">
              <a:lnSpc>
                <a:spcPct val="170000"/>
              </a:lnSpc>
              <a:buNone/>
            </a:pPr>
            <a:r>
              <a:rPr lang="es-MX" sz="2400" dirty="0" smtClean="0">
                <a:latin typeface="Arial" pitchFamily="34" charset="0"/>
                <a:cs typeface="Arial" pitchFamily="34" charset="0"/>
              </a:rPr>
              <a:t>Consiste en dejar un mensaje grabado, el cual no es interrumpido por los receptores, lo que permite centrarse en el motivo de la llamada.</a:t>
            </a:r>
          </a:p>
          <a:p>
            <a:pPr algn="just">
              <a:lnSpc>
                <a:spcPct val="170000"/>
              </a:lnSpc>
            </a:pPr>
            <a:r>
              <a:rPr lang="es-MX" sz="2400" b="1" dirty="0" smtClean="0">
                <a:latin typeface="Arial" pitchFamily="34" charset="0"/>
                <a:cs typeface="Arial" pitchFamily="34" charset="0"/>
              </a:rPr>
              <a:t>Internet</a:t>
            </a:r>
            <a:r>
              <a:rPr lang="es-MX" sz="2400" dirty="0" smtClean="0">
                <a:latin typeface="Arial" pitchFamily="34" charset="0"/>
                <a:cs typeface="Arial" pitchFamily="34" charset="0"/>
              </a:rPr>
              <a:t> </a:t>
            </a:r>
          </a:p>
          <a:p>
            <a:pPr marL="0" indent="0" algn="ctr">
              <a:lnSpc>
                <a:spcPct val="170000"/>
              </a:lnSpc>
              <a:buNone/>
            </a:pPr>
            <a:r>
              <a:rPr lang="es-MX" sz="2400" dirty="0" smtClean="0">
                <a:latin typeface="Arial" pitchFamily="34" charset="0"/>
                <a:cs typeface="Arial" pitchFamily="34" charset="0"/>
              </a:rPr>
              <a:t>Red global de computadoras conectadas que proporciona a los usuarios información, videos, documentos y una vasta gama de modalidades de comunicación.</a:t>
            </a:r>
          </a:p>
          <a:p>
            <a:pPr marL="0" indent="0" algn="just">
              <a:lnSpc>
                <a:spcPct val="150000"/>
              </a:lnSpc>
              <a:buNone/>
            </a:pPr>
            <a:endParaRPr lang="es-MX" sz="2400" dirty="0" smtClean="0">
              <a:latin typeface="Arial" pitchFamily="34" charset="0"/>
              <a:cs typeface="Arial" pitchFamily="34" charset="0"/>
            </a:endParaRPr>
          </a:p>
          <a:p>
            <a:pPr marL="0" indent="0" algn="just">
              <a:lnSpc>
                <a:spcPct val="150000"/>
              </a:lnSpc>
              <a:buNone/>
            </a:pPr>
            <a:endParaRPr lang="es-MX" dirty="0"/>
          </a:p>
        </p:txBody>
      </p:sp>
    </p:spTree>
    <p:extLst>
      <p:ext uri="{BB962C8B-B14F-4D97-AF65-F5344CB8AC3E}">
        <p14:creationId xmlns:p14="http://schemas.microsoft.com/office/powerpoint/2010/main" xmlns="" val="1748409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32656"/>
            <a:ext cx="8229600" cy="6408712"/>
          </a:xfrm>
        </p:spPr>
        <p:txBody>
          <a:bodyPr>
            <a:normAutofit fontScale="85000" lnSpcReduction="20000"/>
          </a:bodyPr>
          <a:lstStyle/>
          <a:p>
            <a:pPr algn="just">
              <a:lnSpc>
                <a:spcPct val="160000"/>
              </a:lnSpc>
            </a:pPr>
            <a:r>
              <a:rPr lang="es-MX" sz="2800" b="1" dirty="0" smtClean="0">
                <a:latin typeface="Arial" pitchFamily="34" charset="0"/>
                <a:cs typeface="Arial" pitchFamily="34" charset="0"/>
              </a:rPr>
              <a:t>Intranet</a:t>
            </a:r>
            <a:endParaRPr lang="es-MX" sz="2800" dirty="0">
              <a:latin typeface="Arial" pitchFamily="34" charset="0"/>
              <a:cs typeface="Arial" pitchFamily="34" charset="0"/>
            </a:endParaRPr>
          </a:p>
          <a:p>
            <a:pPr marL="0" indent="0" algn="ctr">
              <a:lnSpc>
                <a:spcPct val="160000"/>
              </a:lnSpc>
              <a:buNone/>
            </a:pPr>
            <a:r>
              <a:rPr lang="es-MX" sz="2800" dirty="0" smtClean="0">
                <a:latin typeface="Arial" pitchFamily="34" charset="0"/>
                <a:cs typeface="Arial" pitchFamily="34" charset="0"/>
              </a:rPr>
              <a:t>Definida </a:t>
            </a:r>
            <a:r>
              <a:rPr lang="es-MX" sz="2800" dirty="0">
                <a:latin typeface="Arial" pitchFamily="34" charset="0"/>
                <a:cs typeface="Arial" pitchFamily="34" charset="0"/>
              </a:rPr>
              <a:t>como la Internet privada de una organización, consiste en un sistema electrónico de comunicación protegida dentro de una organización que permite a ciertos individuos tener acceso a información interna de la organización. </a:t>
            </a:r>
            <a:endParaRPr lang="es-MX" sz="2800" b="1" dirty="0" smtClean="0">
              <a:latin typeface="Arial" pitchFamily="34" charset="0"/>
              <a:cs typeface="Arial" pitchFamily="34" charset="0"/>
            </a:endParaRPr>
          </a:p>
          <a:p>
            <a:pPr algn="just">
              <a:lnSpc>
                <a:spcPct val="160000"/>
              </a:lnSpc>
            </a:pPr>
            <a:r>
              <a:rPr lang="es-MX" sz="2800" b="1" dirty="0" smtClean="0">
                <a:latin typeface="Arial" pitchFamily="34" charset="0"/>
                <a:cs typeface="Arial" pitchFamily="34" charset="0"/>
              </a:rPr>
              <a:t>Extranet</a:t>
            </a:r>
            <a:endParaRPr lang="es-MX" sz="2800" dirty="0">
              <a:latin typeface="Arial" pitchFamily="34" charset="0"/>
              <a:cs typeface="Arial" pitchFamily="34" charset="0"/>
            </a:endParaRPr>
          </a:p>
          <a:p>
            <a:pPr marL="0" indent="0" algn="ctr">
              <a:lnSpc>
                <a:spcPct val="160000"/>
              </a:lnSpc>
              <a:buNone/>
            </a:pPr>
            <a:r>
              <a:rPr lang="es-MX" sz="2800" dirty="0" smtClean="0">
                <a:latin typeface="Arial" pitchFamily="34" charset="0"/>
                <a:cs typeface="Arial" pitchFamily="34" charset="0"/>
              </a:rPr>
              <a:t>Sistema </a:t>
            </a:r>
            <a:r>
              <a:rPr lang="es-MX" sz="2800" dirty="0">
                <a:latin typeface="Arial" pitchFamily="34" charset="0"/>
                <a:cs typeface="Arial" pitchFamily="34" charset="0"/>
              </a:rPr>
              <a:t>electrónico en red, de comunicación protegida, que conecta a los empleados con personas externas a la organización, tales como distribuidores, clientes, </a:t>
            </a:r>
            <a:r>
              <a:rPr lang="es-MX" sz="2800" dirty="0" smtClean="0">
                <a:latin typeface="Arial" pitchFamily="34" charset="0"/>
                <a:cs typeface="Arial" pitchFamily="34" charset="0"/>
              </a:rPr>
              <a:t>proveedores </a:t>
            </a:r>
            <a:r>
              <a:rPr lang="es-MX" sz="2800" dirty="0">
                <a:latin typeface="Arial" pitchFamily="34" charset="0"/>
                <a:cs typeface="Arial" pitchFamily="34" charset="0"/>
              </a:rPr>
              <a:t>o socios estratégicos</a:t>
            </a:r>
            <a:r>
              <a:rPr lang="es-MX" sz="2800" dirty="0" smtClean="0">
                <a:latin typeface="Arial" pitchFamily="34" charset="0"/>
                <a:cs typeface="Arial" pitchFamily="34" charset="0"/>
              </a:rPr>
              <a:t>.</a:t>
            </a:r>
          </a:p>
          <a:p>
            <a:pPr marL="0" indent="0" algn="just">
              <a:buNone/>
            </a:pPr>
            <a:r>
              <a:rPr lang="es-MX" sz="2600" dirty="0" smtClean="0">
                <a:latin typeface="Arial" pitchFamily="34" charset="0"/>
                <a:cs typeface="Arial" pitchFamily="34" charset="0"/>
              </a:rPr>
              <a:t> </a:t>
            </a:r>
            <a:endParaRPr lang="es-MX" sz="26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3738792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224" y="257901"/>
            <a:ext cx="8229600" cy="1143000"/>
          </a:xfrm>
        </p:spPr>
        <p:txBody>
          <a:bodyPr>
            <a:normAutofit/>
          </a:bodyPr>
          <a:lstStyle/>
          <a:p>
            <a:r>
              <a:rPr lang="es-MX" sz="3200" b="1" dirty="0" smtClean="0">
                <a:latin typeface="Arial" panose="020B0604020202020204" pitchFamily="34" charset="0"/>
                <a:cs typeface="Arial" panose="020B0604020202020204" pitchFamily="34" charset="0"/>
              </a:rPr>
              <a:t>INTRODUCCIÓN</a:t>
            </a:r>
            <a:endParaRPr lang="es-MX" sz="32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60224" y="1412776"/>
            <a:ext cx="8229600" cy="4525963"/>
          </a:xfrm>
        </p:spPr>
        <p:txBody>
          <a:bodyPr>
            <a:normAutofit lnSpcReduction="10000"/>
          </a:bodyPr>
          <a:lstStyle/>
          <a:p>
            <a:pPr marL="0" indent="0" algn="ctr">
              <a:lnSpc>
                <a:spcPct val="150000"/>
              </a:lnSpc>
              <a:buNone/>
            </a:pPr>
            <a:r>
              <a:rPr lang="es-MX" sz="2400" dirty="0">
                <a:latin typeface="Arial" pitchFamily="34" charset="0"/>
                <a:cs typeface="Arial" pitchFamily="34" charset="0"/>
              </a:rPr>
              <a:t>La comunicación es una actividad inherente al hombre, que le ha permitido su evolución individual y social. </a:t>
            </a:r>
            <a:endParaRPr lang="es-MX" sz="2400" dirty="0" smtClean="0">
              <a:latin typeface="Arial" pitchFamily="34" charset="0"/>
              <a:cs typeface="Arial" pitchFamily="34" charset="0"/>
            </a:endParaRPr>
          </a:p>
          <a:p>
            <a:pPr marL="0" indent="0" algn="ctr">
              <a:lnSpc>
                <a:spcPct val="150000"/>
              </a:lnSpc>
              <a:buNone/>
            </a:pP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Tanto </a:t>
            </a:r>
            <a:r>
              <a:rPr lang="es-MX" sz="2400" dirty="0">
                <a:latin typeface="Arial" pitchFamily="34" charset="0"/>
                <a:cs typeface="Arial" pitchFamily="34" charset="0"/>
              </a:rPr>
              <a:t>la comunicación verbal como la no verbal desempeñan un papel importante en la interacción con los demás al satisfacer una de las necesidades primordiales del ser humano, que es ser aceptado y  valorado por las personas que están a su alrededor. </a:t>
            </a:r>
            <a:endParaRPr lang="es-MX" dirty="0"/>
          </a:p>
        </p:txBody>
      </p:sp>
    </p:spTree>
    <p:extLst>
      <p:ext uri="{BB962C8B-B14F-4D97-AF65-F5344CB8AC3E}">
        <p14:creationId xmlns:p14="http://schemas.microsoft.com/office/powerpoint/2010/main" xmlns="" val="2454177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336704"/>
          </a:xfrm>
        </p:spPr>
        <p:txBody>
          <a:bodyPr>
            <a:normAutofit fontScale="92500" lnSpcReduction="10000"/>
          </a:bodyPr>
          <a:lstStyle/>
          <a:p>
            <a:pPr algn="just">
              <a:lnSpc>
                <a:spcPct val="150000"/>
              </a:lnSpc>
            </a:pPr>
            <a:r>
              <a:rPr lang="es-MX" sz="2400" b="1" dirty="0" smtClean="0">
                <a:latin typeface="Arial" pitchFamily="34" charset="0"/>
                <a:cs typeface="Arial" pitchFamily="34" charset="0"/>
              </a:rPr>
              <a:t>Videoconferencias</a:t>
            </a: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Las </a:t>
            </a:r>
            <a:r>
              <a:rPr lang="es-MX" sz="2400" dirty="0">
                <a:latin typeface="Arial" pitchFamily="34" charset="0"/>
                <a:cs typeface="Arial" pitchFamily="34" charset="0"/>
              </a:rPr>
              <a:t>videoconferencias o teleconferencias consisten en el uso de computadoras para que personas ubicadas en sitios distintos se vean, escuchen y hablen entre sí. </a:t>
            </a:r>
          </a:p>
          <a:p>
            <a:pPr marL="0" indent="0" algn="ctr">
              <a:lnSpc>
                <a:spcPct val="150000"/>
              </a:lnSpc>
              <a:buNone/>
            </a:pPr>
            <a:endParaRPr lang="es-MX" sz="2400" dirty="0" smtClean="0">
              <a:latin typeface="Arial" pitchFamily="34" charset="0"/>
              <a:cs typeface="Arial" pitchFamily="34" charset="0"/>
            </a:endParaRPr>
          </a:p>
          <a:p>
            <a:pPr algn="just">
              <a:lnSpc>
                <a:spcPct val="150000"/>
              </a:lnSpc>
            </a:pPr>
            <a:r>
              <a:rPr lang="es-MX" sz="2400" b="1" dirty="0" smtClean="0">
                <a:latin typeface="Arial" pitchFamily="34" charset="0"/>
                <a:cs typeface="Arial" pitchFamily="34" charset="0"/>
              </a:rPr>
              <a:t>Juntas electrónicas</a:t>
            </a:r>
            <a:r>
              <a:rPr lang="es-MX" sz="2400" dirty="0" smtClean="0">
                <a:latin typeface="Arial" pitchFamily="34" charset="0"/>
                <a:cs typeface="Arial" pitchFamily="34" charset="0"/>
              </a:rPr>
              <a:t>. </a:t>
            </a:r>
          </a:p>
          <a:p>
            <a:pPr marL="0" indent="0" algn="ctr">
              <a:lnSpc>
                <a:spcPct val="150000"/>
              </a:lnSpc>
              <a:buNone/>
            </a:pPr>
            <a:r>
              <a:rPr lang="es-MX" sz="2400" dirty="0" smtClean="0">
                <a:latin typeface="Arial" pitchFamily="34" charset="0"/>
                <a:cs typeface="Arial" pitchFamily="34" charset="0"/>
              </a:rPr>
              <a:t>Éstas se realizan mediante el uso de computadoras conectadas en red. El centro de atención es la pantalla al frente del salón.</a:t>
            </a:r>
          </a:p>
          <a:p>
            <a:pPr marL="0" indent="0" algn="ctr">
              <a:lnSpc>
                <a:spcPct val="150000"/>
              </a:lnSpc>
              <a:buNone/>
            </a:pPr>
            <a:endParaRPr lang="es-MX" sz="2400" dirty="0" smtClean="0">
              <a:latin typeface="Arial" pitchFamily="34" charset="0"/>
              <a:cs typeface="Arial" pitchFamily="34" charset="0"/>
            </a:endParaRPr>
          </a:p>
          <a:p>
            <a:pPr algn="just">
              <a:lnSpc>
                <a:spcPct val="150000"/>
              </a:lnSpc>
            </a:pPr>
            <a:r>
              <a:rPr lang="es-MX" sz="2400" b="1" dirty="0" smtClean="0">
                <a:latin typeface="Arial" pitchFamily="34" charset="0"/>
                <a:cs typeface="Arial" pitchFamily="34" charset="0"/>
              </a:rPr>
              <a:t>Equipo virtual</a:t>
            </a: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Conjunto de personas separadas geográficamente que mediante el uso de la tecnología logra metas específicas.</a:t>
            </a:r>
          </a:p>
          <a:p>
            <a:endParaRPr lang="es-MX" dirty="0"/>
          </a:p>
        </p:txBody>
      </p:sp>
    </p:spTree>
    <p:extLst>
      <p:ext uri="{BB962C8B-B14F-4D97-AF65-F5344CB8AC3E}">
        <p14:creationId xmlns:p14="http://schemas.microsoft.com/office/powerpoint/2010/main" xmlns="" val="3929815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1484" y="32405"/>
            <a:ext cx="8229600" cy="1143000"/>
          </a:xfrm>
        </p:spPr>
        <p:txBody>
          <a:bodyPr>
            <a:normAutofit/>
          </a:bodyPr>
          <a:lstStyle/>
          <a:p>
            <a:r>
              <a:rPr lang="es-MX" sz="2600" b="1" dirty="0" smtClean="0">
                <a:latin typeface="Arial" panose="020B0604020202020204" pitchFamily="34" charset="0"/>
                <a:cs typeface="Arial" panose="020B0604020202020204" pitchFamily="34" charset="0"/>
              </a:rPr>
              <a:t>MEJORE SUS HABILIDADES PARA LA COMUNICACIÓN</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340768"/>
            <a:ext cx="8229600" cy="5256584"/>
          </a:xfrm>
        </p:spPr>
        <p:txBody>
          <a:bodyPr>
            <a:normAutofit fontScale="47500" lnSpcReduction="20000"/>
          </a:bodyPr>
          <a:lstStyle/>
          <a:p>
            <a:pPr marL="0" indent="0" algn="ctr">
              <a:lnSpc>
                <a:spcPct val="170000"/>
              </a:lnSpc>
              <a:buNone/>
            </a:pPr>
            <a:r>
              <a:rPr lang="es-MX" sz="4400" dirty="0">
                <a:latin typeface="Arial" pitchFamily="34" charset="0"/>
                <a:cs typeface="Arial" pitchFamily="34" charset="0"/>
              </a:rPr>
              <a:t>Debido a que la comunicación es una habilidad fundamental en cualquier actividad humana y, en consecuencia, en las tareas que desempeña el directivo, es necesario aprender estrategias que incrementen la probabilidad de ser un comunicador competente. </a:t>
            </a:r>
            <a:endParaRPr lang="es-MX" sz="4400" dirty="0" smtClean="0">
              <a:latin typeface="Arial" pitchFamily="34" charset="0"/>
              <a:cs typeface="Arial" pitchFamily="34" charset="0"/>
            </a:endParaRPr>
          </a:p>
          <a:p>
            <a:pPr marL="0" indent="0" algn="ctr">
              <a:lnSpc>
                <a:spcPct val="170000"/>
              </a:lnSpc>
              <a:buNone/>
            </a:pPr>
            <a:endParaRPr lang="es-MX" sz="4400" dirty="0">
              <a:latin typeface="Arial" pitchFamily="34" charset="0"/>
              <a:cs typeface="Arial" pitchFamily="34" charset="0"/>
            </a:endParaRPr>
          </a:p>
          <a:p>
            <a:pPr marL="0" indent="0" algn="ctr">
              <a:lnSpc>
                <a:spcPct val="170000"/>
              </a:lnSpc>
              <a:buNone/>
            </a:pPr>
            <a:r>
              <a:rPr lang="es-MX" sz="4400" dirty="0">
                <a:latin typeface="Arial" pitchFamily="34" charset="0"/>
                <a:cs typeface="Arial" pitchFamily="34" charset="0"/>
              </a:rPr>
              <a:t>Además, se requiere aprender a expresar los pensamientos de manera ordenada y adecuada, elegir el tiempo y lugar propicios, buscar la realimentación constructiva, reconocer la importancia de la comunicación no verbal, saber escuchar, hablar en público y comunicar mensajes escritos.</a:t>
            </a:r>
          </a:p>
          <a:p>
            <a:endParaRPr lang="es-MX" sz="38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1173555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616624"/>
          </a:xfrm>
        </p:spPr>
        <p:txBody>
          <a:bodyPr>
            <a:normAutofit/>
          </a:bodyPr>
          <a:lstStyle/>
          <a:p>
            <a:pPr marL="0" indent="0" algn="ctr">
              <a:lnSpc>
                <a:spcPct val="150000"/>
              </a:lnSpc>
              <a:buNone/>
            </a:pPr>
            <a:r>
              <a:rPr lang="es-MX" sz="2400" dirty="0" smtClean="0">
                <a:latin typeface="Arial" pitchFamily="34" charset="0"/>
                <a:cs typeface="Arial" pitchFamily="34" charset="0"/>
              </a:rPr>
              <a:t>La asertividad es una técnica conductual que reafirma la personalidad, nos permite conocernos más y nos hace acercarnos a los demás a través del mejoramiento de la comunicación intrapersonal e interpersonal.</a:t>
            </a:r>
          </a:p>
          <a:p>
            <a:pPr marL="0" indent="0" algn="ctr">
              <a:lnSpc>
                <a:spcPct val="150000"/>
              </a:lnSpc>
              <a:buNone/>
            </a:pP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Asertividad proviene del latín </a:t>
            </a:r>
            <a:r>
              <a:rPr lang="es-MX" sz="2400" i="1" dirty="0" err="1" smtClean="0">
                <a:latin typeface="Arial" pitchFamily="34" charset="0"/>
                <a:cs typeface="Arial" pitchFamily="34" charset="0"/>
              </a:rPr>
              <a:t>asserere</a:t>
            </a:r>
            <a:r>
              <a:rPr lang="es-MX" sz="2400" dirty="0" smtClean="0">
                <a:latin typeface="Arial" pitchFamily="34" charset="0"/>
                <a:cs typeface="Arial" pitchFamily="34" charset="0"/>
              </a:rPr>
              <a:t>, </a:t>
            </a:r>
            <a:r>
              <a:rPr lang="es-MX" sz="2400" i="1" dirty="0" err="1" smtClean="0">
                <a:latin typeface="Arial" pitchFamily="34" charset="0"/>
                <a:cs typeface="Arial" pitchFamily="34" charset="0"/>
              </a:rPr>
              <a:t>assertum</a:t>
            </a:r>
            <a:r>
              <a:rPr lang="es-MX" sz="2400" dirty="0" smtClean="0">
                <a:latin typeface="Arial" pitchFamily="34" charset="0"/>
                <a:cs typeface="Arial" pitchFamily="34" charset="0"/>
              </a:rPr>
              <a:t>, que significa afirmar. Implica afirmación de la propia personalidad, confianza en sí mismo, autoestima y comunicación segura y eficiente.</a:t>
            </a:r>
            <a:endParaRPr lang="es-MX" sz="2400" dirty="0"/>
          </a:p>
        </p:txBody>
      </p:sp>
    </p:spTree>
    <p:extLst>
      <p:ext uri="{BB962C8B-B14F-4D97-AF65-F5344CB8AC3E}">
        <p14:creationId xmlns:p14="http://schemas.microsoft.com/office/powerpoint/2010/main" xmlns="" val="3033102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620688"/>
            <a:ext cx="8229600" cy="6336704"/>
          </a:xfrm>
        </p:spPr>
        <p:txBody>
          <a:bodyPr>
            <a:normAutofit/>
          </a:bodyPr>
          <a:lstStyle/>
          <a:p>
            <a:pPr marL="0" lvl="0" indent="0" algn="ctr">
              <a:lnSpc>
                <a:spcPct val="160000"/>
              </a:lnSpc>
              <a:buNone/>
            </a:pPr>
            <a:r>
              <a:rPr lang="es-MX" sz="2400" dirty="0">
                <a:latin typeface="Arial" panose="020B0604020202020204" pitchFamily="34" charset="0"/>
                <a:cs typeface="Arial" panose="020B0604020202020204" pitchFamily="34" charset="0"/>
              </a:rPr>
              <a:t>El aprendizaje asertivo se fundamenta en dos supuestos</a:t>
            </a:r>
            <a:r>
              <a:rPr lang="es-MX" sz="2400" dirty="0" smtClean="0">
                <a:latin typeface="Arial" panose="020B0604020202020204" pitchFamily="34" charset="0"/>
                <a:cs typeface="Arial" panose="020B0604020202020204" pitchFamily="34" charset="0"/>
              </a:rPr>
              <a:t>:</a:t>
            </a:r>
          </a:p>
          <a:p>
            <a:pPr marL="0" lvl="0" indent="0" algn="ctr">
              <a:lnSpc>
                <a:spcPct val="160000"/>
              </a:lnSpc>
              <a:buNone/>
            </a:pPr>
            <a:endParaRPr lang="es-MX" sz="2400" dirty="0" smtClean="0"/>
          </a:p>
          <a:p>
            <a:pPr lvl="0" algn="just">
              <a:lnSpc>
                <a:spcPct val="160000"/>
              </a:lnSpc>
            </a:pPr>
            <a:r>
              <a:rPr lang="es-MX" sz="2400" dirty="0" smtClean="0">
                <a:latin typeface="Arial" pitchFamily="34" charset="0"/>
                <a:cs typeface="Arial" pitchFamily="34" charset="0"/>
              </a:rPr>
              <a:t>Lo </a:t>
            </a:r>
            <a:r>
              <a:rPr lang="es-MX" sz="2400" dirty="0">
                <a:latin typeface="Arial" pitchFamily="34" charset="0"/>
                <a:cs typeface="Arial" pitchFamily="34" charset="0"/>
              </a:rPr>
              <a:t>que hacemos sirve como base para formarnos el concepto de nosotros mismos. </a:t>
            </a:r>
            <a:r>
              <a:rPr lang="es-MX" sz="2400" dirty="0" smtClean="0">
                <a:latin typeface="Arial" pitchFamily="34" charset="0"/>
                <a:cs typeface="Arial" pitchFamily="34" charset="0"/>
              </a:rPr>
              <a:t>Así</a:t>
            </a:r>
            <a:r>
              <a:rPr lang="es-MX" sz="2400" dirty="0">
                <a:latin typeface="Arial" pitchFamily="34" charset="0"/>
                <a:cs typeface="Arial" pitchFamily="34" charset="0"/>
              </a:rPr>
              <a:t>, asertividad es igual a autoestima. </a:t>
            </a:r>
            <a:endParaRPr lang="es-MX" sz="2400" dirty="0" smtClean="0">
              <a:latin typeface="Arial" pitchFamily="34" charset="0"/>
              <a:cs typeface="Arial" pitchFamily="34" charset="0"/>
            </a:endParaRPr>
          </a:p>
          <a:p>
            <a:pPr marL="0" lvl="0" indent="0" algn="just">
              <a:lnSpc>
                <a:spcPct val="160000"/>
              </a:lnSpc>
              <a:buNone/>
            </a:pPr>
            <a:endParaRPr lang="es-MX" sz="2400" dirty="0">
              <a:latin typeface="Arial" pitchFamily="34" charset="0"/>
              <a:cs typeface="Arial" pitchFamily="34" charset="0"/>
            </a:endParaRPr>
          </a:p>
          <a:p>
            <a:pPr lvl="0" algn="just">
              <a:lnSpc>
                <a:spcPct val="160000"/>
              </a:lnSpc>
            </a:pPr>
            <a:r>
              <a:rPr lang="es-MX" sz="2400" dirty="0">
                <a:latin typeface="Arial" pitchFamily="34" charset="0"/>
                <a:cs typeface="Arial" pitchFamily="34" charset="0"/>
              </a:rPr>
              <a:t>También autoestima es igual a logro de </a:t>
            </a:r>
            <a:r>
              <a:rPr lang="es-MX" sz="2400" dirty="0" smtClean="0">
                <a:latin typeface="Arial" pitchFamily="34" charset="0"/>
                <a:cs typeface="Arial" pitchFamily="34" charset="0"/>
              </a:rPr>
              <a:t>objetivos.</a:t>
            </a:r>
          </a:p>
          <a:p>
            <a:endParaRPr lang="es-MX" dirty="0"/>
          </a:p>
        </p:txBody>
      </p:sp>
    </p:spTree>
    <p:extLst>
      <p:ext uri="{BB962C8B-B14F-4D97-AF65-F5344CB8AC3E}">
        <p14:creationId xmlns:p14="http://schemas.microsoft.com/office/powerpoint/2010/main" xmlns="" val="1730215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361459"/>
          </a:xfrm>
        </p:spPr>
        <p:txBody>
          <a:bodyPr>
            <a:normAutofit/>
          </a:bodyPr>
          <a:lstStyle/>
          <a:p>
            <a:pPr marL="0" indent="0" algn="ctr">
              <a:lnSpc>
                <a:spcPct val="150000"/>
              </a:lnSpc>
              <a:buNone/>
            </a:pPr>
            <a:r>
              <a:rPr lang="es-MX" sz="2400" dirty="0" smtClean="0">
                <a:latin typeface="Arial" pitchFamily="34" charset="0"/>
                <a:cs typeface="Arial" pitchFamily="34" charset="0"/>
              </a:rPr>
              <a:t>A través del entrenamiento asertivo es posible desarrollar la habilidad para manifestar la emotividad; los beneficios de este entrenamiento son:</a:t>
            </a:r>
          </a:p>
          <a:p>
            <a:pPr marL="0" indent="0" algn="just">
              <a:buNone/>
            </a:pPr>
            <a:endParaRPr lang="es-MX" sz="2400" dirty="0" smtClean="0">
              <a:latin typeface="Arial" pitchFamily="34" charset="0"/>
              <a:cs typeface="Arial" pitchFamily="34" charset="0"/>
            </a:endParaRPr>
          </a:p>
          <a:p>
            <a:pPr lvl="0" algn="just">
              <a:lnSpc>
                <a:spcPct val="150000"/>
              </a:lnSpc>
            </a:pPr>
            <a:r>
              <a:rPr lang="es-MX" sz="2400" dirty="0" smtClean="0">
                <a:latin typeface="Arial" pitchFamily="34" charset="0"/>
                <a:cs typeface="Arial" pitchFamily="34" charset="0"/>
              </a:rPr>
              <a:t>Desarrollar la expresión espontánea de los sentimientos. </a:t>
            </a:r>
          </a:p>
          <a:p>
            <a:pPr lvl="0" algn="just">
              <a:lnSpc>
                <a:spcPct val="150000"/>
              </a:lnSpc>
            </a:pPr>
            <a:r>
              <a:rPr lang="es-MX" sz="2400" dirty="0" smtClean="0">
                <a:latin typeface="Arial" pitchFamily="34" charset="0"/>
                <a:cs typeface="Arial" pitchFamily="34" charset="0"/>
              </a:rPr>
              <a:t>Enseñar conductas específicas. </a:t>
            </a:r>
          </a:p>
          <a:p>
            <a:pPr lvl="0" algn="just">
              <a:lnSpc>
                <a:spcPct val="150000"/>
              </a:lnSpc>
            </a:pPr>
            <a:r>
              <a:rPr lang="es-MX" sz="2400" dirty="0" smtClean="0">
                <a:latin typeface="Arial" pitchFamily="34" charset="0"/>
                <a:cs typeface="Arial" pitchFamily="34" charset="0"/>
              </a:rPr>
              <a:t>Considerar los sentimientos como una parte del individuo que debe integrarse a la personalidad. Tiene como fin unir pensamiento, acción y sentimiento.</a:t>
            </a:r>
          </a:p>
          <a:p>
            <a:endParaRPr lang="es-MX" dirty="0"/>
          </a:p>
        </p:txBody>
      </p:sp>
    </p:spTree>
    <p:extLst>
      <p:ext uri="{BB962C8B-B14F-4D97-AF65-F5344CB8AC3E}">
        <p14:creationId xmlns:p14="http://schemas.microsoft.com/office/powerpoint/2010/main" xmlns="" val="2539586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600" b="1" dirty="0" smtClean="0">
                <a:latin typeface="Arial" panose="020B0604020202020204" pitchFamily="34" charset="0"/>
                <a:cs typeface="Arial" panose="020B0604020202020204" pitchFamily="34" charset="0"/>
              </a:rPr>
              <a:t>CARACTERÍSTICAS DE LA PERSONA ASERTIVA</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81637" y="1417638"/>
            <a:ext cx="8229600" cy="5035698"/>
          </a:xfrm>
        </p:spPr>
        <p:txBody>
          <a:bodyPr>
            <a:normAutofit lnSpcReduction="10000"/>
          </a:bodyPr>
          <a:lstStyle/>
          <a:p>
            <a:pPr lvl="0" algn="just">
              <a:lnSpc>
                <a:spcPct val="150000"/>
              </a:lnSpc>
            </a:pPr>
            <a:r>
              <a:rPr lang="es-MX" sz="2400" dirty="0">
                <a:latin typeface="Arial" pitchFamily="34" charset="0"/>
                <a:cs typeface="Arial" pitchFamily="34" charset="0"/>
              </a:rPr>
              <a:t>La persona asertiva se siente libre para manifestarse mediante palabras y actos; revela quién es, qué siente, piensa y quiere.</a:t>
            </a:r>
          </a:p>
          <a:p>
            <a:pPr lvl="0" algn="just">
              <a:lnSpc>
                <a:spcPct val="150000"/>
              </a:lnSpc>
            </a:pPr>
            <a:r>
              <a:rPr lang="es-MX" sz="2400" dirty="0">
                <a:latin typeface="Arial" pitchFamily="34" charset="0"/>
                <a:cs typeface="Arial" pitchFamily="34" charset="0"/>
              </a:rPr>
              <a:t>Puede comunicarse con personas de todos los niveles. amigos, extraños y familiares, y esta comunicación es siempre abierta, directa, franca y adecuada.</a:t>
            </a:r>
          </a:p>
          <a:p>
            <a:pPr lvl="0" algn="just">
              <a:lnSpc>
                <a:spcPct val="150000"/>
              </a:lnSpc>
            </a:pPr>
            <a:r>
              <a:rPr lang="es-MX" sz="2400" dirty="0">
                <a:latin typeface="Arial" pitchFamily="34" charset="0"/>
                <a:cs typeface="Arial" pitchFamily="34" charset="0"/>
              </a:rPr>
              <a:t>Tiene una orientación activa en la vida; va tras lo que quiere.</a:t>
            </a:r>
          </a:p>
          <a:p>
            <a:pPr lvl="0" algn="just">
              <a:lnSpc>
                <a:spcPct val="150000"/>
              </a:lnSpc>
            </a:pPr>
            <a:r>
              <a:rPr lang="es-MX" sz="2400" dirty="0">
                <a:latin typeface="Arial" pitchFamily="34" charset="0"/>
                <a:cs typeface="Arial" pitchFamily="34" charset="0"/>
              </a:rPr>
              <a:t> Actúa de un modo que juzga respetable y </a:t>
            </a:r>
            <a:r>
              <a:rPr lang="es-MX" sz="2400" dirty="0" smtClean="0">
                <a:latin typeface="Arial" pitchFamily="34" charset="0"/>
                <a:cs typeface="Arial" pitchFamily="34" charset="0"/>
              </a:rPr>
              <a:t>responsable.</a:t>
            </a:r>
            <a:endParaRPr lang="es-MX" sz="24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1830447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1880" y="260648"/>
            <a:ext cx="8229600" cy="1143000"/>
          </a:xfrm>
        </p:spPr>
        <p:txBody>
          <a:bodyPr>
            <a:normAutofit/>
          </a:bodyPr>
          <a:lstStyle/>
          <a:p>
            <a:r>
              <a:rPr lang="es-MX" sz="2600" b="1" dirty="0">
                <a:latin typeface="Arial" panose="020B0604020202020204" pitchFamily="34" charset="0"/>
                <a:cs typeface="Arial" panose="020B0604020202020204" pitchFamily="34" charset="0"/>
              </a:rPr>
              <a:t>TÉCNICAS PARA EL DESARROLLO DE HABILIDADES </a:t>
            </a:r>
            <a:r>
              <a:rPr lang="es-MX" sz="2600" b="1" dirty="0" smtClean="0">
                <a:latin typeface="Arial" panose="020B0604020202020204" pitchFamily="34" charset="0"/>
                <a:cs typeface="Arial" panose="020B0604020202020204" pitchFamily="34" charset="0"/>
              </a:rPr>
              <a:t>ASERTIVAS</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61880" y="1628800"/>
            <a:ext cx="8229600" cy="5814392"/>
          </a:xfrm>
        </p:spPr>
        <p:txBody>
          <a:bodyPr>
            <a:normAutofit/>
          </a:bodyPr>
          <a:lstStyle/>
          <a:p>
            <a:pPr marL="0" indent="0" algn="ctr">
              <a:lnSpc>
                <a:spcPct val="160000"/>
              </a:lnSpc>
              <a:buNone/>
            </a:pPr>
            <a:r>
              <a:rPr lang="es-MX" sz="2400" dirty="0">
                <a:latin typeface="Arial" pitchFamily="34" charset="0"/>
                <a:cs typeface="Arial" pitchFamily="34" charset="0"/>
              </a:rPr>
              <a:t>El objetivo de presentar estas técnicas es mejorar la comunicación interpersonal y grupal dentro de la organización. </a:t>
            </a:r>
          </a:p>
          <a:p>
            <a:pPr algn="just"/>
            <a:r>
              <a:rPr lang="es-MX" sz="2400" b="1" dirty="0" smtClean="0">
                <a:latin typeface="Arial" pitchFamily="34" charset="0"/>
                <a:cs typeface="Arial" pitchFamily="34" charset="0"/>
              </a:rPr>
              <a:t>Estabilizador</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Esta técnica consiste en tomar en cuenta el derecho propio y el del interlocutor para después elegir una conducta a seguir</a:t>
            </a:r>
            <a:r>
              <a:rPr lang="es-MX" sz="2600" dirty="0">
                <a:latin typeface="Arial" pitchFamily="34" charset="0"/>
                <a:cs typeface="Arial" pitchFamily="34" charset="0"/>
              </a:rPr>
              <a:t>. </a:t>
            </a:r>
            <a:endParaRPr lang="es-MX" dirty="0">
              <a:latin typeface="Arial" pitchFamily="34" charset="0"/>
              <a:cs typeface="Arial" pitchFamily="34" charset="0"/>
            </a:endParaRPr>
          </a:p>
          <a:p>
            <a:endParaRPr lang="es-MX" dirty="0">
              <a:latin typeface="Arial" pitchFamily="34" charset="0"/>
              <a:cs typeface="Arial" pitchFamily="34" charset="0"/>
            </a:endParaRPr>
          </a:p>
        </p:txBody>
      </p:sp>
    </p:spTree>
    <p:extLst>
      <p:ext uri="{BB962C8B-B14F-4D97-AF65-F5344CB8AC3E}">
        <p14:creationId xmlns:p14="http://schemas.microsoft.com/office/powerpoint/2010/main" xmlns="" val="2624766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908720"/>
            <a:ext cx="8424936" cy="4896544"/>
          </a:xfrm>
        </p:spPr>
        <p:txBody>
          <a:bodyPr>
            <a:normAutofit/>
          </a:bodyPr>
          <a:lstStyle/>
          <a:p>
            <a:pPr marL="0" indent="0" algn="ctr">
              <a:lnSpc>
                <a:spcPct val="160000"/>
              </a:lnSpc>
              <a:buNone/>
            </a:pPr>
            <a:r>
              <a:rPr lang="es-MX" sz="2400" dirty="0">
                <a:latin typeface="Arial" pitchFamily="34" charset="0"/>
                <a:cs typeface="Arial" pitchFamily="34" charset="0"/>
              </a:rPr>
              <a:t>Básicamente se maneja en tres fases y con tres frases:</a:t>
            </a:r>
          </a:p>
          <a:p>
            <a:pPr marL="0" indent="0" algn="just">
              <a:lnSpc>
                <a:spcPct val="160000"/>
              </a:lnSpc>
              <a:buNone/>
            </a:pPr>
            <a:endParaRPr lang="es-MX" sz="2400" dirty="0">
              <a:latin typeface="Arial" pitchFamily="34" charset="0"/>
              <a:cs typeface="Arial" pitchFamily="34" charset="0"/>
            </a:endParaRPr>
          </a:p>
          <a:p>
            <a:pPr algn="just">
              <a:lnSpc>
                <a:spcPct val="160000"/>
              </a:lnSpc>
            </a:pPr>
            <a:endParaRPr lang="es-MX" sz="2400" b="1" dirty="0" smtClean="0">
              <a:latin typeface="Arial" pitchFamily="34" charset="0"/>
              <a:cs typeface="Arial" pitchFamily="34" charset="0"/>
            </a:endParaRPr>
          </a:p>
          <a:p>
            <a:pPr algn="just">
              <a:lnSpc>
                <a:spcPct val="160000"/>
              </a:lnSpc>
            </a:pPr>
            <a:endParaRPr lang="es-MX" sz="2400" b="1" dirty="0">
              <a:latin typeface="Arial" pitchFamily="34" charset="0"/>
              <a:cs typeface="Arial" pitchFamily="34" charset="0"/>
            </a:endParaRPr>
          </a:p>
          <a:p>
            <a:pPr algn="just">
              <a:lnSpc>
                <a:spcPct val="160000"/>
              </a:lnSpc>
            </a:pPr>
            <a:r>
              <a:rPr lang="es-MX" sz="2400" b="1" dirty="0" err="1" smtClean="0">
                <a:latin typeface="Arial" pitchFamily="34" charset="0"/>
                <a:cs typeface="Arial" pitchFamily="34" charset="0"/>
              </a:rPr>
              <a:t>Guión</a:t>
            </a:r>
            <a:r>
              <a:rPr lang="es-MX" sz="2400" b="1" dirty="0" smtClean="0">
                <a:latin typeface="Arial" pitchFamily="34" charset="0"/>
                <a:cs typeface="Arial" pitchFamily="34" charset="0"/>
              </a:rPr>
              <a:t> DEEC</a:t>
            </a:r>
            <a:endParaRPr lang="es-MX" sz="2400" dirty="0" smtClean="0">
              <a:latin typeface="Arial" pitchFamily="34" charset="0"/>
              <a:cs typeface="Arial" pitchFamily="34" charset="0"/>
            </a:endParaRPr>
          </a:p>
          <a:p>
            <a:pPr marL="0" indent="0" algn="ctr">
              <a:lnSpc>
                <a:spcPct val="160000"/>
              </a:lnSpc>
              <a:buNone/>
            </a:pPr>
            <a:r>
              <a:rPr lang="es-MX" sz="2400" dirty="0" smtClean="0">
                <a:latin typeface="Arial" pitchFamily="34" charset="0"/>
                <a:cs typeface="Arial" pitchFamily="34" charset="0"/>
              </a:rPr>
              <a:t>Se crea un argumento verbal que servirá para expresar los propios sentimientos con respecto a algo. </a:t>
            </a:r>
          </a:p>
          <a:p>
            <a:endParaRPr lang="es-MX" dirty="0" smtClean="0">
              <a:latin typeface="Arial" pitchFamily="34" charset="0"/>
              <a:cs typeface="Arial" pitchFamily="34" charset="0"/>
            </a:endParaRPr>
          </a:p>
          <a:p>
            <a:endParaRPr lang="es-MX" dirty="0"/>
          </a:p>
        </p:txBody>
      </p:sp>
      <p:sp>
        <p:nvSpPr>
          <p:cNvPr id="4" name="CuadroTexto 3"/>
          <p:cNvSpPr txBox="1"/>
          <p:nvPr/>
        </p:nvSpPr>
        <p:spPr>
          <a:xfrm>
            <a:off x="2987824" y="1502542"/>
            <a:ext cx="3240360" cy="2142125"/>
          </a:xfrm>
          <a:prstGeom prst="rect">
            <a:avLst/>
          </a:prstGeom>
          <a:noFill/>
        </p:spPr>
        <p:txBody>
          <a:bodyPr wrap="square" rtlCol="0">
            <a:spAutoFit/>
          </a:bodyPr>
          <a:lstStyle/>
          <a:p>
            <a:pPr marL="342900" indent="-342900" algn="just">
              <a:lnSpc>
                <a:spcPct val="160000"/>
              </a:lnSpc>
              <a:buFont typeface="Arial" panose="020B0604020202020204" pitchFamily="34" charset="0"/>
              <a:buChar char="•"/>
            </a:pPr>
            <a:r>
              <a:rPr lang="es-MX" sz="2400" dirty="0">
                <a:latin typeface="Arial" pitchFamily="34" charset="0"/>
                <a:cs typeface="Arial" pitchFamily="34" charset="0"/>
              </a:rPr>
              <a:t>Tu derecho es.... </a:t>
            </a:r>
          </a:p>
          <a:p>
            <a:pPr marL="342900" indent="-342900" algn="just">
              <a:lnSpc>
                <a:spcPct val="160000"/>
              </a:lnSpc>
              <a:buFont typeface="Arial" panose="020B0604020202020204" pitchFamily="34" charset="0"/>
              <a:buChar char="•"/>
            </a:pPr>
            <a:r>
              <a:rPr lang="es-MX" sz="2400" dirty="0">
                <a:latin typeface="Arial" pitchFamily="34" charset="0"/>
                <a:cs typeface="Arial" pitchFamily="34" charset="0"/>
              </a:rPr>
              <a:t>Mi derecho es.... </a:t>
            </a:r>
          </a:p>
          <a:p>
            <a:pPr marL="342900" indent="-342900" algn="just">
              <a:lnSpc>
                <a:spcPct val="160000"/>
              </a:lnSpc>
              <a:buFont typeface="Arial" panose="020B0604020202020204" pitchFamily="34" charset="0"/>
              <a:buChar char="•"/>
            </a:pPr>
            <a:r>
              <a:rPr lang="es-MX" sz="2400" dirty="0">
                <a:latin typeface="Arial" pitchFamily="34" charset="0"/>
                <a:cs typeface="Arial" pitchFamily="34" charset="0"/>
              </a:rPr>
              <a:t>Así pues....</a:t>
            </a:r>
          </a:p>
          <a:p>
            <a:endParaRPr lang="es-MX" dirty="0"/>
          </a:p>
        </p:txBody>
      </p:sp>
    </p:spTree>
    <p:extLst>
      <p:ext uri="{BB962C8B-B14F-4D97-AF65-F5344CB8AC3E}">
        <p14:creationId xmlns:p14="http://schemas.microsoft.com/office/powerpoint/2010/main" xmlns="" val="748966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332656"/>
            <a:ext cx="8820472" cy="6858000"/>
          </a:xfrm>
        </p:spPr>
        <p:txBody>
          <a:bodyPr>
            <a:normAutofit fontScale="40000" lnSpcReduction="20000"/>
          </a:bodyPr>
          <a:lstStyle/>
          <a:p>
            <a:pPr marL="0" indent="0" algn="just">
              <a:lnSpc>
                <a:spcPct val="170000"/>
              </a:lnSpc>
              <a:buNone/>
            </a:pPr>
            <a:r>
              <a:rPr lang="es-MX" sz="6000" dirty="0">
                <a:latin typeface="Arial" pitchFamily="34" charset="0"/>
                <a:cs typeface="Arial" pitchFamily="34" charset="0"/>
              </a:rPr>
              <a:t>Los pasos a seguir son</a:t>
            </a:r>
            <a:r>
              <a:rPr lang="es-MX" sz="6000" dirty="0" smtClean="0">
                <a:latin typeface="Arial" pitchFamily="34" charset="0"/>
                <a:cs typeface="Arial" pitchFamily="34" charset="0"/>
              </a:rPr>
              <a:t>:</a:t>
            </a:r>
            <a:endParaRPr lang="es-MX" sz="6000" dirty="0">
              <a:latin typeface="Arial" pitchFamily="34" charset="0"/>
              <a:cs typeface="Arial" pitchFamily="34" charset="0"/>
            </a:endParaRPr>
          </a:p>
          <a:p>
            <a:pPr lvl="0" algn="just">
              <a:lnSpc>
                <a:spcPct val="170000"/>
              </a:lnSpc>
            </a:pPr>
            <a:r>
              <a:rPr lang="es-MX" sz="6000" dirty="0">
                <a:latin typeface="Arial" pitchFamily="34" charset="0"/>
                <a:cs typeface="Arial" pitchFamily="34" charset="0"/>
              </a:rPr>
              <a:t>Describir la conducta no deseada. </a:t>
            </a:r>
          </a:p>
          <a:p>
            <a:pPr lvl="0" algn="just">
              <a:lnSpc>
                <a:spcPct val="170000"/>
              </a:lnSpc>
            </a:pPr>
            <a:r>
              <a:rPr lang="es-MX" sz="6000" dirty="0">
                <a:latin typeface="Arial" pitchFamily="34" charset="0"/>
                <a:cs typeface="Arial" pitchFamily="34" charset="0"/>
              </a:rPr>
              <a:t>Expresar la conducta que nos provoca. </a:t>
            </a:r>
          </a:p>
          <a:p>
            <a:pPr lvl="0" algn="just">
              <a:lnSpc>
                <a:spcPct val="170000"/>
              </a:lnSpc>
            </a:pPr>
            <a:r>
              <a:rPr lang="es-MX" sz="6000" dirty="0">
                <a:latin typeface="Arial" pitchFamily="34" charset="0"/>
                <a:cs typeface="Arial" pitchFamily="34" charset="0"/>
              </a:rPr>
              <a:t>Enunciar la conducta deseada: “quiero que”, “te pido que”... </a:t>
            </a:r>
          </a:p>
          <a:p>
            <a:pPr lvl="0" algn="just">
              <a:lnSpc>
                <a:spcPct val="170000"/>
              </a:lnSpc>
            </a:pPr>
            <a:r>
              <a:rPr lang="es-MX" sz="6000" dirty="0">
                <a:latin typeface="Arial" pitchFamily="34" charset="0"/>
                <a:cs typeface="Arial" pitchFamily="34" charset="0"/>
              </a:rPr>
              <a:t>Comentar las consecuencias negativas de no cambiar el modo de conducirse</a:t>
            </a:r>
            <a:r>
              <a:rPr lang="es-MX" sz="6000" dirty="0" smtClean="0">
                <a:latin typeface="Arial" pitchFamily="34" charset="0"/>
                <a:cs typeface="Arial" pitchFamily="34" charset="0"/>
              </a:rPr>
              <a:t>.</a:t>
            </a:r>
          </a:p>
          <a:p>
            <a:pPr lvl="0" algn="just">
              <a:lnSpc>
                <a:spcPct val="170000"/>
              </a:lnSpc>
            </a:pPr>
            <a:endParaRPr lang="es-MX" sz="6000" dirty="0">
              <a:latin typeface="Arial" pitchFamily="34" charset="0"/>
              <a:cs typeface="Arial" pitchFamily="34" charset="0"/>
            </a:endParaRPr>
          </a:p>
          <a:p>
            <a:pPr algn="just">
              <a:lnSpc>
                <a:spcPct val="170000"/>
              </a:lnSpc>
            </a:pPr>
            <a:r>
              <a:rPr lang="es-MX" sz="6000" b="1" dirty="0" smtClean="0">
                <a:latin typeface="Arial" pitchFamily="34" charset="0"/>
                <a:cs typeface="Arial" pitchFamily="34" charset="0"/>
              </a:rPr>
              <a:t>Disco rayado</a:t>
            </a:r>
            <a:r>
              <a:rPr lang="es-MX" sz="6000" dirty="0">
                <a:latin typeface="Arial" pitchFamily="34" charset="0"/>
                <a:cs typeface="Arial" pitchFamily="34" charset="0"/>
              </a:rPr>
              <a:t> </a:t>
            </a:r>
          </a:p>
          <a:p>
            <a:pPr marL="0" indent="0" algn="just">
              <a:lnSpc>
                <a:spcPct val="170000"/>
              </a:lnSpc>
              <a:buNone/>
            </a:pPr>
            <a:r>
              <a:rPr lang="es-MX" sz="6000" dirty="0">
                <a:latin typeface="Arial" pitchFamily="34" charset="0"/>
                <a:cs typeface="Arial" pitchFamily="34" charset="0"/>
              </a:rPr>
              <a:t>Es la repetición serena de las palabras que expresan nuestros deseos, una y otra vez. </a:t>
            </a:r>
            <a:endParaRPr lang="es-MX" sz="6000" dirty="0" smtClean="0">
              <a:latin typeface="Arial" pitchFamily="34" charset="0"/>
              <a:cs typeface="Arial" pitchFamily="34" charset="0"/>
            </a:endParaRPr>
          </a:p>
          <a:p>
            <a:pPr marL="0" indent="0" algn="just">
              <a:buNone/>
            </a:pPr>
            <a:endParaRPr lang="es-MX" sz="60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1531700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571118"/>
            <a:ext cx="8229600" cy="6264696"/>
          </a:xfrm>
        </p:spPr>
        <p:txBody>
          <a:bodyPr>
            <a:normAutofit/>
          </a:bodyPr>
          <a:lstStyle/>
          <a:p>
            <a:pPr algn="just">
              <a:lnSpc>
                <a:spcPct val="150000"/>
              </a:lnSpc>
            </a:pPr>
            <a:r>
              <a:rPr lang="es-MX" sz="2400" b="1" dirty="0">
                <a:latin typeface="Arial" pitchFamily="34" charset="0"/>
                <a:cs typeface="Arial" pitchFamily="34" charset="0"/>
              </a:rPr>
              <a:t>Banco de niebla </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Esta técnica nos permite recibir las críticas sin sentirnos airados ni adoptar actitudes ansiosas, violentas o defensivas, sin ceder ante los que nos reprochan para manipularnos.</a:t>
            </a:r>
          </a:p>
          <a:p>
            <a:pPr algn="just">
              <a:lnSpc>
                <a:spcPct val="150000"/>
              </a:lnSpc>
            </a:pPr>
            <a:r>
              <a:rPr lang="es-MX" sz="2400" b="1" dirty="0" smtClean="0">
                <a:latin typeface="Arial" pitchFamily="34" charset="0"/>
                <a:cs typeface="Arial" pitchFamily="34" charset="0"/>
              </a:rPr>
              <a:t>Aserción negativa</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Esta técnica enseña a aceptar los errores y </a:t>
            </a:r>
            <a:r>
              <a:rPr lang="es-MX" sz="2400" dirty="0" smtClean="0">
                <a:latin typeface="Arial" pitchFamily="34" charset="0"/>
                <a:cs typeface="Arial" pitchFamily="34" charset="0"/>
              </a:rPr>
              <a:t>faltas mediante </a:t>
            </a:r>
            <a:r>
              <a:rPr lang="es-MX" sz="2400" dirty="0">
                <a:latin typeface="Arial" pitchFamily="34" charset="0"/>
                <a:cs typeface="Arial" pitchFamily="34" charset="0"/>
              </a:rPr>
              <a:t>el reconocimiento decidido y comprensivo de las críticas que se nos formulan acerca de características negativas, reales o supuestas. </a:t>
            </a:r>
          </a:p>
          <a:p>
            <a:endParaRPr lang="es-MX" dirty="0"/>
          </a:p>
        </p:txBody>
      </p:sp>
    </p:spTree>
    <p:extLst>
      <p:ext uri="{BB962C8B-B14F-4D97-AF65-F5344CB8AC3E}">
        <p14:creationId xmlns:p14="http://schemas.microsoft.com/office/powerpoint/2010/main" xmlns="" val="182464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00808"/>
            <a:ext cx="8229600" cy="4525963"/>
          </a:xfrm>
        </p:spPr>
        <p:txBody>
          <a:bodyPr/>
          <a:lstStyle/>
          <a:p>
            <a:pPr marL="0" indent="0" algn="ctr">
              <a:lnSpc>
                <a:spcPct val="150000"/>
              </a:lnSpc>
              <a:buNone/>
            </a:pPr>
            <a:r>
              <a:rPr lang="es-MX" sz="2400" dirty="0" smtClean="0">
                <a:latin typeface="Arial" pitchFamily="34" charset="0"/>
                <a:cs typeface="Arial" pitchFamily="34" charset="0"/>
              </a:rPr>
              <a:t>La comunicación le ha permitido al hombre relacionarse con sus coetáneos; conseguir la satisfacción de sus necesidades; expresar sus deseos, sentimientos, anhelos y sueños; participar sus ideas, pensamientos y experiencias, así como conocer las de los demás.</a:t>
            </a:r>
          </a:p>
          <a:p>
            <a:endParaRPr lang="es-MX" dirty="0"/>
          </a:p>
        </p:txBody>
      </p:sp>
    </p:spTree>
    <p:extLst>
      <p:ext uri="{BB962C8B-B14F-4D97-AF65-F5344CB8AC3E}">
        <p14:creationId xmlns:p14="http://schemas.microsoft.com/office/powerpoint/2010/main" xmlns="" val="192776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584766"/>
            <a:ext cx="8229600" cy="6264696"/>
          </a:xfrm>
        </p:spPr>
        <p:txBody>
          <a:bodyPr>
            <a:normAutofit lnSpcReduction="10000"/>
          </a:bodyPr>
          <a:lstStyle/>
          <a:p>
            <a:pPr algn="just"/>
            <a:r>
              <a:rPr lang="es-MX" sz="2400" b="1" dirty="0">
                <a:latin typeface="Arial" pitchFamily="34" charset="0"/>
                <a:cs typeface="Arial" pitchFamily="34" charset="0"/>
              </a:rPr>
              <a:t>Aserción positiva</a:t>
            </a:r>
            <a:r>
              <a:rPr lang="es-MX" sz="2400" dirty="0">
                <a:latin typeface="Arial" pitchFamily="34" charset="0"/>
                <a:cs typeface="Arial" pitchFamily="34" charset="0"/>
              </a:rPr>
              <a:t> </a:t>
            </a:r>
          </a:p>
          <a:p>
            <a:pPr marL="0" indent="0" algn="ctr">
              <a:lnSpc>
                <a:spcPct val="150000"/>
              </a:lnSpc>
              <a:buNone/>
            </a:pPr>
            <a:r>
              <a:rPr lang="es-MX" sz="2400" dirty="0">
                <a:latin typeface="Arial" pitchFamily="34" charset="0"/>
                <a:cs typeface="Arial" pitchFamily="34" charset="0"/>
              </a:rPr>
              <a:t>Consiste en la aceptación asertiva de las alabanzas (elogios, felicitaciones), pero sin desviarnos del tema central ni dejarnos manipular por el halago recibido</a:t>
            </a:r>
            <a:r>
              <a:rPr lang="es-MX" sz="2400" dirty="0" smtClean="0">
                <a:latin typeface="Arial" pitchFamily="34" charset="0"/>
                <a:cs typeface="Arial" pitchFamily="34" charset="0"/>
              </a:rPr>
              <a:t>.</a:t>
            </a:r>
          </a:p>
          <a:p>
            <a:pPr marL="0" indent="0" algn="ctr">
              <a:lnSpc>
                <a:spcPct val="150000"/>
              </a:lnSpc>
              <a:buNone/>
            </a:pPr>
            <a:endParaRPr lang="es-MX" sz="2400" dirty="0">
              <a:latin typeface="Arial" pitchFamily="34" charset="0"/>
              <a:cs typeface="Arial" pitchFamily="34" charset="0"/>
            </a:endParaRPr>
          </a:p>
          <a:p>
            <a:pPr algn="just">
              <a:lnSpc>
                <a:spcPct val="150000"/>
              </a:lnSpc>
            </a:pPr>
            <a:r>
              <a:rPr lang="es-MX" sz="2400" b="1" dirty="0" smtClean="0">
                <a:latin typeface="Arial" pitchFamily="34" charset="0"/>
                <a:cs typeface="Arial" pitchFamily="34" charset="0"/>
              </a:rPr>
              <a:t>Interrogación </a:t>
            </a:r>
            <a:r>
              <a:rPr lang="es-MX" sz="2400" b="1" dirty="0" err="1" smtClean="0">
                <a:latin typeface="Arial" pitchFamily="34" charset="0"/>
                <a:cs typeface="Arial" pitchFamily="34" charset="0"/>
              </a:rPr>
              <a:t>confrontativa</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Consiste en motivar las críticas sinceras por parte de los demás con el fin de sacar provecho de ellas  o de agotarlas, incitando al mismo tiempo a nuestros críticos a mostrarse más asertivos y a no hacer uso de trucos manipuladores. </a:t>
            </a:r>
          </a:p>
          <a:p>
            <a:pPr marL="0" indent="0" algn="just">
              <a:buNone/>
            </a:pPr>
            <a:r>
              <a:rPr lang="es-MX" sz="2400" dirty="0">
                <a:latin typeface="Arial" pitchFamily="34" charset="0"/>
                <a:cs typeface="Arial" pitchFamily="34" charset="0"/>
              </a:rPr>
              <a:t> </a:t>
            </a:r>
          </a:p>
          <a:p>
            <a:pPr marL="0" indent="0" algn="ctr">
              <a:buNone/>
            </a:pPr>
            <a:endParaRPr lang="es-MX" sz="2400" dirty="0">
              <a:latin typeface="Arial" pitchFamily="34" charset="0"/>
              <a:cs typeface="Arial" pitchFamily="34" charset="0"/>
            </a:endParaRPr>
          </a:p>
          <a:p>
            <a:pPr marL="0" indent="0" algn="ctr">
              <a:buNone/>
            </a:pPr>
            <a:endParaRPr lang="es-MX" sz="24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3061779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61204"/>
            <a:ext cx="8229600" cy="5948116"/>
          </a:xfrm>
        </p:spPr>
        <p:txBody>
          <a:bodyPr>
            <a:normAutofit/>
          </a:bodyPr>
          <a:lstStyle/>
          <a:p>
            <a:pPr algn="just">
              <a:lnSpc>
                <a:spcPct val="170000"/>
              </a:lnSpc>
            </a:pPr>
            <a:r>
              <a:rPr lang="es-MX" sz="2400" b="1" dirty="0">
                <a:latin typeface="Arial" pitchFamily="34" charset="0"/>
                <a:cs typeface="Arial" pitchFamily="34" charset="0"/>
              </a:rPr>
              <a:t>Compromiso viable</a:t>
            </a:r>
            <a:endParaRPr lang="es-MX" sz="2400" dirty="0">
              <a:latin typeface="Arial" pitchFamily="34" charset="0"/>
              <a:cs typeface="Arial" pitchFamily="34" charset="0"/>
            </a:endParaRPr>
          </a:p>
          <a:p>
            <a:pPr marL="0" indent="0" algn="ctr">
              <a:lnSpc>
                <a:spcPct val="170000"/>
              </a:lnSpc>
              <a:buNone/>
            </a:pPr>
            <a:r>
              <a:rPr lang="es-MX" sz="2400" dirty="0">
                <a:latin typeface="Arial" pitchFamily="34" charset="0"/>
                <a:cs typeface="Arial" pitchFamily="34" charset="0"/>
              </a:rPr>
              <a:t>Puede ser muy asertivo y muy práctico </a:t>
            </a:r>
            <a:r>
              <a:rPr lang="es-MX" sz="2400" dirty="0" smtClean="0">
                <a:latin typeface="Arial" pitchFamily="34" charset="0"/>
                <a:cs typeface="Arial" pitchFamily="34" charset="0"/>
              </a:rPr>
              <a:t>ofrecer </a:t>
            </a:r>
            <a:r>
              <a:rPr lang="es-MX" sz="2400" dirty="0">
                <a:latin typeface="Arial" pitchFamily="34" charset="0"/>
                <a:cs typeface="Arial" pitchFamily="34" charset="0"/>
              </a:rPr>
              <a:t>a la otra parte algún compromiso viable. </a:t>
            </a:r>
          </a:p>
          <a:p>
            <a:pPr algn="just">
              <a:lnSpc>
                <a:spcPct val="170000"/>
              </a:lnSpc>
            </a:pPr>
            <a:r>
              <a:rPr lang="es-MX" sz="2400" b="1" dirty="0" err="1" smtClean="0">
                <a:latin typeface="Arial" pitchFamily="34" charset="0"/>
                <a:cs typeface="Arial" pitchFamily="34" charset="0"/>
              </a:rPr>
              <a:t>Autorrevelación</a:t>
            </a:r>
            <a:endParaRPr lang="es-MX" sz="2400" dirty="0">
              <a:latin typeface="Arial" pitchFamily="34" charset="0"/>
              <a:cs typeface="Arial" pitchFamily="34" charset="0"/>
            </a:endParaRPr>
          </a:p>
          <a:p>
            <a:pPr marL="0" indent="0" algn="ctr">
              <a:lnSpc>
                <a:spcPct val="170000"/>
              </a:lnSpc>
              <a:buNone/>
            </a:pPr>
            <a:r>
              <a:rPr lang="es-MX" sz="2400" dirty="0">
                <a:latin typeface="Arial" pitchFamily="34" charset="0"/>
                <a:cs typeface="Arial" pitchFamily="34" charset="0"/>
              </a:rPr>
              <a:t>Implica aceptar la discusión acerca de los aspectos positivos y negativos de nuestra personalidad, nuestro comportamiento, nuestro estilo de vida y nuestra opinión, con objeto de ampliar la comunicación y reducir la </a:t>
            </a:r>
            <a:r>
              <a:rPr lang="es-MX" sz="2400" dirty="0" smtClean="0">
                <a:latin typeface="Arial" pitchFamily="34" charset="0"/>
                <a:cs typeface="Arial" pitchFamily="34" charset="0"/>
              </a:rPr>
              <a:t>manipulación.</a:t>
            </a:r>
            <a:endParaRPr lang="es-MX" sz="24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2195546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408712"/>
          </a:xfrm>
        </p:spPr>
        <p:txBody>
          <a:bodyPr>
            <a:normAutofit fontScale="92500"/>
          </a:bodyPr>
          <a:lstStyle/>
          <a:p>
            <a:pPr algn="just">
              <a:lnSpc>
                <a:spcPct val="170000"/>
              </a:lnSpc>
            </a:pPr>
            <a:r>
              <a:rPr lang="es-MX" sz="2400" b="1" dirty="0">
                <a:latin typeface="Arial" pitchFamily="34" charset="0"/>
                <a:cs typeface="Arial" pitchFamily="34" charset="0"/>
              </a:rPr>
              <a:t>Información gratuita</a:t>
            </a:r>
            <a:endParaRPr lang="es-MX" sz="2400" dirty="0">
              <a:latin typeface="Arial" pitchFamily="34" charset="0"/>
              <a:cs typeface="Arial" pitchFamily="34" charset="0"/>
            </a:endParaRPr>
          </a:p>
          <a:p>
            <a:pPr marL="0" indent="0" algn="ctr">
              <a:lnSpc>
                <a:spcPct val="170000"/>
              </a:lnSpc>
              <a:buNone/>
            </a:pPr>
            <a:r>
              <a:rPr lang="es-MX" sz="2400" dirty="0">
                <a:latin typeface="Arial" pitchFamily="34" charset="0"/>
                <a:cs typeface="Arial" pitchFamily="34" charset="0"/>
              </a:rPr>
              <a:t>Consiste en escuchar activamente la información que nos dan los demás sin habérselas pedido y de allí partir para solicitar más datos y seguir la conversación. </a:t>
            </a:r>
          </a:p>
          <a:p>
            <a:pPr algn="just">
              <a:lnSpc>
                <a:spcPct val="170000"/>
              </a:lnSpc>
            </a:pPr>
            <a:r>
              <a:rPr lang="es-MX" sz="2400" b="1" dirty="0" smtClean="0">
                <a:latin typeface="Arial" pitchFamily="34" charset="0"/>
                <a:cs typeface="Arial" pitchFamily="34" charset="0"/>
              </a:rPr>
              <a:t>Transmisión </a:t>
            </a:r>
            <a:r>
              <a:rPr lang="es-MX" sz="2400" b="1" dirty="0">
                <a:latin typeface="Arial" pitchFamily="34" charset="0"/>
                <a:cs typeface="Arial" pitchFamily="34" charset="0"/>
              </a:rPr>
              <a:t>bilateral </a:t>
            </a:r>
            <a:endParaRPr lang="es-MX" sz="2400" dirty="0">
              <a:latin typeface="Arial" pitchFamily="34" charset="0"/>
              <a:cs typeface="Arial" pitchFamily="34" charset="0"/>
            </a:endParaRPr>
          </a:p>
          <a:p>
            <a:pPr marL="0" indent="0" algn="ctr">
              <a:lnSpc>
                <a:spcPct val="150000"/>
              </a:lnSpc>
              <a:buNone/>
            </a:pPr>
            <a:r>
              <a:rPr lang="es-MX" sz="2400" dirty="0">
                <a:latin typeface="Arial" pitchFamily="34" charset="0"/>
                <a:cs typeface="Arial" pitchFamily="34" charset="0"/>
              </a:rPr>
              <a:t>Se trata de verificar si la otra persona entendió lo que dijimos. Nos permite comprobar si nuestra comunicación llegó realmente al receptor y evaluar la propia efectividad como comunicadores.</a:t>
            </a:r>
          </a:p>
          <a:p>
            <a:pPr marL="0" indent="0" algn="just">
              <a:buNone/>
            </a:pPr>
            <a:endParaRPr lang="es-MX" sz="2400" dirty="0">
              <a:latin typeface="Arial" pitchFamily="34" charset="0"/>
              <a:cs typeface="Arial" pitchFamily="34" charset="0"/>
            </a:endParaRPr>
          </a:p>
          <a:p>
            <a:pPr algn="just"/>
            <a:r>
              <a:rPr lang="es-MX" sz="2400" b="1" dirty="0">
                <a:latin typeface="Arial" pitchFamily="34" charset="0"/>
                <a:cs typeface="Arial" pitchFamily="34" charset="0"/>
              </a:rPr>
              <a:t>Recepción </a:t>
            </a:r>
            <a:r>
              <a:rPr lang="es-MX" sz="2400" b="1" dirty="0" smtClean="0">
                <a:latin typeface="Arial" pitchFamily="34" charset="0"/>
                <a:cs typeface="Arial" pitchFamily="34" charset="0"/>
              </a:rPr>
              <a:t>activa</a:t>
            </a:r>
            <a:endParaRPr lang="es-MX" sz="2400" dirty="0">
              <a:latin typeface="Arial" pitchFamily="34" charset="0"/>
              <a:cs typeface="Arial" pitchFamily="34" charset="0"/>
            </a:endParaRPr>
          </a:p>
          <a:p>
            <a:pPr marL="0" indent="0" algn="ctr">
              <a:lnSpc>
                <a:spcPct val="160000"/>
              </a:lnSpc>
              <a:buNone/>
            </a:pPr>
            <a:r>
              <a:rPr lang="es-MX" sz="2400" dirty="0">
                <a:latin typeface="Arial" pitchFamily="34" charset="0"/>
                <a:cs typeface="Arial" pitchFamily="34" charset="0"/>
              </a:rPr>
              <a:t>Consiste en verificar si uno entendió bien lo que le dijeron. </a:t>
            </a:r>
            <a:endParaRPr lang="es-MX" dirty="0"/>
          </a:p>
        </p:txBody>
      </p:sp>
    </p:spTree>
    <p:extLst>
      <p:ext uri="{BB962C8B-B14F-4D97-AF65-F5344CB8AC3E}">
        <p14:creationId xmlns:p14="http://schemas.microsoft.com/office/powerpoint/2010/main" xmlns="" val="2344465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600" b="1" dirty="0">
                <a:latin typeface="Arial" panose="020B0604020202020204" pitchFamily="34" charset="0"/>
                <a:cs typeface="Arial" panose="020B0604020202020204" pitchFamily="34" charset="0"/>
              </a:rPr>
              <a:t>HABILIDADES PARA LA COMUNICACIÓN NO </a:t>
            </a:r>
            <a:r>
              <a:rPr lang="es-MX" sz="2600" b="1" dirty="0" smtClean="0">
                <a:latin typeface="Arial" panose="020B0604020202020204" pitchFamily="34" charset="0"/>
                <a:cs typeface="Arial" panose="020B0604020202020204" pitchFamily="34" charset="0"/>
              </a:rPr>
              <a:t>VERBAL</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62398" y="1700808"/>
            <a:ext cx="8229600" cy="4525963"/>
          </a:xfrm>
        </p:spPr>
        <p:txBody>
          <a:bodyPr>
            <a:normAutofit lnSpcReduction="10000"/>
          </a:bodyPr>
          <a:lstStyle/>
          <a:p>
            <a:pPr marL="0" indent="0" algn="ctr">
              <a:lnSpc>
                <a:spcPct val="150000"/>
              </a:lnSpc>
              <a:buNone/>
            </a:pPr>
            <a:r>
              <a:rPr lang="es-MX" sz="2400" dirty="0">
                <a:latin typeface="Arial" pitchFamily="34" charset="0"/>
                <a:cs typeface="Arial" pitchFamily="34" charset="0"/>
              </a:rPr>
              <a:t>Se refiere a la comunicación por medio del uso de movimientos corporales, el </a:t>
            </a:r>
            <a:r>
              <a:rPr lang="es-MX" sz="2400" dirty="0" err="1" smtClean="0">
                <a:latin typeface="Arial" pitchFamily="34" charset="0"/>
                <a:cs typeface="Arial" pitchFamily="34" charset="0"/>
              </a:rPr>
              <a:t>paralenguaje</a:t>
            </a:r>
            <a:r>
              <a:rPr lang="es-MX" sz="2400" dirty="0">
                <a:latin typeface="Arial" pitchFamily="34" charset="0"/>
                <a:cs typeface="Arial" pitchFamily="34" charset="0"/>
              </a:rPr>
              <a:t>, la presentación y el ambiente físico. </a:t>
            </a:r>
            <a:endParaRPr lang="es-MX" sz="2400" dirty="0" smtClean="0">
              <a:latin typeface="Arial" pitchFamily="34" charset="0"/>
              <a:cs typeface="Arial" pitchFamily="34" charset="0"/>
            </a:endParaRPr>
          </a:p>
          <a:p>
            <a:pPr marL="0" indent="0" algn="ctr">
              <a:lnSpc>
                <a:spcPct val="150000"/>
              </a:lnSpc>
              <a:buNone/>
            </a:pPr>
            <a:endParaRPr lang="es-MX" sz="2400" dirty="0" smtClean="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La </a:t>
            </a:r>
            <a:r>
              <a:rPr lang="es-MX" sz="2400" dirty="0">
                <a:latin typeface="Arial" pitchFamily="34" charset="0"/>
                <a:cs typeface="Arial" pitchFamily="34" charset="0"/>
              </a:rPr>
              <a:t>comunicación no verbal es importante para la comunicación verbal, ya que ambas están intrínsecamente relacionadas, porque una sin la otra no permite un diálogo seguro. </a:t>
            </a:r>
          </a:p>
          <a:p>
            <a:pPr marL="0" indent="0" algn="just">
              <a:buNone/>
            </a:pP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492925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92696"/>
            <a:ext cx="8229600" cy="6552728"/>
          </a:xfrm>
        </p:spPr>
        <p:txBody>
          <a:bodyPr>
            <a:normAutofit fontScale="40000" lnSpcReduction="20000"/>
          </a:bodyPr>
          <a:lstStyle/>
          <a:p>
            <a:pPr marL="0" indent="0" algn="ctr">
              <a:lnSpc>
                <a:spcPct val="160000"/>
              </a:lnSpc>
              <a:buNone/>
            </a:pPr>
            <a:r>
              <a:rPr lang="es-MX" sz="5500" dirty="0" err="1" smtClean="0">
                <a:latin typeface="Arial" pitchFamily="34" charset="0"/>
                <a:cs typeface="Arial" pitchFamily="34" charset="0"/>
              </a:rPr>
              <a:t>Hellriegel</a:t>
            </a:r>
            <a:r>
              <a:rPr lang="es-MX" sz="5500" dirty="0" smtClean="0">
                <a:latin typeface="Arial" pitchFamily="34" charset="0"/>
                <a:cs typeface="Arial" pitchFamily="34" charset="0"/>
              </a:rPr>
              <a:t> </a:t>
            </a:r>
            <a:r>
              <a:rPr lang="es-MX" sz="5500" dirty="0">
                <a:latin typeface="Arial" pitchFamily="34" charset="0"/>
                <a:cs typeface="Arial" pitchFamily="34" charset="0"/>
              </a:rPr>
              <a:t>(2004) menciona que las señales verbales y no verbales se relacionan mediante los siguientes aspectos</a:t>
            </a:r>
            <a:r>
              <a:rPr lang="es-MX" sz="5500" dirty="0" smtClean="0">
                <a:latin typeface="Arial" pitchFamily="34" charset="0"/>
                <a:cs typeface="Arial" pitchFamily="34" charset="0"/>
              </a:rPr>
              <a:t>:</a:t>
            </a:r>
          </a:p>
          <a:p>
            <a:pPr marL="0" indent="0" algn="ctr">
              <a:lnSpc>
                <a:spcPct val="160000"/>
              </a:lnSpc>
              <a:buNone/>
            </a:pPr>
            <a:r>
              <a:rPr lang="es-MX" sz="5500" dirty="0">
                <a:latin typeface="Arial" pitchFamily="34" charset="0"/>
                <a:cs typeface="Arial" pitchFamily="34" charset="0"/>
              </a:rPr>
              <a:t> </a:t>
            </a:r>
          </a:p>
          <a:p>
            <a:pPr lvl="0" algn="just">
              <a:lnSpc>
                <a:spcPct val="160000"/>
              </a:lnSpc>
            </a:pPr>
            <a:r>
              <a:rPr lang="es-MX" sz="5500" dirty="0">
                <a:latin typeface="Arial" pitchFamily="34" charset="0"/>
                <a:cs typeface="Arial" pitchFamily="34" charset="0"/>
              </a:rPr>
              <a:t>Repetición, cuando las indicaciones verbales de alguna ubicación van acompañadas de ademanes que las señalan. </a:t>
            </a:r>
          </a:p>
          <a:p>
            <a:pPr lvl="0" algn="just">
              <a:lnSpc>
                <a:spcPct val="160000"/>
              </a:lnSpc>
            </a:pPr>
            <a:r>
              <a:rPr lang="es-MX" sz="5500" dirty="0">
                <a:latin typeface="Arial" pitchFamily="34" charset="0"/>
                <a:cs typeface="Arial" pitchFamily="34" charset="0"/>
              </a:rPr>
              <a:t>Contradicción, como en el caso de la persona que dice “¿Cómo? ¿Nervioso yo?”, mientras se mueve con inquietud y transpira con ansiedad antes de someterse a una prueba. </a:t>
            </a:r>
          </a:p>
          <a:p>
            <a:pPr lvl="0" algn="just">
              <a:lnSpc>
                <a:spcPct val="160000"/>
              </a:lnSpc>
            </a:pPr>
            <a:r>
              <a:rPr lang="es-MX" sz="5500" dirty="0">
                <a:latin typeface="Arial" pitchFamily="34" charset="0"/>
                <a:cs typeface="Arial" pitchFamily="34" charset="0"/>
              </a:rPr>
              <a:t>Sustitución de las señales no verbales por verbales. </a:t>
            </a:r>
          </a:p>
          <a:p>
            <a:pPr lvl="0" algn="just">
              <a:lnSpc>
                <a:spcPct val="160000"/>
              </a:lnSpc>
            </a:pPr>
            <a:r>
              <a:rPr lang="es-MX" sz="5500" dirty="0">
                <a:latin typeface="Arial" pitchFamily="34" charset="0"/>
                <a:cs typeface="Arial" pitchFamily="34" charset="0"/>
              </a:rPr>
              <a:t>Complemento de la señal verbal con un refuerzo no verbal.</a:t>
            </a:r>
          </a:p>
          <a:p>
            <a:endParaRPr lang="es-MX" dirty="0"/>
          </a:p>
        </p:txBody>
      </p:sp>
    </p:spTree>
    <p:extLst>
      <p:ext uri="{BB962C8B-B14F-4D97-AF65-F5344CB8AC3E}">
        <p14:creationId xmlns:p14="http://schemas.microsoft.com/office/powerpoint/2010/main" xmlns="" val="1327193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a:bodyPr>
          <a:lstStyle/>
          <a:p>
            <a:pPr marL="0" indent="0" algn="ctr">
              <a:lnSpc>
                <a:spcPct val="150000"/>
              </a:lnSpc>
              <a:buNone/>
            </a:pPr>
            <a:r>
              <a:rPr lang="es-MX" sz="2200" dirty="0">
                <a:latin typeface="Arial" pitchFamily="34" charset="0"/>
                <a:cs typeface="Arial" pitchFamily="34" charset="0"/>
              </a:rPr>
              <a:t>También existen relaciones entre las señales no verbales y el estatus dentro de la organización, por ejemplo</a:t>
            </a:r>
            <a:r>
              <a:rPr lang="es-MX" sz="2200" dirty="0" smtClean="0">
                <a:latin typeface="Arial" pitchFamily="34" charset="0"/>
                <a:cs typeface="Arial" pitchFamily="34" charset="0"/>
              </a:rPr>
              <a:t>:</a:t>
            </a:r>
          </a:p>
          <a:p>
            <a:pPr marL="0" indent="0" algn="just">
              <a:lnSpc>
                <a:spcPct val="150000"/>
              </a:lnSpc>
              <a:buNone/>
            </a:pPr>
            <a:r>
              <a:rPr lang="es-MX" sz="2200" dirty="0">
                <a:latin typeface="Arial" pitchFamily="34" charset="0"/>
                <a:cs typeface="Arial" pitchFamily="34" charset="0"/>
              </a:rPr>
              <a:t> </a:t>
            </a:r>
          </a:p>
          <a:p>
            <a:pPr lvl="0" algn="just">
              <a:lnSpc>
                <a:spcPct val="150000"/>
              </a:lnSpc>
            </a:pPr>
            <a:r>
              <a:rPr lang="es-MX" sz="2200" dirty="0">
                <a:latin typeface="Arial" pitchFamily="34" charset="0"/>
                <a:cs typeface="Arial" pitchFamily="34" charset="0"/>
              </a:rPr>
              <a:t>Por lo general, los empleados con mayor estatus ocupan mejores oficinas (espacio, piso, mobiliario, ventilación, alfombra, etc.) que los empleados de nivel inferior. </a:t>
            </a:r>
          </a:p>
          <a:p>
            <a:pPr lvl="0" algn="just">
              <a:lnSpc>
                <a:spcPct val="150000"/>
              </a:lnSpc>
            </a:pPr>
            <a:r>
              <a:rPr lang="es-MX" sz="2200" dirty="0">
                <a:latin typeface="Arial" pitchFamily="34" charset="0"/>
                <a:cs typeface="Arial" pitchFamily="34" charset="0"/>
              </a:rPr>
              <a:t>El acceso a </a:t>
            </a:r>
            <a:r>
              <a:rPr lang="es-MX" sz="2400" dirty="0">
                <a:latin typeface="Arial" pitchFamily="34" charset="0"/>
                <a:cs typeface="Arial" pitchFamily="34" charset="0"/>
              </a:rPr>
              <a:t>las</a:t>
            </a:r>
            <a:r>
              <a:rPr lang="es-MX" sz="2200" dirty="0">
                <a:latin typeface="Arial" pitchFamily="34" charset="0"/>
                <a:cs typeface="Arial" pitchFamily="34" charset="0"/>
              </a:rPr>
              <a:t> oficinas del personal con mayor estatus es más difícil. </a:t>
            </a:r>
          </a:p>
          <a:p>
            <a:pPr lvl="0" algn="just">
              <a:lnSpc>
                <a:spcPct val="150000"/>
              </a:lnSpc>
            </a:pPr>
            <a:r>
              <a:rPr lang="es-MX" sz="2200" dirty="0">
                <a:latin typeface="Arial" pitchFamily="34" charset="0"/>
                <a:cs typeface="Arial" pitchFamily="34" charset="0"/>
              </a:rPr>
              <a:t>Cuanto más alto es el estatus del empleado, más sencillo es invadir el terreno de los de estatus inferior.</a:t>
            </a:r>
          </a:p>
          <a:p>
            <a:endParaRPr lang="es-MX" dirty="0"/>
          </a:p>
        </p:txBody>
      </p:sp>
    </p:spTree>
    <p:extLst>
      <p:ext uri="{BB962C8B-B14F-4D97-AF65-F5344CB8AC3E}">
        <p14:creationId xmlns:p14="http://schemas.microsoft.com/office/powerpoint/2010/main" xmlns="" val="1462957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636"/>
            <a:ext cx="8229600" cy="1143000"/>
          </a:xfrm>
        </p:spPr>
        <p:txBody>
          <a:bodyPr>
            <a:normAutofit/>
          </a:bodyPr>
          <a:lstStyle/>
          <a:p>
            <a:r>
              <a:rPr lang="es-MX" sz="2600" b="1" dirty="0" smtClean="0">
                <a:latin typeface="Arial" panose="020B0604020202020204" pitchFamily="34" charset="0"/>
                <a:cs typeface="Arial" panose="020B0604020202020204" pitchFamily="34" charset="0"/>
              </a:rPr>
              <a:t>RECOMENDACIONES PARA MEJORAR LA COMUNICACIÓN NO VERBAL EN EL TRABAJO</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171636"/>
            <a:ext cx="8229600" cy="5569732"/>
          </a:xfrm>
        </p:spPr>
        <p:txBody>
          <a:bodyPr>
            <a:normAutofit/>
          </a:bodyPr>
          <a:lstStyle/>
          <a:p>
            <a:pPr algn="just">
              <a:lnSpc>
                <a:spcPct val="150000"/>
              </a:lnSpc>
            </a:pPr>
            <a:r>
              <a:rPr lang="es-MX" sz="2200" dirty="0" smtClean="0">
                <a:latin typeface="Arial" pitchFamily="34" charset="0"/>
                <a:cs typeface="Arial" pitchFamily="34" charset="0"/>
              </a:rPr>
              <a:t>Estar </a:t>
            </a:r>
            <a:r>
              <a:rPr lang="es-MX" sz="2200" dirty="0">
                <a:latin typeface="Arial" pitchFamily="34" charset="0"/>
                <a:cs typeface="Arial" pitchFamily="34" charset="0"/>
              </a:rPr>
              <a:t>receptivo ante su equipo de trabajo, </a:t>
            </a:r>
            <a:r>
              <a:rPr lang="es-MX" sz="2200" dirty="0" smtClean="0">
                <a:latin typeface="Arial" pitchFamily="34" charset="0"/>
                <a:cs typeface="Arial" pitchFamily="34" charset="0"/>
              </a:rPr>
              <a:t>sin </a:t>
            </a:r>
            <a:r>
              <a:rPr lang="es-MX" sz="2200" dirty="0">
                <a:latin typeface="Arial" pitchFamily="34" charset="0"/>
                <a:cs typeface="Arial" pitchFamily="34" charset="0"/>
              </a:rPr>
              <a:t>tener prejuicios para con ellos o la situación. Recuerde que la primera impresión debe inspirar confianza a su equipo. </a:t>
            </a:r>
          </a:p>
          <a:p>
            <a:pPr lvl="0" algn="just">
              <a:lnSpc>
                <a:spcPct val="150000"/>
              </a:lnSpc>
            </a:pPr>
            <a:r>
              <a:rPr lang="es-MX" sz="2200" dirty="0">
                <a:latin typeface="Arial" pitchFamily="34" charset="0"/>
                <a:cs typeface="Arial" pitchFamily="34" charset="0"/>
              </a:rPr>
              <a:t>Logre la cooperación de su interlocutor escuchándolo, inclinando un poco la cabeza hacia un lado. </a:t>
            </a:r>
          </a:p>
          <a:p>
            <a:pPr lvl="0" algn="just">
              <a:lnSpc>
                <a:spcPct val="150000"/>
              </a:lnSpc>
            </a:pPr>
            <a:r>
              <a:rPr lang="es-MX" sz="2200" dirty="0">
                <a:latin typeface="Arial" pitchFamily="34" charset="0"/>
                <a:cs typeface="Arial" pitchFamily="34" charset="0"/>
              </a:rPr>
              <a:t>No mantenga fija la mirada en los ojos de su interlocutor por más de seis segundos cada vez, ya que esto lo puede inhibir; asimismo, evite elevar las cejas. </a:t>
            </a:r>
          </a:p>
          <a:p>
            <a:pPr lvl="0" algn="just">
              <a:lnSpc>
                <a:spcPct val="150000"/>
              </a:lnSpc>
            </a:pPr>
            <a:r>
              <a:rPr lang="es-MX" sz="2200" dirty="0">
                <a:latin typeface="Arial" pitchFamily="34" charset="0"/>
                <a:cs typeface="Arial" pitchFamily="34" charset="0"/>
              </a:rPr>
              <a:t>Evite tener la mirada hacia arriba, ya que esto es muestra de desinterés.</a:t>
            </a:r>
          </a:p>
          <a:p>
            <a:endParaRPr lang="es-MX" dirty="0"/>
          </a:p>
          <a:p>
            <a:endParaRPr lang="es-MX" dirty="0"/>
          </a:p>
        </p:txBody>
      </p:sp>
    </p:spTree>
    <p:extLst>
      <p:ext uri="{BB962C8B-B14F-4D97-AF65-F5344CB8AC3E}">
        <p14:creationId xmlns:p14="http://schemas.microsoft.com/office/powerpoint/2010/main" xmlns="" val="4096278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764704"/>
            <a:ext cx="8229600" cy="5544616"/>
          </a:xfrm>
        </p:spPr>
        <p:txBody>
          <a:bodyPr>
            <a:normAutofit/>
          </a:bodyPr>
          <a:lstStyle/>
          <a:p>
            <a:pPr lvl="0" algn="just">
              <a:lnSpc>
                <a:spcPct val="150000"/>
              </a:lnSpc>
            </a:pPr>
            <a:r>
              <a:rPr lang="es-MX" sz="2200" dirty="0" smtClean="0">
                <a:latin typeface="Arial" pitchFamily="34" charset="0"/>
                <a:cs typeface="Arial" pitchFamily="34" charset="0"/>
              </a:rPr>
              <a:t>Recuerde que un escritorio en medio de los interlocutores representa una barrera en la comunicación.</a:t>
            </a:r>
          </a:p>
          <a:p>
            <a:pPr lvl="0" algn="just">
              <a:lnSpc>
                <a:spcPct val="150000"/>
              </a:lnSpc>
            </a:pPr>
            <a:r>
              <a:rPr lang="es-MX" sz="2200" dirty="0" smtClean="0">
                <a:latin typeface="Arial" pitchFamily="34" charset="0"/>
                <a:cs typeface="Arial" pitchFamily="34" charset="0"/>
              </a:rPr>
              <a:t>Si usted usa anteojos, es conveniente que los cristales sean </a:t>
            </a:r>
            <a:r>
              <a:rPr lang="es-MX" sz="2200" dirty="0" err="1" smtClean="0">
                <a:latin typeface="Arial" pitchFamily="34" charset="0"/>
                <a:cs typeface="Arial" pitchFamily="34" charset="0"/>
              </a:rPr>
              <a:t>antirreflejantes</a:t>
            </a:r>
            <a:r>
              <a:rPr lang="es-MX" sz="2200" dirty="0" smtClean="0">
                <a:latin typeface="Arial" pitchFamily="34" charset="0"/>
                <a:cs typeface="Arial" pitchFamily="34" charset="0"/>
              </a:rPr>
              <a:t>, para que no se impida el contacto visual, lo que puede generarles incertidumbre y desconfianza a las personas con las que se comunica. </a:t>
            </a:r>
          </a:p>
          <a:p>
            <a:pPr lvl="0" algn="just">
              <a:lnSpc>
                <a:spcPct val="150000"/>
              </a:lnSpc>
            </a:pPr>
            <a:r>
              <a:rPr lang="es-MX" sz="2200" dirty="0" smtClean="0">
                <a:latin typeface="Arial" pitchFamily="34" charset="0"/>
                <a:cs typeface="Arial" pitchFamily="34" charset="0"/>
              </a:rPr>
              <a:t>Al término de su conversación, mire a su interlocutor a los ojos y despídase con un suave apretón de manos que no pase de cinco segundos. Esto le hará sentir su interés y cooperación profesional.</a:t>
            </a:r>
          </a:p>
          <a:p>
            <a:endParaRPr lang="es-MX" dirty="0"/>
          </a:p>
        </p:txBody>
      </p:sp>
    </p:spTree>
    <p:extLst>
      <p:ext uri="{BB962C8B-B14F-4D97-AF65-F5344CB8AC3E}">
        <p14:creationId xmlns:p14="http://schemas.microsoft.com/office/powerpoint/2010/main" xmlns="" val="3634720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04" y="-170292"/>
            <a:ext cx="8229600" cy="1143000"/>
          </a:xfrm>
        </p:spPr>
        <p:txBody>
          <a:bodyPr>
            <a:normAutofit/>
          </a:bodyPr>
          <a:lstStyle/>
          <a:p>
            <a:r>
              <a:rPr lang="es-MX" sz="2600" b="1" dirty="0" smtClean="0">
                <a:latin typeface="Arial" panose="020B0604020202020204" pitchFamily="34" charset="0"/>
                <a:cs typeface="Arial" panose="020B0604020202020204" pitchFamily="34" charset="0"/>
              </a:rPr>
              <a:t>EL ARTE DE ESCUCHAR</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46804" y="880891"/>
            <a:ext cx="8229600" cy="5526360"/>
          </a:xfrm>
        </p:spPr>
        <p:txBody>
          <a:bodyPr>
            <a:noAutofit/>
          </a:bodyPr>
          <a:lstStyle/>
          <a:p>
            <a:pPr marL="0" indent="0" algn="ctr">
              <a:lnSpc>
                <a:spcPct val="150000"/>
              </a:lnSpc>
              <a:buNone/>
            </a:pPr>
            <a:r>
              <a:rPr lang="es-MX" sz="2400" dirty="0" smtClean="0">
                <a:latin typeface="Arial" pitchFamily="34" charset="0"/>
                <a:cs typeface="Arial" pitchFamily="34" charset="0"/>
              </a:rPr>
              <a:t>Para </a:t>
            </a:r>
            <a:r>
              <a:rPr lang="es-MX" sz="2400" dirty="0">
                <a:latin typeface="Arial" pitchFamily="34" charset="0"/>
                <a:cs typeface="Arial" pitchFamily="34" charset="0"/>
              </a:rPr>
              <a:t>desarrollar este valioso arte, se sugiere adoptar como parte de su rutina en la comunicación los siguientes comportamientos</a:t>
            </a:r>
            <a:r>
              <a:rPr lang="es-MX" sz="2400" dirty="0" smtClean="0">
                <a:latin typeface="Arial" pitchFamily="34" charset="0"/>
                <a:cs typeface="Arial" pitchFamily="34" charset="0"/>
              </a:rPr>
              <a:t>:</a:t>
            </a:r>
          </a:p>
          <a:p>
            <a:pPr marL="0" indent="0" algn="ctr">
              <a:lnSpc>
                <a:spcPct val="150000"/>
              </a:lnSpc>
              <a:buNone/>
            </a:pPr>
            <a:endParaRPr lang="es-MX" sz="2400" dirty="0" smtClean="0">
              <a:latin typeface="Arial" pitchFamily="34" charset="0"/>
              <a:cs typeface="Arial" pitchFamily="34" charset="0"/>
            </a:endParaRPr>
          </a:p>
          <a:p>
            <a:pPr marL="0" indent="0" algn="ctr">
              <a:lnSpc>
                <a:spcPct val="150000"/>
              </a:lnSpc>
              <a:buNone/>
            </a:pPr>
            <a:endParaRPr lang="es-MX" sz="2400" dirty="0">
              <a:latin typeface="Arial" pitchFamily="34" charset="0"/>
              <a:cs typeface="Arial" pitchFamily="34" charset="0"/>
            </a:endParaRPr>
          </a:p>
          <a:p>
            <a:pPr marL="0" indent="0">
              <a:buNone/>
            </a:pPr>
            <a:endParaRPr lang="es-MX" sz="2400" dirty="0">
              <a:latin typeface="Arial" pitchFamily="34" charset="0"/>
              <a:cs typeface="Arial" pitchFamily="34" charset="0"/>
            </a:endParaRPr>
          </a:p>
        </p:txBody>
      </p:sp>
      <p:sp>
        <p:nvSpPr>
          <p:cNvPr id="5" name="CuadroTexto 4"/>
          <p:cNvSpPr txBox="1"/>
          <p:nvPr/>
        </p:nvSpPr>
        <p:spPr>
          <a:xfrm>
            <a:off x="1907704" y="2780928"/>
            <a:ext cx="5832648" cy="4247317"/>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s-MX" sz="2400" dirty="0">
                <a:latin typeface="Arial" pitchFamily="34" charset="0"/>
                <a:cs typeface="Arial" pitchFamily="34" charset="0"/>
              </a:rPr>
              <a:t>Haga contacto visual. </a:t>
            </a:r>
          </a:p>
          <a:p>
            <a:pPr marL="342900" lvl="0" indent="-342900" algn="just">
              <a:lnSpc>
                <a:spcPct val="150000"/>
              </a:lnSpc>
              <a:buFont typeface="Arial" panose="020B0604020202020204" pitchFamily="34" charset="0"/>
              <a:buChar char="•"/>
            </a:pPr>
            <a:r>
              <a:rPr lang="es-MX" sz="2400" dirty="0">
                <a:latin typeface="Arial" pitchFamily="34" charset="0"/>
                <a:cs typeface="Arial" pitchFamily="34" charset="0"/>
              </a:rPr>
              <a:t>Contrólese mentalmente. </a:t>
            </a:r>
          </a:p>
          <a:p>
            <a:pPr marL="342900" lvl="0" indent="-342900" algn="just">
              <a:lnSpc>
                <a:spcPct val="150000"/>
              </a:lnSpc>
              <a:buFont typeface="Arial" panose="020B0604020202020204" pitchFamily="34" charset="0"/>
              <a:buChar char="•"/>
            </a:pPr>
            <a:r>
              <a:rPr lang="es-MX" sz="2400" dirty="0">
                <a:latin typeface="Arial" pitchFamily="34" charset="0"/>
                <a:cs typeface="Arial" pitchFamily="34" charset="0"/>
              </a:rPr>
              <a:t>Haga preguntas y pida las aclaraciones pertinentes. </a:t>
            </a:r>
          </a:p>
          <a:p>
            <a:pPr marL="342900" lvl="0" indent="-342900" algn="just">
              <a:lnSpc>
                <a:spcPct val="150000"/>
              </a:lnSpc>
              <a:buFont typeface="Arial" panose="020B0604020202020204" pitchFamily="34" charset="0"/>
              <a:buChar char="•"/>
            </a:pPr>
            <a:r>
              <a:rPr lang="es-MX" sz="2400" dirty="0">
                <a:latin typeface="Arial" pitchFamily="34" charset="0"/>
                <a:cs typeface="Arial" pitchFamily="34" charset="0"/>
              </a:rPr>
              <a:t>Haga movimientos afirmativos con la cabeza y utilice expresiones faciales apropiadas. </a:t>
            </a:r>
          </a:p>
          <a:p>
            <a:endParaRPr lang="es-MX" dirty="0"/>
          </a:p>
        </p:txBody>
      </p:sp>
    </p:spTree>
    <p:extLst>
      <p:ext uri="{BB962C8B-B14F-4D97-AF65-F5344CB8AC3E}">
        <p14:creationId xmlns:p14="http://schemas.microsoft.com/office/powerpoint/2010/main" xmlns="" val="1982392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63688" y="1196752"/>
            <a:ext cx="5688632" cy="4525963"/>
          </a:xfrm>
        </p:spPr>
        <p:txBody>
          <a:bodyPr>
            <a:noAutofit/>
          </a:bodyPr>
          <a:lstStyle/>
          <a:p>
            <a:pPr lvl="0" algn="just">
              <a:lnSpc>
                <a:spcPct val="150000"/>
              </a:lnSpc>
            </a:pPr>
            <a:r>
              <a:rPr lang="es-MX" sz="2400" dirty="0" smtClean="0">
                <a:latin typeface="Arial" pitchFamily="34" charset="0"/>
                <a:cs typeface="Arial" pitchFamily="34" charset="0"/>
              </a:rPr>
              <a:t>Evite actos y gestos que distraigan. </a:t>
            </a:r>
          </a:p>
          <a:p>
            <a:pPr lvl="0" algn="just">
              <a:lnSpc>
                <a:spcPct val="150000"/>
              </a:lnSpc>
            </a:pPr>
            <a:r>
              <a:rPr lang="es-MX" sz="2400" dirty="0" smtClean="0">
                <a:latin typeface="Arial" pitchFamily="34" charset="0"/>
                <a:cs typeface="Arial" pitchFamily="34" charset="0"/>
              </a:rPr>
              <a:t>Parafrasee.</a:t>
            </a:r>
          </a:p>
          <a:p>
            <a:pPr lvl="0" algn="just">
              <a:lnSpc>
                <a:spcPct val="150000"/>
              </a:lnSpc>
            </a:pPr>
            <a:r>
              <a:rPr lang="es-MX" sz="2400" dirty="0" smtClean="0">
                <a:latin typeface="Arial" pitchFamily="34" charset="0"/>
                <a:cs typeface="Arial" pitchFamily="34" charset="0"/>
              </a:rPr>
              <a:t>Evite interrupciones.</a:t>
            </a:r>
          </a:p>
          <a:p>
            <a:pPr lvl="0" algn="just">
              <a:lnSpc>
                <a:spcPct val="150000"/>
              </a:lnSpc>
            </a:pPr>
            <a:r>
              <a:rPr lang="es-MX" sz="2400" dirty="0" smtClean="0">
                <a:latin typeface="Arial" pitchFamily="34" charset="0"/>
                <a:cs typeface="Arial" pitchFamily="34" charset="0"/>
              </a:rPr>
              <a:t>No hable mucho. </a:t>
            </a:r>
          </a:p>
          <a:p>
            <a:pPr lvl="0" algn="just">
              <a:lnSpc>
                <a:spcPct val="150000"/>
              </a:lnSpc>
            </a:pPr>
            <a:r>
              <a:rPr lang="es-MX" sz="2400" dirty="0" smtClean="0">
                <a:latin typeface="Arial" pitchFamily="34" charset="0"/>
                <a:cs typeface="Arial" pitchFamily="34" charset="0"/>
              </a:rPr>
              <a:t>Mantener la mente abierta. </a:t>
            </a:r>
          </a:p>
          <a:p>
            <a:pPr lvl="0" algn="just">
              <a:lnSpc>
                <a:spcPct val="150000"/>
              </a:lnSpc>
            </a:pPr>
            <a:r>
              <a:rPr lang="es-MX" sz="2400" dirty="0" smtClean="0">
                <a:latin typeface="Arial" pitchFamily="34" charset="0"/>
                <a:cs typeface="Arial" pitchFamily="34" charset="0"/>
              </a:rPr>
              <a:t>Tome notas en caso de ser necesario.</a:t>
            </a:r>
          </a:p>
        </p:txBody>
      </p:sp>
    </p:spTree>
    <p:extLst>
      <p:ext uri="{BB962C8B-B14F-4D97-AF65-F5344CB8AC3E}">
        <p14:creationId xmlns:p14="http://schemas.microsoft.com/office/powerpoint/2010/main" xmlns="" val="3343606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475" y="332656"/>
            <a:ext cx="8229600" cy="1143000"/>
          </a:xfrm>
        </p:spPr>
        <p:txBody>
          <a:bodyPr>
            <a:normAutofit/>
          </a:bodyPr>
          <a:lstStyle/>
          <a:p>
            <a:r>
              <a:rPr lang="es-MX" sz="3200" b="1" dirty="0">
                <a:latin typeface="Arial" panose="020B0604020202020204" pitchFamily="34" charset="0"/>
                <a:cs typeface="Arial" panose="020B0604020202020204" pitchFamily="34" charset="0"/>
              </a:rPr>
              <a:t>LA </a:t>
            </a:r>
            <a:r>
              <a:rPr lang="es-MX" sz="3200" b="1" dirty="0" smtClean="0">
                <a:latin typeface="Arial" panose="020B0604020202020204" pitchFamily="34" charset="0"/>
                <a:cs typeface="Arial" panose="020B0604020202020204" pitchFamily="34" charset="0"/>
              </a:rPr>
              <a:t>COMUNICACIÓN</a:t>
            </a:r>
            <a:endParaRPr lang="es-MX" sz="32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28475" y="1916832"/>
            <a:ext cx="8229600" cy="4525963"/>
          </a:xfrm>
        </p:spPr>
        <p:txBody>
          <a:bodyPr/>
          <a:lstStyle/>
          <a:p>
            <a:pPr marL="0" indent="0" algn="ctr">
              <a:lnSpc>
                <a:spcPct val="150000"/>
              </a:lnSpc>
              <a:buNone/>
            </a:pPr>
            <a:r>
              <a:rPr lang="es-MX" sz="2400" dirty="0">
                <a:latin typeface="Arial" pitchFamily="34" charset="0"/>
                <a:cs typeface="Arial" pitchFamily="34" charset="0"/>
              </a:rPr>
              <a:t>La comunicación es un proceso que abarca diferentes maneras de intercambio de ideas, sentimientos, emociones y comportamientos, a través del cual se comparten significados incluye contextos, participantes, mensajes, canales, barreras, facilitadores, relación y realimentación.</a:t>
            </a:r>
          </a:p>
          <a:p>
            <a:endParaRPr lang="es-MX" dirty="0"/>
          </a:p>
        </p:txBody>
      </p:sp>
    </p:spTree>
    <p:extLst>
      <p:ext uri="{BB962C8B-B14F-4D97-AF65-F5344CB8AC3E}">
        <p14:creationId xmlns:p14="http://schemas.microsoft.com/office/powerpoint/2010/main" xmlns="" val="2968706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341"/>
            <a:ext cx="8229600" cy="1143000"/>
          </a:xfrm>
        </p:spPr>
        <p:txBody>
          <a:bodyPr>
            <a:normAutofit/>
          </a:bodyPr>
          <a:lstStyle/>
          <a:p>
            <a:r>
              <a:rPr lang="es-MX" sz="2400" b="1" dirty="0">
                <a:latin typeface="Arial" panose="020B0604020202020204" pitchFamily="34" charset="0"/>
                <a:cs typeface="Arial" panose="020B0604020202020204" pitchFamily="34" charset="0"/>
              </a:rPr>
              <a:t>HABILIDADES PARA LA COMUNICACIÓN ESCRITA</a:t>
            </a:r>
            <a:r>
              <a:rPr lang="es-MX" sz="2400" dirty="0">
                <a:latin typeface="Arial" panose="020B0604020202020204" pitchFamily="34" charset="0"/>
                <a:cs typeface="Arial" panose="020B0604020202020204" pitchFamily="34" charset="0"/>
              </a:rPr>
              <a:t> </a:t>
            </a:r>
          </a:p>
        </p:txBody>
      </p:sp>
      <p:sp>
        <p:nvSpPr>
          <p:cNvPr id="3" name="2 Marcador de contenido"/>
          <p:cNvSpPr>
            <a:spLocks noGrp="1"/>
          </p:cNvSpPr>
          <p:nvPr>
            <p:ph idx="1"/>
          </p:nvPr>
        </p:nvSpPr>
        <p:spPr>
          <a:xfrm>
            <a:off x="457200" y="1340768"/>
            <a:ext cx="8229600" cy="5040560"/>
          </a:xfrm>
        </p:spPr>
        <p:txBody>
          <a:bodyPr>
            <a:normAutofit lnSpcReduction="10000"/>
          </a:bodyPr>
          <a:lstStyle/>
          <a:p>
            <a:pPr marL="0" indent="0" algn="ctr">
              <a:lnSpc>
                <a:spcPct val="150000"/>
              </a:lnSpc>
              <a:buNone/>
            </a:pPr>
            <a:r>
              <a:rPr lang="es-MX" sz="2400" dirty="0">
                <a:latin typeface="Arial" pitchFamily="34" charset="0"/>
                <a:cs typeface="Arial" pitchFamily="34" charset="0"/>
              </a:rPr>
              <a:t>Uno de los medios más útiles para la comunicación dentro de la organización es la comunicación escrita, ya que permite consultarla en cualquier momento; además, puede reproducirse si es necesario y permite al receptor corroborar el mensaje cuantas veces lo considere necesario. </a:t>
            </a:r>
          </a:p>
          <a:p>
            <a:pPr marL="0" indent="0" algn="ctr">
              <a:lnSpc>
                <a:spcPct val="150000"/>
              </a:lnSpc>
              <a:buNone/>
            </a:pPr>
            <a:r>
              <a:rPr lang="es-MX" sz="2400" dirty="0">
                <a:latin typeface="Arial" pitchFamily="34" charset="0"/>
                <a:cs typeface="Arial" pitchFamily="34" charset="0"/>
              </a:rPr>
              <a:t> </a:t>
            </a:r>
          </a:p>
          <a:p>
            <a:pPr marL="0" indent="0" algn="ctr">
              <a:lnSpc>
                <a:spcPct val="150000"/>
              </a:lnSpc>
              <a:buNone/>
            </a:pPr>
            <a:r>
              <a:rPr lang="es-MX" sz="2400" dirty="0">
                <a:latin typeface="Arial" pitchFamily="34" charset="0"/>
                <a:cs typeface="Arial" pitchFamily="34" charset="0"/>
              </a:rPr>
              <a:t>Los principios fundamentales que deben tenerse en cuenta para elaborar cualquier escrito informativo son:</a:t>
            </a:r>
          </a:p>
          <a:p>
            <a:endParaRPr lang="es-MX" dirty="0"/>
          </a:p>
        </p:txBody>
      </p:sp>
    </p:spTree>
    <p:extLst>
      <p:ext uri="{BB962C8B-B14F-4D97-AF65-F5344CB8AC3E}">
        <p14:creationId xmlns:p14="http://schemas.microsoft.com/office/powerpoint/2010/main" xmlns="" val="2846363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692696"/>
            <a:ext cx="8229600" cy="5229200"/>
          </a:xfrm>
        </p:spPr>
        <p:txBody>
          <a:bodyPr>
            <a:normAutofit fontScale="92500"/>
          </a:bodyPr>
          <a:lstStyle/>
          <a:p>
            <a:pPr lvl="0" algn="just">
              <a:lnSpc>
                <a:spcPct val="170000"/>
              </a:lnSpc>
            </a:pPr>
            <a:r>
              <a:rPr lang="es-MX" sz="2600" dirty="0">
                <a:latin typeface="Arial" pitchFamily="34" charset="0"/>
                <a:cs typeface="Arial" pitchFamily="34" charset="0"/>
              </a:rPr>
              <a:t>El documento debe ser escrito ordenadamente, con propiedad y corrección, esto es, sin errores sintácticos ni ortográficos. </a:t>
            </a:r>
          </a:p>
          <a:p>
            <a:pPr lvl="0" algn="just">
              <a:lnSpc>
                <a:spcPct val="170000"/>
              </a:lnSpc>
            </a:pPr>
            <a:r>
              <a:rPr lang="es-MX" sz="2600" dirty="0">
                <a:latin typeface="Arial" pitchFamily="34" charset="0"/>
                <a:cs typeface="Arial" pitchFamily="34" charset="0"/>
              </a:rPr>
              <a:t>Los términos utilizados serán de uso común para lograr el entendimiento. </a:t>
            </a:r>
          </a:p>
          <a:p>
            <a:pPr lvl="0" algn="just">
              <a:lnSpc>
                <a:spcPct val="170000"/>
              </a:lnSpc>
            </a:pPr>
            <a:r>
              <a:rPr lang="es-MX" sz="2600" dirty="0">
                <a:latin typeface="Arial" pitchFamily="34" charset="0"/>
                <a:cs typeface="Arial" pitchFamily="34" charset="0"/>
              </a:rPr>
              <a:t>El escrito debe contener los datos del destinatario y los que permitan identificar el mensaje con el propósito de facilitar la realimentación. </a:t>
            </a:r>
          </a:p>
          <a:p>
            <a:endParaRPr lang="es-MX" dirty="0"/>
          </a:p>
        </p:txBody>
      </p:sp>
    </p:spTree>
    <p:extLst>
      <p:ext uri="{BB962C8B-B14F-4D97-AF65-F5344CB8AC3E}">
        <p14:creationId xmlns:p14="http://schemas.microsoft.com/office/powerpoint/2010/main" xmlns="" val="3113633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48680"/>
            <a:ext cx="8229600" cy="5577483"/>
          </a:xfrm>
        </p:spPr>
        <p:txBody>
          <a:bodyPr>
            <a:normAutofit/>
          </a:bodyPr>
          <a:lstStyle/>
          <a:p>
            <a:pPr lvl="0" algn="just">
              <a:lnSpc>
                <a:spcPct val="170000"/>
              </a:lnSpc>
            </a:pPr>
            <a:r>
              <a:rPr lang="es-MX" sz="2400" dirty="0">
                <a:latin typeface="Arial" pitchFamily="34" charset="0"/>
                <a:cs typeface="Arial" pitchFamily="34" charset="0"/>
              </a:rPr>
              <a:t>El tema tratado deberá manejar la información necesaria para que exista integridad. </a:t>
            </a:r>
          </a:p>
          <a:p>
            <a:pPr lvl="0" algn="just">
              <a:lnSpc>
                <a:spcPct val="170000"/>
              </a:lnSpc>
            </a:pPr>
            <a:r>
              <a:rPr lang="es-MX" sz="2400" dirty="0">
                <a:latin typeface="Arial" pitchFamily="34" charset="0"/>
                <a:cs typeface="Arial" pitchFamily="34" charset="0"/>
              </a:rPr>
              <a:t>Deben evitarse los elementos obvios e innecesarios. </a:t>
            </a:r>
          </a:p>
          <a:p>
            <a:pPr lvl="0" algn="just">
              <a:lnSpc>
                <a:spcPct val="170000"/>
              </a:lnSpc>
            </a:pPr>
            <a:r>
              <a:rPr lang="es-MX" sz="2400" dirty="0">
                <a:latin typeface="Arial" pitchFamily="34" charset="0"/>
                <a:cs typeface="Arial" pitchFamily="34" charset="0"/>
              </a:rPr>
              <a:t>Debe ser legible y con espacios suficientes. </a:t>
            </a:r>
          </a:p>
          <a:p>
            <a:pPr lvl="0" algn="just">
              <a:lnSpc>
                <a:spcPct val="170000"/>
              </a:lnSpc>
            </a:pPr>
            <a:r>
              <a:rPr lang="es-MX" sz="2400" dirty="0">
                <a:latin typeface="Arial" pitchFamily="34" charset="0"/>
                <a:cs typeface="Arial" pitchFamily="34" charset="0"/>
              </a:rPr>
              <a:t>Un buen escrito debe cumplir con las tres C: claro, conciso y cortés.</a:t>
            </a:r>
          </a:p>
          <a:p>
            <a:endParaRPr lang="es-MX" dirty="0"/>
          </a:p>
        </p:txBody>
      </p:sp>
    </p:spTree>
    <p:extLst>
      <p:ext uri="{BB962C8B-B14F-4D97-AF65-F5344CB8AC3E}">
        <p14:creationId xmlns:p14="http://schemas.microsoft.com/office/powerpoint/2010/main" xmlns="" val="2679721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4988"/>
            <a:ext cx="8229600" cy="1143000"/>
          </a:xfrm>
        </p:spPr>
        <p:txBody>
          <a:bodyPr>
            <a:normAutofit/>
          </a:bodyPr>
          <a:lstStyle/>
          <a:p>
            <a:r>
              <a:rPr lang="es-MX" sz="2600" b="1" dirty="0" smtClean="0">
                <a:latin typeface="Arial" panose="020B0604020202020204" pitchFamily="34" charset="0"/>
                <a:cs typeface="Arial" panose="020B0604020202020204" pitchFamily="34" charset="0"/>
              </a:rPr>
              <a:t>HABILIDADES PARA LA REDACCIÓN DE CORREO ELECTRÓNICO</a:t>
            </a:r>
            <a:r>
              <a:rPr lang="es-MX" sz="2600" dirty="0" smtClean="0">
                <a:latin typeface="Arial" panose="020B0604020202020204" pitchFamily="34" charset="0"/>
                <a:cs typeface="Arial" panose="020B0604020202020204" pitchFamily="34" charset="0"/>
              </a:rPr>
              <a:t> </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274620"/>
            <a:ext cx="8229600" cy="5583380"/>
          </a:xfrm>
        </p:spPr>
        <p:txBody>
          <a:bodyPr>
            <a:normAutofit/>
          </a:bodyPr>
          <a:lstStyle/>
          <a:p>
            <a:pPr lvl="0" algn="just">
              <a:lnSpc>
                <a:spcPct val="150000"/>
              </a:lnSpc>
            </a:pPr>
            <a:r>
              <a:rPr lang="es-MX" sz="2400" dirty="0">
                <a:latin typeface="Arial" pitchFamily="34" charset="0"/>
                <a:cs typeface="Arial" pitchFamily="34" charset="0"/>
              </a:rPr>
              <a:t>Redactar el correo electrónico como una nota personal a los empleados. </a:t>
            </a:r>
          </a:p>
          <a:p>
            <a:pPr lvl="0" algn="just">
              <a:lnSpc>
                <a:spcPct val="150000"/>
              </a:lnSpc>
            </a:pPr>
            <a:r>
              <a:rPr lang="es-MX" sz="2400" dirty="0">
                <a:latin typeface="Arial" pitchFamily="34" charset="0"/>
                <a:cs typeface="Arial" pitchFamily="34" charset="0"/>
              </a:rPr>
              <a:t>El receptor debe dirigirse en segunda persona. </a:t>
            </a:r>
          </a:p>
          <a:p>
            <a:pPr lvl="0" algn="just">
              <a:lnSpc>
                <a:spcPct val="150000"/>
              </a:lnSpc>
            </a:pPr>
            <a:r>
              <a:rPr lang="es-MX" sz="2400" dirty="0">
                <a:latin typeface="Arial" pitchFamily="34" charset="0"/>
                <a:cs typeface="Arial" pitchFamily="34" charset="0"/>
              </a:rPr>
              <a:t>Redactar los mensajes en forma concisa, agradable, clara y de conversación. </a:t>
            </a:r>
          </a:p>
          <a:p>
            <a:pPr lvl="0" algn="just">
              <a:lnSpc>
                <a:spcPct val="150000"/>
              </a:lnSpc>
            </a:pPr>
            <a:r>
              <a:rPr lang="es-MX" sz="2400" dirty="0">
                <a:latin typeface="Arial" pitchFamily="34" charset="0"/>
                <a:cs typeface="Arial" pitchFamily="34" charset="0"/>
              </a:rPr>
              <a:t>Usar palabras sencillas, oraciones concretas y verbos activos. </a:t>
            </a:r>
          </a:p>
          <a:p>
            <a:pPr lvl="0" algn="just">
              <a:lnSpc>
                <a:spcPct val="150000"/>
              </a:lnSpc>
            </a:pPr>
            <a:r>
              <a:rPr lang="es-MX" sz="2400" dirty="0">
                <a:latin typeface="Arial" pitchFamily="34" charset="0"/>
                <a:cs typeface="Arial" pitchFamily="34" charset="0"/>
              </a:rPr>
              <a:t>Dividir el texto en segmentos cortos y legibles. </a:t>
            </a:r>
          </a:p>
          <a:p>
            <a:pPr lvl="0" algn="just">
              <a:lnSpc>
                <a:spcPct val="150000"/>
              </a:lnSpc>
            </a:pPr>
            <a:r>
              <a:rPr lang="es-MX" sz="2400" dirty="0">
                <a:latin typeface="Arial" pitchFamily="34" charset="0"/>
                <a:cs typeface="Arial" pitchFamily="34" charset="0"/>
              </a:rPr>
              <a:t>Dividir los relatos con subtítulos. </a:t>
            </a:r>
            <a:endParaRPr lang="es-MX" sz="2400" dirty="0" smtClean="0">
              <a:latin typeface="Arial" pitchFamily="34" charset="0"/>
              <a:cs typeface="Arial" pitchFamily="34" charset="0"/>
            </a:endParaRPr>
          </a:p>
          <a:p>
            <a:pPr marL="0" indent="0">
              <a:buNone/>
            </a:pPr>
            <a:endParaRPr lang="es-MX" dirty="0"/>
          </a:p>
        </p:txBody>
      </p:sp>
    </p:spTree>
    <p:extLst>
      <p:ext uri="{BB962C8B-B14F-4D97-AF65-F5344CB8AC3E}">
        <p14:creationId xmlns:p14="http://schemas.microsoft.com/office/powerpoint/2010/main" xmlns="" val="2504979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92696"/>
            <a:ext cx="8229600" cy="5472608"/>
          </a:xfrm>
        </p:spPr>
        <p:txBody>
          <a:bodyPr>
            <a:normAutofit/>
          </a:bodyPr>
          <a:lstStyle/>
          <a:p>
            <a:pPr lvl="0" algn="just">
              <a:lnSpc>
                <a:spcPct val="150000"/>
              </a:lnSpc>
            </a:pPr>
            <a:r>
              <a:rPr lang="es-MX" sz="2400" dirty="0" smtClean="0">
                <a:latin typeface="Arial" pitchFamily="34" charset="0"/>
                <a:cs typeface="Arial" pitchFamily="34" charset="0"/>
              </a:rPr>
              <a:t>Leer el correo electrónico de otras personas es inmoral, por lo que debe evitarse. </a:t>
            </a:r>
          </a:p>
          <a:p>
            <a:pPr lvl="0" algn="just">
              <a:lnSpc>
                <a:spcPct val="150000"/>
              </a:lnSpc>
            </a:pPr>
            <a:r>
              <a:rPr lang="es-MX" sz="2400" dirty="0" smtClean="0">
                <a:latin typeface="Arial" pitchFamily="34" charset="0"/>
                <a:cs typeface="Arial" pitchFamily="34" charset="0"/>
              </a:rPr>
              <a:t>No abrir un correo electrónico que tenga un anexo y remitentes desconocidos, pues puede contener virus. </a:t>
            </a:r>
          </a:p>
          <a:p>
            <a:pPr lvl="0" algn="just">
              <a:lnSpc>
                <a:spcPct val="150000"/>
              </a:lnSpc>
            </a:pPr>
            <a:r>
              <a:rPr lang="es-MX" sz="2400" dirty="0" smtClean="0">
                <a:latin typeface="Arial" pitchFamily="34" charset="0"/>
                <a:cs typeface="Arial" pitchFamily="34" charset="0"/>
              </a:rPr>
              <a:t>Responder en cuanto pueda y de manera cortés. </a:t>
            </a:r>
          </a:p>
          <a:p>
            <a:pPr lvl="0" algn="just">
              <a:lnSpc>
                <a:spcPct val="150000"/>
              </a:lnSpc>
            </a:pPr>
            <a:r>
              <a:rPr lang="es-MX" sz="2400" dirty="0" smtClean="0">
                <a:latin typeface="Arial" pitchFamily="34" charset="0"/>
                <a:cs typeface="Arial" pitchFamily="34" charset="0"/>
              </a:rPr>
              <a:t>Nunca responder un mensaje de correo electrónico cuando esté enojado. </a:t>
            </a:r>
          </a:p>
          <a:p>
            <a:pPr lvl="0" algn="just">
              <a:lnSpc>
                <a:spcPct val="150000"/>
              </a:lnSpc>
            </a:pPr>
            <a:r>
              <a:rPr lang="es-MX" sz="2400" dirty="0" smtClean="0">
                <a:latin typeface="Arial" pitchFamily="34" charset="0"/>
                <a:cs typeface="Arial" pitchFamily="34" charset="0"/>
              </a:rPr>
              <a:t>No reenviar un correo electrónico sin autorización del  remitente original.</a:t>
            </a:r>
          </a:p>
          <a:p>
            <a:endParaRPr lang="es-MX" dirty="0"/>
          </a:p>
        </p:txBody>
      </p:sp>
    </p:spTree>
    <p:extLst>
      <p:ext uri="{BB962C8B-B14F-4D97-AF65-F5344CB8AC3E}">
        <p14:creationId xmlns:p14="http://schemas.microsoft.com/office/powerpoint/2010/main" xmlns="" val="3822264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normAutofit/>
          </a:bodyPr>
          <a:lstStyle/>
          <a:p>
            <a:r>
              <a:rPr lang="es-MX" sz="2600" b="1" dirty="0">
                <a:latin typeface="Arial" panose="020B0604020202020204" pitchFamily="34" charset="0"/>
                <a:cs typeface="Arial" panose="020B0604020202020204" pitchFamily="34" charset="0"/>
              </a:rPr>
              <a:t>HABILIDADES PARA HABLAR EN PÚBLICO</a:t>
            </a:r>
            <a:r>
              <a:rPr lang="es-MX" sz="2600" dirty="0">
                <a:latin typeface="Arial" panose="020B0604020202020204" pitchFamily="34" charset="0"/>
                <a:cs typeface="Arial" panose="020B0604020202020204" pitchFamily="34" charset="0"/>
              </a:rPr>
              <a:t> </a:t>
            </a:r>
          </a:p>
        </p:txBody>
      </p:sp>
      <p:sp>
        <p:nvSpPr>
          <p:cNvPr id="3" name="2 Marcador de contenido"/>
          <p:cNvSpPr>
            <a:spLocks noGrp="1"/>
          </p:cNvSpPr>
          <p:nvPr>
            <p:ph idx="1"/>
          </p:nvPr>
        </p:nvSpPr>
        <p:spPr>
          <a:xfrm>
            <a:off x="457200" y="1052736"/>
            <a:ext cx="8229600" cy="5472608"/>
          </a:xfrm>
        </p:spPr>
        <p:txBody>
          <a:bodyPr>
            <a:normAutofit fontScale="92500"/>
          </a:bodyPr>
          <a:lstStyle/>
          <a:p>
            <a:pPr marL="0" indent="0" algn="ctr">
              <a:lnSpc>
                <a:spcPct val="150000"/>
              </a:lnSpc>
              <a:buNone/>
            </a:pPr>
            <a:r>
              <a:rPr lang="es-MX" sz="2400" dirty="0">
                <a:latin typeface="Arial" pitchFamily="34" charset="0"/>
                <a:cs typeface="Arial" pitchFamily="34" charset="0"/>
              </a:rPr>
              <a:t>Tener habilidad para hablar en público es una forma de poder, ya que para una toma de decisiones adecuada es necesario que una información compleja sea transmitida de manera entendible para los miembros de la audiencia</a:t>
            </a:r>
            <a:r>
              <a:rPr lang="es-MX" sz="2400" dirty="0" smtClean="0">
                <a:latin typeface="Arial" pitchFamily="34" charset="0"/>
                <a:cs typeface="Arial" pitchFamily="34" charset="0"/>
              </a:rPr>
              <a:t>.</a:t>
            </a:r>
            <a:endParaRPr lang="es-MX" dirty="0"/>
          </a:p>
          <a:p>
            <a:pPr marL="0" indent="0" algn="ctr">
              <a:lnSpc>
                <a:spcPct val="150000"/>
              </a:lnSpc>
              <a:buNone/>
            </a:pPr>
            <a:r>
              <a:rPr lang="es-MX" sz="2400" dirty="0">
                <a:latin typeface="Arial" pitchFamily="34" charset="0"/>
                <a:cs typeface="Arial" pitchFamily="34" charset="0"/>
              </a:rPr>
              <a:t>Sugerencias generales que puede servir de guía para hablar en público: </a:t>
            </a:r>
            <a:endParaRPr lang="es-MX" sz="2400" dirty="0" smtClean="0">
              <a:latin typeface="Arial" pitchFamily="34" charset="0"/>
              <a:cs typeface="Arial" pitchFamily="34" charset="0"/>
            </a:endParaRPr>
          </a:p>
          <a:p>
            <a:pPr lvl="0" algn="just">
              <a:lnSpc>
                <a:spcPct val="150000"/>
              </a:lnSpc>
            </a:pPr>
            <a:r>
              <a:rPr lang="es-MX" sz="2400" dirty="0">
                <a:latin typeface="Arial" pitchFamily="34" charset="0"/>
                <a:cs typeface="Arial" pitchFamily="34" charset="0"/>
              </a:rPr>
              <a:t>Prepare su exposición. </a:t>
            </a:r>
          </a:p>
          <a:p>
            <a:pPr lvl="0" algn="just">
              <a:lnSpc>
                <a:spcPct val="150000"/>
              </a:lnSpc>
            </a:pPr>
            <a:r>
              <a:rPr lang="es-MX" sz="2400" dirty="0">
                <a:latin typeface="Arial" pitchFamily="34" charset="0"/>
                <a:cs typeface="Arial" pitchFamily="34" charset="0"/>
              </a:rPr>
              <a:t>Utilice apoyos visuales. </a:t>
            </a:r>
          </a:p>
          <a:p>
            <a:pPr lvl="0" algn="just">
              <a:lnSpc>
                <a:spcPct val="150000"/>
              </a:lnSpc>
            </a:pPr>
            <a:r>
              <a:rPr lang="es-MX" sz="2400" dirty="0">
                <a:latin typeface="Arial" pitchFamily="34" charset="0"/>
                <a:cs typeface="Arial" pitchFamily="34" charset="0"/>
              </a:rPr>
              <a:t>Exprésese con claridad. </a:t>
            </a:r>
          </a:p>
          <a:p>
            <a:pPr lvl="0" algn="just">
              <a:lnSpc>
                <a:spcPct val="150000"/>
              </a:lnSpc>
            </a:pPr>
            <a:r>
              <a:rPr lang="es-MX" sz="2400" dirty="0">
                <a:latin typeface="Arial" pitchFamily="34" charset="0"/>
                <a:cs typeface="Arial" pitchFamily="34" charset="0"/>
              </a:rPr>
              <a:t>Mire a los ojos de sus oyentes. </a:t>
            </a:r>
          </a:p>
          <a:p>
            <a:pPr marL="0" indent="0" algn="ctr">
              <a:lnSpc>
                <a:spcPct val="150000"/>
              </a:lnSpc>
              <a:buNone/>
            </a:pPr>
            <a:endParaRPr lang="es-MX" sz="2400" dirty="0">
              <a:latin typeface="Arial" pitchFamily="34" charset="0"/>
              <a:cs typeface="Arial" pitchFamily="34" charset="0"/>
            </a:endParaRPr>
          </a:p>
          <a:p>
            <a:pPr marL="0" indent="0" algn="just">
              <a:buNone/>
            </a:pPr>
            <a:endParaRPr lang="es-MX" sz="2600" dirty="0">
              <a:latin typeface="Arial" pitchFamily="34" charset="0"/>
              <a:cs typeface="Arial" pitchFamily="34" charset="0"/>
            </a:endParaRPr>
          </a:p>
        </p:txBody>
      </p:sp>
    </p:spTree>
    <p:extLst>
      <p:ext uri="{BB962C8B-B14F-4D97-AF65-F5344CB8AC3E}">
        <p14:creationId xmlns:p14="http://schemas.microsoft.com/office/powerpoint/2010/main" xmlns="" val="2435077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343787"/>
            <a:ext cx="8856984" cy="6480720"/>
          </a:xfrm>
        </p:spPr>
        <p:txBody>
          <a:bodyPr>
            <a:normAutofit lnSpcReduction="10000"/>
          </a:bodyPr>
          <a:lstStyle/>
          <a:p>
            <a:pPr lvl="0" algn="just">
              <a:lnSpc>
                <a:spcPct val="150000"/>
              </a:lnSpc>
            </a:pPr>
            <a:r>
              <a:rPr lang="es-MX" sz="2400" dirty="0" smtClean="0">
                <a:latin typeface="Arial" pitchFamily="34" charset="0"/>
                <a:cs typeface="Arial" pitchFamily="34" charset="0"/>
              </a:rPr>
              <a:t>Hable </a:t>
            </a:r>
            <a:r>
              <a:rPr lang="es-MX" sz="2400" dirty="0">
                <a:latin typeface="Arial" pitchFamily="34" charset="0"/>
                <a:cs typeface="Arial" pitchFamily="34" charset="0"/>
              </a:rPr>
              <a:t>con sinceridad, sin vacilaciones y con un ritmo razonable. </a:t>
            </a:r>
          </a:p>
          <a:p>
            <a:pPr lvl="0" algn="just">
              <a:lnSpc>
                <a:spcPct val="150000"/>
              </a:lnSpc>
            </a:pPr>
            <a:r>
              <a:rPr lang="es-MX" sz="2400" dirty="0">
                <a:latin typeface="Arial" pitchFamily="34" charset="0"/>
                <a:cs typeface="Arial" pitchFamily="34" charset="0"/>
              </a:rPr>
              <a:t>Recuerde que los integrantes de su público pueden pensar. No piense por ellos. </a:t>
            </a:r>
            <a:endParaRPr lang="es-MX" sz="2400" dirty="0" smtClean="0">
              <a:latin typeface="Arial" pitchFamily="34" charset="0"/>
              <a:cs typeface="Arial" pitchFamily="34" charset="0"/>
            </a:endParaRPr>
          </a:p>
          <a:p>
            <a:pPr lvl="0" algn="just">
              <a:lnSpc>
                <a:spcPct val="150000"/>
              </a:lnSpc>
            </a:pPr>
            <a:r>
              <a:rPr lang="es-MX" sz="2400" dirty="0">
                <a:latin typeface="Arial" pitchFamily="34" charset="0"/>
                <a:cs typeface="Arial" pitchFamily="34" charset="0"/>
              </a:rPr>
              <a:t>Utilice los tonos graves de su voz. </a:t>
            </a:r>
          </a:p>
          <a:p>
            <a:pPr lvl="0" algn="just">
              <a:lnSpc>
                <a:spcPct val="150000"/>
              </a:lnSpc>
            </a:pPr>
            <a:r>
              <a:rPr lang="es-MX" sz="2400" dirty="0">
                <a:latin typeface="Arial" pitchFamily="34" charset="0"/>
                <a:cs typeface="Arial" pitchFamily="34" charset="0"/>
              </a:rPr>
              <a:t>Hable con entusiasmo, sea original y dé ejemplos. </a:t>
            </a:r>
          </a:p>
          <a:p>
            <a:pPr lvl="0" algn="just">
              <a:lnSpc>
                <a:spcPct val="150000"/>
              </a:lnSpc>
            </a:pPr>
            <a:r>
              <a:rPr lang="es-MX" sz="2400" dirty="0">
                <a:latin typeface="Arial" pitchFamily="34" charset="0"/>
                <a:cs typeface="Arial" pitchFamily="34" charset="0"/>
              </a:rPr>
              <a:t>Al preparar un discurso, escriba mucho y memorice poco, excepto anécdotas y citas. </a:t>
            </a:r>
          </a:p>
          <a:p>
            <a:pPr lvl="0" algn="just">
              <a:lnSpc>
                <a:spcPct val="150000"/>
              </a:lnSpc>
            </a:pPr>
            <a:r>
              <a:rPr lang="es-MX" sz="2400" dirty="0">
                <a:latin typeface="Arial" pitchFamily="34" charset="0"/>
                <a:cs typeface="Arial" pitchFamily="34" charset="0"/>
              </a:rPr>
              <a:t>No tenga miedo a su público ni a expresar su propia opinión. </a:t>
            </a:r>
          </a:p>
          <a:p>
            <a:pPr lvl="0" algn="just">
              <a:lnSpc>
                <a:spcPct val="150000"/>
              </a:lnSpc>
            </a:pPr>
            <a:r>
              <a:rPr lang="es-MX" sz="2400" dirty="0">
                <a:latin typeface="Arial" pitchFamily="34" charset="0"/>
                <a:cs typeface="Arial" pitchFamily="34" charset="0"/>
              </a:rPr>
              <a:t>No trate de cubrir mucho terreno. </a:t>
            </a:r>
          </a:p>
          <a:p>
            <a:pPr lvl="0" algn="just">
              <a:lnSpc>
                <a:spcPct val="150000"/>
              </a:lnSpc>
            </a:pPr>
            <a:r>
              <a:rPr lang="es-MX" sz="2400" dirty="0">
                <a:latin typeface="Arial" pitchFamily="34" charset="0"/>
                <a:cs typeface="Arial" pitchFamily="34" charset="0"/>
              </a:rPr>
              <a:t>Cuide su postura.</a:t>
            </a:r>
          </a:p>
          <a:p>
            <a:pPr lvl="0" algn="just"/>
            <a:endParaRPr lang="es-MX" sz="2400" dirty="0" smtClean="0">
              <a:latin typeface="Arial" pitchFamily="34" charset="0"/>
              <a:cs typeface="Arial" pitchFamily="34" charset="0"/>
            </a:endParaRPr>
          </a:p>
          <a:p>
            <a:pPr lvl="0" algn="just"/>
            <a:endParaRPr lang="es-MX" sz="2400"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xmlns="" val="588814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400" b="1" dirty="0" smtClean="0">
                <a:latin typeface="Arial" panose="020B0604020202020204" pitchFamily="34" charset="0"/>
                <a:cs typeface="Arial" panose="020B0604020202020204" pitchFamily="34" charset="0"/>
              </a:rPr>
              <a:t>SUGERENCIAS PARA EL DESARROLLO DE HABILIDADES EN LA COMUNICACIÓN DE NOTICIAS DESAGRADABLES</a:t>
            </a:r>
            <a:endParaRPr lang="es-MX" sz="24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323528" y="1700808"/>
            <a:ext cx="8712968" cy="4752528"/>
          </a:xfrm>
        </p:spPr>
        <p:txBody>
          <a:bodyPr>
            <a:normAutofit lnSpcReduction="10000"/>
          </a:bodyPr>
          <a:lstStyle/>
          <a:p>
            <a:pPr marL="0" indent="0">
              <a:lnSpc>
                <a:spcPct val="150000"/>
              </a:lnSpc>
              <a:buNone/>
            </a:pPr>
            <a:r>
              <a:rPr lang="es-MX" sz="2400" dirty="0" smtClean="0">
                <a:latin typeface="Arial" pitchFamily="34" charset="0"/>
                <a:cs typeface="Arial" pitchFamily="34" charset="0"/>
              </a:rPr>
              <a:t>Sugerencias </a:t>
            </a:r>
            <a:r>
              <a:rPr lang="es-MX" sz="2400" dirty="0">
                <a:latin typeface="Arial" pitchFamily="34" charset="0"/>
                <a:cs typeface="Arial" pitchFamily="34" charset="0"/>
              </a:rPr>
              <a:t>que pueden ser de utilidad</a:t>
            </a:r>
            <a:r>
              <a:rPr lang="es-MX" sz="2400" dirty="0" smtClean="0">
                <a:latin typeface="Arial" pitchFamily="34" charset="0"/>
                <a:cs typeface="Arial" pitchFamily="34" charset="0"/>
              </a:rPr>
              <a:t>:</a:t>
            </a:r>
            <a:endParaRPr lang="es-MX" sz="2400" dirty="0">
              <a:latin typeface="Arial" pitchFamily="34" charset="0"/>
              <a:cs typeface="Arial" pitchFamily="34" charset="0"/>
            </a:endParaRPr>
          </a:p>
          <a:p>
            <a:pPr lvl="0">
              <a:lnSpc>
                <a:spcPct val="150000"/>
              </a:lnSpc>
            </a:pPr>
            <a:r>
              <a:rPr lang="es-MX" sz="2400" dirty="0">
                <a:latin typeface="Arial" pitchFamily="34" charset="0"/>
                <a:cs typeface="Arial" pitchFamily="34" charset="0"/>
              </a:rPr>
              <a:t>Informar al trabajador sobre su situación laboral es un acto humano, ético y legal. </a:t>
            </a:r>
          </a:p>
          <a:p>
            <a:pPr lvl="0">
              <a:lnSpc>
                <a:spcPct val="150000"/>
              </a:lnSpc>
            </a:pPr>
            <a:r>
              <a:rPr lang="es-MX" sz="2400" dirty="0">
                <a:latin typeface="Arial" pitchFamily="34" charset="0"/>
                <a:cs typeface="Arial" pitchFamily="34" charset="0"/>
              </a:rPr>
              <a:t>No existe una fórmula; se trata de un arte y hay que desarrollarlo. </a:t>
            </a:r>
          </a:p>
          <a:p>
            <a:pPr lvl="0">
              <a:lnSpc>
                <a:spcPct val="150000"/>
              </a:lnSpc>
            </a:pPr>
            <a:r>
              <a:rPr lang="es-MX" sz="2400" dirty="0">
                <a:latin typeface="Arial" pitchFamily="34" charset="0"/>
                <a:cs typeface="Arial" pitchFamily="34" charset="0"/>
              </a:rPr>
              <a:t>Averiguar lo que el trabajador sabe, poniendo gran atención al escuchar. </a:t>
            </a:r>
            <a:endParaRPr lang="es-MX" sz="2400" dirty="0" smtClean="0">
              <a:latin typeface="Arial" pitchFamily="34" charset="0"/>
              <a:cs typeface="Arial" pitchFamily="34" charset="0"/>
            </a:endParaRPr>
          </a:p>
          <a:p>
            <a:pPr lvl="0">
              <a:lnSpc>
                <a:spcPct val="150000"/>
              </a:lnSpc>
            </a:pPr>
            <a:r>
              <a:rPr lang="es-MX" sz="2400" dirty="0">
                <a:latin typeface="Arial" pitchFamily="34" charset="0"/>
                <a:cs typeface="Arial" pitchFamily="34" charset="0"/>
              </a:rPr>
              <a:t>Dialogar haciendo énfasis en la empatía. </a:t>
            </a:r>
          </a:p>
          <a:p>
            <a:pPr lvl="0"/>
            <a:endParaRPr lang="es-MX" sz="2000" dirty="0">
              <a:latin typeface="Arial" pitchFamily="34" charset="0"/>
              <a:cs typeface="Arial" pitchFamily="34" charset="0"/>
            </a:endParaRPr>
          </a:p>
        </p:txBody>
      </p:sp>
    </p:spTree>
    <p:extLst>
      <p:ext uri="{BB962C8B-B14F-4D97-AF65-F5344CB8AC3E}">
        <p14:creationId xmlns:p14="http://schemas.microsoft.com/office/powerpoint/2010/main" xmlns="" val="4209216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92696"/>
            <a:ext cx="8229600" cy="5789240"/>
          </a:xfrm>
        </p:spPr>
        <p:txBody>
          <a:bodyPr>
            <a:normAutofit lnSpcReduction="10000"/>
          </a:bodyPr>
          <a:lstStyle/>
          <a:p>
            <a:pPr lvl="0">
              <a:lnSpc>
                <a:spcPct val="150000"/>
              </a:lnSpc>
            </a:pPr>
            <a:r>
              <a:rPr lang="es-MX" sz="2400" dirty="0">
                <a:latin typeface="Arial" pitchFamily="34" charset="0"/>
                <a:cs typeface="Arial" pitchFamily="34" charset="0"/>
              </a:rPr>
              <a:t>Utilizar un lenguaje que el trabajador pueda entender, para lo cual deben evitarse los tecnicismos excesivos. </a:t>
            </a:r>
          </a:p>
          <a:p>
            <a:pPr lvl="0" algn="just">
              <a:lnSpc>
                <a:spcPct val="150000"/>
              </a:lnSpc>
            </a:pPr>
            <a:r>
              <a:rPr lang="es-MX" sz="2400" dirty="0">
                <a:latin typeface="Arial" pitchFamily="34" charset="0"/>
                <a:cs typeface="Arial" pitchFamily="34" charset="0"/>
              </a:rPr>
              <a:t>Se debe tener cierta relación previa con el trabajador.</a:t>
            </a:r>
          </a:p>
          <a:p>
            <a:pPr lvl="0" algn="just">
              <a:lnSpc>
                <a:spcPct val="150000"/>
              </a:lnSpc>
            </a:pPr>
            <a:r>
              <a:rPr lang="es-MX" sz="2400" dirty="0">
                <a:latin typeface="Arial" pitchFamily="34" charset="0"/>
                <a:cs typeface="Arial" pitchFamily="34" charset="0"/>
              </a:rPr>
              <a:t>Proporcionar la información necesaria y pertinente a los trabajadores.  </a:t>
            </a:r>
          </a:p>
          <a:p>
            <a:pPr lvl="0" algn="just">
              <a:lnSpc>
                <a:spcPct val="150000"/>
              </a:lnSpc>
            </a:pPr>
            <a:r>
              <a:rPr lang="es-MX" sz="2400" dirty="0">
                <a:latin typeface="Arial" pitchFamily="34" charset="0"/>
                <a:cs typeface="Arial" pitchFamily="34" charset="0"/>
              </a:rPr>
              <a:t>Al informar es preciso considerar el impacto emocional que puede generarse y acompañarlo en la búsqueda de opciones.  </a:t>
            </a:r>
          </a:p>
          <a:p>
            <a:pPr lvl="0" algn="just">
              <a:lnSpc>
                <a:spcPct val="150000"/>
              </a:lnSpc>
            </a:pPr>
            <a:r>
              <a:rPr lang="es-MX" sz="2400" dirty="0">
                <a:latin typeface="Arial" pitchFamily="34" charset="0"/>
                <a:cs typeface="Arial" pitchFamily="34" charset="0"/>
              </a:rPr>
              <a:t>Explicar previamente y con información explícita los </a:t>
            </a:r>
            <a:r>
              <a:rPr lang="es-MX" sz="2400" dirty="0" smtClean="0">
                <a:latin typeface="Arial" pitchFamily="34" charset="0"/>
                <a:cs typeface="Arial" pitchFamily="34" charset="0"/>
              </a:rPr>
              <a:t>motivos.</a:t>
            </a:r>
            <a:endParaRPr lang="es-MX" dirty="0"/>
          </a:p>
        </p:txBody>
      </p:sp>
    </p:spTree>
    <p:extLst>
      <p:ext uri="{BB962C8B-B14F-4D97-AF65-F5344CB8AC3E}">
        <p14:creationId xmlns:p14="http://schemas.microsoft.com/office/powerpoint/2010/main" xmlns="" val="370479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0298" y="332656"/>
            <a:ext cx="8229600" cy="864096"/>
          </a:xfrm>
        </p:spPr>
        <p:txBody>
          <a:bodyPr>
            <a:normAutofit/>
          </a:bodyPr>
          <a:lstStyle/>
          <a:p>
            <a:r>
              <a:rPr lang="es-MX" sz="2600" b="1" dirty="0" smtClean="0">
                <a:latin typeface="Arial" panose="020B0604020202020204" pitchFamily="34" charset="0"/>
                <a:cs typeface="Arial" panose="020B0604020202020204" pitchFamily="34" charset="0"/>
              </a:rPr>
              <a:t>LA COMUNICACIÓN COMO PROCESO</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30298" y="1494843"/>
            <a:ext cx="8229600" cy="5337720"/>
          </a:xfrm>
        </p:spPr>
        <p:txBody>
          <a:bodyPr>
            <a:noAutofit/>
          </a:bodyPr>
          <a:lstStyle/>
          <a:p>
            <a:pPr marL="0" indent="0" algn="just">
              <a:lnSpc>
                <a:spcPct val="250000"/>
              </a:lnSpc>
              <a:buNone/>
            </a:pPr>
            <a:r>
              <a:rPr lang="es-MX" sz="2200" dirty="0">
                <a:latin typeface="Arial" pitchFamily="34" charset="0"/>
                <a:cs typeface="Arial" pitchFamily="34" charset="0"/>
              </a:rPr>
              <a:t>Factores que influyen en el proceso de la comunicación</a:t>
            </a:r>
            <a:r>
              <a:rPr lang="es-MX" sz="2200" dirty="0" smtClean="0">
                <a:latin typeface="Arial" pitchFamily="34" charset="0"/>
                <a:cs typeface="Arial" pitchFamily="34" charset="0"/>
              </a:rPr>
              <a:t>:</a:t>
            </a:r>
            <a:endParaRPr lang="es-MX" sz="2200" dirty="0">
              <a:latin typeface="Arial" pitchFamily="34" charset="0"/>
              <a:cs typeface="Arial" pitchFamily="34" charset="0"/>
            </a:endParaRPr>
          </a:p>
          <a:p>
            <a:pPr lvl="0" algn="just">
              <a:lnSpc>
                <a:spcPct val="250000"/>
              </a:lnSpc>
            </a:pPr>
            <a:r>
              <a:rPr lang="es-MX" sz="2200" b="1" dirty="0">
                <a:latin typeface="Arial" pitchFamily="34" charset="0"/>
                <a:cs typeface="Arial" pitchFamily="34" charset="0"/>
              </a:rPr>
              <a:t>Contexto</a:t>
            </a:r>
            <a:r>
              <a:rPr lang="es-MX" sz="2200" dirty="0">
                <a:latin typeface="Arial" pitchFamily="34" charset="0"/>
                <a:cs typeface="Arial" pitchFamily="34" charset="0"/>
              </a:rPr>
              <a:t>. Ambiente o lugar donde se da la comunicación. </a:t>
            </a:r>
          </a:p>
          <a:p>
            <a:pPr lvl="0" algn="just">
              <a:lnSpc>
                <a:spcPct val="150000"/>
              </a:lnSpc>
            </a:pPr>
            <a:r>
              <a:rPr lang="es-MX" sz="2200" b="1" dirty="0" smtClean="0">
                <a:latin typeface="Arial" pitchFamily="34" charset="0"/>
                <a:cs typeface="Arial" pitchFamily="34" charset="0"/>
              </a:rPr>
              <a:t>Participantes</a:t>
            </a:r>
            <a:r>
              <a:rPr lang="es-MX" sz="2200" dirty="0">
                <a:latin typeface="Arial" pitchFamily="34" charset="0"/>
                <a:cs typeface="Arial" pitchFamily="34" charset="0"/>
              </a:rPr>
              <a:t>. Personas que se comunican y que fungirán como transmisores y receptores de la comunicación</a:t>
            </a:r>
            <a:r>
              <a:rPr lang="es-MX" sz="2200" dirty="0" smtClean="0">
                <a:latin typeface="Arial" pitchFamily="34" charset="0"/>
                <a:cs typeface="Arial" pitchFamily="34" charset="0"/>
              </a:rPr>
              <a:t>.</a:t>
            </a:r>
            <a:endParaRPr lang="es-MX" sz="2200" dirty="0">
              <a:latin typeface="Arial" pitchFamily="34" charset="0"/>
              <a:cs typeface="Arial" pitchFamily="34" charset="0"/>
            </a:endParaRPr>
          </a:p>
          <a:p>
            <a:pPr lvl="0" algn="just">
              <a:lnSpc>
                <a:spcPct val="150000"/>
              </a:lnSpc>
            </a:pPr>
            <a:r>
              <a:rPr lang="es-MX" sz="2200" b="1" dirty="0">
                <a:latin typeface="Arial" pitchFamily="34" charset="0"/>
                <a:cs typeface="Arial" pitchFamily="34" charset="0"/>
              </a:rPr>
              <a:t>Mensaje</a:t>
            </a:r>
            <a:r>
              <a:rPr lang="es-MX" sz="2200" dirty="0">
                <a:latin typeface="Arial" pitchFamily="34" charset="0"/>
                <a:cs typeface="Arial" pitchFamily="34" charset="0"/>
              </a:rPr>
              <a:t>. Es lo que se comunica. Sus elementos son significado (ideas y sentimientos),  símbolos (palabras, sonidos, acciones, dibujos, figuras u objetos), codificación, decodificación y forma</a:t>
            </a:r>
            <a:r>
              <a:rPr lang="es-MX" sz="2200" dirty="0" smtClean="0">
                <a:latin typeface="Arial" pitchFamily="34" charset="0"/>
                <a:cs typeface="Arial" pitchFamily="34" charset="0"/>
              </a:rPr>
              <a:t>.</a:t>
            </a:r>
            <a:endParaRPr lang="es-MX" sz="2200" dirty="0">
              <a:latin typeface="Arial" pitchFamily="34" charset="0"/>
              <a:cs typeface="Arial" pitchFamily="34" charset="0"/>
            </a:endParaRPr>
          </a:p>
        </p:txBody>
      </p:sp>
    </p:spTree>
    <p:extLst>
      <p:ext uri="{BB962C8B-B14F-4D97-AF65-F5344CB8AC3E}">
        <p14:creationId xmlns:p14="http://schemas.microsoft.com/office/powerpoint/2010/main" xmlns="" val="18960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620688"/>
            <a:ext cx="8229600" cy="5760640"/>
          </a:xfrm>
        </p:spPr>
        <p:txBody>
          <a:bodyPr>
            <a:normAutofit/>
          </a:bodyPr>
          <a:lstStyle/>
          <a:p>
            <a:pPr lvl="0" algn="just"/>
            <a:r>
              <a:rPr lang="es-MX" sz="2400" b="1" dirty="0" smtClean="0">
                <a:latin typeface="Arial" pitchFamily="34" charset="0"/>
                <a:cs typeface="Arial" pitchFamily="34" charset="0"/>
              </a:rPr>
              <a:t>Canales</a:t>
            </a:r>
            <a:r>
              <a:rPr lang="es-MX" sz="2400" dirty="0" smtClean="0">
                <a:latin typeface="Arial" pitchFamily="34" charset="0"/>
                <a:cs typeface="Arial" pitchFamily="34" charset="0"/>
              </a:rPr>
              <a:t>. Medios de transportación del mensaje a través de los sentidos.</a:t>
            </a:r>
          </a:p>
          <a:p>
            <a:pPr lvl="0" algn="just"/>
            <a:endParaRPr lang="es-MX" sz="2400" dirty="0" smtClean="0">
              <a:latin typeface="Arial" pitchFamily="34" charset="0"/>
              <a:cs typeface="Arial" pitchFamily="34" charset="0"/>
            </a:endParaRPr>
          </a:p>
          <a:p>
            <a:pPr lvl="0" algn="just"/>
            <a:r>
              <a:rPr lang="es-MX" sz="2400" b="1" dirty="0" smtClean="0">
                <a:latin typeface="Arial" pitchFamily="34" charset="0"/>
                <a:cs typeface="Arial" pitchFamily="34" charset="0"/>
              </a:rPr>
              <a:t>Barreras</a:t>
            </a:r>
            <a:r>
              <a:rPr lang="es-MX" sz="2400" dirty="0" smtClean="0">
                <a:latin typeface="Arial" pitchFamily="34" charset="0"/>
                <a:cs typeface="Arial" pitchFamily="34" charset="0"/>
              </a:rPr>
              <a:t>. Cualquier elemento que interfiere en la comunicación y que se presenta en alguna fase del proceso.</a:t>
            </a:r>
          </a:p>
          <a:p>
            <a:pPr lvl="0" algn="just"/>
            <a:endParaRPr lang="es-MX" sz="2400" dirty="0" smtClean="0">
              <a:latin typeface="Arial" pitchFamily="34" charset="0"/>
              <a:cs typeface="Arial" pitchFamily="34" charset="0"/>
            </a:endParaRPr>
          </a:p>
          <a:p>
            <a:pPr lvl="0" algn="just"/>
            <a:r>
              <a:rPr lang="es-MX" sz="2400" dirty="0" smtClean="0">
                <a:latin typeface="Arial" pitchFamily="34" charset="0"/>
                <a:cs typeface="Arial" pitchFamily="34" charset="0"/>
              </a:rPr>
              <a:t> </a:t>
            </a:r>
            <a:r>
              <a:rPr lang="es-MX" sz="2400" b="1" dirty="0" smtClean="0">
                <a:latin typeface="Arial" pitchFamily="34" charset="0"/>
                <a:cs typeface="Arial" pitchFamily="34" charset="0"/>
              </a:rPr>
              <a:t>Facilitadores</a:t>
            </a:r>
            <a:r>
              <a:rPr lang="es-MX" sz="2400" dirty="0" smtClean="0">
                <a:latin typeface="Arial" pitchFamily="34" charset="0"/>
                <a:cs typeface="Arial" pitchFamily="34" charset="0"/>
              </a:rPr>
              <a:t>. Estímulos que favorecen la recepción del mensaje.</a:t>
            </a:r>
          </a:p>
          <a:p>
            <a:pPr lvl="0" algn="just"/>
            <a:endParaRPr lang="es-MX" sz="2400" dirty="0" smtClean="0">
              <a:latin typeface="Arial" pitchFamily="34" charset="0"/>
              <a:cs typeface="Arial" pitchFamily="34" charset="0"/>
            </a:endParaRPr>
          </a:p>
          <a:p>
            <a:pPr lvl="0" algn="just"/>
            <a:r>
              <a:rPr lang="es-MX" sz="2400" dirty="0" smtClean="0">
                <a:latin typeface="Arial" pitchFamily="34" charset="0"/>
                <a:cs typeface="Arial" pitchFamily="34" charset="0"/>
              </a:rPr>
              <a:t> </a:t>
            </a:r>
            <a:r>
              <a:rPr lang="es-MX" sz="2400" b="1" dirty="0" smtClean="0">
                <a:latin typeface="Arial" pitchFamily="34" charset="0"/>
                <a:cs typeface="Arial" pitchFamily="34" charset="0"/>
              </a:rPr>
              <a:t>Realimentación</a:t>
            </a:r>
            <a:r>
              <a:rPr lang="es-MX" sz="2400" dirty="0" smtClean="0">
                <a:latin typeface="Arial" pitchFamily="34" charset="0"/>
                <a:cs typeface="Arial" pitchFamily="34" charset="0"/>
              </a:rPr>
              <a:t>. Es la respuesta al mensaje, e indica al emisor el entendimiento que el receptor tuvo del mismo.</a:t>
            </a:r>
          </a:p>
          <a:p>
            <a:endParaRPr lang="es-MX" dirty="0"/>
          </a:p>
        </p:txBody>
      </p:sp>
    </p:spTree>
    <p:extLst>
      <p:ext uri="{BB962C8B-B14F-4D97-AF65-F5344CB8AC3E}">
        <p14:creationId xmlns:p14="http://schemas.microsoft.com/office/powerpoint/2010/main" xmlns="" val="1168574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4624"/>
            <a:ext cx="8229600" cy="1143000"/>
          </a:xfrm>
        </p:spPr>
        <p:txBody>
          <a:bodyPr>
            <a:normAutofit/>
          </a:bodyPr>
          <a:lstStyle/>
          <a:p>
            <a:r>
              <a:rPr lang="es-MX" sz="2600" b="1" dirty="0" smtClean="0">
                <a:latin typeface="Arial" panose="020B0604020202020204" pitchFamily="34" charset="0"/>
                <a:cs typeface="Arial" panose="020B0604020202020204" pitchFamily="34" charset="0"/>
              </a:rPr>
              <a:t>MODELO DE LOS SIETE PASOS DE LA COMUNICACIÓN</a:t>
            </a:r>
            <a:endParaRPr lang="es-MX" sz="2600" dirty="0">
              <a:latin typeface="Arial" panose="020B0604020202020204" pitchFamily="34" charset="0"/>
              <a:cs typeface="Arial" panose="020B0604020202020204" pitchFamily="34" charset="0"/>
            </a:endParaRPr>
          </a:p>
        </p:txBody>
      </p:sp>
      <p:sp>
        <p:nvSpPr>
          <p:cNvPr id="5" name="Rectángulo 4"/>
          <p:cNvSpPr/>
          <p:nvPr/>
        </p:nvSpPr>
        <p:spPr>
          <a:xfrm>
            <a:off x="467544" y="1411700"/>
            <a:ext cx="8229600" cy="5632311"/>
          </a:xfrm>
          <a:prstGeom prst="rect">
            <a:avLst/>
          </a:prstGeom>
        </p:spPr>
        <p:txBody>
          <a:bodyPr wrap="square">
            <a:spAutoFit/>
          </a:bodyPr>
          <a:lstStyle/>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Fuente</a:t>
            </a:r>
            <a:r>
              <a:rPr lang="es-MX" sz="2000" dirty="0">
                <a:latin typeface="Arial" pitchFamily="34" charset="0"/>
                <a:cs typeface="Arial" pitchFamily="34" charset="0"/>
              </a:rPr>
              <a:t>. Inicia el mensaje que se enviará. </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Codificación</a:t>
            </a:r>
            <a:r>
              <a:rPr lang="es-MX" sz="2000" dirty="0">
                <a:latin typeface="Arial" pitchFamily="34" charset="0"/>
                <a:cs typeface="Arial" pitchFamily="34" charset="0"/>
              </a:rPr>
              <a:t>. Conversión de un mensaje de comunicación en forma simbólica.</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Mensaje</a:t>
            </a:r>
            <a:r>
              <a:rPr lang="es-MX" sz="2000" dirty="0">
                <a:latin typeface="Arial" pitchFamily="34" charset="0"/>
                <a:cs typeface="Arial" pitchFamily="34" charset="0"/>
              </a:rPr>
              <a:t>. Producto físico real de la fuente codificadora, es decir, aquello que se comunica. </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Canal</a:t>
            </a:r>
            <a:r>
              <a:rPr lang="es-MX" sz="2000" dirty="0">
                <a:latin typeface="Arial" pitchFamily="34" charset="0"/>
                <a:cs typeface="Arial" pitchFamily="34" charset="0"/>
              </a:rPr>
              <a:t>. Medio a través del cual viaja un mensaje de comunicación. </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Decodificación</a:t>
            </a:r>
            <a:r>
              <a:rPr lang="es-MX" sz="2000" dirty="0">
                <a:latin typeface="Arial" pitchFamily="34" charset="0"/>
                <a:cs typeface="Arial" pitchFamily="34" charset="0"/>
              </a:rPr>
              <a:t>. Traducción del mensaje de la comunicación que emite la fuente. </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Receptor</a:t>
            </a:r>
            <a:r>
              <a:rPr lang="es-MX" sz="2000" dirty="0">
                <a:latin typeface="Arial" pitchFamily="34" charset="0"/>
                <a:cs typeface="Arial" pitchFamily="34" charset="0"/>
              </a:rPr>
              <a:t>. Quien recibe el mensaje enviado por la fuente. </a:t>
            </a:r>
          </a:p>
          <a:p>
            <a:pPr marL="342900" lvl="0" indent="-342900">
              <a:lnSpc>
                <a:spcPct val="150000"/>
              </a:lnSpc>
              <a:buFont typeface="Arial" panose="020B0604020202020204" pitchFamily="34" charset="0"/>
              <a:buChar char="•"/>
            </a:pPr>
            <a:r>
              <a:rPr lang="es-MX" sz="2000" b="1" dirty="0">
                <a:latin typeface="Arial" pitchFamily="34" charset="0"/>
                <a:cs typeface="Arial" pitchFamily="34" charset="0"/>
              </a:rPr>
              <a:t>Realimentación</a:t>
            </a:r>
            <a:r>
              <a:rPr lang="es-MX" sz="2000" dirty="0">
                <a:latin typeface="Arial" pitchFamily="34" charset="0"/>
                <a:cs typeface="Arial" pitchFamily="34" charset="0"/>
              </a:rPr>
              <a:t>. Proceso consistente en verificar que no haya malos entendidos y que el  mensaje se ha decodificado correctamente.</a:t>
            </a:r>
          </a:p>
        </p:txBody>
      </p:sp>
    </p:spTree>
    <p:extLst>
      <p:ext uri="{BB962C8B-B14F-4D97-AF65-F5344CB8AC3E}">
        <p14:creationId xmlns:p14="http://schemas.microsoft.com/office/powerpoint/2010/main" xmlns="" val="284897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normAutofit/>
          </a:bodyPr>
          <a:lstStyle/>
          <a:p>
            <a:r>
              <a:rPr lang="es-MX" sz="2600" b="1" dirty="0">
                <a:latin typeface="Arial" panose="020B0604020202020204" pitchFamily="34" charset="0"/>
                <a:cs typeface="Arial" panose="020B0604020202020204" pitchFamily="34" charset="0"/>
              </a:rPr>
              <a:t>FUNCIONES DE LA COMUNICACIÓN GRUPAL Y ORGANIZACIONAL   </a:t>
            </a:r>
            <a:endParaRPr lang="es-MX" sz="26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268760"/>
            <a:ext cx="8229600" cy="5112568"/>
          </a:xfrm>
        </p:spPr>
        <p:txBody>
          <a:bodyPr>
            <a:normAutofit fontScale="85000" lnSpcReduction="20000"/>
          </a:bodyPr>
          <a:lstStyle/>
          <a:p>
            <a:pPr marL="0" indent="0" algn="just">
              <a:lnSpc>
                <a:spcPct val="150000"/>
              </a:lnSpc>
              <a:buNone/>
            </a:pPr>
            <a:r>
              <a:rPr lang="es-MX" sz="2600" dirty="0">
                <a:latin typeface="Arial" pitchFamily="34" charset="0"/>
                <a:cs typeface="Arial" pitchFamily="34" charset="0"/>
              </a:rPr>
              <a:t>En un grupo u organización existen cuatro funciones principales de la comunicación: </a:t>
            </a:r>
            <a:endParaRPr lang="es-MX" sz="2600" dirty="0" smtClean="0">
              <a:latin typeface="Arial" pitchFamily="34" charset="0"/>
              <a:cs typeface="Arial" pitchFamily="34" charset="0"/>
            </a:endParaRPr>
          </a:p>
          <a:p>
            <a:pPr marL="0" indent="0" algn="just">
              <a:buNone/>
            </a:pPr>
            <a:endParaRPr lang="es-MX" sz="2600" dirty="0" smtClean="0">
              <a:latin typeface="Arial" pitchFamily="34" charset="0"/>
              <a:cs typeface="Arial" pitchFamily="34" charset="0"/>
            </a:endParaRPr>
          </a:p>
          <a:p>
            <a:pPr algn="just"/>
            <a:r>
              <a:rPr lang="es-MX" sz="2600" dirty="0">
                <a:latin typeface="Arial" pitchFamily="34" charset="0"/>
                <a:cs typeface="Arial" pitchFamily="34" charset="0"/>
              </a:rPr>
              <a:t>E</a:t>
            </a:r>
            <a:r>
              <a:rPr lang="es-MX" sz="2600" dirty="0" smtClean="0">
                <a:latin typeface="Arial" pitchFamily="34" charset="0"/>
                <a:cs typeface="Arial" pitchFamily="34" charset="0"/>
              </a:rPr>
              <a:t>xpresión emocional</a:t>
            </a:r>
          </a:p>
          <a:p>
            <a:pPr algn="just"/>
            <a:r>
              <a:rPr lang="es-MX" sz="2600" dirty="0" smtClean="0">
                <a:latin typeface="Arial" pitchFamily="34" charset="0"/>
                <a:cs typeface="Arial" pitchFamily="34" charset="0"/>
              </a:rPr>
              <a:t>Motivación</a:t>
            </a:r>
          </a:p>
          <a:p>
            <a:pPr algn="just"/>
            <a:r>
              <a:rPr lang="es-MX" sz="2600" dirty="0">
                <a:latin typeface="Arial" pitchFamily="34" charset="0"/>
                <a:cs typeface="Arial" pitchFamily="34" charset="0"/>
              </a:rPr>
              <a:t>C</a:t>
            </a:r>
            <a:r>
              <a:rPr lang="es-MX" sz="2600" dirty="0" smtClean="0">
                <a:latin typeface="Arial" pitchFamily="34" charset="0"/>
                <a:cs typeface="Arial" pitchFamily="34" charset="0"/>
              </a:rPr>
              <a:t>ontrol </a:t>
            </a:r>
          </a:p>
          <a:p>
            <a:pPr algn="just"/>
            <a:r>
              <a:rPr lang="es-MX" sz="2600" dirty="0">
                <a:latin typeface="Arial" pitchFamily="34" charset="0"/>
                <a:cs typeface="Arial" pitchFamily="34" charset="0"/>
              </a:rPr>
              <a:t>I</a:t>
            </a:r>
            <a:r>
              <a:rPr lang="es-MX" sz="2600" dirty="0" smtClean="0">
                <a:latin typeface="Arial" pitchFamily="34" charset="0"/>
                <a:cs typeface="Arial" pitchFamily="34" charset="0"/>
              </a:rPr>
              <a:t>nformación</a:t>
            </a:r>
            <a:r>
              <a:rPr lang="es-MX" sz="2600" dirty="0">
                <a:latin typeface="Arial" pitchFamily="34" charset="0"/>
                <a:cs typeface="Arial" pitchFamily="34" charset="0"/>
              </a:rPr>
              <a:t>. </a:t>
            </a:r>
            <a:endParaRPr lang="es-MX" sz="2600" dirty="0" smtClean="0">
              <a:latin typeface="Arial" pitchFamily="34" charset="0"/>
              <a:cs typeface="Arial" pitchFamily="34" charset="0"/>
            </a:endParaRPr>
          </a:p>
          <a:p>
            <a:pPr algn="just"/>
            <a:endParaRPr lang="es-MX" sz="2600" dirty="0">
              <a:latin typeface="Arial" pitchFamily="34" charset="0"/>
              <a:cs typeface="Arial" pitchFamily="34" charset="0"/>
            </a:endParaRPr>
          </a:p>
          <a:p>
            <a:pPr marL="0" indent="0" algn="just">
              <a:lnSpc>
                <a:spcPct val="160000"/>
              </a:lnSpc>
              <a:buNone/>
            </a:pPr>
            <a:r>
              <a:rPr lang="es-MX" sz="2600" dirty="0">
                <a:latin typeface="Arial" pitchFamily="34" charset="0"/>
                <a:cs typeface="Arial" pitchFamily="34" charset="0"/>
              </a:rPr>
              <a:t>Utilizamos la expresión emocional para satisfacer nuestras necesidades, fortalecer y mantener nuestro sentido de identidad, desarrollar y cumplir relaciones y obligaciones sociales, intercambiar información e influir en otros.</a:t>
            </a:r>
          </a:p>
          <a:p>
            <a:endParaRPr lang="es-MX" dirty="0"/>
          </a:p>
        </p:txBody>
      </p:sp>
    </p:spTree>
    <p:extLst>
      <p:ext uri="{BB962C8B-B14F-4D97-AF65-F5344CB8AC3E}">
        <p14:creationId xmlns:p14="http://schemas.microsoft.com/office/powerpoint/2010/main" xmlns="" val="2170686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943"/>
            <a:ext cx="8229600" cy="1143000"/>
          </a:xfrm>
        </p:spPr>
        <p:txBody>
          <a:bodyPr>
            <a:noAutofit/>
          </a:bodyPr>
          <a:lstStyle/>
          <a:p>
            <a:r>
              <a:rPr lang="es-MX" sz="2400" b="1" dirty="0" smtClean="0">
                <a:latin typeface="Arial" panose="020B0604020202020204" pitchFamily="34" charset="0"/>
                <a:cs typeface="Arial" panose="020B0604020202020204" pitchFamily="34" charset="0"/>
              </a:rPr>
              <a:t>COMUNICACIÓN INTRAPERSONAL, INTERPERSONAL, GRUPAL Y ORGANIZACIONAL</a:t>
            </a:r>
            <a:endParaRPr lang="es-MX" sz="24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53752" y="1102057"/>
            <a:ext cx="9036496" cy="5517232"/>
          </a:xfrm>
        </p:spPr>
        <p:txBody>
          <a:bodyPr>
            <a:normAutofit lnSpcReduction="10000"/>
          </a:bodyPr>
          <a:lstStyle/>
          <a:p>
            <a:pPr marL="0" indent="0" algn="ctr">
              <a:lnSpc>
                <a:spcPct val="150000"/>
              </a:lnSpc>
              <a:buNone/>
            </a:pPr>
            <a:r>
              <a:rPr lang="es-MX" sz="2400" dirty="0">
                <a:latin typeface="Arial" pitchFamily="34" charset="0"/>
                <a:cs typeface="Arial" pitchFamily="34" charset="0"/>
              </a:rPr>
              <a:t>La comunicación es una cualidad que los seres humanos poseemos, y es el eje que nos permite relacionarnos con nosotros mismos y con los demás</a:t>
            </a:r>
            <a:r>
              <a:rPr lang="es-MX" sz="2400" dirty="0" smtClean="0">
                <a:latin typeface="Arial" pitchFamily="34" charset="0"/>
                <a:cs typeface="Arial" pitchFamily="34" charset="0"/>
              </a:rPr>
              <a:t>.</a:t>
            </a:r>
          </a:p>
          <a:p>
            <a:pPr marL="0" indent="0" algn="ctr">
              <a:lnSpc>
                <a:spcPct val="150000"/>
              </a:lnSpc>
              <a:buNone/>
            </a:pP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 </a:t>
            </a:r>
            <a:r>
              <a:rPr lang="es-MX" sz="2400" dirty="0">
                <a:latin typeface="Arial" pitchFamily="34" charset="0"/>
                <a:cs typeface="Arial" pitchFamily="34" charset="0"/>
              </a:rPr>
              <a:t>Sin embargo, en la mayoría de los casos se aprende de manera equivocada, y precisamente por ser algo aprendido, podemos reaprender maneras más adecuadas de comunicarnos. </a:t>
            </a:r>
          </a:p>
          <a:p>
            <a:pPr marL="0" indent="0" algn="ctr">
              <a:lnSpc>
                <a:spcPct val="150000"/>
              </a:lnSpc>
              <a:buNone/>
            </a:pPr>
            <a:endParaRPr lang="es-MX" sz="2400" dirty="0">
              <a:latin typeface="Arial" pitchFamily="34" charset="0"/>
              <a:cs typeface="Arial" pitchFamily="34" charset="0"/>
            </a:endParaRPr>
          </a:p>
          <a:p>
            <a:pPr marL="0" indent="0" algn="ctr">
              <a:lnSpc>
                <a:spcPct val="150000"/>
              </a:lnSpc>
              <a:buNone/>
            </a:pPr>
            <a:r>
              <a:rPr lang="es-MX" sz="2400" dirty="0" smtClean="0">
                <a:latin typeface="Arial" pitchFamily="34" charset="0"/>
                <a:cs typeface="Arial" pitchFamily="34" charset="0"/>
              </a:rPr>
              <a:t>Por </a:t>
            </a:r>
            <a:r>
              <a:rPr lang="es-MX" sz="2400" dirty="0">
                <a:latin typeface="Arial" pitchFamily="34" charset="0"/>
                <a:cs typeface="Arial" pitchFamily="34" charset="0"/>
              </a:rPr>
              <a:t>ello es importante conocer cómo nos comunicamos con nosotros mismos y cómo lo hacemos en las relaciones </a:t>
            </a:r>
            <a:r>
              <a:rPr lang="es-MX" sz="2400" dirty="0" smtClean="0">
                <a:latin typeface="Arial" pitchFamily="34" charset="0"/>
                <a:cs typeface="Arial" pitchFamily="34" charset="0"/>
              </a:rPr>
              <a:t>sociales</a:t>
            </a:r>
            <a:r>
              <a:rPr lang="es-MX" sz="2400" dirty="0">
                <a:latin typeface="Arial" pitchFamily="34" charset="0"/>
                <a:cs typeface="Arial" pitchFamily="34" charset="0"/>
              </a:rPr>
              <a:t>.</a:t>
            </a:r>
            <a:endParaRPr lang="es-MX" sz="2400" dirty="0"/>
          </a:p>
        </p:txBody>
      </p:sp>
    </p:spTree>
    <p:extLst>
      <p:ext uri="{BB962C8B-B14F-4D97-AF65-F5344CB8AC3E}">
        <p14:creationId xmlns:p14="http://schemas.microsoft.com/office/powerpoint/2010/main" xmlns="" val="2316534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2788</Words>
  <Application>Microsoft Office PowerPoint</Application>
  <PresentationFormat>Presentación en pantalla (4:3)</PresentationFormat>
  <Paragraphs>237</Paragraphs>
  <Slides>48</Slides>
  <Notes>1</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Tema de Office</vt:lpstr>
      <vt:lpstr>COMUNICACIÓN </vt:lpstr>
      <vt:lpstr>INTRODUCCIÓN</vt:lpstr>
      <vt:lpstr>Diapositiva 3</vt:lpstr>
      <vt:lpstr>LA COMUNICACIÓN</vt:lpstr>
      <vt:lpstr>LA COMUNICACIÓN COMO PROCESO</vt:lpstr>
      <vt:lpstr>Diapositiva 6</vt:lpstr>
      <vt:lpstr>MODELO DE LOS SIETE PASOS DE LA COMUNICACIÓN</vt:lpstr>
      <vt:lpstr>FUNCIONES DE LA COMUNICACIÓN GRUPAL Y ORGANIZACIONAL   </vt:lpstr>
      <vt:lpstr>COMUNICACIÓN INTRAPERSONAL, INTERPERSONAL, GRUPAL Y ORGANIZACIONAL</vt:lpstr>
      <vt:lpstr>LA COMUNICACIÓN INTRAPERSONAL </vt:lpstr>
      <vt:lpstr>LA COMUNICACIÓN INTERPERSONAL</vt:lpstr>
      <vt:lpstr>LA COMUNICACIÓN GRUPAL </vt:lpstr>
      <vt:lpstr>LA COMUNICACIÓN ORGANIZACIONAL </vt:lpstr>
      <vt:lpstr>Diapositiva 14</vt:lpstr>
      <vt:lpstr>TECNOLOGÍA Y COMUNICACIÓN ORGANIZACIONAL</vt:lpstr>
      <vt:lpstr>APLICACIONES ACTUALES DE LA TECNOLOGÍA EN LA COMUNICACIÓN</vt:lpstr>
      <vt:lpstr>Diapositiva 17</vt:lpstr>
      <vt:lpstr>Diapositiva 18</vt:lpstr>
      <vt:lpstr>Diapositiva 19</vt:lpstr>
      <vt:lpstr>Diapositiva 20</vt:lpstr>
      <vt:lpstr>MEJORE SUS HABILIDADES PARA LA COMUNICACIÓN</vt:lpstr>
      <vt:lpstr>Diapositiva 22</vt:lpstr>
      <vt:lpstr>Diapositiva 23</vt:lpstr>
      <vt:lpstr>Diapositiva 24</vt:lpstr>
      <vt:lpstr>CARACTERÍSTICAS DE LA PERSONA ASERTIVA</vt:lpstr>
      <vt:lpstr>TÉCNICAS PARA EL DESARROLLO DE HABILIDADES ASERTIVAS</vt:lpstr>
      <vt:lpstr>Diapositiva 27</vt:lpstr>
      <vt:lpstr>Diapositiva 28</vt:lpstr>
      <vt:lpstr>Diapositiva 29</vt:lpstr>
      <vt:lpstr>Diapositiva 30</vt:lpstr>
      <vt:lpstr>Diapositiva 31</vt:lpstr>
      <vt:lpstr>Diapositiva 32</vt:lpstr>
      <vt:lpstr>HABILIDADES PARA LA COMUNICACIÓN NO VERBAL</vt:lpstr>
      <vt:lpstr>Diapositiva 34</vt:lpstr>
      <vt:lpstr>Diapositiva 35</vt:lpstr>
      <vt:lpstr>RECOMENDACIONES PARA MEJORAR LA COMUNICACIÓN NO VERBAL EN EL TRABAJO</vt:lpstr>
      <vt:lpstr>Diapositiva 37</vt:lpstr>
      <vt:lpstr>EL ARTE DE ESCUCHAR</vt:lpstr>
      <vt:lpstr>Diapositiva 39</vt:lpstr>
      <vt:lpstr>HABILIDADES PARA LA COMUNICACIÓN ESCRITA </vt:lpstr>
      <vt:lpstr>Diapositiva 41</vt:lpstr>
      <vt:lpstr>Diapositiva 42</vt:lpstr>
      <vt:lpstr>HABILIDADES PARA LA REDACCIÓN DE CORREO ELECTRÓNICO </vt:lpstr>
      <vt:lpstr>Diapositiva 44</vt:lpstr>
      <vt:lpstr>HABILIDADES PARA HABLAR EN PÚBLICO </vt:lpstr>
      <vt:lpstr>Diapositiva 46</vt:lpstr>
      <vt:lpstr>SUGERENCIAS PARA EL DESARROLLO DE HABILIDADES EN LA COMUNICACIÓN DE NOTICIAS DESAGRADABLES</vt:lpstr>
      <vt:lpstr>Diapositiva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dc:title>
  <dc:creator>Sergio</dc:creator>
  <cp:lastModifiedBy>Carlos Hdz</cp:lastModifiedBy>
  <cp:revision>30</cp:revision>
  <dcterms:created xsi:type="dcterms:W3CDTF">2014-01-31T02:16:43Z</dcterms:created>
  <dcterms:modified xsi:type="dcterms:W3CDTF">2014-02-06T08:06:57Z</dcterms:modified>
</cp:coreProperties>
</file>